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6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3CA9-7790-4B20-B109-E62DE396CA87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907D-64A9-47C7-AEEE-E630FFD7136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3CA9-7790-4B20-B109-E62DE396CA87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907D-64A9-47C7-AEEE-E630FFD713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3CA9-7790-4B20-B109-E62DE396CA87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907D-64A9-47C7-AEEE-E630FFD713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3CA9-7790-4B20-B109-E62DE396CA87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907D-64A9-47C7-AEEE-E630FFD713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3CA9-7790-4B20-B109-E62DE396CA87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907D-64A9-47C7-AEEE-E630FFD7136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3CA9-7790-4B20-B109-E62DE396CA87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907D-64A9-47C7-AEEE-E630FFD713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3CA9-7790-4B20-B109-E62DE396CA87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907D-64A9-47C7-AEEE-E630FFD713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3CA9-7790-4B20-B109-E62DE396CA87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80907D-64A9-47C7-AEEE-E630FFD7136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3CA9-7790-4B20-B109-E62DE396CA87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907D-64A9-47C7-AEEE-E630FFD713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3CA9-7790-4B20-B109-E62DE396CA87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B80907D-64A9-47C7-AEEE-E630FFD713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CA63CA9-7790-4B20-B109-E62DE396CA87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907D-64A9-47C7-AEEE-E630FFD713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CA63CA9-7790-4B20-B109-E62DE396CA87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B80907D-64A9-47C7-AEEE-E630FFD7136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privacypledge.org/signatories" TargetMode="External"/><Relationship Id="rId2" Type="http://schemas.openxmlformats.org/officeDocument/2006/relationships/hyperlink" Target="https://ikeepsafe.org/product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spositascollege.edu/onlinelearning/faculty/canvas/proctorio.php" TargetMode="External"/><Relationship Id="rId2" Type="http://schemas.openxmlformats.org/officeDocument/2006/relationships/hyperlink" Target="http://www.laspositascollege.edu/onlinelearning/online_services/online_proctoring.ph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Proctorio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11,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00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Maintain academic integrity in online courses</a:t>
            </a:r>
          </a:p>
          <a:p>
            <a:r>
              <a:rPr lang="en-US" dirty="0" smtClean="0"/>
              <a:t>Helps meet accreditation requirement</a:t>
            </a:r>
          </a:p>
          <a:p>
            <a:r>
              <a:rPr lang="en-US" dirty="0" smtClean="0"/>
              <a:t>Compensates for no proctoring site at LPC</a:t>
            </a:r>
          </a:p>
          <a:p>
            <a:r>
              <a:rPr lang="en-US" dirty="0" smtClean="0"/>
              <a:t>Allows students in OEI exchange to complete exams without going to proctoring site</a:t>
            </a:r>
          </a:p>
          <a:p>
            <a:r>
              <a:rPr lang="en-US"/>
              <a:t>Increases equity by allowing students who can’t make it to campus to complete coursework </a:t>
            </a:r>
          </a:p>
        </p:txBody>
      </p:sp>
    </p:spTree>
    <p:extLst>
      <p:ext uri="{BB962C8B-B14F-4D97-AF65-F5344CB8AC3E}">
        <p14:creationId xmlns:p14="http://schemas.microsoft.com/office/powerpoint/2010/main" val="117433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Funded and vetted by OEI</a:t>
            </a:r>
          </a:p>
          <a:p>
            <a:r>
              <a:rPr lang="en-US" dirty="0" smtClean="0"/>
              <a:t>Used in 14 LPC courses</a:t>
            </a:r>
          </a:p>
          <a:p>
            <a:r>
              <a:rPr lang="en-US" dirty="0" smtClean="0"/>
              <a:t>Used by 40 CCCs</a:t>
            </a:r>
          </a:p>
          <a:p>
            <a:r>
              <a:rPr lang="en-US" dirty="0" smtClean="0"/>
              <a:t>Proctored over 125k CCC exams since July 2018</a:t>
            </a:r>
          </a:p>
          <a:p>
            <a:r>
              <a:rPr lang="en-US" dirty="0" smtClean="0"/>
              <a:t>Used at over 400 institutions, including Chico State and UC Berkeley</a:t>
            </a:r>
          </a:p>
          <a:p>
            <a:pPr lvl="1"/>
            <a:r>
              <a:rPr lang="en-US" dirty="0" smtClean="0"/>
              <a:t>Competitors </a:t>
            </a:r>
            <a:r>
              <a:rPr lang="en-US" dirty="0" err="1" smtClean="0"/>
              <a:t>ProctorU</a:t>
            </a:r>
            <a:r>
              <a:rPr lang="en-US" dirty="0" smtClean="0"/>
              <a:t> &amp; </a:t>
            </a:r>
            <a:r>
              <a:rPr lang="en-US" dirty="0" err="1" smtClean="0"/>
              <a:t>Examity</a:t>
            </a:r>
            <a:r>
              <a:rPr lang="en-US" dirty="0" smtClean="0"/>
              <a:t> use live proctoring for over 1,500 institutions, including CSUs and UCs. </a:t>
            </a:r>
            <a:r>
              <a:rPr lang="en-US" dirty="0" err="1" smtClean="0"/>
              <a:t>ProctorU</a:t>
            </a:r>
            <a:r>
              <a:rPr lang="en-US" dirty="0" smtClean="0"/>
              <a:t> began at least in 2008.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64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err="1" smtClean="0"/>
              <a:t>Proctorio</a:t>
            </a:r>
            <a:r>
              <a:rPr lang="en-US" dirty="0" smtClean="0"/>
              <a:t>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Needs Chrome browser and extension</a:t>
            </a:r>
          </a:p>
          <a:p>
            <a:r>
              <a:rPr lang="en-US" dirty="0" smtClean="0"/>
              <a:t>All settings—and whether to use </a:t>
            </a:r>
            <a:r>
              <a:rPr lang="en-US" dirty="0" err="1" smtClean="0"/>
              <a:t>Proctorio</a:t>
            </a:r>
            <a:r>
              <a:rPr lang="en-US" dirty="0" smtClean="0"/>
              <a:t> or not—are optional</a:t>
            </a:r>
          </a:p>
          <a:p>
            <a:r>
              <a:rPr lang="en-US" dirty="0" smtClean="0"/>
              <a:t>Can choose to record video, audio, entire room, web traffic and/or lock down student’s web browser during exam</a:t>
            </a:r>
          </a:p>
          <a:p>
            <a:r>
              <a:rPr lang="en-US" dirty="0" smtClean="0"/>
              <a:t>Instructor sets level of comfort with chosen options </a:t>
            </a:r>
          </a:p>
          <a:p>
            <a:r>
              <a:rPr lang="en-US" dirty="0" smtClean="0"/>
              <a:t>Instructor sees what occurred while students take exam</a:t>
            </a:r>
          </a:p>
        </p:txBody>
      </p:sp>
    </p:spTree>
    <p:extLst>
      <p:ext uri="{BB962C8B-B14F-4D97-AF65-F5344CB8AC3E}">
        <p14:creationId xmlns:p14="http://schemas.microsoft.com/office/powerpoint/2010/main" val="31385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Assumption that all students cheat</a:t>
            </a:r>
          </a:p>
          <a:p>
            <a:r>
              <a:rPr lang="en-US" dirty="0" smtClean="0"/>
              <a:t>Invasion of privacy</a:t>
            </a:r>
          </a:p>
          <a:p>
            <a:pPr lvl="1"/>
            <a:r>
              <a:rPr lang="en-US" dirty="0" smtClean="0"/>
              <a:t>Recording of students is wrong</a:t>
            </a:r>
          </a:p>
          <a:p>
            <a:pPr lvl="1"/>
            <a:r>
              <a:rPr lang="en-US" dirty="0" smtClean="0"/>
              <a:t>Recording of room is invasive</a:t>
            </a:r>
          </a:p>
          <a:p>
            <a:pPr lvl="1"/>
            <a:r>
              <a:rPr lang="en-US" dirty="0" smtClean="0"/>
              <a:t>People are watching</a:t>
            </a:r>
          </a:p>
          <a:p>
            <a:r>
              <a:rPr lang="en-US" dirty="0" smtClean="0"/>
              <a:t>Give up control of computer</a:t>
            </a:r>
          </a:p>
          <a:p>
            <a:r>
              <a:rPr lang="en-US" dirty="0" smtClean="0"/>
              <a:t>Test anxiety</a:t>
            </a:r>
          </a:p>
          <a:p>
            <a:pPr lvl="1"/>
            <a:r>
              <a:rPr lang="en-US" dirty="0" smtClean="0"/>
              <a:t>See self being recorded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94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Proctorio</a:t>
            </a:r>
            <a:r>
              <a:rPr lang="en-US" dirty="0" smtClean="0"/>
              <a:t> Reassurances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FERPA-compliant</a:t>
            </a:r>
          </a:p>
          <a:p>
            <a:r>
              <a:rPr lang="en-US" dirty="0" smtClean="0"/>
              <a:t>Recognized by </a:t>
            </a:r>
            <a:r>
              <a:rPr lang="en-US" dirty="0" smtClean="0">
                <a:hlinkClick r:id="rId2"/>
              </a:rPr>
              <a:t>Internet Keep Safe Coalition</a:t>
            </a:r>
            <a:r>
              <a:rPr lang="en-US" dirty="0" smtClean="0"/>
              <a:t> for meeting test-taker data and privacy standards</a:t>
            </a:r>
          </a:p>
          <a:p>
            <a:r>
              <a:rPr lang="en-US" dirty="0" smtClean="0"/>
              <a:t>Signatory of </a:t>
            </a:r>
            <a:r>
              <a:rPr lang="en-US" dirty="0" smtClean="0">
                <a:hlinkClick r:id="rId3"/>
              </a:rPr>
              <a:t>Student Privacy Pledge</a:t>
            </a:r>
            <a:endParaRPr lang="en-US" dirty="0" smtClean="0"/>
          </a:p>
          <a:p>
            <a:r>
              <a:rPr lang="en-US" dirty="0" smtClean="0"/>
              <a:t>Doesn’t seize control of computer; only uses browser. Stops when exam ends.</a:t>
            </a:r>
          </a:p>
          <a:p>
            <a:r>
              <a:rPr lang="en-US" dirty="0" smtClean="0"/>
              <a:t>If student doesn’t want to see self being recorded, can collapse the window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46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 for Faculty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how to use </a:t>
            </a:r>
            <a:r>
              <a:rPr lang="en-US" dirty="0" err="1"/>
              <a:t>Proctorio</a:t>
            </a:r>
            <a:endParaRPr lang="en-US" dirty="0"/>
          </a:p>
          <a:p>
            <a:r>
              <a:rPr lang="en-US" dirty="0" smtClean="0"/>
              <a:t>Include </a:t>
            </a:r>
            <a:r>
              <a:rPr lang="en-US" dirty="0" err="1" smtClean="0"/>
              <a:t>Proctorio</a:t>
            </a:r>
            <a:r>
              <a:rPr lang="en-US" dirty="0" smtClean="0"/>
              <a:t> info in syllabus</a:t>
            </a:r>
            <a:r>
              <a:rPr lang="en-US" dirty="0"/>
              <a:t> </a:t>
            </a:r>
            <a:r>
              <a:rPr lang="en-US" dirty="0" smtClean="0"/>
              <a:t>and  welcome letter</a:t>
            </a:r>
          </a:p>
          <a:p>
            <a:r>
              <a:rPr lang="en-US" dirty="0" smtClean="0"/>
              <a:t>Prepare students for its usage</a:t>
            </a:r>
          </a:p>
          <a:p>
            <a:pPr lvl="1"/>
            <a:r>
              <a:rPr lang="en-US" dirty="0" smtClean="0"/>
              <a:t>Give a low-stakes quiz or practice quiz</a:t>
            </a:r>
          </a:p>
          <a:p>
            <a:r>
              <a:rPr lang="en-US" dirty="0" smtClean="0"/>
              <a:t>Read info for </a:t>
            </a:r>
            <a:r>
              <a:rPr lang="en-US" dirty="0" smtClean="0">
                <a:hlinkClick r:id="rId2"/>
              </a:rPr>
              <a:t>students</a:t>
            </a:r>
            <a:r>
              <a:rPr lang="en-US" dirty="0" smtClean="0"/>
              <a:t> and </a:t>
            </a:r>
            <a:r>
              <a:rPr lang="en-US" dirty="0" smtClean="0">
                <a:hlinkClick r:id="rId3"/>
              </a:rPr>
              <a:t>faculty</a:t>
            </a:r>
            <a:r>
              <a:rPr lang="en-US" dirty="0" smtClean="0"/>
              <a:t> on LPC Online learning 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03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Chrome extension for </a:t>
            </a:r>
            <a:r>
              <a:rPr lang="en-US" dirty="0" err="1" smtClean="0"/>
              <a:t>Proctorio</a:t>
            </a:r>
            <a:endParaRPr lang="en-US" dirty="0"/>
          </a:p>
          <a:p>
            <a:pPr lvl="1"/>
            <a:r>
              <a:rPr lang="en-US" sz="2800" dirty="0" smtClean="0"/>
              <a:t>getproctorio.com</a:t>
            </a:r>
          </a:p>
          <a:p>
            <a:r>
              <a:rPr lang="en-US" dirty="0" smtClean="0"/>
              <a:t>Self-enroll into Canvas course</a:t>
            </a:r>
          </a:p>
          <a:p>
            <a:pPr lvl="1"/>
            <a:r>
              <a:rPr lang="en-US" sz="2800" dirty="0"/>
              <a:t>https://clpccd.instructure.com/enroll/TLW493</a:t>
            </a:r>
            <a:endParaRPr lang="en-US" sz="2800" dirty="0" smtClean="0"/>
          </a:p>
          <a:p>
            <a:pPr marL="44805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82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143</TotalTime>
  <Words>300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Franklin Gothic Book</vt:lpstr>
      <vt:lpstr>Wingdings 2</vt:lpstr>
      <vt:lpstr>Technic</vt:lpstr>
      <vt:lpstr>Proctorio</vt:lpstr>
      <vt:lpstr>Benefits</vt:lpstr>
      <vt:lpstr>Background</vt:lpstr>
      <vt:lpstr>How Proctorio Works</vt:lpstr>
      <vt:lpstr>Student Concerns</vt:lpstr>
      <vt:lpstr>Proctorio Reassurances</vt:lpstr>
      <vt:lpstr>Best Practices for Faculty</vt:lpstr>
      <vt:lpstr>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Proctorio</dc:title>
  <dc:creator>Scott</dc:creator>
  <cp:lastModifiedBy>Scott Vigallon</cp:lastModifiedBy>
  <cp:revision>22</cp:revision>
  <dcterms:created xsi:type="dcterms:W3CDTF">2019-03-02T20:38:49Z</dcterms:created>
  <dcterms:modified xsi:type="dcterms:W3CDTF">2019-04-10T22:35:49Z</dcterms:modified>
</cp:coreProperties>
</file>