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5.jpg" ContentType="image/jpeg"/>
  <Override PartName="/ppt/media/image16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81" r:id="rId3"/>
  </p:sldMasterIdLst>
  <p:notesMasterIdLst>
    <p:notesMasterId r:id="rId40"/>
  </p:notesMasterIdLst>
  <p:sldIdLst>
    <p:sldId id="256" r:id="rId4"/>
    <p:sldId id="257" r:id="rId5"/>
    <p:sldId id="269" r:id="rId6"/>
    <p:sldId id="313" r:id="rId7"/>
    <p:sldId id="333" r:id="rId8"/>
    <p:sldId id="315" r:id="rId9"/>
    <p:sldId id="316" r:id="rId10"/>
    <p:sldId id="317" r:id="rId11"/>
    <p:sldId id="318" r:id="rId12"/>
    <p:sldId id="320" r:id="rId13"/>
    <p:sldId id="321" r:id="rId14"/>
    <p:sldId id="322" r:id="rId15"/>
    <p:sldId id="323" r:id="rId16"/>
    <p:sldId id="326" r:id="rId17"/>
    <p:sldId id="330" r:id="rId18"/>
    <p:sldId id="331" r:id="rId19"/>
    <p:sldId id="332" r:id="rId20"/>
    <p:sldId id="312" r:id="rId21"/>
    <p:sldId id="271" r:id="rId22"/>
    <p:sldId id="272" r:id="rId23"/>
    <p:sldId id="273" r:id="rId24"/>
    <p:sldId id="307" r:id="rId25"/>
    <p:sldId id="306" r:id="rId26"/>
    <p:sldId id="298" r:id="rId27"/>
    <p:sldId id="308" r:id="rId28"/>
    <p:sldId id="309" r:id="rId29"/>
    <p:sldId id="300" r:id="rId30"/>
    <p:sldId id="301" r:id="rId31"/>
    <p:sldId id="290" r:id="rId32"/>
    <p:sldId id="291" r:id="rId33"/>
    <p:sldId id="292" r:id="rId34"/>
    <p:sldId id="293" r:id="rId35"/>
    <p:sldId id="311" r:id="rId36"/>
    <p:sldId id="294" r:id="rId37"/>
    <p:sldId id="310" r:id="rId38"/>
    <p:sldId id="296" r:id="rId3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3E8C0-17A6-4463-A7C6-033EFBC08C2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09B968-4A66-4220-9CD2-B92012EDE8E8}">
      <dgm:prSet phldrT="[Text]"/>
      <dgm:spPr/>
      <dgm:t>
        <a:bodyPr/>
        <a:lstStyle/>
        <a:p>
          <a:r>
            <a:rPr lang="en-US" dirty="0"/>
            <a:t>Welcome</a:t>
          </a:r>
        </a:p>
      </dgm:t>
    </dgm:pt>
    <dgm:pt modelId="{D598CF2B-48D6-4997-AB5E-623010ADAE97}" type="parTrans" cxnId="{E7CA0F32-BF3D-4541-824F-719601D76B6C}">
      <dgm:prSet/>
      <dgm:spPr/>
      <dgm:t>
        <a:bodyPr/>
        <a:lstStyle/>
        <a:p>
          <a:endParaRPr lang="en-US"/>
        </a:p>
      </dgm:t>
    </dgm:pt>
    <dgm:pt modelId="{87A1BC6B-35D5-427F-B860-A41A909CB5A9}" type="sibTrans" cxnId="{E7CA0F32-BF3D-4541-824F-719601D76B6C}">
      <dgm:prSet/>
      <dgm:spPr/>
      <dgm:t>
        <a:bodyPr/>
        <a:lstStyle/>
        <a:p>
          <a:endParaRPr lang="en-US"/>
        </a:p>
      </dgm:t>
    </dgm:pt>
    <dgm:pt modelId="{F3503189-5E70-4135-A236-7F479E65D7D2}">
      <dgm:prSet phldrT="[Text]"/>
      <dgm:spPr/>
      <dgm:t>
        <a:bodyPr/>
        <a:lstStyle/>
        <a:p>
          <a:r>
            <a:rPr lang="en-US" dirty="0"/>
            <a:t>State of the College – President Foster</a:t>
          </a:r>
        </a:p>
      </dgm:t>
    </dgm:pt>
    <dgm:pt modelId="{A87D76C1-5721-41BE-99AF-B14A3ABC2BA9}" type="parTrans" cxnId="{A70A436B-B923-4076-9D18-3AFB5C80D5FD}">
      <dgm:prSet/>
      <dgm:spPr/>
      <dgm:t>
        <a:bodyPr/>
        <a:lstStyle/>
        <a:p>
          <a:endParaRPr lang="en-US"/>
        </a:p>
      </dgm:t>
    </dgm:pt>
    <dgm:pt modelId="{18DE4CA4-50AC-489B-B52E-95CEB2B5F200}" type="sibTrans" cxnId="{A70A436B-B923-4076-9D18-3AFB5C80D5FD}">
      <dgm:prSet/>
      <dgm:spPr/>
      <dgm:t>
        <a:bodyPr/>
        <a:lstStyle/>
        <a:p>
          <a:endParaRPr lang="en-US"/>
        </a:p>
      </dgm:t>
    </dgm:pt>
    <dgm:pt modelId="{5D631820-FA58-4B94-972A-467833603B85}">
      <dgm:prSet phldrT="[Text]"/>
      <dgm:spPr/>
      <dgm:t>
        <a:bodyPr/>
        <a:lstStyle/>
        <a:p>
          <a:r>
            <a:rPr lang="en-US" dirty="0"/>
            <a:t>A Call to Action (Accomplishments/Reflections) – President Foster</a:t>
          </a:r>
        </a:p>
      </dgm:t>
    </dgm:pt>
    <dgm:pt modelId="{F356385D-AE64-41B8-888A-6E5DB3769F7C}" type="parTrans" cxnId="{057D8968-EB0F-4270-9919-5419D0F31211}">
      <dgm:prSet/>
      <dgm:spPr/>
      <dgm:t>
        <a:bodyPr/>
        <a:lstStyle/>
        <a:p>
          <a:endParaRPr lang="en-US"/>
        </a:p>
      </dgm:t>
    </dgm:pt>
    <dgm:pt modelId="{19BB698F-6077-4E19-B9CD-C0335B38E929}" type="sibTrans" cxnId="{057D8968-EB0F-4270-9919-5419D0F31211}">
      <dgm:prSet/>
      <dgm:spPr/>
      <dgm:t>
        <a:bodyPr/>
        <a:lstStyle/>
        <a:p>
          <a:endParaRPr lang="en-US"/>
        </a:p>
      </dgm:t>
    </dgm:pt>
    <dgm:pt modelId="{77C9F09B-4B94-4071-8068-CEF39691E325}">
      <dgm:prSet/>
      <dgm:spPr/>
      <dgm:t>
        <a:bodyPr/>
        <a:lstStyle/>
        <a:p>
          <a:r>
            <a:rPr lang="en-US" dirty="0"/>
            <a:t>Guided Pathways: Student Success Teams</a:t>
          </a:r>
        </a:p>
      </dgm:t>
    </dgm:pt>
    <dgm:pt modelId="{67584052-E153-41BC-B812-4367F3703F16}" type="parTrans" cxnId="{7F7CF5F6-9B90-4551-91C6-98883D332163}">
      <dgm:prSet/>
      <dgm:spPr/>
      <dgm:t>
        <a:bodyPr/>
        <a:lstStyle/>
        <a:p>
          <a:endParaRPr lang="en-US"/>
        </a:p>
      </dgm:t>
    </dgm:pt>
    <dgm:pt modelId="{2B691874-5E62-43EC-BE00-16A6658B3E79}" type="sibTrans" cxnId="{7F7CF5F6-9B90-4551-91C6-98883D332163}">
      <dgm:prSet/>
      <dgm:spPr/>
      <dgm:t>
        <a:bodyPr/>
        <a:lstStyle/>
        <a:p>
          <a:endParaRPr lang="en-US"/>
        </a:p>
      </dgm:t>
    </dgm:pt>
    <dgm:pt modelId="{317019BF-434A-4B40-97D6-A2B57824A425}">
      <dgm:prSet/>
      <dgm:spPr/>
      <dgm:t>
        <a:bodyPr/>
        <a:lstStyle/>
        <a:p>
          <a:r>
            <a:rPr lang="en-US" dirty="0"/>
            <a:t>Break</a:t>
          </a:r>
        </a:p>
      </dgm:t>
    </dgm:pt>
    <dgm:pt modelId="{D326EEEC-9763-41A3-92BC-84BC7D97C926}" type="parTrans" cxnId="{643B1FBD-05D0-41B1-87D1-10FC9FFED911}">
      <dgm:prSet/>
      <dgm:spPr/>
      <dgm:t>
        <a:bodyPr/>
        <a:lstStyle/>
        <a:p>
          <a:endParaRPr lang="en-US"/>
        </a:p>
      </dgm:t>
    </dgm:pt>
    <dgm:pt modelId="{F567FBAD-9365-4468-9F90-A8DF4C8660B0}" type="sibTrans" cxnId="{643B1FBD-05D0-41B1-87D1-10FC9FFED911}">
      <dgm:prSet/>
      <dgm:spPr/>
      <dgm:t>
        <a:bodyPr/>
        <a:lstStyle/>
        <a:p>
          <a:endParaRPr lang="en-US"/>
        </a:p>
      </dgm:t>
    </dgm:pt>
    <dgm:pt modelId="{6361C0AF-54F1-4BD3-A004-AF68F0A9862C}">
      <dgm:prSet/>
      <dgm:spPr/>
      <dgm:t>
        <a:bodyPr/>
        <a:lstStyle/>
        <a:p>
          <a:r>
            <a:rPr lang="en-US" dirty="0"/>
            <a:t>Guided Pathways: Student Experiences</a:t>
          </a:r>
        </a:p>
      </dgm:t>
    </dgm:pt>
    <dgm:pt modelId="{0ECEF318-E812-4961-A9B8-45E502BE2393}" type="parTrans" cxnId="{3069D387-4DE3-497F-A527-53E6AD766E1E}">
      <dgm:prSet/>
      <dgm:spPr/>
      <dgm:t>
        <a:bodyPr/>
        <a:lstStyle/>
        <a:p>
          <a:endParaRPr lang="en-US"/>
        </a:p>
      </dgm:t>
    </dgm:pt>
    <dgm:pt modelId="{00696434-2434-4176-B0B7-8539FA79B00E}" type="sibTrans" cxnId="{3069D387-4DE3-497F-A527-53E6AD766E1E}">
      <dgm:prSet/>
      <dgm:spPr/>
      <dgm:t>
        <a:bodyPr/>
        <a:lstStyle/>
        <a:p>
          <a:endParaRPr lang="en-US"/>
        </a:p>
      </dgm:t>
    </dgm:pt>
    <dgm:pt modelId="{7F92FC39-C1E6-458C-94DA-E5DCB1376B38}">
      <dgm:prSet/>
      <dgm:spPr/>
      <dgm:t>
        <a:bodyPr/>
        <a:lstStyle/>
        <a:p>
          <a:r>
            <a:rPr lang="en-US" dirty="0"/>
            <a:t>Lunch</a:t>
          </a:r>
        </a:p>
      </dgm:t>
    </dgm:pt>
    <dgm:pt modelId="{55E53694-80CF-4EB8-85A2-12DB09689FCC}" type="parTrans" cxnId="{D3FA704D-EF79-40BB-9FC3-D68B129181D1}">
      <dgm:prSet/>
      <dgm:spPr/>
      <dgm:t>
        <a:bodyPr/>
        <a:lstStyle/>
        <a:p>
          <a:endParaRPr lang="en-US"/>
        </a:p>
      </dgm:t>
    </dgm:pt>
    <dgm:pt modelId="{BFF48819-8038-4229-941A-65F9F9E9B3BA}" type="sibTrans" cxnId="{D3FA704D-EF79-40BB-9FC3-D68B129181D1}">
      <dgm:prSet/>
      <dgm:spPr/>
      <dgm:t>
        <a:bodyPr/>
        <a:lstStyle/>
        <a:p>
          <a:endParaRPr lang="en-US"/>
        </a:p>
      </dgm:t>
    </dgm:pt>
    <dgm:pt modelId="{54224DEC-0376-416E-B37E-69D4F264B202}">
      <dgm:prSet/>
      <dgm:spPr/>
      <dgm:t>
        <a:bodyPr/>
        <a:lstStyle/>
        <a:p>
          <a:r>
            <a:rPr lang="en-US" dirty="0"/>
            <a:t>Breakout Sessions</a:t>
          </a:r>
        </a:p>
      </dgm:t>
    </dgm:pt>
    <dgm:pt modelId="{E3A8D878-FC27-45CC-8804-B44D3029EFDE}" type="parTrans" cxnId="{64AF76B1-2AB6-4F72-AE2D-1D366497B3B2}">
      <dgm:prSet/>
      <dgm:spPr/>
      <dgm:t>
        <a:bodyPr/>
        <a:lstStyle/>
        <a:p>
          <a:endParaRPr lang="en-US"/>
        </a:p>
      </dgm:t>
    </dgm:pt>
    <dgm:pt modelId="{C37BB4A3-A5DD-45EB-9285-C6985DBD295A}" type="sibTrans" cxnId="{64AF76B1-2AB6-4F72-AE2D-1D366497B3B2}">
      <dgm:prSet/>
      <dgm:spPr/>
      <dgm:t>
        <a:bodyPr/>
        <a:lstStyle/>
        <a:p>
          <a:endParaRPr lang="en-US"/>
        </a:p>
      </dgm:t>
    </dgm:pt>
    <dgm:pt modelId="{272D3745-D8D7-46FA-9B02-4CAE13B9BA7A}" type="pres">
      <dgm:prSet presAssocID="{71C3E8C0-17A6-4463-A7C6-033EFBC08C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56A39-11CF-4056-8124-D4CF96972019}" type="pres">
      <dgm:prSet presAssocID="{5509B968-4A66-4220-9CD2-B92012EDE8E8}" presName="parentText" presStyleLbl="node1" presStyleIdx="0" presStyleCnt="8" custLinFactNeighborX="-7" custLinFactNeighborY="-2775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48F32-38A5-4931-8200-1CD2232EFC66}" type="pres">
      <dgm:prSet presAssocID="{87A1BC6B-35D5-427F-B860-A41A909CB5A9}" presName="spacer" presStyleCnt="0"/>
      <dgm:spPr/>
    </dgm:pt>
    <dgm:pt modelId="{A05B9FD5-5F53-4854-A9EA-AFB2326EB210}" type="pres">
      <dgm:prSet presAssocID="{F3503189-5E70-4135-A236-7F479E65D7D2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5FF2B-A016-4BFE-BA07-64CC08A0AA04}" type="pres">
      <dgm:prSet presAssocID="{18DE4CA4-50AC-489B-B52E-95CEB2B5F200}" presName="spacer" presStyleCnt="0"/>
      <dgm:spPr/>
    </dgm:pt>
    <dgm:pt modelId="{503B04A2-1438-4629-8AD8-2E21F1012388}" type="pres">
      <dgm:prSet presAssocID="{5D631820-FA58-4B94-972A-467833603B8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2DFD4-821B-49B9-8B41-BA604A437BCC}" type="pres">
      <dgm:prSet presAssocID="{19BB698F-6077-4E19-B9CD-C0335B38E929}" presName="spacer" presStyleCnt="0"/>
      <dgm:spPr/>
    </dgm:pt>
    <dgm:pt modelId="{918C1376-0602-4B37-9DFA-276D6BA21B9A}" type="pres">
      <dgm:prSet presAssocID="{77C9F09B-4B94-4071-8068-CEF39691E325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6D86D-567E-4956-AE7D-77A9BC08475E}" type="pres">
      <dgm:prSet presAssocID="{2B691874-5E62-43EC-BE00-16A6658B3E79}" presName="spacer" presStyleCnt="0"/>
      <dgm:spPr/>
    </dgm:pt>
    <dgm:pt modelId="{4013272F-23C0-4120-867A-20741B59663F}" type="pres">
      <dgm:prSet presAssocID="{317019BF-434A-4B40-97D6-A2B57824A425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EF7F30-37DE-4DA8-A1C4-CE26C4EF454F}" type="pres">
      <dgm:prSet presAssocID="{F567FBAD-9365-4468-9F90-A8DF4C8660B0}" presName="spacer" presStyleCnt="0"/>
      <dgm:spPr/>
    </dgm:pt>
    <dgm:pt modelId="{2AE520E2-57BF-4BC3-9EDE-957045D1E715}" type="pres">
      <dgm:prSet presAssocID="{6361C0AF-54F1-4BD3-A004-AF68F0A9862C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3D8E3-D2E6-47D8-9356-193852248711}" type="pres">
      <dgm:prSet presAssocID="{00696434-2434-4176-B0B7-8539FA79B00E}" presName="spacer" presStyleCnt="0"/>
      <dgm:spPr/>
    </dgm:pt>
    <dgm:pt modelId="{38692EEF-C631-4065-AD9E-CC9AB3392145}" type="pres">
      <dgm:prSet presAssocID="{7F92FC39-C1E6-458C-94DA-E5DCB1376B38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94C5C-A7FD-4F85-BCE3-C07386A1DBDB}" type="pres">
      <dgm:prSet presAssocID="{BFF48819-8038-4229-941A-65F9F9E9B3BA}" presName="spacer" presStyleCnt="0"/>
      <dgm:spPr/>
    </dgm:pt>
    <dgm:pt modelId="{54F8D36C-9D0C-47F1-9B78-F0DDC2A4AE2E}" type="pres">
      <dgm:prSet presAssocID="{54224DEC-0376-416E-B37E-69D4F264B202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88F8B8-BB5A-48B3-A7F0-9100983E4902}" type="presOf" srcId="{5D631820-FA58-4B94-972A-467833603B85}" destId="{503B04A2-1438-4629-8AD8-2E21F1012388}" srcOrd="0" destOrd="0" presId="urn:microsoft.com/office/officeart/2005/8/layout/vList2"/>
    <dgm:cxn modelId="{9185D748-D20C-4043-BBB9-1CEB84225A45}" type="presOf" srcId="{7F92FC39-C1E6-458C-94DA-E5DCB1376B38}" destId="{38692EEF-C631-4065-AD9E-CC9AB3392145}" srcOrd="0" destOrd="0" presId="urn:microsoft.com/office/officeart/2005/8/layout/vList2"/>
    <dgm:cxn modelId="{98BE648F-6B50-4B21-9E05-660FCBA0CA4B}" type="presOf" srcId="{77C9F09B-4B94-4071-8068-CEF39691E325}" destId="{918C1376-0602-4B37-9DFA-276D6BA21B9A}" srcOrd="0" destOrd="0" presId="urn:microsoft.com/office/officeart/2005/8/layout/vList2"/>
    <dgm:cxn modelId="{3069D387-4DE3-497F-A527-53E6AD766E1E}" srcId="{71C3E8C0-17A6-4463-A7C6-033EFBC08C24}" destId="{6361C0AF-54F1-4BD3-A004-AF68F0A9862C}" srcOrd="5" destOrd="0" parTransId="{0ECEF318-E812-4961-A9B8-45E502BE2393}" sibTransId="{00696434-2434-4176-B0B7-8539FA79B00E}"/>
    <dgm:cxn modelId="{7F7CF5F6-9B90-4551-91C6-98883D332163}" srcId="{71C3E8C0-17A6-4463-A7C6-033EFBC08C24}" destId="{77C9F09B-4B94-4071-8068-CEF39691E325}" srcOrd="3" destOrd="0" parTransId="{67584052-E153-41BC-B812-4367F3703F16}" sibTransId="{2B691874-5E62-43EC-BE00-16A6658B3E79}"/>
    <dgm:cxn modelId="{A70A436B-B923-4076-9D18-3AFB5C80D5FD}" srcId="{71C3E8C0-17A6-4463-A7C6-033EFBC08C24}" destId="{F3503189-5E70-4135-A236-7F479E65D7D2}" srcOrd="1" destOrd="0" parTransId="{A87D76C1-5721-41BE-99AF-B14A3ABC2BA9}" sibTransId="{18DE4CA4-50AC-489B-B52E-95CEB2B5F200}"/>
    <dgm:cxn modelId="{E7CA0F32-BF3D-4541-824F-719601D76B6C}" srcId="{71C3E8C0-17A6-4463-A7C6-033EFBC08C24}" destId="{5509B968-4A66-4220-9CD2-B92012EDE8E8}" srcOrd="0" destOrd="0" parTransId="{D598CF2B-48D6-4997-AB5E-623010ADAE97}" sibTransId="{87A1BC6B-35D5-427F-B860-A41A909CB5A9}"/>
    <dgm:cxn modelId="{64AF76B1-2AB6-4F72-AE2D-1D366497B3B2}" srcId="{71C3E8C0-17A6-4463-A7C6-033EFBC08C24}" destId="{54224DEC-0376-416E-B37E-69D4F264B202}" srcOrd="7" destOrd="0" parTransId="{E3A8D878-FC27-45CC-8804-B44D3029EFDE}" sibTransId="{C37BB4A3-A5DD-45EB-9285-C6985DBD295A}"/>
    <dgm:cxn modelId="{9CDB2041-200B-40C8-B52D-574BA323D6EC}" type="presOf" srcId="{317019BF-434A-4B40-97D6-A2B57824A425}" destId="{4013272F-23C0-4120-867A-20741B59663F}" srcOrd="0" destOrd="0" presId="urn:microsoft.com/office/officeart/2005/8/layout/vList2"/>
    <dgm:cxn modelId="{DA4D1FB7-052E-46A0-B298-7F30965D7DE5}" type="presOf" srcId="{54224DEC-0376-416E-B37E-69D4F264B202}" destId="{54F8D36C-9D0C-47F1-9B78-F0DDC2A4AE2E}" srcOrd="0" destOrd="0" presId="urn:microsoft.com/office/officeart/2005/8/layout/vList2"/>
    <dgm:cxn modelId="{43234148-CC28-4DC1-9B99-D295BEF206FB}" type="presOf" srcId="{5509B968-4A66-4220-9CD2-B92012EDE8E8}" destId="{A9656A39-11CF-4056-8124-D4CF96972019}" srcOrd="0" destOrd="0" presId="urn:microsoft.com/office/officeart/2005/8/layout/vList2"/>
    <dgm:cxn modelId="{DA5DDB71-32AF-412C-9418-FB87AFC97901}" type="presOf" srcId="{71C3E8C0-17A6-4463-A7C6-033EFBC08C24}" destId="{272D3745-D8D7-46FA-9B02-4CAE13B9BA7A}" srcOrd="0" destOrd="0" presId="urn:microsoft.com/office/officeart/2005/8/layout/vList2"/>
    <dgm:cxn modelId="{D3FA704D-EF79-40BB-9FC3-D68B129181D1}" srcId="{71C3E8C0-17A6-4463-A7C6-033EFBC08C24}" destId="{7F92FC39-C1E6-458C-94DA-E5DCB1376B38}" srcOrd="6" destOrd="0" parTransId="{55E53694-80CF-4EB8-85A2-12DB09689FCC}" sibTransId="{BFF48819-8038-4229-941A-65F9F9E9B3BA}"/>
    <dgm:cxn modelId="{057D8968-EB0F-4270-9919-5419D0F31211}" srcId="{71C3E8C0-17A6-4463-A7C6-033EFBC08C24}" destId="{5D631820-FA58-4B94-972A-467833603B85}" srcOrd="2" destOrd="0" parTransId="{F356385D-AE64-41B8-888A-6E5DB3769F7C}" sibTransId="{19BB698F-6077-4E19-B9CD-C0335B38E929}"/>
    <dgm:cxn modelId="{4B9FEC7F-EFEC-4F0C-B3DD-1FAB8C548F2A}" type="presOf" srcId="{6361C0AF-54F1-4BD3-A004-AF68F0A9862C}" destId="{2AE520E2-57BF-4BC3-9EDE-957045D1E715}" srcOrd="0" destOrd="0" presId="urn:microsoft.com/office/officeart/2005/8/layout/vList2"/>
    <dgm:cxn modelId="{B9A6D014-7EDD-4EED-A873-A3886EA98E7C}" type="presOf" srcId="{F3503189-5E70-4135-A236-7F479E65D7D2}" destId="{A05B9FD5-5F53-4854-A9EA-AFB2326EB210}" srcOrd="0" destOrd="0" presId="urn:microsoft.com/office/officeart/2005/8/layout/vList2"/>
    <dgm:cxn modelId="{643B1FBD-05D0-41B1-87D1-10FC9FFED911}" srcId="{71C3E8C0-17A6-4463-A7C6-033EFBC08C24}" destId="{317019BF-434A-4B40-97D6-A2B57824A425}" srcOrd="4" destOrd="0" parTransId="{D326EEEC-9763-41A3-92BC-84BC7D97C926}" sibTransId="{F567FBAD-9365-4468-9F90-A8DF4C8660B0}"/>
    <dgm:cxn modelId="{8F72D9D0-E61C-4A6F-8E8D-A20FA2346C6E}" type="presParOf" srcId="{272D3745-D8D7-46FA-9B02-4CAE13B9BA7A}" destId="{A9656A39-11CF-4056-8124-D4CF96972019}" srcOrd="0" destOrd="0" presId="urn:microsoft.com/office/officeart/2005/8/layout/vList2"/>
    <dgm:cxn modelId="{364974E1-453F-4224-A948-3D31938ECCAB}" type="presParOf" srcId="{272D3745-D8D7-46FA-9B02-4CAE13B9BA7A}" destId="{56F48F32-38A5-4931-8200-1CD2232EFC66}" srcOrd="1" destOrd="0" presId="urn:microsoft.com/office/officeart/2005/8/layout/vList2"/>
    <dgm:cxn modelId="{61D2DD08-B047-4F2E-89D2-D49141C060C9}" type="presParOf" srcId="{272D3745-D8D7-46FA-9B02-4CAE13B9BA7A}" destId="{A05B9FD5-5F53-4854-A9EA-AFB2326EB210}" srcOrd="2" destOrd="0" presId="urn:microsoft.com/office/officeart/2005/8/layout/vList2"/>
    <dgm:cxn modelId="{638A9B3A-ACCE-438C-9921-F8BFB827912E}" type="presParOf" srcId="{272D3745-D8D7-46FA-9B02-4CAE13B9BA7A}" destId="{5345FF2B-A016-4BFE-BA07-64CC08A0AA04}" srcOrd="3" destOrd="0" presId="urn:microsoft.com/office/officeart/2005/8/layout/vList2"/>
    <dgm:cxn modelId="{DF49F8A2-3CB0-41D7-AA6D-00768F0C4DAF}" type="presParOf" srcId="{272D3745-D8D7-46FA-9B02-4CAE13B9BA7A}" destId="{503B04A2-1438-4629-8AD8-2E21F1012388}" srcOrd="4" destOrd="0" presId="urn:microsoft.com/office/officeart/2005/8/layout/vList2"/>
    <dgm:cxn modelId="{B13DE086-D7D7-4949-A56F-95290BE8B5CB}" type="presParOf" srcId="{272D3745-D8D7-46FA-9B02-4CAE13B9BA7A}" destId="{EE42DFD4-821B-49B9-8B41-BA604A437BCC}" srcOrd="5" destOrd="0" presId="urn:microsoft.com/office/officeart/2005/8/layout/vList2"/>
    <dgm:cxn modelId="{9E809B95-2B14-4E81-AF1F-247EF321A78F}" type="presParOf" srcId="{272D3745-D8D7-46FA-9B02-4CAE13B9BA7A}" destId="{918C1376-0602-4B37-9DFA-276D6BA21B9A}" srcOrd="6" destOrd="0" presId="urn:microsoft.com/office/officeart/2005/8/layout/vList2"/>
    <dgm:cxn modelId="{88D72374-077B-4C8A-AC0C-CD7A92795182}" type="presParOf" srcId="{272D3745-D8D7-46FA-9B02-4CAE13B9BA7A}" destId="{3226D86D-567E-4956-AE7D-77A9BC08475E}" srcOrd="7" destOrd="0" presId="urn:microsoft.com/office/officeart/2005/8/layout/vList2"/>
    <dgm:cxn modelId="{F41C5876-FA5D-4C6C-8DEC-996EB4E271EF}" type="presParOf" srcId="{272D3745-D8D7-46FA-9B02-4CAE13B9BA7A}" destId="{4013272F-23C0-4120-867A-20741B59663F}" srcOrd="8" destOrd="0" presId="urn:microsoft.com/office/officeart/2005/8/layout/vList2"/>
    <dgm:cxn modelId="{1F621256-1CC5-4FDC-8816-2F1931BC2DB4}" type="presParOf" srcId="{272D3745-D8D7-46FA-9B02-4CAE13B9BA7A}" destId="{42EF7F30-37DE-4DA8-A1C4-CE26C4EF454F}" srcOrd="9" destOrd="0" presId="urn:microsoft.com/office/officeart/2005/8/layout/vList2"/>
    <dgm:cxn modelId="{7EDA46B1-F7F3-4DE7-94AF-3C80F331D8B7}" type="presParOf" srcId="{272D3745-D8D7-46FA-9B02-4CAE13B9BA7A}" destId="{2AE520E2-57BF-4BC3-9EDE-957045D1E715}" srcOrd="10" destOrd="0" presId="urn:microsoft.com/office/officeart/2005/8/layout/vList2"/>
    <dgm:cxn modelId="{70584BD8-FDB4-4DFF-BD11-D13854FF82EC}" type="presParOf" srcId="{272D3745-D8D7-46FA-9B02-4CAE13B9BA7A}" destId="{C7E3D8E3-D2E6-47D8-9356-193852248711}" srcOrd="11" destOrd="0" presId="urn:microsoft.com/office/officeart/2005/8/layout/vList2"/>
    <dgm:cxn modelId="{FB70E354-FC8D-427F-B4A0-7D4770785BAD}" type="presParOf" srcId="{272D3745-D8D7-46FA-9B02-4CAE13B9BA7A}" destId="{38692EEF-C631-4065-AD9E-CC9AB3392145}" srcOrd="12" destOrd="0" presId="urn:microsoft.com/office/officeart/2005/8/layout/vList2"/>
    <dgm:cxn modelId="{1305001A-FD46-4619-9F8F-54CF4042A712}" type="presParOf" srcId="{272D3745-D8D7-46FA-9B02-4CAE13B9BA7A}" destId="{A6A94C5C-A7FD-4F85-BCE3-C07386A1DBDB}" srcOrd="13" destOrd="0" presId="urn:microsoft.com/office/officeart/2005/8/layout/vList2"/>
    <dgm:cxn modelId="{EF63331E-B897-4334-B735-5A67A8FF851F}" type="presParOf" srcId="{272D3745-D8D7-46FA-9B02-4CAE13B9BA7A}" destId="{54F8D36C-9D0C-47F1-9B78-F0DDC2A4AE2E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56A39-11CF-4056-8124-D4CF96972019}">
      <dsp:nvSpPr>
        <dsp:cNvPr id="0" name=""/>
        <dsp:cNvSpPr/>
      </dsp:nvSpPr>
      <dsp:spPr>
        <a:xfrm>
          <a:off x="0" y="15804"/>
          <a:ext cx="961314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Welcome</a:t>
          </a:r>
        </a:p>
      </dsp:txBody>
      <dsp:txXfrm>
        <a:off x="25759" y="41563"/>
        <a:ext cx="9561626" cy="476152"/>
      </dsp:txXfrm>
    </dsp:sp>
    <dsp:sp modelId="{A05B9FD5-5F53-4854-A9EA-AFB2326EB210}">
      <dsp:nvSpPr>
        <dsp:cNvPr id="0" name=""/>
        <dsp:cNvSpPr/>
      </dsp:nvSpPr>
      <dsp:spPr>
        <a:xfrm>
          <a:off x="0" y="624418"/>
          <a:ext cx="961314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State of the College – President Foster</a:t>
          </a:r>
        </a:p>
      </dsp:txBody>
      <dsp:txXfrm>
        <a:off x="25759" y="650177"/>
        <a:ext cx="9561626" cy="476152"/>
      </dsp:txXfrm>
    </dsp:sp>
    <dsp:sp modelId="{503B04A2-1438-4629-8AD8-2E21F1012388}">
      <dsp:nvSpPr>
        <dsp:cNvPr id="0" name=""/>
        <dsp:cNvSpPr/>
      </dsp:nvSpPr>
      <dsp:spPr>
        <a:xfrm>
          <a:off x="0" y="1215448"/>
          <a:ext cx="961314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A Call to Action (Accomplishments/Reflections) – President Foster</a:t>
          </a:r>
        </a:p>
      </dsp:txBody>
      <dsp:txXfrm>
        <a:off x="25759" y="1241207"/>
        <a:ext cx="9561626" cy="476152"/>
      </dsp:txXfrm>
    </dsp:sp>
    <dsp:sp modelId="{918C1376-0602-4B37-9DFA-276D6BA21B9A}">
      <dsp:nvSpPr>
        <dsp:cNvPr id="0" name=""/>
        <dsp:cNvSpPr/>
      </dsp:nvSpPr>
      <dsp:spPr>
        <a:xfrm>
          <a:off x="0" y="1806478"/>
          <a:ext cx="961314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Guided Pathways: Student Success Teams</a:t>
          </a:r>
        </a:p>
      </dsp:txBody>
      <dsp:txXfrm>
        <a:off x="25759" y="1832237"/>
        <a:ext cx="9561626" cy="476152"/>
      </dsp:txXfrm>
    </dsp:sp>
    <dsp:sp modelId="{4013272F-23C0-4120-867A-20741B59663F}">
      <dsp:nvSpPr>
        <dsp:cNvPr id="0" name=""/>
        <dsp:cNvSpPr/>
      </dsp:nvSpPr>
      <dsp:spPr>
        <a:xfrm>
          <a:off x="0" y="2397508"/>
          <a:ext cx="961314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Break</a:t>
          </a:r>
        </a:p>
      </dsp:txBody>
      <dsp:txXfrm>
        <a:off x="25759" y="2423267"/>
        <a:ext cx="9561626" cy="476152"/>
      </dsp:txXfrm>
    </dsp:sp>
    <dsp:sp modelId="{2AE520E2-57BF-4BC3-9EDE-957045D1E715}">
      <dsp:nvSpPr>
        <dsp:cNvPr id="0" name=""/>
        <dsp:cNvSpPr/>
      </dsp:nvSpPr>
      <dsp:spPr>
        <a:xfrm>
          <a:off x="0" y="2988538"/>
          <a:ext cx="961314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Guided Pathways: Student Experiences</a:t>
          </a:r>
        </a:p>
      </dsp:txBody>
      <dsp:txXfrm>
        <a:off x="25759" y="3014297"/>
        <a:ext cx="9561626" cy="476152"/>
      </dsp:txXfrm>
    </dsp:sp>
    <dsp:sp modelId="{38692EEF-C631-4065-AD9E-CC9AB3392145}">
      <dsp:nvSpPr>
        <dsp:cNvPr id="0" name=""/>
        <dsp:cNvSpPr/>
      </dsp:nvSpPr>
      <dsp:spPr>
        <a:xfrm>
          <a:off x="0" y="3579568"/>
          <a:ext cx="961314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Lunch</a:t>
          </a:r>
        </a:p>
      </dsp:txBody>
      <dsp:txXfrm>
        <a:off x="25759" y="3605327"/>
        <a:ext cx="9561626" cy="476152"/>
      </dsp:txXfrm>
    </dsp:sp>
    <dsp:sp modelId="{54F8D36C-9D0C-47F1-9B78-F0DDC2A4AE2E}">
      <dsp:nvSpPr>
        <dsp:cNvPr id="0" name=""/>
        <dsp:cNvSpPr/>
      </dsp:nvSpPr>
      <dsp:spPr>
        <a:xfrm>
          <a:off x="0" y="4170598"/>
          <a:ext cx="961314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Breakout Sessions</a:t>
          </a:r>
        </a:p>
      </dsp:txBody>
      <dsp:txXfrm>
        <a:off x="25759" y="4196357"/>
        <a:ext cx="9561626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46F17-5AEF-4D1B-AE33-BE65432E7A3D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09188-E0D8-4971-A2F6-11AAC1FC5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98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8748" y="959307"/>
            <a:ext cx="10674502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675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4931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88A9-1EA0-4CA4-8D07-D17F1E4E871A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2744-6CE3-4743-A63B-13B22A443D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08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8043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6273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6780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1614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69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502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37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50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89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9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81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05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2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02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41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2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2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84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3223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59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60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10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67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66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08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4087367"/>
            <a:ext cx="10436352" cy="320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585704" y="4087367"/>
            <a:ext cx="1603248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2724911"/>
            <a:ext cx="10436225" cy="1368425"/>
          </a:xfrm>
          <a:custGeom>
            <a:avLst/>
            <a:gdLst/>
            <a:ahLst/>
            <a:cxnLst/>
            <a:rect l="l" t="t" r="r" b="b"/>
            <a:pathLst>
              <a:path w="10436225" h="1368425">
                <a:moveTo>
                  <a:pt x="0" y="1368044"/>
                </a:moveTo>
                <a:lnTo>
                  <a:pt x="10435844" y="1368044"/>
                </a:lnTo>
                <a:lnTo>
                  <a:pt x="10435844" y="0"/>
                </a:lnTo>
                <a:lnTo>
                  <a:pt x="0" y="0"/>
                </a:lnTo>
                <a:lnTo>
                  <a:pt x="0" y="1368044"/>
                </a:lnTo>
                <a:close/>
              </a:path>
            </a:pathLst>
          </a:custGeom>
          <a:solidFill>
            <a:srgbClr val="242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585704" y="2724911"/>
            <a:ext cx="1603375" cy="1368425"/>
          </a:xfrm>
          <a:custGeom>
            <a:avLst/>
            <a:gdLst/>
            <a:ahLst/>
            <a:cxnLst/>
            <a:rect l="l" t="t" r="r" b="b"/>
            <a:pathLst>
              <a:path w="1603375" h="1368425">
                <a:moveTo>
                  <a:pt x="0" y="1368044"/>
                </a:moveTo>
                <a:lnTo>
                  <a:pt x="1603121" y="1368044"/>
                </a:lnTo>
                <a:lnTo>
                  <a:pt x="1603121" y="0"/>
                </a:lnTo>
                <a:lnTo>
                  <a:pt x="0" y="0"/>
                </a:lnTo>
                <a:lnTo>
                  <a:pt x="0" y="1368044"/>
                </a:lnTo>
                <a:close/>
              </a:path>
            </a:pathLst>
          </a:custGeom>
          <a:solidFill>
            <a:srgbClr val="A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5283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9660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455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9501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969007"/>
            <a:ext cx="10436352" cy="3230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585704" y="1972055"/>
            <a:ext cx="1603248" cy="1432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609600"/>
            <a:ext cx="10436225" cy="1368425"/>
          </a:xfrm>
          <a:custGeom>
            <a:avLst/>
            <a:gdLst/>
            <a:ahLst/>
            <a:cxnLst/>
            <a:rect l="l" t="t" r="r" b="b"/>
            <a:pathLst>
              <a:path w="10436225" h="1368425">
                <a:moveTo>
                  <a:pt x="0" y="1368044"/>
                </a:moveTo>
                <a:lnTo>
                  <a:pt x="10435844" y="1368044"/>
                </a:lnTo>
                <a:lnTo>
                  <a:pt x="10435844" y="0"/>
                </a:lnTo>
                <a:lnTo>
                  <a:pt x="0" y="0"/>
                </a:lnTo>
                <a:lnTo>
                  <a:pt x="0" y="1368044"/>
                </a:lnTo>
                <a:close/>
              </a:path>
            </a:pathLst>
          </a:custGeom>
          <a:solidFill>
            <a:srgbClr val="242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585704" y="609600"/>
            <a:ext cx="1603375" cy="1368425"/>
          </a:xfrm>
          <a:custGeom>
            <a:avLst/>
            <a:gdLst/>
            <a:ahLst/>
            <a:cxnLst/>
            <a:rect l="l" t="t" r="r" b="b"/>
            <a:pathLst>
              <a:path w="1603375" h="1368425">
                <a:moveTo>
                  <a:pt x="0" y="1368044"/>
                </a:moveTo>
                <a:lnTo>
                  <a:pt x="1603121" y="1368044"/>
                </a:lnTo>
                <a:lnTo>
                  <a:pt x="1603121" y="0"/>
                </a:lnTo>
                <a:lnTo>
                  <a:pt x="0" y="0"/>
                </a:lnTo>
                <a:lnTo>
                  <a:pt x="0" y="1368044"/>
                </a:lnTo>
                <a:close/>
              </a:path>
            </a:pathLst>
          </a:custGeom>
          <a:solidFill>
            <a:srgbClr val="A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97318" y="2543301"/>
            <a:ext cx="2595245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5033" y="1093469"/>
            <a:ext cx="6116320" cy="2655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5900-AE01-2E42-963E-9125152EE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85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242815"/>
            <a:ext cx="8967216" cy="277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10471" y="4242815"/>
            <a:ext cx="3078479" cy="277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590800"/>
            <a:ext cx="8967470" cy="1657985"/>
          </a:xfrm>
          <a:custGeom>
            <a:avLst/>
            <a:gdLst/>
            <a:ahLst/>
            <a:cxnLst/>
            <a:rect l="l" t="t" r="r" b="b"/>
            <a:pathLst>
              <a:path w="8967470" h="1657985">
                <a:moveTo>
                  <a:pt x="0" y="1657604"/>
                </a:moveTo>
                <a:lnTo>
                  <a:pt x="8966962" y="1657604"/>
                </a:lnTo>
                <a:lnTo>
                  <a:pt x="8966962" y="0"/>
                </a:lnTo>
                <a:lnTo>
                  <a:pt x="0" y="0"/>
                </a:lnTo>
                <a:lnTo>
                  <a:pt x="0" y="1657604"/>
                </a:lnTo>
                <a:close/>
              </a:path>
            </a:pathLst>
          </a:custGeom>
          <a:solidFill>
            <a:srgbClr val="242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10471" y="2590800"/>
            <a:ext cx="3078480" cy="1657985"/>
          </a:xfrm>
          <a:custGeom>
            <a:avLst/>
            <a:gdLst/>
            <a:ahLst/>
            <a:cxnLst/>
            <a:rect l="l" t="t" r="r" b="b"/>
            <a:pathLst>
              <a:path w="3078479" h="1657985">
                <a:moveTo>
                  <a:pt x="0" y="1657604"/>
                </a:moveTo>
                <a:lnTo>
                  <a:pt x="3078479" y="1657604"/>
                </a:lnTo>
                <a:lnTo>
                  <a:pt x="3078479" y="0"/>
                </a:lnTo>
                <a:lnTo>
                  <a:pt x="0" y="0"/>
                </a:lnTo>
                <a:lnTo>
                  <a:pt x="0" y="1657604"/>
                </a:lnTo>
                <a:close/>
              </a:path>
            </a:pathLst>
          </a:custGeom>
          <a:solidFill>
            <a:srgbClr val="A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65119" y="3195269"/>
            <a:ext cx="53771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Century Gothic"/>
                <a:cs typeface="Century Gothic"/>
              </a:rPr>
              <a:t>CONVOCATION</a:t>
            </a:r>
            <a:endParaRPr sz="5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6527" y="4359351"/>
            <a:ext cx="33731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Academic </a:t>
            </a:r>
            <a:r>
              <a:rPr sz="2000" spc="-5" dirty="0">
                <a:solidFill>
                  <a:srgbClr val="FFFFFF"/>
                </a:solidFill>
                <a:latin typeface="Century Gothic"/>
                <a:cs typeface="Century Gothic"/>
              </a:rPr>
              <a:t>Year 202</a:t>
            </a:r>
            <a:r>
              <a:rPr lang="en-US" sz="2000" spc="-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sz="20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2000" spc="-1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202</a:t>
            </a:r>
            <a:r>
              <a:rPr lang="en-US"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03535" y="2874264"/>
            <a:ext cx="1133855" cy="1091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909252" cy="47705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College Events &amp; Activities: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Romeo &amp; Juliet Virtual Production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Honoring Women Veterans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Walk 2.2 for Vets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Baby Mine Virtual Choir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Vocal East Jazz Ensemble Performance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Black History Month: Honoring Leaders, Legends &amp; Legacies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Literary Arts Festival</a:t>
            </a: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4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393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Honors &amp; Awards: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LPC Named the 14th Best Community College in the Country; 5th Best Community College in California 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42</a:t>
            </a:r>
            <a:r>
              <a:rPr lang="en-US" sz="2500" spc="-5" baseline="30000" dirty="0">
                <a:solidFill>
                  <a:srgbClr val="FFFFFF"/>
                </a:solidFill>
                <a:latin typeface="Century Gothic"/>
                <a:cs typeface="Century Gothic"/>
              </a:rPr>
              <a:t>nd</a:t>
            </a: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 Edition of Havik and 15</a:t>
            </a:r>
            <a:r>
              <a:rPr lang="en-US" sz="2500" spc="-5" baseline="30000" dirty="0">
                <a:solidFill>
                  <a:srgbClr val="FFFFFF"/>
                </a:solidFill>
                <a:latin typeface="Century Gothic"/>
                <a:cs typeface="Century Gothic"/>
              </a:rPr>
              <a:t>th</a:t>
            </a: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 Edition of Naked Magazine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Talk Hawks Soar at Asynchronous and Synchronous Tournaments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Talk Hawks Finish with Gold Medal at the RHI RHO PI National Championship Tournament</a:t>
            </a: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3962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Facilities Projects: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2420 Lecture Hall Renovation/Replacement of Audio/Visual System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Mammoth Bones display on campus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LPC Architecture Barriers Project 1600 Building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Kinesiology Lab Project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Installation of Art on Campus Mural Project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27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47577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Construction Begins for New Projects: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Academic Support and Faculty Building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Temporary Faculty Office Complex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AG SCI: Horticulture Project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Public Safety Complex/Advanced Manufacturing &amp; Transportation Project 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Emergency Call Station Project 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8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6822" y="2133600"/>
            <a:ext cx="10290252" cy="6296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Community Partnerships: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Tri-Valley Non-Profit Alliance MOU to establish the formal cross-marketing relationship and partnership certificate program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San Jose Evergreen Community College MOU to continue the formal working relationship with the Silicon Valley Career Pathways Consortium Partners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Ohlone Community College District and LPC’s Engineering Technology Learning Community Agreement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Federal Bureau of Prisons Contract Agreement to offer non-credit Business Certificate courses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72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59246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Community Partnerships:</a:t>
            </a: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National University Agreement allowing LPC Pubic Safety students to apply their transfer requirements to National University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ISA and Courses with Livermore-Pleasanton Fire Department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LLNS (LLNL) Student Internship Agreement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chemeClr val="bg1"/>
              </a:solidFill>
              <a:latin typeface="Century Gothic" panose="020B0502020202020204" pitchFamily="34" charset="0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06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5168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Federal Stimulus Funds: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CARES Act Institutional Portion Grant ($4,547,129)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Emergency Financial Aid Grants to Students ($1,437,746)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chemeClr val="bg1"/>
              </a:solidFill>
              <a:latin typeface="Century Gothic" panose="020B0502020202020204" pitchFamily="34" charset="0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00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43729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Student Support: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Virtual Welcome Center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General Information 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Library 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Computer Center </a:t>
            </a:r>
          </a:p>
          <a:p>
            <a:pPr marL="812800" lvl="1" indent="-342900">
              <a:spcBef>
                <a:spcPts val="100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Student Communication/Texting Tool in Canvas (Pronto)</a:t>
            </a:r>
          </a:p>
          <a:p>
            <a:pPr marL="812800" lvl="1" indent="-342900">
              <a:spcBef>
                <a:spcPts val="100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LPC Parent &amp; Families Information Night</a:t>
            </a:r>
          </a:p>
          <a:p>
            <a:pPr marL="812800" lvl="1" indent="-342900">
              <a:spcBef>
                <a:spcPts val="100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Purchased 500 laptops for new students from Tri-Valley</a:t>
            </a: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38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10518852" cy="39754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Recognitions &amp; Celebrations: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What’s Right at LPC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Ceremonies: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Virtual Commencement Ceremony for 2020 and 2021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Black Graduation Celebration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CDC Preschool Graduation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LPC Fire Academy Graduation</a:t>
            </a: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10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54991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FFFFFF"/>
                </a:solidFill>
                <a:latin typeface="Century Gothic"/>
                <a:cs typeface="Century Gothic"/>
              </a:rPr>
              <a:t>New </a:t>
            </a:r>
            <a:r>
              <a:rPr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Faces</a:t>
            </a:r>
            <a:r>
              <a:rPr lang="en-US"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 on Campus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" y="2164625"/>
            <a:ext cx="4792268" cy="1803699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>
                <a:solidFill>
                  <a:srgbClr val="FFFFFF"/>
                </a:solidFill>
                <a:latin typeface="Century Gothic"/>
                <a:cs typeface="Century Gothic"/>
              </a:rPr>
              <a:t>Dr. Jeanne Wilson</a:t>
            </a:r>
            <a:endParaRPr sz="4000" dirty="0">
              <a:latin typeface="Century Gothic"/>
              <a:cs typeface="Century Gothic"/>
            </a:endParaRPr>
          </a:p>
          <a:p>
            <a:pPr marL="12700" marR="24130">
              <a:lnSpc>
                <a:spcPts val="3500"/>
              </a:lnSpc>
              <a:spcBef>
                <a:spcPts val="1175"/>
              </a:spcBef>
            </a:pPr>
            <a:r>
              <a:rPr sz="3200" spc="-10" dirty="0">
                <a:solidFill>
                  <a:srgbClr val="FF4040"/>
                </a:solidFill>
                <a:latin typeface="Century Gothic"/>
                <a:cs typeface="Century Gothic"/>
              </a:rPr>
              <a:t>Vice President </a:t>
            </a:r>
            <a:r>
              <a:rPr sz="3200" spc="-5" dirty="0">
                <a:solidFill>
                  <a:srgbClr val="FF4040"/>
                </a:solidFill>
                <a:latin typeface="Century Gothic"/>
                <a:cs typeface="Century Gothic"/>
              </a:rPr>
              <a:t>of  </a:t>
            </a:r>
            <a:r>
              <a:rPr lang="en-US" sz="3200" spc="-10" dirty="0">
                <a:solidFill>
                  <a:srgbClr val="FF4040"/>
                </a:solidFill>
                <a:latin typeface="Century Gothic"/>
                <a:cs typeface="Century Gothic"/>
              </a:rPr>
              <a:t>Student Services</a:t>
            </a:r>
            <a:endParaRPr sz="3200" dirty="0"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390"/>
          <a:stretch/>
        </p:blipFill>
        <p:spPr>
          <a:xfrm>
            <a:off x="5334000" y="2286000"/>
            <a:ext cx="3733800" cy="3905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7691" y="3081350"/>
            <a:ext cx="91503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Welcome </a:t>
            </a:r>
            <a:r>
              <a:rPr sz="3600" b="0" dirty="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202</a:t>
            </a:r>
            <a:r>
              <a:rPr lang="en-US"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-2</a:t>
            </a:r>
            <a:r>
              <a:rPr lang="en-US"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 Academic</a:t>
            </a:r>
            <a:r>
              <a:rPr sz="3600" b="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10" dirty="0">
                <a:solidFill>
                  <a:srgbClr val="FFFFFF"/>
                </a:solidFill>
                <a:latin typeface="Century Gothic"/>
                <a:cs typeface="Century Gothic"/>
              </a:rPr>
              <a:t>Year!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63071" y="2868167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8994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FFFFFF"/>
                </a:solidFill>
                <a:latin typeface="Century Gothic"/>
                <a:cs typeface="Century Gothic"/>
              </a:rPr>
              <a:t>New </a:t>
            </a:r>
            <a:r>
              <a:rPr lang="en-US" sz="3600" b="0" dirty="0">
                <a:solidFill>
                  <a:srgbClr val="FFFFFF"/>
                </a:solidFill>
                <a:latin typeface="Century Gothic"/>
                <a:cs typeface="Century Gothic"/>
              </a:rPr>
              <a:t>Faces in Student Services 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189349"/>
            <a:ext cx="7699452" cy="1296508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10" dirty="0">
                <a:solidFill>
                  <a:srgbClr val="FFFFFF"/>
                </a:solidFill>
                <a:latin typeface="Century Gothic"/>
                <a:cs typeface="Century Gothic"/>
              </a:rPr>
              <a:t>Christopher Crone</a:t>
            </a:r>
            <a:endParaRPr sz="4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en-US" sz="3200" spc="-10" dirty="0">
                <a:solidFill>
                  <a:srgbClr val="FF4040"/>
                </a:solidFill>
                <a:latin typeface="Century Gothic"/>
                <a:cs typeface="Century Gothic"/>
              </a:rPr>
              <a:t>DSPS Director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043" t="98"/>
          <a:stretch/>
        </p:blipFill>
        <p:spPr>
          <a:xfrm rot="5400000">
            <a:off x="5595625" y="2633975"/>
            <a:ext cx="3824626" cy="35858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9375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FFFFFF"/>
                </a:solidFill>
                <a:latin typeface="Century Gothic"/>
                <a:cs typeface="Century Gothic"/>
              </a:rPr>
              <a:t>New Faces in Student Services 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1980070"/>
            <a:ext cx="3766820" cy="1957587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>
                <a:solidFill>
                  <a:srgbClr val="FFFFFF"/>
                </a:solidFill>
                <a:latin typeface="Century Gothic"/>
                <a:cs typeface="Century Gothic"/>
              </a:rPr>
              <a:t>Nora Angel</a:t>
            </a:r>
            <a:endParaRPr sz="40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Sr. Admin. Assistant</a:t>
            </a: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Counseling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 txBox="1"/>
          <p:nvPr/>
        </p:nvSpPr>
        <p:spPr>
          <a:xfrm>
            <a:off x="5843954" y="1980070"/>
            <a:ext cx="6126478" cy="1957587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 err="1">
                <a:solidFill>
                  <a:srgbClr val="FFFFFF"/>
                </a:solidFill>
                <a:latin typeface="Century Gothic"/>
                <a:cs typeface="Century Gothic"/>
              </a:rPr>
              <a:t>LaShawn</a:t>
            </a:r>
            <a:r>
              <a:rPr lang="en-US" sz="40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4000" spc="-5" dirty="0" err="1">
                <a:solidFill>
                  <a:srgbClr val="FFFFFF"/>
                </a:solidFill>
                <a:latin typeface="Century Gothic"/>
                <a:cs typeface="Century Gothic"/>
              </a:rPr>
              <a:t>Raybon</a:t>
            </a:r>
            <a:endParaRPr sz="40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Sr. Admin. Assistant</a:t>
            </a: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Enrollment Services</a:t>
            </a:r>
            <a:endParaRPr sz="3200" dirty="0">
              <a:latin typeface="Century Gothic"/>
              <a:cs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60" y="3761934"/>
            <a:ext cx="2570767" cy="2910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6088" r="10606" b="21574"/>
          <a:stretch/>
        </p:blipFill>
        <p:spPr>
          <a:xfrm>
            <a:off x="8991600" y="3937657"/>
            <a:ext cx="2819400" cy="27704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7" y="959307"/>
            <a:ext cx="846145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FFFFFF"/>
                </a:solidFill>
                <a:latin typeface="Century Gothic"/>
                <a:cs typeface="Century Gothic"/>
              </a:rPr>
              <a:t>New Faces in Student Services 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 txBox="1"/>
          <p:nvPr/>
        </p:nvSpPr>
        <p:spPr>
          <a:xfrm>
            <a:off x="990600" y="2438400"/>
            <a:ext cx="4956252" cy="2406428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>
                <a:solidFill>
                  <a:srgbClr val="FFFFFF"/>
                </a:solidFill>
                <a:latin typeface="Century Gothic"/>
                <a:cs typeface="Century Gothic"/>
              </a:rPr>
              <a:t>Yvette </a:t>
            </a:r>
            <a:r>
              <a:rPr lang="en-US" sz="4000" spc="-5" dirty="0" err="1">
                <a:solidFill>
                  <a:srgbClr val="FFFFFF"/>
                </a:solidFill>
                <a:latin typeface="Century Gothic"/>
                <a:cs typeface="Century Gothic"/>
              </a:rPr>
              <a:t>Nahinu</a:t>
            </a:r>
            <a:endParaRPr sz="40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Executive Assistant </a:t>
            </a: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Vice President of Student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7010400" y="3123981"/>
            <a:ext cx="2819400" cy="34416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1433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54991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0" dirty="0">
                <a:solidFill>
                  <a:srgbClr val="FFFFFF"/>
                </a:solidFill>
                <a:latin typeface="Century Gothic"/>
                <a:cs typeface="Century Gothic"/>
              </a:rPr>
              <a:t>Promotions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164625"/>
            <a:ext cx="4956252" cy="1354858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 err="1">
                <a:solidFill>
                  <a:srgbClr val="FFFFFF"/>
                </a:solidFill>
                <a:latin typeface="Century Gothic"/>
                <a:cs typeface="Century Gothic"/>
              </a:rPr>
              <a:t>Nalan</a:t>
            </a:r>
            <a:r>
              <a:rPr lang="en-US" sz="4000" spc="-5" dirty="0">
                <a:solidFill>
                  <a:srgbClr val="FFFFFF"/>
                </a:solidFill>
                <a:latin typeface="Century Gothic"/>
                <a:cs typeface="Century Gothic"/>
              </a:rPr>
              <a:t> Smith</a:t>
            </a:r>
            <a:endParaRPr sz="40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Financial Aid Advisor II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44" t="18716" r="264" b="175"/>
          <a:stretch/>
        </p:blipFill>
        <p:spPr>
          <a:xfrm>
            <a:off x="2286000" y="4038600"/>
            <a:ext cx="2901462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3810000"/>
            <a:ext cx="2755684" cy="2755684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>
          <a:xfrm>
            <a:off x="6562432" y="2145019"/>
            <a:ext cx="4956252" cy="1354858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>
                <a:solidFill>
                  <a:srgbClr val="FFFFFF"/>
                </a:solidFill>
                <a:latin typeface="Century Gothic"/>
                <a:cs typeface="Century Gothic"/>
              </a:rPr>
              <a:t>Mike Alvarez</a:t>
            </a:r>
            <a:endParaRPr sz="40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Assessment Specialist</a:t>
            </a:r>
            <a:endParaRPr sz="3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42544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54991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FFFFFF"/>
                </a:solidFill>
                <a:latin typeface="Century Gothic"/>
                <a:cs typeface="Century Gothic"/>
              </a:rPr>
              <a:t>New</a:t>
            </a:r>
            <a:r>
              <a:rPr sz="3600" b="0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Faces</a:t>
            </a:r>
            <a:r>
              <a:rPr lang="en-US"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 on Campus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164625"/>
            <a:ext cx="4956252" cy="1957587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>
                <a:solidFill>
                  <a:srgbClr val="FFFFFF"/>
                </a:solidFill>
                <a:latin typeface="Century Gothic"/>
                <a:cs typeface="Century Gothic"/>
              </a:rPr>
              <a:t>Danielle Banuelos</a:t>
            </a:r>
            <a:endParaRPr sz="40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Sr. Admin. Assistant</a:t>
            </a: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Academic Services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191000"/>
            <a:ext cx="2491810" cy="2587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926" y="3656827"/>
            <a:ext cx="2645893" cy="3121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164625"/>
            <a:ext cx="523691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54991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FFFFFF"/>
                </a:solidFill>
                <a:latin typeface="Century Gothic"/>
                <a:cs typeface="Century Gothic"/>
              </a:rPr>
              <a:t>New</a:t>
            </a:r>
            <a:r>
              <a:rPr sz="3600" b="0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Faces</a:t>
            </a:r>
            <a:r>
              <a:rPr lang="en-US"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 on Campus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419600"/>
            <a:ext cx="2761755" cy="2097726"/>
          </a:xfrm>
          <a:prstGeom prst="rect">
            <a:avLst/>
          </a:prstGeom>
        </p:spPr>
      </p:pic>
      <p:sp>
        <p:nvSpPr>
          <p:cNvPr id="12" name="object 3"/>
          <p:cNvSpPr txBox="1"/>
          <p:nvPr/>
        </p:nvSpPr>
        <p:spPr>
          <a:xfrm>
            <a:off x="228600" y="2197190"/>
            <a:ext cx="4956252" cy="1957587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>
                <a:solidFill>
                  <a:srgbClr val="FFFFFF"/>
                </a:solidFill>
                <a:latin typeface="Century Gothic"/>
                <a:cs typeface="Century Gothic"/>
              </a:rPr>
              <a:t>Ryan Wheeler </a:t>
            </a:r>
            <a:endParaRPr sz="40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Laboratory Technician</a:t>
            </a: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Biology &amp; Chemistry</a:t>
            </a:r>
            <a:endParaRPr sz="3200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4188530"/>
            <a:ext cx="2554476" cy="2559866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>
          <a:xfrm>
            <a:off x="6096000" y="2197190"/>
            <a:ext cx="4956252" cy="1803699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000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Nathan Brandon</a:t>
            </a:r>
            <a:endParaRPr sz="40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 smtClean="0">
                <a:solidFill>
                  <a:srgbClr val="FF4040"/>
                </a:solidFill>
                <a:latin typeface="Century Gothic"/>
                <a:cs typeface="Century Gothic"/>
              </a:rPr>
              <a:t>Assistant Coach/Athletic Assistant</a:t>
            </a:r>
            <a:endParaRPr sz="3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55756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54991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0" dirty="0">
                <a:solidFill>
                  <a:srgbClr val="FFFFFF"/>
                </a:solidFill>
                <a:latin typeface="Century Gothic"/>
                <a:cs typeface="Century Gothic"/>
              </a:rPr>
              <a:t>Promotions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 txBox="1"/>
          <p:nvPr/>
        </p:nvSpPr>
        <p:spPr>
          <a:xfrm>
            <a:off x="1030172" y="2286000"/>
            <a:ext cx="4956252" cy="2190984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Elizabeth McWhorter</a:t>
            </a:r>
            <a:endParaRPr sz="3600" dirty="0">
              <a:latin typeface="Century Gothic"/>
              <a:cs typeface="Century Gothic"/>
            </a:endParaRPr>
          </a:p>
          <a:p>
            <a:pPr marL="12700" marR="5080">
              <a:lnSpc>
                <a:spcPts val="3500"/>
              </a:lnSpc>
              <a:spcBef>
                <a:spcPts val="1175"/>
              </a:spcBef>
            </a:pPr>
            <a:r>
              <a:rPr lang="en-US"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Curriculum and Student Learning Outcome  Specialist</a:t>
            </a:r>
            <a:endParaRPr sz="32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429000"/>
            <a:ext cx="2971800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1907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685800"/>
            <a:ext cx="7188591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Fall Enrollment</a:t>
            </a:r>
          </a:p>
          <a:p>
            <a:pPr defTabSz="457200"/>
            <a:endParaRPr lang="en-US" sz="4400" dirty="0">
              <a:solidFill>
                <a:prstClr val="white"/>
              </a:solidFill>
              <a:latin typeface="Calibri" panose="020F0502020204030204"/>
            </a:endParaRPr>
          </a:p>
          <a:p>
            <a:pPr defTabSz="457200"/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Dr. Thomas Orf</a:t>
            </a:r>
            <a:endParaRPr lang="en-US" sz="44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defTabSz="457200"/>
            <a:endParaRPr lang="en-US" sz="44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defTabSz="457200"/>
            <a:endParaRPr lang="en-US" sz="4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8897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839179"/>
              </p:ext>
            </p:extLst>
          </p:nvPr>
        </p:nvGraphicFramePr>
        <p:xfrm>
          <a:off x="1699849" y="1439583"/>
          <a:ext cx="6096001" cy="193626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31601">
                  <a:extLst>
                    <a:ext uri="{9D8B030D-6E8A-4147-A177-3AD203B41FA5}">
                      <a16:colId xmlns:a16="http://schemas.microsoft.com/office/drawing/2014/main" val="2255888887"/>
                    </a:ext>
                  </a:extLst>
                </a:gridCol>
                <a:gridCol w="1289538">
                  <a:extLst>
                    <a:ext uri="{9D8B030D-6E8A-4147-A177-3AD203B41FA5}">
                      <a16:colId xmlns:a16="http://schemas.microsoft.com/office/drawing/2014/main" val="1287519760"/>
                    </a:ext>
                  </a:extLst>
                </a:gridCol>
                <a:gridCol w="222739">
                  <a:extLst>
                    <a:ext uri="{9D8B030D-6E8A-4147-A177-3AD203B41FA5}">
                      <a16:colId xmlns:a16="http://schemas.microsoft.com/office/drawing/2014/main" val="1957161879"/>
                    </a:ext>
                  </a:extLst>
                </a:gridCol>
                <a:gridCol w="1582615">
                  <a:extLst>
                    <a:ext uri="{9D8B030D-6E8A-4147-A177-3AD203B41FA5}">
                      <a16:colId xmlns:a16="http://schemas.microsoft.com/office/drawing/2014/main" val="2935919153"/>
                    </a:ext>
                  </a:extLst>
                </a:gridCol>
                <a:gridCol w="1269508">
                  <a:extLst>
                    <a:ext uri="{9D8B030D-6E8A-4147-A177-3AD203B41FA5}">
                      <a16:colId xmlns:a16="http://schemas.microsoft.com/office/drawing/2014/main" val="2151043132"/>
                    </a:ext>
                  </a:extLst>
                </a:gridCol>
              </a:tblGrid>
              <a:tr h="408080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SUMMER 21</a:t>
                      </a:r>
                      <a:endParaRPr lang="en-US" dirty="0"/>
                    </a:p>
                  </a:txBody>
                  <a:tcPr anchor="ctr">
                    <a:solidFill>
                      <a:srgbClr val="A805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A8053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FALL 21</a:t>
                      </a:r>
                    </a:p>
                  </a:txBody>
                  <a:tcPr anchor="ctr">
                    <a:solidFill>
                      <a:srgbClr val="A805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7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FTES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855663" algn="dec"/>
                        </a:tabLst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694.52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FTES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2551.35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9751862"/>
                  </a:ext>
                </a:extLst>
              </a:tr>
              <a:tr h="56466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Fill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6925" algn="dec"/>
                        </a:tabLst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79.23%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Fill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78.16%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4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# of 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+mj-lt"/>
                        </a:rPr>
                        <a:t>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# of 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917732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805459"/>
              </p:ext>
            </p:extLst>
          </p:nvPr>
        </p:nvGraphicFramePr>
        <p:xfrm>
          <a:off x="1699849" y="4318327"/>
          <a:ext cx="6096001" cy="193626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31601">
                  <a:extLst>
                    <a:ext uri="{9D8B030D-6E8A-4147-A177-3AD203B41FA5}">
                      <a16:colId xmlns:a16="http://schemas.microsoft.com/office/drawing/2014/main" val="2255888887"/>
                    </a:ext>
                  </a:extLst>
                </a:gridCol>
                <a:gridCol w="1289538">
                  <a:extLst>
                    <a:ext uri="{9D8B030D-6E8A-4147-A177-3AD203B41FA5}">
                      <a16:colId xmlns:a16="http://schemas.microsoft.com/office/drawing/2014/main" val="1287519760"/>
                    </a:ext>
                  </a:extLst>
                </a:gridCol>
                <a:gridCol w="222739">
                  <a:extLst>
                    <a:ext uri="{9D8B030D-6E8A-4147-A177-3AD203B41FA5}">
                      <a16:colId xmlns:a16="http://schemas.microsoft.com/office/drawing/2014/main" val="1957161879"/>
                    </a:ext>
                  </a:extLst>
                </a:gridCol>
                <a:gridCol w="1582615">
                  <a:extLst>
                    <a:ext uri="{9D8B030D-6E8A-4147-A177-3AD203B41FA5}">
                      <a16:colId xmlns:a16="http://schemas.microsoft.com/office/drawing/2014/main" val="2935919153"/>
                    </a:ext>
                  </a:extLst>
                </a:gridCol>
                <a:gridCol w="1269508">
                  <a:extLst>
                    <a:ext uri="{9D8B030D-6E8A-4147-A177-3AD203B41FA5}">
                      <a16:colId xmlns:a16="http://schemas.microsoft.com/office/drawing/2014/main" val="215104313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SUMMER 20</a:t>
                      </a:r>
                    </a:p>
                  </a:txBody>
                  <a:tcPr anchor="ctr">
                    <a:solidFill>
                      <a:srgbClr val="A805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A8053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FALL 20</a:t>
                      </a:r>
                    </a:p>
                  </a:txBody>
                  <a:tcPr anchor="ctr">
                    <a:solidFill>
                      <a:srgbClr val="A805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7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FTES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+mj-lt"/>
                        </a:rPr>
                        <a:t>765.94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FTES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2923.87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9751862"/>
                  </a:ext>
                </a:extLst>
              </a:tr>
              <a:tr h="56466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Fill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91.13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Fill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88.83%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4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# of 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+mj-lt"/>
                        </a:rPr>
                        <a:t>175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# of 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917732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74847" y="1661860"/>
            <a:ext cx="242167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4537" y="6363150"/>
            <a:ext cx="682662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200" dirty="0">
              <a:latin typeface="+mj-lt"/>
              <a:cs typeface="Calibri Light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121934" y="3493378"/>
            <a:ext cx="2784066" cy="690800"/>
          </a:xfrm>
          <a:prstGeom prst="downArrow">
            <a:avLst>
              <a:gd name="adj1" fmla="val 50000"/>
              <a:gd name="adj2" fmla="val 42436"/>
            </a:avLst>
          </a:prstGeom>
          <a:solidFill>
            <a:srgbClr val="A80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/>
              <a:t>Down </a:t>
            </a:r>
            <a:r>
              <a:rPr lang="en-US" sz="2000" b="1" dirty="0" smtClean="0"/>
              <a:t>9.32%</a:t>
            </a:r>
            <a:endParaRPr lang="en-US" sz="2000" b="1" dirty="0"/>
          </a:p>
        </p:txBody>
      </p:sp>
      <p:sp>
        <p:nvSpPr>
          <p:cNvPr id="10" name="Down Arrow 3">
            <a:extLst>
              <a:ext uri="{FF2B5EF4-FFF2-40B4-BE49-F238E27FC236}">
                <a16:creationId xmlns:a16="http://schemas.microsoft.com/office/drawing/2014/main" id="{67F45EAF-C536-4FF7-9732-EE8C6BAD7D91}"/>
              </a:ext>
            </a:extLst>
          </p:cNvPr>
          <p:cNvSpPr/>
          <p:nvPr/>
        </p:nvSpPr>
        <p:spPr>
          <a:xfrm>
            <a:off x="5115300" y="3493378"/>
            <a:ext cx="2784066" cy="690800"/>
          </a:xfrm>
          <a:prstGeom prst="downArrow">
            <a:avLst>
              <a:gd name="adj1" fmla="val 50000"/>
              <a:gd name="adj2" fmla="val 42436"/>
            </a:avLst>
          </a:prstGeom>
          <a:solidFill>
            <a:srgbClr val="A80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/>
              <a:t>Down </a:t>
            </a:r>
            <a:r>
              <a:rPr lang="en-US" sz="2000" b="1" dirty="0" smtClean="0"/>
              <a:t>12.74%</a:t>
            </a:r>
            <a:endParaRPr lang="en-US" sz="2000" b="1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F4CAEE3-74D0-4087-83D0-C8E3B0AD977F}"/>
              </a:ext>
            </a:extLst>
          </p:cNvPr>
          <p:cNvSpPr txBox="1">
            <a:spLocks/>
          </p:cNvSpPr>
          <p:nvPr/>
        </p:nvSpPr>
        <p:spPr>
          <a:xfrm>
            <a:off x="533400" y="76200"/>
            <a:ext cx="72758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25" dirty="0">
                <a:solidFill>
                  <a:schemeClr val="bg1"/>
                </a:solidFill>
              </a:rPr>
              <a:t>Enrollment Numbers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6801" y="6363150"/>
            <a:ext cx="47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Fall ‘21 compared to Fall ’19: 17.82% Decline</a:t>
            </a:r>
          </a:p>
          <a:p>
            <a:r>
              <a:rPr lang="en-US" sz="1600" dirty="0" smtClean="0"/>
              <a:t>Summer ‘21 compared to Summer ’19: 8.80% Increase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0364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72758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25" dirty="0">
                <a:solidFill>
                  <a:schemeClr val="bg1"/>
                </a:solidFill>
              </a:rPr>
              <a:t>Enrollment</a:t>
            </a:r>
            <a:r>
              <a:rPr sz="5400" b="1" spc="-140" dirty="0">
                <a:solidFill>
                  <a:schemeClr val="bg1"/>
                </a:solidFill>
              </a:rPr>
              <a:t> </a:t>
            </a:r>
            <a:r>
              <a:rPr sz="5400" b="1" spc="-20" dirty="0">
                <a:solidFill>
                  <a:schemeClr val="bg1"/>
                </a:solidFill>
              </a:rPr>
              <a:t>Considerations</a:t>
            </a:r>
            <a:endParaRPr sz="5400" b="1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0" y="1524000"/>
            <a:ext cx="9753600" cy="37683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15875" indent="-28702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720" algn="l"/>
              </a:tabLst>
            </a:pPr>
            <a:r>
              <a:rPr sz="3200" b="0" spc="-35" dirty="0">
                <a:latin typeface="Calibri Light"/>
                <a:cs typeface="Calibri Light"/>
              </a:rPr>
              <a:t>Review </a:t>
            </a:r>
            <a:r>
              <a:rPr sz="3200" b="0" spc="-5" dirty="0">
                <a:latin typeface="Calibri Light"/>
                <a:cs typeface="Calibri Light"/>
              </a:rPr>
              <a:t>scheduling </a:t>
            </a:r>
            <a:r>
              <a:rPr sz="3200" b="0" spc="-30" dirty="0">
                <a:latin typeface="Calibri Light"/>
                <a:cs typeface="Calibri Light"/>
              </a:rPr>
              <a:t>patterns to </a:t>
            </a:r>
            <a:r>
              <a:rPr sz="3200" b="0" spc="-15" dirty="0">
                <a:latin typeface="Calibri Light"/>
                <a:cs typeface="Calibri Light"/>
              </a:rPr>
              <a:t>reduce  </a:t>
            </a:r>
            <a:r>
              <a:rPr sz="3200" b="0" spc="-5" dirty="0">
                <a:latin typeface="Calibri Light"/>
                <a:cs typeface="Calibri Light"/>
              </a:rPr>
              <a:t>class  </a:t>
            </a:r>
            <a:r>
              <a:rPr sz="3200" b="0" spc="-20" dirty="0">
                <a:latin typeface="Calibri Light"/>
                <a:cs typeface="Calibri Light"/>
              </a:rPr>
              <a:t>conflicts </a:t>
            </a:r>
            <a:r>
              <a:rPr sz="3200" b="0" spc="-50" dirty="0">
                <a:latin typeface="Calibri Light"/>
                <a:cs typeface="Calibri Light"/>
              </a:rPr>
              <a:t>for </a:t>
            </a:r>
            <a:r>
              <a:rPr sz="3200" b="0" spc="-10" dirty="0">
                <a:latin typeface="Calibri Light"/>
                <a:cs typeface="Calibri Light"/>
              </a:rPr>
              <a:t>Spring</a:t>
            </a:r>
            <a:r>
              <a:rPr sz="3200" b="0" spc="130" dirty="0">
                <a:latin typeface="Calibri Light"/>
                <a:cs typeface="Calibri Light"/>
              </a:rPr>
              <a:t> </a:t>
            </a:r>
            <a:r>
              <a:rPr sz="3200" b="0" spc="-20" dirty="0">
                <a:latin typeface="Calibri Light"/>
                <a:cs typeface="Calibri Light"/>
              </a:rPr>
              <a:t>2021</a:t>
            </a:r>
            <a:endParaRPr sz="3200" dirty="0">
              <a:latin typeface="Calibri Light"/>
              <a:cs typeface="Calibri Light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756920" algn="l"/>
              </a:tabLst>
            </a:pPr>
            <a:r>
              <a:rPr sz="3000" b="0" spc="-110" dirty="0">
                <a:latin typeface="Calibri Light"/>
                <a:cs typeface="Calibri Light"/>
              </a:rPr>
              <a:t>Target </a:t>
            </a:r>
            <a:r>
              <a:rPr sz="3000" b="0" spc="-5" dirty="0">
                <a:latin typeface="Calibri Light"/>
                <a:cs typeface="Calibri Light"/>
              </a:rPr>
              <a:t>campus-wide </a:t>
            </a:r>
            <a:r>
              <a:rPr sz="3000" b="0" spc="-20" dirty="0">
                <a:latin typeface="Calibri Light"/>
                <a:cs typeface="Calibri Light"/>
              </a:rPr>
              <a:t>productivity: </a:t>
            </a:r>
            <a:r>
              <a:rPr sz="3000" b="0" spc="-10" dirty="0">
                <a:latin typeface="Calibri Light"/>
                <a:cs typeface="Calibri Light"/>
              </a:rPr>
              <a:t>490</a:t>
            </a:r>
            <a:r>
              <a:rPr sz="3000" b="0" spc="150" dirty="0">
                <a:latin typeface="Calibri Light"/>
                <a:cs typeface="Calibri Light"/>
              </a:rPr>
              <a:t> </a:t>
            </a:r>
            <a:r>
              <a:rPr sz="2400" b="0" spc="-5" dirty="0">
                <a:latin typeface="Calibri Light"/>
                <a:cs typeface="Calibri Light"/>
              </a:rPr>
              <a:t>WSCH/FTEF</a:t>
            </a:r>
            <a:endParaRPr sz="2400" dirty="0">
              <a:latin typeface="Calibri Light"/>
              <a:cs typeface="Calibri Light"/>
            </a:endParaRPr>
          </a:p>
          <a:p>
            <a:pPr marL="1213485" lvl="2" indent="-287020" algn="just">
              <a:lnSpc>
                <a:spcPct val="100000"/>
              </a:lnSpc>
              <a:buFont typeface="Arial"/>
              <a:buChar char="•"/>
              <a:tabLst>
                <a:tab pos="1214120" algn="l"/>
              </a:tabLst>
            </a:pPr>
            <a:r>
              <a:rPr sz="3000" b="0" spc="-5" dirty="0">
                <a:latin typeface="Calibri Light"/>
                <a:cs typeface="Calibri Light"/>
              </a:rPr>
              <a:t>Consider class </a:t>
            </a:r>
            <a:r>
              <a:rPr sz="3000" b="0" spc="-40" dirty="0">
                <a:latin typeface="Calibri Light"/>
                <a:cs typeface="Calibri Light"/>
              </a:rPr>
              <a:t>size </a:t>
            </a:r>
            <a:r>
              <a:rPr sz="3000" b="0" dirty="0">
                <a:latin typeface="Calibri Light"/>
                <a:cs typeface="Calibri Light"/>
              </a:rPr>
              <a:t>and fill</a:t>
            </a:r>
            <a:r>
              <a:rPr sz="3000" b="0" spc="-80" dirty="0">
                <a:latin typeface="Calibri Light"/>
                <a:cs typeface="Calibri Light"/>
              </a:rPr>
              <a:t> </a:t>
            </a:r>
            <a:r>
              <a:rPr sz="3000" b="0" spc="-40" dirty="0">
                <a:latin typeface="Calibri Light"/>
                <a:cs typeface="Calibri Light"/>
              </a:rPr>
              <a:t>rates</a:t>
            </a:r>
            <a:endParaRPr sz="3000" dirty="0">
              <a:latin typeface="Calibri Light"/>
              <a:cs typeface="Calibri Light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6920" algn="l"/>
              </a:tabLst>
            </a:pPr>
            <a:r>
              <a:rPr sz="3000" b="0" spc="-90" dirty="0">
                <a:latin typeface="Calibri Light"/>
                <a:cs typeface="Calibri Light"/>
              </a:rPr>
              <a:t>Targeted </a:t>
            </a:r>
            <a:r>
              <a:rPr sz="3000" b="0" spc="-20" dirty="0">
                <a:latin typeface="Calibri Light"/>
                <a:cs typeface="Calibri Light"/>
              </a:rPr>
              <a:t>outreach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20" dirty="0">
                <a:latin typeface="Calibri Light"/>
                <a:cs typeface="Calibri Light"/>
              </a:rPr>
              <a:t>in-reach</a:t>
            </a:r>
            <a:r>
              <a:rPr sz="3000" b="0" spc="130" dirty="0">
                <a:latin typeface="Calibri Light"/>
                <a:cs typeface="Calibri Light"/>
              </a:rPr>
              <a:t> </a:t>
            </a:r>
            <a:r>
              <a:rPr sz="3000" b="0" spc="-55" dirty="0">
                <a:latin typeface="Calibri Light"/>
                <a:cs typeface="Calibri Light"/>
              </a:rPr>
              <a:t>efforts</a:t>
            </a:r>
            <a:endParaRPr sz="3000" dirty="0">
              <a:latin typeface="Calibri Light"/>
              <a:cs typeface="Calibri Light"/>
            </a:endParaRPr>
          </a:p>
          <a:p>
            <a:pPr marL="756285" marR="5080" lvl="1" indent="-287020" algn="just">
              <a:lnSpc>
                <a:spcPct val="100000"/>
              </a:lnSpc>
              <a:buFont typeface="Arial"/>
              <a:buChar char="•"/>
              <a:tabLst>
                <a:tab pos="756920" algn="l"/>
              </a:tabLst>
            </a:pPr>
            <a:r>
              <a:rPr sz="3000" b="0" dirty="0">
                <a:latin typeface="Calibri Light"/>
                <a:cs typeface="Calibri Light"/>
              </a:rPr>
              <a:t>Due </a:t>
            </a:r>
            <a:r>
              <a:rPr sz="3000" b="0" spc="-20" dirty="0">
                <a:latin typeface="Calibri Light"/>
                <a:cs typeface="Calibri Light"/>
              </a:rPr>
              <a:t>to enrollment reductions at </a:t>
            </a:r>
            <a:r>
              <a:rPr sz="3000" b="0" spc="-10" dirty="0">
                <a:latin typeface="Calibri Light"/>
                <a:cs typeface="Calibri Light"/>
              </a:rPr>
              <a:t>CSUs </a:t>
            </a:r>
            <a:r>
              <a:rPr sz="3000" b="0" spc="-5" dirty="0">
                <a:latin typeface="Calibri Light"/>
                <a:cs typeface="Calibri Light"/>
              </a:rPr>
              <a:t>and other  </a:t>
            </a:r>
            <a:r>
              <a:rPr sz="3000" b="0" spc="-20" dirty="0">
                <a:latin typeface="Calibri Light"/>
                <a:cs typeface="Calibri Light"/>
              </a:rPr>
              <a:t>4-year </a:t>
            </a:r>
            <a:r>
              <a:rPr sz="3000" b="0" spc="-10" dirty="0">
                <a:latin typeface="Calibri Light"/>
                <a:cs typeface="Calibri Light"/>
              </a:rPr>
              <a:t>institutions, </a:t>
            </a:r>
            <a:r>
              <a:rPr sz="3000" b="0" spc="-25" dirty="0">
                <a:latin typeface="Calibri Light"/>
                <a:cs typeface="Calibri Light"/>
              </a:rPr>
              <a:t>we </a:t>
            </a:r>
            <a:r>
              <a:rPr sz="3000" b="0" spc="-30" dirty="0">
                <a:latin typeface="Calibri Light"/>
                <a:cs typeface="Calibri Light"/>
              </a:rPr>
              <a:t>may </a:t>
            </a:r>
            <a:r>
              <a:rPr sz="3000" b="0" spc="-5" dirty="0">
                <a:latin typeface="Calibri Light"/>
                <a:cs typeface="Calibri Light"/>
              </a:rPr>
              <a:t>see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15" dirty="0">
                <a:latin typeface="Calibri Light"/>
                <a:cs typeface="Calibri Light"/>
              </a:rPr>
              <a:t>increase </a:t>
            </a:r>
            <a:r>
              <a:rPr sz="3000" b="0" spc="-5" dirty="0">
                <a:latin typeface="Calibri Light"/>
                <a:cs typeface="Calibri Light"/>
              </a:rPr>
              <a:t>in  </a:t>
            </a:r>
            <a:r>
              <a:rPr sz="3000" b="0" spc="-20" dirty="0">
                <a:latin typeface="Calibri Light"/>
                <a:cs typeface="Calibri Light"/>
              </a:rPr>
              <a:t>enrollments </a:t>
            </a:r>
            <a:r>
              <a:rPr sz="3000" b="0" spc="-5" dirty="0">
                <a:latin typeface="Calibri Light"/>
                <a:cs typeface="Calibri Light"/>
              </a:rPr>
              <a:t>in specific disciplines </a:t>
            </a:r>
            <a:r>
              <a:rPr sz="3000" b="0" spc="-50" dirty="0">
                <a:latin typeface="Calibri Light"/>
                <a:cs typeface="Calibri Light"/>
              </a:rPr>
              <a:t>for </a:t>
            </a:r>
            <a:r>
              <a:rPr sz="3000" b="0" dirty="0">
                <a:latin typeface="Calibri Light"/>
                <a:cs typeface="Calibri Light"/>
              </a:rPr>
              <a:t>Spring  </a:t>
            </a:r>
            <a:r>
              <a:rPr sz="3000" b="0" spc="-10" dirty="0">
                <a:latin typeface="Calibri Light"/>
                <a:cs typeface="Calibri Light"/>
              </a:rPr>
              <a:t>2021</a:t>
            </a:r>
            <a:endParaRPr sz="300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6620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Breakout</a:t>
            </a:r>
            <a:r>
              <a:rPr sz="3600" b="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10" dirty="0">
                <a:solidFill>
                  <a:srgbClr val="FFFFFF"/>
                </a:solidFill>
                <a:latin typeface="Century Gothic"/>
                <a:cs typeface="Century Gothic"/>
              </a:rPr>
              <a:t>Session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457958"/>
            <a:ext cx="8739505" cy="29956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Century Gothic"/>
                <a:cs typeface="Century Gothic"/>
              </a:rPr>
              <a:t>Check-in: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697865" indent="-228600">
              <a:lnSpc>
                <a:spcPct val="100000"/>
              </a:lnSpc>
              <a:buFont typeface="Wingdings"/>
              <a:buChar char=""/>
              <a:tabLst>
                <a:tab pos="698500" algn="l"/>
              </a:tabLst>
            </a:pPr>
            <a:r>
              <a:rPr sz="2400" spc="-5" dirty="0">
                <a:solidFill>
                  <a:schemeClr val="bg1"/>
                </a:solidFill>
                <a:latin typeface="Century Gothic"/>
                <a:cs typeface="Century Gothic"/>
              </a:rPr>
              <a:t>How are you showing </a:t>
            </a:r>
            <a:r>
              <a:rPr sz="2400" dirty="0">
                <a:solidFill>
                  <a:schemeClr val="bg1"/>
                </a:solidFill>
                <a:latin typeface="Century Gothic"/>
                <a:cs typeface="Century Gothic"/>
              </a:rPr>
              <a:t>up to this new </a:t>
            </a:r>
            <a:r>
              <a:rPr sz="2400" spc="-5" dirty="0">
                <a:solidFill>
                  <a:schemeClr val="bg1"/>
                </a:solidFill>
                <a:latin typeface="Century Gothic"/>
                <a:cs typeface="Century Gothic"/>
              </a:rPr>
              <a:t>academic</a:t>
            </a:r>
            <a:r>
              <a:rPr sz="2400" spc="-27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Century Gothic"/>
                <a:cs typeface="Century Gothic"/>
              </a:rPr>
              <a:t>year?</a:t>
            </a:r>
            <a:endParaRPr lang="en-US" sz="2400" spc="-5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697865" indent="-228600">
              <a:lnSpc>
                <a:spcPct val="100000"/>
              </a:lnSpc>
              <a:buFont typeface="Wingdings"/>
              <a:buChar char=""/>
              <a:tabLst>
                <a:tab pos="698500" algn="l"/>
              </a:tabLst>
            </a:pPr>
            <a:endParaRPr lang="en-US" sz="2400" spc="-5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697865" indent="-228600">
              <a:lnSpc>
                <a:spcPct val="100000"/>
              </a:lnSpc>
              <a:buFont typeface="Wingdings"/>
              <a:buChar char=""/>
              <a:tabLst>
                <a:tab pos="698500" algn="l"/>
              </a:tabLst>
            </a:pPr>
            <a:endParaRPr lang="en-US" sz="2400" spc="-5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697865" indent="-228600">
              <a:lnSpc>
                <a:spcPct val="100000"/>
              </a:lnSpc>
              <a:buFont typeface="Wingdings"/>
              <a:buChar char=""/>
              <a:tabLst>
                <a:tab pos="698500" algn="l"/>
              </a:tabLst>
            </a:pPr>
            <a:r>
              <a:rPr lang="en-US" sz="2400" spc="-5" dirty="0">
                <a:solidFill>
                  <a:schemeClr val="bg1"/>
                </a:solidFill>
                <a:latin typeface="Century Gothic"/>
                <a:cs typeface="Century Gothic"/>
              </a:rPr>
              <a:t>If you had two wishes for our college, what would they be?</a:t>
            </a:r>
          </a:p>
          <a:p>
            <a:pPr marL="697865" indent="-228600">
              <a:lnSpc>
                <a:spcPct val="100000"/>
              </a:lnSpc>
              <a:buFont typeface="Wingdings"/>
              <a:buChar char=""/>
              <a:tabLst>
                <a:tab pos="698500" algn="l"/>
              </a:tabLst>
            </a:pPr>
            <a:endParaRPr sz="2400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701004"/>
            <a:ext cx="1252777" cy="10912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242815"/>
            <a:ext cx="8967216" cy="277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10471" y="4242815"/>
            <a:ext cx="3078479" cy="277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590800"/>
            <a:ext cx="8967470" cy="1657985"/>
          </a:xfrm>
          <a:custGeom>
            <a:avLst/>
            <a:gdLst/>
            <a:ahLst/>
            <a:cxnLst/>
            <a:rect l="l" t="t" r="r" b="b"/>
            <a:pathLst>
              <a:path w="8967470" h="1657985">
                <a:moveTo>
                  <a:pt x="0" y="1657604"/>
                </a:moveTo>
                <a:lnTo>
                  <a:pt x="8966962" y="1657604"/>
                </a:lnTo>
                <a:lnTo>
                  <a:pt x="8966962" y="0"/>
                </a:lnTo>
                <a:lnTo>
                  <a:pt x="0" y="0"/>
                </a:lnTo>
                <a:lnTo>
                  <a:pt x="0" y="1657604"/>
                </a:lnTo>
                <a:close/>
              </a:path>
            </a:pathLst>
          </a:custGeom>
          <a:solidFill>
            <a:srgbClr val="242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10471" y="2590800"/>
            <a:ext cx="3078480" cy="1657985"/>
          </a:xfrm>
          <a:custGeom>
            <a:avLst/>
            <a:gdLst/>
            <a:ahLst/>
            <a:cxnLst/>
            <a:rect l="l" t="t" r="r" b="b"/>
            <a:pathLst>
              <a:path w="3078479" h="1657985">
                <a:moveTo>
                  <a:pt x="0" y="1657604"/>
                </a:moveTo>
                <a:lnTo>
                  <a:pt x="3078479" y="1657604"/>
                </a:lnTo>
                <a:lnTo>
                  <a:pt x="3078479" y="0"/>
                </a:lnTo>
                <a:lnTo>
                  <a:pt x="0" y="0"/>
                </a:lnTo>
                <a:lnTo>
                  <a:pt x="0" y="1657604"/>
                </a:lnTo>
                <a:close/>
              </a:path>
            </a:pathLst>
          </a:custGeom>
          <a:solidFill>
            <a:srgbClr val="A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97351" y="3195269"/>
            <a:ext cx="50272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Century Gothic"/>
                <a:cs typeface="Century Gothic"/>
              </a:rPr>
              <a:t>Rajinder</a:t>
            </a:r>
            <a:r>
              <a:rPr sz="5400" spc="-1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5400" spc="-10" dirty="0">
                <a:solidFill>
                  <a:srgbClr val="FFFFFF"/>
                </a:solidFill>
                <a:latin typeface="Century Gothic"/>
                <a:cs typeface="Century Gothic"/>
              </a:rPr>
              <a:t>Samra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9505" y="4387088"/>
            <a:ext cx="68287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Century Gothic"/>
                <a:cs typeface="Century Gothic"/>
              </a:rPr>
              <a:t>Director, Research, Planning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&amp; </a:t>
            </a:r>
            <a:r>
              <a:rPr sz="2000" spc="-5" dirty="0">
                <a:solidFill>
                  <a:srgbClr val="FFFFFF"/>
                </a:solidFill>
                <a:latin typeface="Century Gothic"/>
                <a:cs typeface="Century Gothic"/>
              </a:rPr>
              <a:t>Institutional</a:t>
            </a:r>
            <a:r>
              <a:rPr sz="2000" spc="-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entury Gothic"/>
                <a:cs typeface="Century Gothic"/>
              </a:rPr>
              <a:t>Effectiveness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48671" y="2874264"/>
            <a:ext cx="1133855" cy="1091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7471" y="959307"/>
            <a:ext cx="71011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solidFill>
                  <a:srgbClr val="FFFFFF"/>
                </a:solidFill>
                <a:latin typeface="Century Gothic"/>
                <a:cs typeface="Century Gothic"/>
              </a:rPr>
              <a:t>Student </a:t>
            </a:r>
            <a:r>
              <a:rPr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Senate</a:t>
            </a:r>
            <a:r>
              <a:rPr sz="36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3600" spc="-40" dirty="0">
                <a:solidFill>
                  <a:srgbClr val="FFFFFF"/>
                </a:solidFill>
                <a:latin typeface="Century Gothic"/>
                <a:cs typeface="Century Gothic"/>
              </a:rPr>
              <a:t>Leaders </a:t>
            </a: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-2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3448" y="2286000"/>
            <a:ext cx="4136390" cy="10732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7535" marR="5080" indent="-585470">
              <a:lnSpc>
                <a:spcPct val="111000"/>
              </a:lnSpc>
              <a:spcBef>
                <a:spcPts val="100"/>
              </a:spcBef>
              <a:buFont typeface="Arial"/>
              <a:buChar char="•"/>
              <a:tabLst>
                <a:tab pos="597535" algn="l"/>
                <a:tab pos="59817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Kyle Johnson</a:t>
            </a:r>
          </a:p>
          <a:p>
            <a:pPr marL="12065" marR="5080">
              <a:lnSpc>
                <a:spcPct val="111000"/>
              </a:lnSpc>
              <a:spcBef>
                <a:spcPts val="100"/>
              </a:spcBef>
              <a:tabLst>
                <a:tab pos="597535" algn="l"/>
                <a:tab pos="59817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3200" spc="-5" dirty="0">
                <a:solidFill>
                  <a:srgbClr val="FF4040"/>
                </a:solidFill>
                <a:latin typeface="Century Gothic"/>
                <a:cs typeface="Century Gothic"/>
              </a:rPr>
              <a:t>President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448" y="3699536"/>
            <a:ext cx="4970984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7535" marR="5080" indent="-58547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597535" algn="l"/>
                <a:tab pos="59817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Lara </a:t>
            </a:r>
            <a:r>
              <a:rPr lang="en-US" sz="3200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Wiedemeier</a:t>
            </a:r>
            <a:endParaRPr lang="en-US" sz="3200" spc="-1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065" marR="5080">
              <a:lnSpc>
                <a:spcPct val="100000"/>
              </a:lnSpc>
              <a:spcBef>
                <a:spcPts val="95"/>
              </a:spcBef>
              <a:tabLst>
                <a:tab pos="597535" algn="l"/>
                <a:tab pos="59817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3200" spc="-20" dirty="0">
                <a:solidFill>
                  <a:srgbClr val="FF4040"/>
                </a:solidFill>
                <a:latin typeface="Century Gothic"/>
                <a:cs typeface="Century Gothic"/>
              </a:rPr>
              <a:t>Vice</a:t>
            </a:r>
            <a:r>
              <a:rPr sz="3200" spc="-15" dirty="0">
                <a:solidFill>
                  <a:srgbClr val="FF4040"/>
                </a:solidFill>
                <a:latin typeface="Century Gothic"/>
                <a:cs typeface="Century Gothic"/>
              </a:rPr>
              <a:t> </a:t>
            </a:r>
            <a:r>
              <a:rPr sz="3200" spc="-10" dirty="0">
                <a:solidFill>
                  <a:srgbClr val="FF4040"/>
                </a:solidFill>
                <a:latin typeface="Century Gothic"/>
                <a:cs typeface="Century Gothic"/>
              </a:rPr>
              <a:t>President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6379" y="5029200"/>
            <a:ext cx="4210685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7995" marR="5080" indent="-45593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467995" algn="l"/>
                <a:tab pos="46863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Sara Kim</a:t>
            </a:r>
          </a:p>
          <a:p>
            <a:pPr marL="12065" marR="5080">
              <a:lnSpc>
                <a:spcPct val="100000"/>
              </a:lnSpc>
              <a:spcBef>
                <a:spcPts val="95"/>
              </a:spcBef>
              <a:tabLst>
                <a:tab pos="467995" algn="l"/>
                <a:tab pos="46863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3200" spc="-10" dirty="0">
                <a:solidFill>
                  <a:srgbClr val="FF4040"/>
                </a:solidFill>
                <a:latin typeface="Century Gothic"/>
                <a:cs typeface="Century Gothic"/>
              </a:rPr>
              <a:t>Student</a:t>
            </a:r>
            <a:r>
              <a:rPr sz="3200" spc="-180" dirty="0">
                <a:solidFill>
                  <a:srgbClr val="FF4040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FF4040"/>
                </a:solidFill>
                <a:latin typeface="Century Gothic"/>
                <a:cs typeface="Century Gothic"/>
              </a:rPr>
              <a:t>Trustee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4815" y="2286000"/>
            <a:ext cx="6096000" cy="10900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7995" marR="5080" lvl="0" indent="-455930">
              <a:spcBef>
                <a:spcPts val="95"/>
              </a:spcBef>
              <a:buFont typeface="Arial"/>
              <a:buChar char="•"/>
              <a:tabLst>
                <a:tab pos="467995" algn="l"/>
                <a:tab pos="46863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Yasmeen Ibrahim</a:t>
            </a:r>
          </a:p>
          <a:p>
            <a:pPr marL="12065" marR="5080" lvl="0">
              <a:spcBef>
                <a:spcPts val="95"/>
              </a:spcBef>
              <a:tabLst>
                <a:tab pos="467995" algn="l"/>
                <a:tab pos="468630" algn="l"/>
              </a:tabLst>
            </a:pPr>
            <a:r>
              <a:rPr lang="en-US" sz="3200" spc="-10" dirty="0">
                <a:solidFill>
                  <a:srgbClr val="FF4040"/>
                </a:solidFill>
                <a:latin typeface="Century Gothic"/>
                <a:cs typeface="Century Gothic"/>
              </a:rPr>
              <a:t>	Director of Legislature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0" y="3566240"/>
            <a:ext cx="6096000" cy="10900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7995" marR="5080" lvl="0" indent="-455930">
              <a:spcBef>
                <a:spcPts val="95"/>
              </a:spcBef>
              <a:buFont typeface="Arial"/>
              <a:buChar char="•"/>
              <a:tabLst>
                <a:tab pos="467995" algn="l"/>
                <a:tab pos="46863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Amy </a:t>
            </a:r>
            <a:r>
              <a:rPr lang="en-US" sz="3200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Attia</a:t>
            </a:r>
            <a:endParaRPr lang="en-US" sz="3200" spc="-1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065" marR="5080" lvl="0">
              <a:spcBef>
                <a:spcPts val="95"/>
              </a:spcBef>
              <a:tabLst>
                <a:tab pos="467995" algn="l"/>
                <a:tab pos="468630" algn="l"/>
              </a:tabLst>
            </a:pPr>
            <a:r>
              <a:rPr lang="en-US" sz="3200" spc="-10" dirty="0">
                <a:solidFill>
                  <a:srgbClr val="FF4040"/>
                </a:solidFill>
                <a:latin typeface="Century Gothic"/>
                <a:cs typeface="Century Gothic"/>
              </a:rPr>
              <a:t>	Director of Events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5000" y="5029200"/>
            <a:ext cx="6096000" cy="10900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7995" marR="5080" lvl="0" indent="-455930">
              <a:spcBef>
                <a:spcPts val="95"/>
              </a:spcBef>
              <a:buFont typeface="Arial"/>
              <a:buChar char="•"/>
              <a:tabLst>
                <a:tab pos="467995" algn="l"/>
                <a:tab pos="468630" algn="l"/>
              </a:tabLst>
            </a:pPr>
            <a:r>
              <a:rPr lang="en-US"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Tyler Rivas</a:t>
            </a:r>
          </a:p>
          <a:p>
            <a:pPr marL="12065" marR="5080" lvl="0">
              <a:spcBef>
                <a:spcPts val="95"/>
              </a:spcBef>
              <a:tabLst>
                <a:tab pos="467995" algn="l"/>
                <a:tab pos="468630" algn="l"/>
              </a:tabLst>
            </a:pPr>
            <a:r>
              <a:rPr lang="en-US" sz="3200" spc="-10" dirty="0">
                <a:solidFill>
                  <a:srgbClr val="FF4040"/>
                </a:solidFill>
                <a:latin typeface="Century Gothic"/>
                <a:cs typeface="Century Gothic"/>
              </a:rPr>
              <a:t>	Inter-Club Council Chair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7471" y="959307"/>
            <a:ext cx="69303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Classified </a:t>
            </a:r>
            <a:r>
              <a:rPr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Senate </a:t>
            </a:r>
            <a:r>
              <a:rPr sz="3600" spc="-15" dirty="0">
                <a:solidFill>
                  <a:srgbClr val="FFFFFF"/>
                </a:solidFill>
                <a:latin typeface="Century Gothic"/>
                <a:cs typeface="Century Gothic"/>
              </a:rPr>
              <a:t>Leaders</a:t>
            </a: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lang="en-US" sz="3600" spc="-2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sz="3600" spc="-20" dirty="0">
                <a:solidFill>
                  <a:srgbClr val="FFFFFF"/>
                </a:solidFill>
                <a:latin typeface="Century Gothic"/>
                <a:cs typeface="Century Gothic"/>
              </a:rPr>
              <a:t>-2</a:t>
            </a:r>
            <a:r>
              <a:rPr lang="en-US" sz="3600" spc="-20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3532" y="2698231"/>
            <a:ext cx="5770068" cy="1203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8170" marR="5080" indent="-586105">
              <a:lnSpc>
                <a:spcPct val="111000"/>
              </a:lnSpc>
              <a:spcBef>
                <a:spcPts val="95"/>
              </a:spcBef>
              <a:buFont typeface="Arial"/>
              <a:buChar char="•"/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Jean O’Neil </a:t>
            </a:r>
            <a:r>
              <a:rPr lang="en-US" sz="3600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Opipari</a:t>
            </a:r>
            <a:endParaRPr lang="en-US" sz="3600" spc="-1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065" marR="5080">
              <a:lnSpc>
                <a:spcPct val="111000"/>
              </a:lnSpc>
              <a:spcBef>
                <a:spcPts val="95"/>
              </a:spcBef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 	</a:t>
            </a:r>
            <a:r>
              <a:rPr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President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3532" y="4191000"/>
            <a:ext cx="449453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8170" marR="5080" indent="-58610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597535" algn="l"/>
                <a:tab pos="598805" algn="l"/>
              </a:tabLst>
            </a:pPr>
            <a:r>
              <a:rPr lang="en-US" sz="3600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Daysi</a:t>
            </a:r>
            <a:r>
              <a:rPr lang="en-US"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 Valle </a:t>
            </a:r>
            <a:r>
              <a:rPr lang="en-US"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Treasurer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5943600" y="2514600"/>
            <a:ext cx="5947229" cy="168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3565" marR="5080" indent="-5715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	Elizabeth McWhorter</a:t>
            </a:r>
          </a:p>
          <a:p>
            <a:pPr marL="12065" marR="5080">
              <a:lnSpc>
                <a:spcPct val="100000"/>
              </a:lnSpc>
              <a:spcBef>
                <a:spcPts val="95"/>
              </a:spcBef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	Vice President 	Fundraising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6096000" y="4461266"/>
            <a:ext cx="4494530" cy="16998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8170" marR="5080" indent="-58610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Carmen Ortiz </a:t>
            </a:r>
          </a:p>
          <a:p>
            <a:pPr marL="598170" marR="5080" indent="-58610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Aubrie Ross</a:t>
            </a:r>
          </a:p>
          <a:p>
            <a:pPr marL="12065" marR="5080">
              <a:lnSpc>
                <a:spcPct val="100000"/>
              </a:lnSpc>
              <a:spcBef>
                <a:spcPts val="95"/>
              </a:spcBef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	Ambassadors</a:t>
            </a:r>
            <a:endParaRPr sz="36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2895600"/>
            <a:ext cx="1133954" cy="1091279"/>
          </a:xfrm>
          <a:prstGeom prst="rect">
            <a:avLst/>
          </a:prstGeom>
        </p:spPr>
      </p:pic>
      <p:sp>
        <p:nvSpPr>
          <p:cNvPr id="5" name="object 7"/>
          <p:cNvSpPr txBox="1"/>
          <p:nvPr/>
        </p:nvSpPr>
        <p:spPr>
          <a:xfrm>
            <a:off x="4495800" y="3195269"/>
            <a:ext cx="5867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Sarah Thompson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3537341" y="4191000"/>
            <a:ext cx="68287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2000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Academic Senate, President </a:t>
            </a:r>
            <a:endParaRPr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08834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7471" y="959307"/>
            <a:ext cx="723645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Century Gothic"/>
                <a:cs typeface="Century Gothic"/>
              </a:rPr>
              <a:t>Academic </a:t>
            </a:r>
            <a:r>
              <a:rPr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Senate </a:t>
            </a:r>
            <a:r>
              <a:rPr sz="3600" spc="-15" dirty="0">
                <a:solidFill>
                  <a:srgbClr val="FFFFFF"/>
                </a:solidFill>
                <a:latin typeface="Century Gothic"/>
                <a:cs typeface="Century Gothic"/>
              </a:rPr>
              <a:t>Leaders</a:t>
            </a:r>
            <a:r>
              <a:rPr sz="36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r>
              <a:rPr lang="en-US" sz="3600" spc="-20" dirty="0">
                <a:solidFill>
                  <a:srgbClr val="FFFFFF"/>
                </a:solidFill>
                <a:latin typeface="Century Gothic"/>
                <a:cs typeface="Century Gothic"/>
              </a:rPr>
              <a:t>-22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60023" y="743712"/>
            <a:ext cx="1133855" cy="1091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1000" y="2286000"/>
            <a:ext cx="4672965" cy="11907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8170" marR="5080" indent="-586105">
              <a:lnSpc>
                <a:spcPct val="111000"/>
              </a:lnSpc>
              <a:spcBef>
                <a:spcPts val="95"/>
              </a:spcBef>
              <a:buFont typeface="Arial"/>
              <a:buChar char="•"/>
              <a:tabLst>
                <a:tab pos="597535" algn="l"/>
                <a:tab pos="598805" algn="l"/>
              </a:tabLst>
            </a:pPr>
            <a:r>
              <a:rPr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Sarah</a:t>
            </a:r>
            <a:r>
              <a:rPr sz="3600" spc="-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Thompson </a:t>
            </a:r>
            <a:r>
              <a:rPr sz="3600" spc="-5" dirty="0">
                <a:solidFill>
                  <a:srgbClr val="FF4040"/>
                </a:solidFill>
                <a:latin typeface="Century Gothic"/>
                <a:cs typeface="Century Gothic"/>
              </a:rPr>
              <a:t> </a:t>
            </a:r>
            <a:r>
              <a:rPr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President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0" y="2343709"/>
            <a:ext cx="4329430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8170" marR="5080" indent="-58610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chemeClr val="bg1"/>
                </a:solidFill>
                <a:latin typeface="Century Gothic"/>
                <a:cs typeface="Century Gothic"/>
              </a:rPr>
              <a:t>Collin </a:t>
            </a:r>
            <a:r>
              <a:rPr lang="en-US" sz="3600" spc="-10" dirty="0" err="1">
                <a:solidFill>
                  <a:schemeClr val="bg1"/>
                </a:solidFill>
                <a:latin typeface="Century Gothic"/>
                <a:cs typeface="Century Gothic"/>
              </a:rPr>
              <a:t>Thormoto</a:t>
            </a:r>
            <a:endParaRPr lang="en-US" sz="3600" spc="-1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12065" marR="5080">
              <a:lnSpc>
                <a:spcPct val="100000"/>
              </a:lnSpc>
              <a:spcBef>
                <a:spcPts val="95"/>
              </a:spcBef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 	</a:t>
            </a:r>
            <a:r>
              <a:rPr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Secretary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-38100" y="5169565"/>
            <a:ext cx="627189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14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spc="-25" dirty="0">
                <a:solidFill>
                  <a:schemeClr val="bg1"/>
                </a:solidFill>
                <a:latin typeface="Century Gothic"/>
                <a:cs typeface="Century Gothic"/>
              </a:rPr>
              <a:t>Craig Kutil</a:t>
            </a:r>
          </a:p>
          <a:p>
            <a:pPr marL="469900">
              <a:lnSpc>
                <a:spcPct val="100000"/>
              </a:lnSpc>
            </a:pPr>
            <a:r>
              <a:rPr lang="en-US" sz="3600" spc="-25" dirty="0">
                <a:solidFill>
                  <a:srgbClr val="FF4040"/>
                </a:solidFill>
                <a:latin typeface="Century Gothic"/>
                <a:cs typeface="Century Gothic"/>
              </a:rPr>
              <a:t>	</a:t>
            </a:r>
            <a:r>
              <a:rPr sz="3600" spc="-25" dirty="0">
                <a:solidFill>
                  <a:srgbClr val="FF4040"/>
                </a:solidFill>
                <a:latin typeface="Century Gothic"/>
                <a:cs typeface="Century Gothic"/>
              </a:rPr>
              <a:t>Vice </a:t>
            </a:r>
            <a:r>
              <a:rPr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President</a:t>
            </a:r>
            <a:r>
              <a:rPr sz="3600" spc="-5" dirty="0">
                <a:solidFill>
                  <a:srgbClr val="FF4040"/>
                </a:solidFill>
                <a:latin typeface="Century Gothic"/>
                <a:cs typeface="Century Gothic"/>
              </a:rPr>
              <a:t> </a:t>
            </a:r>
            <a:r>
              <a:rPr lang="en-US" sz="3600" spc="-5" dirty="0">
                <a:solidFill>
                  <a:srgbClr val="FF4040"/>
                </a:solidFill>
                <a:latin typeface="Century Gothic"/>
                <a:cs typeface="Century Gothic"/>
              </a:rPr>
              <a:t>(Fall)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55955" y="3756637"/>
            <a:ext cx="3655949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834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lang="en-US" sz="3600" spc="-5" dirty="0">
                <a:solidFill>
                  <a:schemeClr val="bg1"/>
                </a:solidFill>
                <a:latin typeface="Century Gothic"/>
                <a:cs typeface="Century Gothic"/>
              </a:rPr>
              <a:t>Ashley Young</a:t>
            </a:r>
          </a:p>
          <a:p>
            <a:pPr marL="12066" marR="5080">
              <a:lnSpc>
                <a:spcPct val="100000"/>
              </a:lnSpc>
              <a:spcBef>
                <a:spcPts val="95"/>
              </a:spcBef>
              <a:tabLst>
                <a:tab pos="469900" algn="l"/>
                <a:tab pos="470534" algn="l"/>
              </a:tabLst>
            </a:pPr>
            <a:r>
              <a:rPr lang="en-US" sz="3600" spc="-5" dirty="0">
                <a:solidFill>
                  <a:srgbClr val="FF4040"/>
                </a:solidFill>
                <a:latin typeface="Century Gothic"/>
                <a:cs typeface="Century Gothic"/>
              </a:rPr>
              <a:t>	</a:t>
            </a:r>
            <a:r>
              <a:rPr sz="3600" spc="-5" dirty="0">
                <a:solidFill>
                  <a:srgbClr val="FF4040"/>
                </a:solidFill>
                <a:latin typeface="Century Gothic"/>
                <a:cs typeface="Century Gothic"/>
              </a:rPr>
              <a:t>Tre</a:t>
            </a:r>
            <a:r>
              <a:rPr sz="3600" spc="-25" dirty="0">
                <a:solidFill>
                  <a:srgbClr val="FF4040"/>
                </a:solidFill>
                <a:latin typeface="Century Gothic"/>
                <a:cs typeface="Century Gothic"/>
              </a:rPr>
              <a:t>a</a:t>
            </a:r>
            <a:r>
              <a:rPr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su</a:t>
            </a:r>
            <a:r>
              <a:rPr sz="3600" spc="-20" dirty="0">
                <a:solidFill>
                  <a:srgbClr val="FF4040"/>
                </a:solidFill>
                <a:latin typeface="Century Gothic"/>
                <a:cs typeface="Century Gothic"/>
              </a:rPr>
              <a:t>r</a:t>
            </a:r>
            <a:r>
              <a:rPr sz="3600" spc="-5" dirty="0">
                <a:solidFill>
                  <a:srgbClr val="FF4040"/>
                </a:solidFill>
                <a:latin typeface="Century Gothic"/>
                <a:cs typeface="Century Gothic"/>
              </a:rPr>
              <a:t>er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380999" y="3547745"/>
            <a:ext cx="4672965" cy="11907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8170" marR="5080" indent="-586105">
              <a:lnSpc>
                <a:spcPct val="111000"/>
              </a:lnSpc>
              <a:spcBef>
                <a:spcPts val="95"/>
              </a:spcBef>
              <a:buFont typeface="Arial"/>
              <a:buChar char="•"/>
              <a:tabLst>
                <a:tab pos="597535" algn="l"/>
                <a:tab pos="598805" algn="l"/>
              </a:tabLst>
            </a:pPr>
            <a:r>
              <a:rPr lang="en-US" sz="3600" spc="-10" dirty="0">
                <a:solidFill>
                  <a:srgbClr val="FFFFFF"/>
                </a:solidFill>
                <a:latin typeface="Century Gothic"/>
                <a:cs typeface="Century Gothic"/>
              </a:rPr>
              <a:t>Tracey Coleman </a:t>
            </a:r>
            <a:r>
              <a:rPr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President</a:t>
            </a:r>
            <a:r>
              <a:rPr lang="en-US" sz="3600" spc="-10" dirty="0">
                <a:solidFill>
                  <a:srgbClr val="FF4040"/>
                </a:solidFill>
                <a:latin typeface="Century Gothic"/>
                <a:cs typeface="Century Gothic"/>
              </a:rPr>
              <a:t> Elect</a:t>
            </a:r>
            <a:endParaRPr sz="36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Look Ahead to College Day (8:30 AM)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81038" y="1944914"/>
          <a:ext cx="9613144" cy="4731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0281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4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8748" y="959307"/>
            <a:ext cx="937585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Century Gothic"/>
                <a:cs typeface="Century Gothic"/>
              </a:rPr>
              <a:t>Thank</a:t>
            </a:r>
            <a:r>
              <a:rPr sz="44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Century Gothic"/>
                <a:cs typeface="Century Gothic"/>
              </a:rPr>
              <a:t>you!</a:t>
            </a:r>
            <a:endParaRPr sz="44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9545" y="3309620"/>
            <a:ext cx="646620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Looking </a:t>
            </a:r>
            <a:r>
              <a:rPr sz="3600" dirty="0">
                <a:solidFill>
                  <a:srgbClr val="FFFFFF"/>
                </a:solidFill>
                <a:latin typeface="Century Gothic"/>
                <a:cs typeface="Century Gothic"/>
              </a:rPr>
              <a:t>forward to </a:t>
            </a: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seeing you all</a:t>
            </a:r>
            <a:r>
              <a:rPr sz="3600" spc="-1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tomorrow!</a:t>
            </a:r>
            <a:endParaRPr sz="36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01004"/>
            <a:ext cx="1133954" cy="10912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909252" cy="5168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Supporting Students Through the Pandemic:</a:t>
            </a: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Technology loaner program for students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Wi-Fi internet accessibility added to Parking Lots C and D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COVID-19 giving initiative raised over $11k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Tutoring support and embedded tutoring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 err="1">
                <a:solidFill>
                  <a:srgbClr val="FFFFFF"/>
                </a:solidFill>
                <a:latin typeface="Century Gothic"/>
                <a:cs typeface="Century Gothic"/>
              </a:rPr>
              <a:t>SmartShop</a:t>
            </a: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 Workshops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The Market (free food distribution)</a:t>
            </a:r>
          </a:p>
          <a:p>
            <a:pPr marL="241300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9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909252" cy="39754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Supporting Students Through the Pandemic:</a:t>
            </a: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COVID-19 testing on-campus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COVID-19 Town Hall for students and families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COVID-19 vaccine distribution on-campus</a:t>
            </a:r>
          </a:p>
          <a:p>
            <a:pPr marL="241300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5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3577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Our Call to Action:</a:t>
            </a: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President’s Task Force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President’s Speaker Series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ConnectUp 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BlacknessXEnglish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r>
              <a:rPr lang="en-US" sz="2500" spc="-5" baseline="30000" dirty="0">
                <a:solidFill>
                  <a:srgbClr val="FFFFFF"/>
                </a:solidFill>
                <a:latin typeface="Century Gothic"/>
                <a:cs typeface="Century Gothic"/>
              </a:rPr>
              <a:t>st</a:t>
            </a: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 Century Policing Program, Community Voices Series 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Black Cultural Resource Center</a:t>
            </a: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43729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Institutional Priorities: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Educational Master Plan 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Accreditation Kick-off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Guided Pathways – Year of Action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Academic &amp; Career Pathways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Program Mapper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Career Coach</a:t>
            </a:r>
          </a:p>
          <a:p>
            <a:pPr marL="1155700" lvl="2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Persistence Project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34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5168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New Programs and Course Offerings: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2500" b="1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First Shop Iron workers Cohort Apprenticeship Program 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Actors Conservatory 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Certificate of Achievement in Artificial Intelligence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Red Hat Linux Administration Certification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Management Information Systems (MIS) Certification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Automotive Non-Credit Programs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Social Justice Students: LGBTQ Studies AA-T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Elementary Teacher Education AA-T</a:t>
            </a:r>
          </a:p>
          <a:p>
            <a:pPr marL="469900" lvl="1"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5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8" y="959307"/>
            <a:ext cx="3919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Highlights</a:t>
            </a:r>
            <a:r>
              <a:rPr sz="36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en-US"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n-US" sz="3600" b="0" spc="-5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748" y="2321433"/>
            <a:ext cx="9538335" cy="39497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41300" algn="l"/>
              </a:tabLst>
            </a:pPr>
            <a:r>
              <a:rPr lang="en-US"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New Programs and Course Offerings:</a:t>
            </a:r>
          </a:p>
          <a:p>
            <a:pPr marL="12700">
              <a:spcBef>
                <a:spcPts val="1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Marketing Certificate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Customer Services Certificate and Small Business Management Certificate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LPC Honors Transfer Program Certified Inaugural Class of UCLA TAP Applicants</a:t>
            </a:r>
          </a:p>
          <a:p>
            <a:pPr marL="698500" lvl="1" indent="-228600"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Campus Hill Winery offers First-Ever Wine Sale</a:t>
            </a: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</a:tabLst>
            </a:pPr>
            <a:endParaRPr lang="en-US" sz="2500" spc="-5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42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rlin">
  <a:themeElements>
    <a:clrScheme name="Custom 3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A40000"/>
      </a:accent1>
      <a:accent2>
        <a:srgbClr val="C00000"/>
      </a:accent2>
      <a:accent3>
        <a:srgbClr val="C00000"/>
      </a:accent3>
      <a:accent4>
        <a:srgbClr val="A2A2A2"/>
      </a:accent4>
      <a:accent5>
        <a:srgbClr val="7F7F7F"/>
      </a:accent5>
      <a:accent6>
        <a:srgbClr val="C00000"/>
      </a:accent6>
      <a:hlink>
        <a:srgbClr val="EA5A0C"/>
      </a:hlink>
      <a:folHlink>
        <a:srgbClr val="C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</TotalTime>
  <Words>1053</Words>
  <Application>Microsoft Office PowerPoint</Application>
  <PresentationFormat>Widescreen</PresentationFormat>
  <Paragraphs>279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Wingdings</vt:lpstr>
      <vt:lpstr>Office Theme</vt:lpstr>
      <vt:lpstr>1_Office Theme</vt:lpstr>
      <vt:lpstr>Berlin</vt:lpstr>
      <vt:lpstr>PowerPoint Presentation</vt:lpstr>
      <vt:lpstr>Welcome to the 2021-22 Academic Year!</vt:lpstr>
      <vt:lpstr>Breakout Session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Highlights 2020-21</vt:lpstr>
      <vt:lpstr>New Faces on Campus</vt:lpstr>
      <vt:lpstr>New Faces in Student Services </vt:lpstr>
      <vt:lpstr>New Faces in Student Services </vt:lpstr>
      <vt:lpstr>New Faces in Student Services </vt:lpstr>
      <vt:lpstr>Promotions</vt:lpstr>
      <vt:lpstr>New Faces on Campus</vt:lpstr>
      <vt:lpstr>New Faces on Campus</vt:lpstr>
      <vt:lpstr>Promotions</vt:lpstr>
      <vt:lpstr>PowerPoint Presentation</vt:lpstr>
      <vt:lpstr>PowerPoint Presentation</vt:lpstr>
      <vt:lpstr>Enrollment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Look Ahead to College Day (8:30 AM)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 Cazarez</dc:creator>
  <cp:lastModifiedBy>Angelica Cazarez</cp:lastModifiedBy>
  <cp:revision>53</cp:revision>
  <dcterms:created xsi:type="dcterms:W3CDTF">2020-08-13T15:29:58Z</dcterms:created>
  <dcterms:modified xsi:type="dcterms:W3CDTF">2021-08-16T18:25:43Z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2020-08-13T00:00:00Z</vt:filetime>
  </property>
</Properties>
</file>