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353" r:id="rId2"/>
    <p:sldId id="441" r:id="rId3"/>
    <p:sldId id="442" r:id="rId4"/>
    <p:sldId id="430" r:id="rId5"/>
    <p:sldId id="443" r:id="rId6"/>
    <p:sldId id="439" r:id="rId7"/>
    <p:sldId id="440" r:id="rId8"/>
    <p:sldId id="444" r:id="rId9"/>
  </p:sldIdLst>
  <p:sldSz cx="7315200" cy="9601200"/>
  <p:notesSz cx="7315200" cy="9601200"/>
  <p:defaultTex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923">
          <p15:clr>
            <a:srgbClr val="A4A3A4"/>
          </p15:clr>
        </p15:guide>
        <p15:guide id="2" orient="horz" pos="5746">
          <p15:clr>
            <a:srgbClr val="A4A3A4"/>
          </p15:clr>
        </p15:guide>
        <p15:guide id="3" pos="2509">
          <p15:clr>
            <a:srgbClr val="A4A3A4"/>
          </p15:clr>
        </p15:guide>
        <p15:guide id="4" pos="4506">
          <p15:clr>
            <a:srgbClr val="A4A3A4"/>
          </p15:clr>
        </p15:guide>
        <p15:guide id="5" pos="358">
          <p15:clr>
            <a:srgbClr val="A4A3A4"/>
          </p15:clr>
        </p15:guide>
        <p15:guide id="6" pos="235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99"/>
    <a:srgbClr val="0033CC"/>
    <a:srgbClr val="0000FF"/>
    <a:srgbClr val="000066"/>
    <a:srgbClr val="663300"/>
    <a:srgbClr val="FFCC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603" autoAdjust="0"/>
    <p:restoredTop sz="94783" autoAdjust="0"/>
  </p:normalViewPr>
  <p:slideViewPr>
    <p:cSldViewPr snapToGrid="0">
      <p:cViewPr varScale="1">
        <p:scale>
          <a:sx n="68" d="100"/>
          <a:sy n="68" d="100"/>
        </p:scale>
        <p:origin x="2813" y="58"/>
      </p:cViewPr>
      <p:guideLst>
        <p:guide orient="horz" pos="2923"/>
        <p:guide orient="horz" pos="5746"/>
        <p:guide pos="2509"/>
        <p:guide pos="4506"/>
        <p:guide pos="358"/>
        <p:guide pos="23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66" d="100"/>
          <a:sy n="66" d="100"/>
        </p:scale>
        <p:origin x="-3276"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19" tIns="47859" rIns="95719" bIns="47859" numCol="1" anchor="t" anchorCtr="0" compatLnSpc="1">
            <a:prstTxWarp prst="textNoShape">
              <a:avLst/>
            </a:prstTxWarp>
          </a:bodyPr>
          <a:lstStyle>
            <a:lvl1pPr defTabSz="956741" eaLnBrk="1" hangingPunct="1">
              <a:buFontTx/>
              <a:buNone/>
              <a:defRPr>
                <a:latin typeface="Arial" charset="0"/>
              </a:defRPr>
            </a:lvl1pPr>
          </a:lstStyle>
          <a:p>
            <a:pPr>
              <a:defRPr/>
            </a:pPr>
            <a:endParaRPr lang="en-US" dirty="0"/>
          </a:p>
        </p:txBody>
      </p:sp>
      <p:sp>
        <p:nvSpPr>
          <p:cNvPr id="149507"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5719" tIns="47859" rIns="95719" bIns="47859" numCol="1" anchor="t" anchorCtr="0" compatLnSpc="1">
            <a:prstTxWarp prst="textNoShape">
              <a:avLst/>
            </a:prstTxWarp>
          </a:bodyPr>
          <a:lstStyle>
            <a:lvl1pPr algn="r" defTabSz="956741" eaLnBrk="1" hangingPunct="1">
              <a:buFontTx/>
              <a:buNone/>
              <a:defRPr>
                <a:latin typeface="Arial" charset="0"/>
              </a:defRPr>
            </a:lvl1pPr>
          </a:lstStyle>
          <a:p>
            <a:pPr>
              <a:defRPr/>
            </a:pPr>
            <a:endParaRPr lang="en-US" dirty="0"/>
          </a:p>
        </p:txBody>
      </p:sp>
      <p:sp>
        <p:nvSpPr>
          <p:cNvPr id="149508"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5719" tIns="47859" rIns="95719" bIns="47859" numCol="1" anchor="b" anchorCtr="0" compatLnSpc="1">
            <a:prstTxWarp prst="textNoShape">
              <a:avLst/>
            </a:prstTxWarp>
          </a:bodyPr>
          <a:lstStyle>
            <a:lvl1pPr defTabSz="956741" eaLnBrk="1" hangingPunct="1">
              <a:buFontTx/>
              <a:buNone/>
              <a:defRPr>
                <a:latin typeface="Arial" charset="0"/>
              </a:defRPr>
            </a:lvl1pPr>
          </a:lstStyle>
          <a:p>
            <a:pPr>
              <a:defRPr/>
            </a:pPr>
            <a:endParaRPr lang="en-US" dirty="0"/>
          </a:p>
        </p:txBody>
      </p:sp>
      <p:sp>
        <p:nvSpPr>
          <p:cNvPr id="149509"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5719" tIns="47859" rIns="95719" bIns="47859" numCol="1" anchor="b" anchorCtr="0" compatLnSpc="1">
            <a:prstTxWarp prst="textNoShape">
              <a:avLst/>
            </a:prstTxWarp>
          </a:bodyPr>
          <a:lstStyle>
            <a:lvl1pPr algn="r" defTabSz="955675" eaLnBrk="1" hangingPunct="1">
              <a:defRPr/>
            </a:lvl1pPr>
          </a:lstStyle>
          <a:p>
            <a:pPr>
              <a:defRPr/>
            </a:pPr>
            <a:fld id="{61C376B3-4583-4302-AAC0-799402E21573}" type="slidenum">
              <a:rPr lang="en-US" altLang="en-US"/>
              <a:pPr>
                <a:defRPr/>
              </a:pPr>
              <a:t>‹#›</a:t>
            </a:fld>
            <a:endParaRPr lang="en-US" altLang="en-US" dirty="0"/>
          </a:p>
        </p:txBody>
      </p:sp>
    </p:spTree>
    <p:extLst>
      <p:ext uri="{BB962C8B-B14F-4D97-AF65-F5344CB8AC3E}">
        <p14:creationId xmlns:p14="http://schemas.microsoft.com/office/powerpoint/2010/main" val="3350009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19" tIns="47859" rIns="95719" bIns="47859" numCol="1" anchor="t" anchorCtr="0" compatLnSpc="1">
            <a:prstTxWarp prst="textNoShape">
              <a:avLst/>
            </a:prstTxWarp>
          </a:bodyPr>
          <a:lstStyle>
            <a:lvl1pPr defTabSz="956741" eaLnBrk="1" hangingPunct="1">
              <a:buFontTx/>
              <a:buNone/>
              <a:defRPr>
                <a:latin typeface="Arial" charset="0"/>
              </a:defRPr>
            </a:lvl1pPr>
          </a:lstStyle>
          <a:p>
            <a:pPr>
              <a:defRPr/>
            </a:pPr>
            <a:endParaRPr lang="en-US" dirty="0"/>
          </a:p>
        </p:txBody>
      </p:sp>
      <p:sp>
        <p:nvSpPr>
          <p:cNvPr id="14745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19" tIns="47859" rIns="95719" bIns="47859" numCol="1" anchor="t" anchorCtr="0" compatLnSpc="1">
            <a:prstTxWarp prst="textNoShape">
              <a:avLst/>
            </a:prstTxWarp>
          </a:bodyPr>
          <a:lstStyle>
            <a:lvl1pPr algn="r" defTabSz="956741" eaLnBrk="1" hangingPunct="1">
              <a:buFontTx/>
              <a:buNone/>
              <a:defRPr>
                <a:latin typeface="Arial"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2286000" y="719138"/>
            <a:ext cx="27447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19" tIns="47859" rIns="95719" bIns="478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746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19" tIns="47859" rIns="95719" bIns="47859" numCol="1" anchor="b" anchorCtr="0" compatLnSpc="1">
            <a:prstTxWarp prst="textNoShape">
              <a:avLst/>
            </a:prstTxWarp>
          </a:bodyPr>
          <a:lstStyle>
            <a:lvl1pPr defTabSz="956741" eaLnBrk="1" hangingPunct="1">
              <a:buFontTx/>
              <a:buNone/>
              <a:defRPr>
                <a:latin typeface="Arial" charset="0"/>
              </a:defRPr>
            </a:lvl1pPr>
          </a:lstStyle>
          <a:p>
            <a:pPr>
              <a:defRPr/>
            </a:pPr>
            <a:endParaRPr lang="en-US" dirty="0"/>
          </a:p>
        </p:txBody>
      </p:sp>
      <p:sp>
        <p:nvSpPr>
          <p:cNvPr id="14746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19" tIns="47859" rIns="95719" bIns="47859" numCol="1" anchor="b" anchorCtr="0" compatLnSpc="1">
            <a:prstTxWarp prst="textNoShape">
              <a:avLst/>
            </a:prstTxWarp>
          </a:bodyPr>
          <a:lstStyle>
            <a:lvl1pPr algn="r" defTabSz="955675" eaLnBrk="1" hangingPunct="1">
              <a:defRPr/>
            </a:lvl1pPr>
          </a:lstStyle>
          <a:p>
            <a:pPr>
              <a:defRPr/>
            </a:pPr>
            <a:fld id="{90B64A36-167B-4DFC-BC6B-E066E1250F8D}" type="slidenum">
              <a:rPr lang="en-US" altLang="en-US"/>
              <a:pPr>
                <a:defRPr/>
              </a:pPr>
              <a:t>‹#›</a:t>
            </a:fld>
            <a:endParaRPr lang="en-US" altLang="en-US" dirty="0"/>
          </a:p>
        </p:txBody>
      </p:sp>
    </p:spTree>
    <p:extLst>
      <p:ext uri="{BB962C8B-B14F-4D97-AF65-F5344CB8AC3E}">
        <p14:creationId xmlns:p14="http://schemas.microsoft.com/office/powerpoint/2010/main" val="9719555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69938" indent="-295275" defTabSz="955675">
              <a:spcBef>
                <a:spcPct val="30000"/>
              </a:spcBef>
              <a:defRPr sz="1200">
                <a:solidFill>
                  <a:schemeClr val="tx1"/>
                </a:solidFill>
                <a:latin typeface="Arial" panose="020B0604020202020204" pitchFamily="34" charset="0"/>
              </a:defRPr>
            </a:lvl2pPr>
            <a:lvl3pPr marL="1184275" indent="-236538" defTabSz="955675">
              <a:spcBef>
                <a:spcPct val="30000"/>
              </a:spcBef>
              <a:defRPr sz="1200">
                <a:solidFill>
                  <a:schemeClr val="tx1"/>
                </a:solidFill>
                <a:latin typeface="Arial" panose="020B0604020202020204" pitchFamily="34" charset="0"/>
              </a:defRPr>
            </a:lvl3pPr>
            <a:lvl4pPr marL="1658938" indent="-236538" defTabSz="955675">
              <a:spcBef>
                <a:spcPct val="30000"/>
              </a:spcBef>
              <a:defRPr sz="1200">
                <a:solidFill>
                  <a:schemeClr val="tx1"/>
                </a:solidFill>
                <a:latin typeface="Arial" panose="020B0604020202020204" pitchFamily="34" charset="0"/>
              </a:defRPr>
            </a:lvl4pPr>
            <a:lvl5pPr marL="2133600" indent="-236538" defTabSz="955675">
              <a:spcBef>
                <a:spcPct val="30000"/>
              </a:spcBef>
              <a:defRPr sz="1200">
                <a:solidFill>
                  <a:schemeClr val="tx1"/>
                </a:solidFill>
                <a:latin typeface="Arial" panose="020B0604020202020204" pitchFamily="34" charset="0"/>
              </a:defRPr>
            </a:lvl5pPr>
            <a:lvl6pPr marL="2590800" indent="-236538" defTabSz="955675" eaLnBrk="0" fontAlgn="base" hangingPunct="0">
              <a:spcBef>
                <a:spcPct val="30000"/>
              </a:spcBef>
              <a:spcAft>
                <a:spcPct val="0"/>
              </a:spcAft>
              <a:defRPr sz="1200">
                <a:solidFill>
                  <a:schemeClr val="tx1"/>
                </a:solidFill>
                <a:latin typeface="Arial" panose="020B0604020202020204" pitchFamily="34" charset="0"/>
              </a:defRPr>
            </a:lvl6pPr>
            <a:lvl7pPr marL="3048000" indent="-236538" defTabSz="955675" eaLnBrk="0" fontAlgn="base" hangingPunct="0">
              <a:spcBef>
                <a:spcPct val="30000"/>
              </a:spcBef>
              <a:spcAft>
                <a:spcPct val="0"/>
              </a:spcAft>
              <a:defRPr sz="1200">
                <a:solidFill>
                  <a:schemeClr val="tx1"/>
                </a:solidFill>
                <a:latin typeface="Arial" panose="020B0604020202020204" pitchFamily="34" charset="0"/>
              </a:defRPr>
            </a:lvl7pPr>
            <a:lvl8pPr marL="3505200" indent="-236538" defTabSz="955675" eaLnBrk="0" fontAlgn="base" hangingPunct="0">
              <a:spcBef>
                <a:spcPct val="30000"/>
              </a:spcBef>
              <a:spcAft>
                <a:spcPct val="0"/>
              </a:spcAft>
              <a:defRPr sz="1200">
                <a:solidFill>
                  <a:schemeClr val="tx1"/>
                </a:solidFill>
                <a:latin typeface="Arial" panose="020B0604020202020204" pitchFamily="34" charset="0"/>
              </a:defRPr>
            </a:lvl8pPr>
            <a:lvl9pPr marL="3962400" indent="-236538"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1EA713-2455-4CCF-A070-FDDD7FE9F4E8}" type="slidenum">
              <a:rPr lang="en-US" altLang="en-US" sz="1300" smtClean="0"/>
              <a:pPr>
                <a:spcBef>
                  <a:spcPct val="0"/>
                </a:spcBef>
              </a:pPr>
              <a:t>1</a:t>
            </a:fld>
            <a:endParaRPr lang="en-US" altLang="en-US" sz="1300"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2835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B64A36-167B-4DFC-BC6B-E066E1250F8D}" type="slidenum">
              <a:rPr lang="en-US" altLang="en-US" smtClean="0"/>
              <a:pPr>
                <a:defRPr/>
              </a:pPr>
              <a:t>3</a:t>
            </a:fld>
            <a:endParaRPr lang="en-US" altLang="en-US" dirty="0"/>
          </a:p>
        </p:txBody>
      </p:sp>
    </p:spTree>
    <p:extLst>
      <p:ext uri="{BB962C8B-B14F-4D97-AF65-F5344CB8AC3E}">
        <p14:creationId xmlns:p14="http://schemas.microsoft.com/office/powerpoint/2010/main" val="364950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276" y="2982914"/>
            <a:ext cx="6216650" cy="2057400"/>
          </a:xfrm>
        </p:spPr>
        <p:txBody>
          <a:bodyPr/>
          <a:lstStyle/>
          <a:p>
            <a:r>
              <a:rPr lang="en-US"/>
              <a:t>Click to edit Master title style</a:t>
            </a:r>
          </a:p>
        </p:txBody>
      </p:sp>
      <p:sp>
        <p:nvSpPr>
          <p:cNvPr id="3" name="Subtitle 2"/>
          <p:cNvSpPr>
            <a:spLocks noGrp="1"/>
          </p:cNvSpPr>
          <p:nvPr>
            <p:ph type="subTitle" idx="1"/>
          </p:nvPr>
        </p:nvSpPr>
        <p:spPr>
          <a:xfrm>
            <a:off x="1096964" y="5440364"/>
            <a:ext cx="5121275" cy="2454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5139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71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838" y="385764"/>
            <a:ext cx="1646237" cy="81899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125" y="385764"/>
            <a:ext cx="4786313" cy="81899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0947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65126" y="385764"/>
            <a:ext cx="6584950" cy="8189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496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0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6169025"/>
            <a:ext cx="6218238" cy="19081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0" y="4068763"/>
            <a:ext cx="6218238" cy="21002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0097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6" y="2239964"/>
            <a:ext cx="3216275" cy="633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33801" y="2239964"/>
            <a:ext cx="3216275" cy="633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066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126" y="384175"/>
            <a:ext cx="6584950" cy="1600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126" y="2149476"/>
            <a:ext cx="3232150" cy="895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126" y="3044826"/>
            <a:ext cx="3232150"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338" y="2149476"/>
            <a:ext cx="3233737" cy="895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338" y="3044826"/>
            <a:ext cx="3233737"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49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814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98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125" y="382588"/>
            <a:ext cx="2406650" cy="16271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675" y="382589"/>
            <a:ext cx="4089400" cy="81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125" y="2009775"/>
            <a:ext cx="2406650"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289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514" y="6721476"/>
            <a:ext cx="4389437" cy="79216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514" y="857250"/>
            <a:ext cx="4389437" cy="5761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433514" y="7513639"/>
            <a:ext cx="4389437" cy="112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710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125" y="385763"/>
            <a:ext cx="65849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65125" y="2239963"/>
            <a:ext cx="658495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66788" rtl="0" eaLnBrk="0" fontAlgn="base" hangingPunct="0">
        <a:spcBef>
          <a:spcPct val="0"/>
        </a:spcBef>
        <a:spcAft>
          <a:spcPct val="0"/>
        </a:spcAft>
        <a:defRPr sz="4700">
          <a:solidFill>
            <a:schemeClr val="tx2"/>
          </a:solidFill>
          <a:latin typeface="+mj-lt"/>
          <a:ea typeface="+mj-ea"/>
          <a:cs typeface="+mj-cs"/>
        </a:defRPr>
      </a:lvl1pPr>
      <a:lvl2pPr algn="ctr" defTabSz="966788" rtl="0" eaLnBrk="0" fontAlgn="base" hangingPunct="0">
        <a:spcBef>
          <a:spcPct val="0"/>
        </a:spcBef>
        <a:spcAft>
          <a:spcPct val="0"/>
        </a:spcAft>
        <a:defRPr sz="4700">
          <a:solidFill>
            <a:schemeClr val="tx2"/>
          </a:solidFill>
          <a:latin typeface="Arial" charset="0"/>
        </a:defRPr>
      </a:lvl2pPr>
      <a:lvl3pPr algn="ctr" defTabSz="966788" rtl="0" eaLnBrk="0" fontAlgn="base" hangingPunct="0">
        <a:spcBef>
          <a:spcPct val="0"/>
        </a:spcBef>
        <a:spcAft>
          <a:spcPct val="0"/>
        </a:spcAft>
        <a:defRPr sz="4700">
          <a:solidFill>
            <a:schemeClr val="tx2"/>
          </a:solidFill>
          <a:latin typeface="Arial" charset="0"/>
        </a:defRPr>
      </a:lvl3pPr>
      <a:lvl4pPr algn="ctr" defTabSz="966788" rtl="0" eaLnBrk="0" fontAlgn="base" hangingPunct="0">
        <a:spcBef>
          <a:spcPct val="0"/>
        </a:spcBef>
        <a:spcAft>
          <a:spcPct val="0"/>
        </a:spcAft>
        <a:defRPr sz="4700">
          <a:solidFill>
            <a:schemeClr val="tx2"/>
          </a:solidFill>
          <a:latin typeface="Arial" charset="0"/>
        </a:defRPr>
      </a:lvl4pPr>
      <a:lvl5pPr algn="ctr" defTabSz="966788" rtl="0" eaLnBrk="0" fontAlgn="base" hangingPunct="0">
        <a:spcBef>
          <a:spcPct val="0"/>
        </a:spcBef>
        <a:spcAft>
          <a:spcPct val="0"/>
        </a:spcAft>
        <a:defRPr sz="4700">
          <a:solidFill>
            <a:schemeClr val="tx2"/>
          </a:solidFill>
          <a:latin typeface="Arial" charset="0"/>
        </a:defRPr>
      </a:lvl5pPr>
      <a:lvl6pPr marL="457200" algn="ctr" defTabSz="966788" rtl="0" fontAlgn="base">
        <a:spcBef>
          <a:spcPct val="0"/>
        </a:spcBef>
        <a:spcAft>
          <a:spcPct val="0"/>
        </a:spcAft>
        <a:defRPr sz="4700">
          <a:solidFill>
            <a:schemeClr val="tx2"/>
          </a:solidFill>
          <a:latin typeface="Arial" charset="0"/>
        </a:defRPr>
      </a:lvl6pPr>
      <a:lvl7pPr marL="914400" algn="ctr" defTabSz="966788" rtl="0" fontAlgn="base">
        <a:spcBef>
          <a:spcPct val="0"/>
        </a:spcBef>
        <a:spcAft>
          <a:spcPct val="0"/>
        </a:spcAft>
        <a:defRPr sz="4700">
          <a:solidFill>
            <a:schemeClr val="tx2"/>
          </a:solidFill>
          <a:latin typeface="Arial" charset="0"/>
        </a:defRPr>
      </a:lvl7pPr>
      <a:lvl8pPr marL="1371600" algn="ctr" defTabSz="966788" rtl="0" fontAlgn="base">
        <a:spcBef>
          <a:spcPct val="0"/>
        </a:spcBef>
        <a:spcAft>
          <a:spcPct val="0"/>
        </a:spcAft>
        <a:defRPr sz="4700">
          <a:solidFill>
            <a:schemeClr val="tx2"/>
          </a:solidFill>
          <a:latin typeface="Arial" charset="0"/>
        </a:defRPr>
      </a:lvl8pPr>
      <a:lvl9pPr marL="1828800" algn="ctr" defTabSz="966788" rtl="0" fontAlgn="base">
        <a:spcBef>
          <a:spcPct val="0"/>
        </a:spcBef>
        <a:spcAft>
          <a:spcPct val="0"/>
        </a:spcAft>
        <a:defRPr sz="4700">
          <a:solidFill>
            <a:schemeClr val="tx2"/>
          </a:solidFill>
          <a:latin typeface="Arial" charset="0"/>
        </a:defRPr>
      </a:lvl9pPr>
    </p:titleStyle>
    <p:body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defRPr>
      </a:lvl2pPr>
      <a:lvl3pPr marL="1208088" indent="-241300" algn="l" defTabSz="966788" rtl="0" eaLnBrk="0" fontAlgn="base" hangingPunct="0">
        <a:spcBef>
          <a:spcPct val="20000"/>
        </a:spcBef>
        <a:spcAft>
          <a:spcPct val="0"/>
        </a:spcAft>
        <a:buChar char="•"/>
        <a:defRPr sz="2500">
          <a:solidFill>
            <a:schemeClr val="tx1"/>
          </a:solidFill>
          <a:latin typeface="+mn-lt"/>
        </a:defRPr>
      </a:lvl3pPr>
      <a:lvl4pPr marL="1692275" indent="-242888" algn="l" defTabSz="966788" rtl="0" eaLnBrk="0" fontAlgn="base" hangingPunct="0">
        <a:spcBef>
          <a:spcPct val="20000"/>
        </a:spcBef>
        <a:spcAft>
          <a:spcPct val="0"/>
        </a:spcAft>
        <a:buChar char="–"/>
        <a:defRPr sz="2100">
          <a:solidFill>
            <a:schemeClr val="tx1"/>
          </a:solidFill>
          <a:latin typeface="+mn-lt"/>
        </a:defRPr>
      </a:lvl4pPr>
      <a:lvl5pPr marL="2174875" indent="-241300" algn="l" defTabSz="966788" rtl="0" eaLnBrk="0" fontAlgn="base" hangingPunct="0">
        <a:spcBef>
          <a:spcPct val="20000"/>
        </a:spcBef>
        <a:spcAft>
          <a:spcPct val="0"/>
        </a:spcAft>
        <a:buChar char="»"/>
        <a:defRPr sz="2100">
          <a:solidFill>
            <a:schemeClr val="tx1"/>
          </a:solidFill>
          <a:latin typeface="+mn-lt"/>
        </a:defRPr>
      </a:lvl5pPr>
      <a:lvl6pPr marL="2632075" indent="-241300" algn="l" defTabSz="966788" rtl="0" fontAlgn="base">
        <a:spcBef>
          <a:spcPct val="20000"/>
        </a:spcBef>
        <a:spcAft>
          <a:spcPct val="0"/>
        </a:spcAft>
        <a:buChar char="»"/>
        <a:defRPr sz="2100">
          <a:solidFill>
            <a:schemeClr val="tx1"/>
          </a:solidFill>
          <a:latin typeface="+mn-lt"/>
        </a:defRPr>
      </a:lvl6pPr>
      <a:lvl7pPr marL="3089275" indent="-241300" algn="l" defTabSz="966788" rtl="0" fontAlgn="base">
        <a:spcBef>
          <a:spcPct val="20000"/>
        </a:spcBef>
        <a:spcAft>
          <a:spcPct val="0"/>
        </a:spcAft>
        <a:buChar char="»"/>
        <a:defRPr sz="2100">
          <a:solidFill>
            <a:schemeClr val="tx1"/>
          </a:solidFill>
          <a:latin typeface="+mn-lt"/>
        </a:defRPr>
      </a:lvl7pPr>
      <a:lvl8pPr marL="3546475" indent="-241300" algn="l" defTabSz="966788" rtl="0" fontAlgn="base">
        <a:spcBef>
          <a:spcPct val="20000"/>
        </a:spcBef>
        <a:spcAft>
          <a:spcPct val="0"/>
        </a:spcAft>
        <a:buChar char="»"/>
        <a:defRPr sz="2100">
          <a:solidFill>
            <a:schemeClr val="tx1"/>
          </a:solidFill>
          <a:latin typeface="+mn-lt"/>
        </a:defRPr>
      </a:lvl8pPr>
      <a:lvl9pPr marL="4003675" indent="-241300" algn="l" defTabSz="966788" rtl="0" fontAlgn="base">
        <a:spcBef>
          <a:spcPct val="20000"/>
        </a:spcBef>
        <a:spcAft>
          <a:spcPct val="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P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400050"/>
            <a:ext cx="5446712"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12"/>
          <p:cNvSpPr txBox="1">
            <a:spLocks noChangeArrowheads="1"/>
          </p:cNvSpPr>
          <p:nvPr/>
        </p:nvSpPr>
        <p:spPr bwMode="auto">
          <a:xfrm>
            <a:off x="1625600" y="6270625"/>
            <a:ext cx="446881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Facilities Modernization Program</a:t>
            </a:r>
          </a:p>
          <a:p>
            <a:pPr algn="ctr" eaLnBrk="1" hangingPunct="1">
              <a:spcBef>
                <a:spcPct val="0"/>
              </a:spcBef>
              <a:buFontTx/>
              <a:buNone/>
            </a:pPr>
            <a:r>
              <a:rPr lang="en-US" altLang="en-US" sz="1800" b="1" dirty="0"/>
              <a:t>Funded by Measure </a:t>
            </a:r>
            <a:r>
              <a:rPr lang="en-US" altLang="en-US" sz="1800" b="1" dirty="0" smtClean="0"/>
              <a:t>A</a:t>
            </a:r>
            <a:endParaRPr lang="en-US" altLang="en-US" sz="1800" b="1" dirty="0"/>
          </a:p>
          <a:p>
            <a:pPr algn="ctr" eaLnBrk="1" hangingPunct="1">
              <a:spcBef>
                <a:spcPct val="0"/>
              </a:spcBef>
              <a:buFontTx/>
              <a:buNone/>
            </a:pPr>
            <a:r>
              <a:rPr lang="en-US" altLang="en-US" sz="1800" b="1" dirty="0"/>
              <a:t>Project Report</a:t>
            </a:r>
          </a:p>
        </p:txBody>
      </p:sp>
      <p:sp>
        <p:nvSpPr>
          <p:cNvPr id="4100" name="Text Box 13"/>
          <p:cNvSpPr txBox="1">
            <a:spLocks noChangeArrowheads="1"/>
          </p:cNvSpPr>
          <p:nvPr/>
        </p:nvSpPr>
        <p:spPr bwMode="auto">
          <a:xfrm>
            <a:off x="1976438" y="7761288"/>
            <a:ext cx="38211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t>August 26, 2019</a:t>
            </a:r>
          </a:p>
        </p:txBody>
      </p:sp>
      <p:sp>
        <p:nvSpPr>
          <p:cNvPr id="4101" name="Rectangle 14"/>
          <p:cNvSpPr>
            <a:spLocks noChangeArrowheads="1"/>
          </p:cNvSpPr>
          <p:nvPr/>
        </p:nvSpPr>
        <p:spPr bwMode="auto">
          <a:xfrm>
            <a:off x="263525" y="239713"/>
            <a:ext cx="1362075" cy="1639887"/>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30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en-US" altLang="en-US" sz="1300" dirty="0"/>
          </a:p>
        </p:txBody>
      </p:sp>
      <p:sp>
        <p:nvSpPr>
          <p:cNvPr id="4102" name="Rectangle 15"/>
          <p:cNvSpPr>
            <a:spLocks noChangeArrowheads="1"/>
          </p:cNvSpPr>
          <p:nvPr/>
        </p:nvSpPr>
        <p:spPr bwMode="auto">
          <a:xfrm>
            <a:off x="5668963" y="279400"/>
            <a:ext cx="1362075" cy="1641475"/>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400">
                <a:solidFill>
                  <a:schemeClr val="tx1"/>
                </a:solidFill>
                <a:latin typeface="Arial" panose="020B0604020202020204" pitchFamily="34" charset="0"/>
              </a:defRPr>
            </a:lvl1pPr>
            <a:lvl2pPr marL="742950" indent="-285750">
              <a:spcBef>
                <a:spcPct val="20000"/>
              </a:spcBef>
              <a:buChar char="–"/>
              <a:defRPr sz="30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en-US" alt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xmlns="" id="{6AA913CA-014C-40A2-BA8A-6C1F339BEA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711"/>
          <a:stretch/>
        </p:blipFill>
        <p:spPr>
          <a:xfrm>
            <a:off x="1464909" y="1453713"/>
            <a:ext cx="4533020" cy="2618963"/>
          </a:xfrm>
          <a:prstGeom prst="rect">
            <a:avLst/>
          </a:prstGeom>
          <a:ln>
            <a:noFill/>
          </a:ln>
          <a:effectLst>
            <a:outerShdw blurRad="292100" dist="139700" dir="2700000" algn="tl" rotWithShape="0">
              <a:srgbClr val="333333">
                <a:alpha val="65000"/>
              </a:srgbClr>
            </a:outerShdw>
          </a:effectLst>
        </p:spPr>
      </p:pic>
      <p:sp>
        <p:nvSpPr>
          <p:cNvPr id="8194" name="Text Box 2"/>
          <p:cNvSpPr txBox="1">
            <a:spLocks noChangeArrowheads="1"/>
          </p:cNvSpPr>
          <p:nvPr/>
        </p:nvSpPr>
        <p:spPr bwMode="auto">
          <a:xfrm>
            <a:off x="379413" y="430213"/>
            <a:ext cx="45847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700" b="1" dirty="0">
                <a:solidFill>
                  <a:srgbClr val="990000"/>
                </a:solidFill>
              </a:rPr>
              <a:t>PROJECT PROGRESS REPORT</a:t>
            </a:r>
          </a:p>
          <a:p>
            <a:pPr eaLnBrk="1" hangingPunct="1">
              <a:spcBef>
                <a:spcPct val="0"/>
              </a:spcBef>
              <a:buFontTx/>
              <a:buNone/>
            </a:pPr>
            <a:r>
              <a:rPr lang="en-US" altLang="en-US" sz="1700" b="1" dirty="0" smtClean="0">
                <a:solidFill>
                  <a:srgbClr val="990000"/>
                </a:solidFill>
              </a:rPr>
              <a:t>B2100 New </a:t>
            </a:r>
            <a:r>
              <a:rPr lang="en-US" altLang="en-US" sz="1700" b="1" dirty="0">
                <a:solidFill>
                  <a:srgbClr val="990000"/>
                </a:solidFill>
              </a:rPr>
              <a:t>Academic Support and </a:t>
            </a:r>
            <a:endParaRPr lang="en-US" altLang="en-US" sz="1700" b="1" dirty="0" smtClean="0">
              <a:solidFill>
                <a:srgbClr val="990000"/>
              </a:solidFill>
            </a:endParaRPr>
          </a:p>
          <a:p>
            <a:pPr eaLnBrk="1" hangingPunct="1">
              <a:spcBef>
                <a:spcPct val="0"/>
              </a:spcBef>
              <a:buFontTx/>
              <a:buNone/>
            </a:pPr>
            <a:r>
              <a:rPr lang="en-US" altLang="en-US" sz="1700" b="1" dirty="0" smtClean="0">
                <a:solidFill>
                  <a:srgbClr val="990000"/>
                </a:solidFill>
              </a:rPr>
              <a:t>Office </a:t>
            </a:r>
            <a:r>
              <a:rPr lang="en-US" altLang="en-US" sz="1700" b="1" dirty="0">
                <a:solidFill>
                  <a:srgbClr val="990000"/>
                </a:solidFill>
              </a:rPr>
              <a:t>Building </a:t>
            </a:r>
          </a:p>
        </p:txBody>
      </p:sp>
      <p:sp>
        <p:nvSpPr>
          <p:cNvPr id="8195" name="Text Box 4"/>
          <p:cNvSpPr txBox="1">
            <a:spLocks noChangeArrowheads="1"/>
          </p:cNvSpPr>
          <p:nvPr/>
        </p:nvSpPr>
        <p:spPr bwMode="auto">
          <a:xfrm>
            <a:off x="839788" y="4261154"/>
            <a:ext cx="5513387" cy="89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Tx/>
              <a:buNone/>
            </a:pPr>
            <a:r>
              <a:rPr lang="en-US" altLang="en-US" sz="1300" b="1" dirty="0"/>
              <a:t>Project Team: </a:t>
            </a:r>
          </a:p>
          <a:p>
            <a:pPr lvl="1" eaLnBrk="1" hangingPunct="1">
              <a:spcBef>
                <a:spcPct val="0"/>
              </a:spcBef>
              <a:buFontTx/>
              <a:buNone/>
            </a:pPr>
            <a:r>
              <a:rPr lang="en-US" altLang="en-US" sz="1300" b="1" dirty="0"/>
              <a:t>Architect</a:t>
            </a:r>
            <a:r>
              <a:rPr lang="en-US" altLang="en-US" sz="1300" dirty="0"/>
              <a:t>: LPAS</a:t>
            </a:r>
          </a:p>
          <a:p>
            <a:pPr lvl="1" eaLnBrk="1" hangingPunct="1">
              <a:spcBef>
                <a:spcPct val="0"/>
              </a:spcBef>
              <a:buFontTx/>
              <a:buNone/>
            </a:pPr>
            <a:r>
              <a:rPr lang="en-US" altLang="en-US" sz="1300" b="1" dirty="0"/>
              <a:t>Project / Construction Manager</a:t>
            </a:r>
            <a:r>
              <a:rPr lang="en-US" altLang="en-US" sz="1300" b="1" dirty="0" smtClean="0"/>
              <a:t>:</a:t>
            </a:r>
            <a:r>
              <a:rPr lang="en-US" altLang="en-US" sz="1300" dirty="0"/>
              <a:t> Construction Services, Inc.</a:t>
            </a:r>
            <a:r>
              <a:rPr lang="en-US" altLang="en-US" sz="1300" b="1" dirty="0" smtClean="0"/>
              <a:t> </a:t>
            </a:r>
          </a:p>
          <a:p>
            <a:pPr lvl="1" eaLnBrk="1" hangingPunct="1">
              <a:spcBef>
                <a:spcPct val="0"/>
              </a:spcBef>
              <a:buFontTx/>
              <a:buNone/>
            </a:pPr>
            <a:r>
              <a:rPr lang="en-US" altLang="en-US" sz="1300" b="1" dirty="0" smtClean="0"/>
              <a:t>Contractor</a:t>
            </a:r>
            <a:r>
              <a:rPr lang="en-US" altLang="en-US" sz="1300" dirty="0"/>
              <a:t>: TBD</a:t>
            </a:r>
          </a:p>
        </p:txBody>
      </p:sp>
      <p:sp>
        <p:nvSpPr>
          <p:cNvPr id="8196" name="Line 5"/>
          <p:cNvSpPr>
            <a:spLocks noChangeShapeType="1"/>
          </p:cNvSpPr>
          <p:nvPr/>
        </p:nvSpPr>
        <p:spPr bwMode="auto">
          <a:xfrm>
            <a:off x="407988" y="1357313"/>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7" name="Text Box 7"/>
          <p:cNvSpPr txBox="1">
            <a:spLocks noChangeArrowheads="1"/>
          </p:cNvSpPr>
          <p:nvPr/>
        </p:nvSpPr>
        <p:spPr bwMode="auto">
          <a:xfrm>
            <a:off x="839788" y="5200735"/>
            <a:ext cx="5783262" cy="421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1200" b="1" dirty="0"/>
              <a:t>Project Description:</a:t>
            </a:r>
          </a:p>
          <a:p>
            <a:pPr>
              <a:buFontTx/>
              <a:buNone/>
            </a:pPr>
            <a:r>
              <a:rPr lang="en-US" altLang="en-US" sz="1200" dirty="0"/>
              <a:t>The new Academic Support and Office building will be built in the location of existing buildings 2100 &amp; 2200.  The project consists of the following elements and programs: English Center incorporating classrooms, computer lab, tutoring and study areas.  Math Center incorporating classrooms, labs and the Math X program. Computer Sciences Center including computer labs, networking, maker space and open labs with the expanded of library functions including reference desk, study areas, computer lab, expanded staff offices and library operational support spaces.  Faculty Offices, Dean’s suite and support spaces will also be in the building.</a:t>
            </a:r>
          </a:p>
          <a:p>
            <a:pPr eaLnBrk="1" hangingPunct="1">
              <a:spcBef>
                <a:spcPct val="0"/>
              </a:spcBef>
              <a:buFont typeface="Wingdings" panose="05000000000000000000" pitchFamily="2" charset="2"/>
              <a:buNone/>
            </a:pPr>
            <a:r>
              <a:rPr lang="en-US" altLang="en-US" sz="1200" b="1" dirty="0"/>
              <a:t/>
            </a:r>
            <a:br>
              <a:rPr lang="en-US" altLang="en-US" sz="1200" b="1" dirty="0"/>
            </a:br>
            <a:r>
              <a:rPr lang="en-US" altLang="en-US" sz="1200" b="1" dirty="0"/>
              <a:t>Project Update</a:t>
            </a:r>
            <a:r>
              <a:rPr lang="en-US" altLang="en-US" sz="1200" dirty="0"/>
              <a:t>:</a:t>
            </a:r>
          </a:p>
          <a:p>
            <a:pPr eaLnBrk="1" hangingPunct="1">
              <a:spcBef>
                <a:spcPct val="0"/>
              </a:spcBef>
              <a:buFont typeface="Wingdings" panose="05000000000000000000" pitchFamily="2" charset="2"/>
              <a:buNone/>
            </a:pPr>
            <a:r>
              <a:rPr lang="en-US" altLang="en-US" sz="1200" dirty="0"/>
              <a:t>Project Programming of the building was completed in May 2019.  Schematic design is in progress. User Group meetings </a:t>
            </a:r>
            <a:r>
              <a:rPr lang="en-US" altLang="en-US" sz="1200" dirty="0" smtClean="0"/>
              <a:t>continue.</a:t>
            </a:r>
          </a:p>
          <a:p>
            <a:pPr eaLnBrk="1" hangingPunct="1">
              <a:spcBef>
                <a:spcPct val="0"/>
              </a:spcBef>
              <a:buFont typeface="Wingdings" panose="05000000000000000000" pitchFamily="2" charset="2"/>
              <a:buNone/>
            </a:pPr>
            <a:endParaRPr lang="en-US" altLang="en-US" sz="1200" dirty="0"/>
          </a:p>
          <a:p>
            <a:pPr>
              <a:spcBef>
                <a:spcPct val="0"/>
              </a:spcBef>
              <a:buFont typeface="Wingdings" panose="05000000000000000000" pitchFamily="2" charset="2"/>
              <a:buNone/>
            </a:pPr>
            <a:r>
              <a:rPr lang="en-US" altLang="en-US" sz="1200" dirty="0"/>
              <a:t>               </a:t>
            </a:r>
            <a:r>
              <a:rPr lang="en-US" altLang="en-US" sz="1200" dirty="0" smtClean="0"/>
              <a:t> </a:t>
            </a:r>
            <a:r>
              <a:rPr lang="en-US" altLang="en-US" sz="1200" b="1" dirty="0" smtClean="0"/>
              <a:t>Programming</a:t>
            </a:r>
            <a:r>
              <a:rPr lang="en-US" altLang="en-US" sz="1200" b="1" dirty="0"/>
              <a:t>: 			Completed</a:t>
            </a:r>
          </a:p>
          <a:p>
            <a:pPr lvl="1" eaLnBrk="1" hangingPunct="1">
              <a:spcBef>
                <a:spcPct val="0"/>
              </a:spcBef>
              <a:buFont typeface="Wingdings" panose="05000000000000000000" pitchFamily="2" charset="2"/>
              <a:buNone/>
            </a:pPr>
            <a:r>
              <a:rPr lang="en-US" altLang="en-US" sz="1200" b="1" dirty="0"/>
              <a:t>Schematic Design		    </a:t>
            </a:r>
            <a:r>
              <a:rPr lang="en-US" altLang="en-US" sz="1200" b="1" dirty="0" smtClean="0"/>
              <a:t> </a:t>
            </a:r>
            <a:r>
              <a:rPr lang="en-US" altLang="en-US" sz="1200" dirty="0" smtClean="0"/>
              <a:t>09/2019</a:t>
            </a:r>
            <a:endParaRPr lang="en-US" altLang="en-US" sz="1200" b="1" dirty="0"/>
          </a:p>
          <a:p>
            <a:pPr lvl="1" eaLnBrk="1" hangingPunct="1">
              <a:spcBef>
                <a:spcPct val="0"/>
              </a:spcBef>
              <a:buFont typeface="Wingdings" panose="05000000000000000000" pitchFamily="2" charset="2"/>
              <a:buNone/>
            </a:pPr>
            <a:r>
              <a:rPr lang="en-US" altLang="en-US" sz="1200" b="1" dirty="0"/>
              <a:t>Design Development</a:t>
            </a:r>
            <a:r>
              <a:rPr lang="en-US" altLang="en-US" sz="1200" dirty="0"/>
              <a:t>		     10/2019</a:t>
            </a:r>
          </a:p>
          <a:p>
            <a:pPr lvl="1" eaLnBrk="1" hangingPunct="1">
              <a:spcBef>
                <a:spcPct val="0"/>
              </a:spcBef>
              <a:buFont typeface="Wingdings" panose="05000000000000000000" pitchFamily="2" charset="2"/>
              <a:buNone/>
            </a:pPr>
            <a:r>
              <a:rPr lang="en-US" altLang="en-US" sz="1200" b="1" dirty="0"/>
              <a:t>Construction Documents		</a:t>
            </a:r>
            <a:r>
              <a:rPr lang="en-US" altLang="en-US" sz="1200" b="1" dirty="0" smtClean="0"/>
              <a:t>     </a:t>
            </a:r>
            <a:r>
              <a:rPr lang="en-US" altLang="en-US" sz="1200" dirty="0" smtClean="0"/>
              <a:t>05/2020</a:t>
            </a:r>
            <a:r>
              <a:rPr lang="en-US" altLang="en-US" sz="1200" dirty="0"/>
              <a:t>	</a:t>
            </a:r>
          </a:p>
          <a:p>
            <a:pPr lvl="1" eaLnBrk="1" hangingPunct="1">
              <a:spcBef>
                <a:spcPct val="0"/>
              </a:spcBef>
              <a:buFont typeface="Wingdings" panose="05000000000000000000" pitchFamily="2" charset="2"/>
              <a:buNone/>
            </a:pPr>
            <a:r>
              <a:rPr lang="en-US" altLang="en-US" sz="1200" b="1" dirty="0"/>
              <a:t>DSA Permit Approval:		</a:t>
            </a:r>
            <a:r>
              <a:rPr lang="en-US" altLang="en-US" sz="1200" dirty="0"/>
              <a:t>          </a:t>
            </a:r>
            <a:r>
              <a:rPr lang="en-US" altLang="en-US" sz="1200" dirty="0" smtClean="0"/>
              <a:t> TBD</a:t>
            </a:r>
            <a:endParaRPr lang="en-US" altLang="en-US" sz="1200" dirty="0"/>
          </a:p>
          <a:p>
            <a:pPr lvl="1" eaLnBrk="1" hangingPunct="1">
              <a:spcBef>
                <a:spcPct val="0"/>
              </a:spcBef>
              <a:buFont typeface="Wingdings" panose="05000000000000000000" pitchFamily="2" charset="2"/>
              <a:buNone/>
            </a:pPr>
            <a:r>
              <a:rPr lang="en-US" altLang="en-US" sz="1200" b="1" dirty="0"/>
              <a:t>Construction Start		         </a:t>
            </a:r>
            <a:r>
              <a:rPr lang="en-US" altLang="en-US" sz="1200" b="1" dirty="0" smtClean="0"/>
              <a:t>  </a:t>
            </a:r>
            <a:r>
              <a:rPr lang="en-US" altLang="en-US" sz="1200" dirty="0"/>
              <a:t>TBD</a:t>
            </a:r>
          </a:p>
          <a:p>
            <a:pPr lvl="1" eaLnBrk="1" hangingPunct="1">
              <a:spcBef>
                <a:spcPct val="0"/>
              </a:spcBef>
              <a:buFont typeface="Wingdings" panose="05000000000000000000" pitchFamily="2" charset="2"/>
              <a:buNone/>
            </a:pPr>
            <a:r>
              <a:rPr lang="en-US" altLang="en-US" sz="1200" b="1" dirty="0"/>
              <a:t>Occupancy</a:t>
            </a:r>
            <a:r>
              <a:rPr lang="en-US" altLang="en-US" sz="1300" b="1" dirty="0"/>
              <a:t>			</a:t>
            </a:r>
            <a:r>
              <a:rPr lang="en-US" altLang="en-US" sz="1200" b="1" dirty="0"/>
              <a:t>          </a:t>
            </a:r>
            <a:r>
              <a:rPr lang="en-US" altLang="en-US" sz="1200" b="1" dirty="0" smtClean="0"/>
              <a:t> </a:t>
            </a:r>
            <a:r>
              <a:rPr lang="en-US" altLang="en-US" sz="1200" dirty="0" smtClean="0"/>
              <a:t>TBD</a:t>
            </a:r>
            <a:endParaRPr lang="en-US" altLang="en-US" sz="1200" dirty="0"/>
          </a:p>
          <a:p>
            <a:pPr lvl="1" eaLnBrk="1" hangingPunct="1">
              <a:spcBef>
                <a:spcPct val="0"/>
              </a:spcBef>
              <a:buFont typeface="Wingdings" panose="05000000000000000000" pitchFamily="2" charset="2"/>
              <a:buNone/>
            </a:pPr>
            <a:endParaRPr lang="en-US" altLang="en-US" sz="1200" dirty="0"/>
          </a:p>
        </p:txBody>
      </p:sp>
      <p:sp>
        <p:nvSpPr>
          <p:cNvPr id="8198" name="Text Box 10"/>
          <p:cNvSpPr txBox="1">
            <a:spLocks noChangeArrowheads="1"/>
          </p:cNvSpPr>
          <p:nvPr/>
        </p:nvSpPr>
        <p:spPr bwMode="auto">
          <a:xfrm>
            <a:off x="3560763" y="387350"/>
            <a:ext cx="337343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r" eaLnBrk="1" hangingPunct="1">
              <a:spcBef>
                <a:spcPct val="0"/>
              </a:spcBef>
              <a:buFontTx/>
              <a:buNone/>
            </a:pPr>
            <a:r>
              <a:rPr lang="en-US" altLang="en-US" sz="1700" b="1" dirty="0">
                <a:solidFill>
                  <a:srgbClr val="990000"/>
                </a:solidFill>
              </a:rPr>
              <a:t>LAS POSITAS COLLEGE</a:t>
            </a:r>
          </a:p>
          <a:p>
            <a:pPr algn="r" eaLnBrk="1" hangingPunct="1">
              <a:spcBef>
                <a:spcPct val="0"/>
              </a:spcBef>
              <a:buFontTx/>
              <a:buNone/>
            </a:pPr>
            <a:r>
              <a:rPr lang="en-US" altLang="en-US" sz="1800" b="1" dirty="0">
                <a:solidFill>
                  <a:srgbClr val="990000"/>
                </a:solidFill>
              </a:rPr>
              <a:t>August 26, 2019</a:t>
            </a:r>
            <a:endParaRPr lang="en-US" altLang="en-US" sz="1800" dirty="0">
              <a:solidFill>
                <a:srgbClr val="990000"/>
              </a:solidFill>
            </a:endParaRPr>
          </a:p>
        </p:txBody>
      </p:sp>
    </p:spTree>
    <p:extLst>
      <p:ext uri="{BB962C8B-B14F-4D97-AF65-F5344CB8AC3E}">
        <p14:creationId xmlns:p14="http://schemas.microsoft.com/office/powerpoint/2010/main" val="154842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07988" y="373923"/>
            <a:ext cx="4965671" cy="8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700" b="1" dirty="0">
                <a:solidFill>
                  <a:srgbClr val="990000"/>
                </a:solidFill>
              </a:rPr>
              <a:t>PROJECT PROGRESS REPORT</a:t>
            </a:r>
          </a:p>
          <a:p>
            <a:pPr eaLnBrk="1" hangingPunct="1">
              <a:spcBef>
                <a:spcPct val="0"/>
              </a:spcBef>
              <a:buFontTx/>
              <a:buNone/>
            </a:pPr>
            <a:r>
              <a:rPr lang="en-US" altLang="en-US" sz="1700" b="1" dirty="0">
                <a:solidFill>
                  <a:srgbClr val="990000"/>
                </a:solidFill>
              </a:rPr>
              <a:t>Public Safety Complex </a:t>
            </a:r>
            <a:r>
              <a:rPr lang="en-US" altLang="en-US" sz="1700" b="1" dirty="0" smtClean="0">
                <a:solidFill>
                  <a:srgbClr val="990000"/>
                </a:solidFill>
              </a:rPr>
              <a:t>/</a:t>
            </a:r>
          </a:p>
          <a:p>
            <a:pPr eaLnBrk="1" hangingPunct="1">
              <a:spcBef>
                <a:spcPct val="0"/>
              </a:spcBef>
              <a:buFontTx/>
              <a:buNone/>
            </a:pPr>
            <a:r>
              <a:rPr lang="en-US" altLang="en-US" sz="1700" b="1" dirty="0" smtClean="0">
                <a:solidFill>
                  <a:srgbClr val="990000"/>
                </a:solidFill>
              </a:rPr>
              <a:t>Advanced </a:t>
            </a:r>
            <a:r>
              <a:rPr lang="en-US" altLang="en-US" sz="1700" b="1" dirty="0">
                <a:solidFill>
                  <a:srgbClr val="990000"/>
                </a:solidFill>
              </a:rPr>
              <a:t>Manufacturing and </a:t>
            </a:r>
            <a:r>
              <a:rPr lang="en-US" altLang="en-US" sz="1700" b="1" dirty="0" smtClean="0">
                <a:solidFill>
                  <a:srgbClr val="990000"/>
                </a:solidFill>
              </a:rPr>
              <a:t>Transportation</a:t>
            </a:r>
            <a:endParaRPr lang="en-US" altLang="en-US" sz="1700" b="1" dirty="0">
              <a:solidFill>
                <a:srgbClr val="990000"/>
              </a:solidFill>
            </a:endParaRPr>
          </a:p>
        </p:txBody>
      </p:sp>
      <p:sp>
        <p:nvSpPr>
          <p:cNvPr id="8195" name="Text Box 4"/>
          <p:cNvSpPr txBox="1">
            <a:spLocks noChangeArrowheads="1"/>
          </p:cNvSpPr>
          <p:nvPr/>
        </p:nvSpPr>
        <p:spPr bwMode="auto">
          <a:xfrm>
            <a:off x="814849" y="4261154"/>
            <a:ext cx="5627515" cy="89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Tx/>
              <a:buNone/>
            </a:pPr>
            <a:r>
              <a:rPr lang="en-US" altLang="en-US" sz="1300" b="1" dirty="0"/>
              <a:t>Project Team: </a:t>
            </a:r>
          </a:p>
          <a:p>
            <a:pPr lvl="1" eaLnBrk="1" hangingPunct="1">
              <a:spcBef>
                <a:spcPct val="0"/>
              </a:spcBef>
              <a:buFontTx/>
              <a:buNone/>
            </a:pPr>
            <a:r>
              <a:rPr lang="en-US" altLang="en-US" sz="1300" b="1" dirty="0"/>
              <a:t>Architect</a:t>
            </a:r>
            <a:r>
              <a:rPr lang="en-US" altLang="en-US" sz="1300" dirty="0"/>
              <a:t>: Lionakis</a:t>
            </a:r>
          </a:p>
          <a:p>
            <a:pPr lvl="1" eaLnBrk="1" hangingPunct="1">
              <a:spcBef>
                <a:spcPct val="0"/>
              </a:spcBef>
              <a:buFontTx/>
              <a:buNone/>
            </a:pPr>
            <a:r>
              <a:rPr lang="en-US" altLang="en-US" sz="1300" b="1" dirty="0"/>
              <a:t>Project / Construction Manager</a:t>
            </a:r>
            <a:r>
              <a:rPr lang="en-US" altLang="en-US" sz="1300" b="1" dirty="0" smtClean="0"/>
              <a:t>: </a:t>
            </a:r>
            <a:r>
              <a:rPr lang="en-US" altLang="en-US" sz="1300" dirty="0" smtClean="0"/>
              <a:t>Construction Services, Inc. </a:t>
            </a:r>
          </a:p>
          <a:p>
            <a:pPr lvl="1" eaLnBrk="1" hangingPunct="1">
              <a:spcBef>
                <a:spcPct val="0"/>
              </a:spcBef>
              <a:buFontTx/>
              <a:buNone/>
            </a:pPr>
            <a:r>
              <a:rPr lang="en-US" altLang="en-US" sz="1300" b="1" dirty="0" smtClean="0"/>
              <a:t>Contractor</a:t>
            </a:r>
            <a:r>
              <a:rPr lang="en-US" altLang="en-US" sz="1300" dirty="0"/>
              <a:t>: TBD</a:t>
            </a:r>
          </a:p>
        </p:txBody>
      </p:sp>
      <p:sp>
        <p:nvSpPr>
          <p:cNvPr id="8196" name="Line 5"/>
          <p:cNvSpPr>
            <a:spLocks noChangeShapeType="1"/>
          </p:cNvSpPr>
          <p:nvPr/>
        </p:nvSpPr>
        <p:spPr bwMode="auto">
          <a:xfrm>
            <a:off x="407988" y="1616624"/>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7" name="Text Box 7"/>
          <p:cNvSpPr txBox="1">
            <a:spLocks noChangeArrowheads="1"/>
          </p:cNvSpPr>
          <p:nvPr/>
        </p:nvSpPr>
        <p:spPr bwMode="auto">
          <a:xfrm>
            <a:off x="839788" y="5200735"/>
            <a:ext cx="5783262" cy="435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1200" b="1" dirty="0"/>
              <a:t>Project Description:</a:t>
            </a:r>
          </a:p>
          <a:p>
            <a:pPr>
              <a:buFontTx/>
              <a:buNone/>
            </a:pPr>
            <a:r>
              <a:rPr lang="en-US" altLang="en-US" sz="1200" dirty="0"/>
              <a:t>The new Public Safety Complex (PSC) and Advanced Manufacturing and Transportation (AMT) building will be co-located to allow for shared linkages between the various programs, classrooms and event spaces.  The building will be built near the existing sports fields in the northeastern portion of </a:t>
            </a:r>
            <a:r>
              <a:rPr lang="en-US" altLang="en-US" sz="1200" dirty="0" smtClean="0"/>
              <a:t>the upper </a:t>
            </a:r>
            <a:r>
              <a:rPr lang="en-US" altLang="en-US" sz="1200" dirty="0"/>
              <a:t>campus.  </a:t>
            </a:r>
            <a:r>
              <a:rPr lang="en-US" altLang="en-US" sz="1200" dirty="0" smtClean="0"/>
              <a:t>The PSC project </a:t>
            </a:r>
            <a:r>
              <a:rPr lang="en-US" altLang="en-US" sz="1200" dirty="0"/>
              <a:t>consist of the following elements and programs: EMS Simulation Lab and Situation Rooms, and a new fire tower that includes a Class A burn area. The AMT </a:t>
            </a:r>
            <a:r>
              <a:rPr lang="en-US" altLang="en-US" sz="1200" dirty="0" smtClean="0"/>
              <a:t>project will </a:t>
            </a:r>
            <a:r>
              <a:rPr lang="en-US" altLang="en-US" sz="1200" dirty="0"/>
              <a:t>include an automotive tech facility, welding lab, and classroom and lab spaces to provide training </a:t>
            </a:r>
            <a:r>
              <a:rPr lang="en-US" altLang="en-US" sz="1200" dirty="0" smtClean="0"/>
              <a:t>of </a:t>
            </a:r>
            <a:r>
              <a:rPr lang="en-US" altLang="en-US" sz="1200" dirty="0"/>
              <a:t>advanced manufacturing processes.  Faculty Offices, Dean’s suite and support spaces will also be </a:t>
            </a:r>
            <a:r>
              <a:rPr lang="en-US" altLang="en-US" sz="1200" dirty="0" smtClean="0"/>
              <a:t>included in the project.</a:t>
            </a:r>
            <a:endParaRPr lang="en-US" altLang="en-US" sz="1200" dirty="0"/>
          </a:p>
          <a:p>
            <a:pPr eaLnBrk="1" hangingPunct="1">
              <a:spcBef>
                <a:spcPct val="0"/>
              </a:spcBef>
              <a:buFont typeface="Wingdings" panose="05000000000000000000" pitchFamily="2" charset="2"/>
              <a:buNone/>
            </a:pPr>
            <a:r>
              <a:rPr lang="en-US" altLang="en-US" sz="1200" b="1" dirty="0"/>
              <a:t/>
            </a:r>
            <a:br>
              <a:rPr lang="en-US" altLang="en-US" sz="1200" b="1" dirty="0"/>
            </a:br>
            <a:r>
              <a:rPr lang="en-US" altLang="en-US" sz="1200" b="1" dirty="0"/>
              <a:t>Project Update</a:t>
            </a:r>
            <a:r>
              <a:rPr lang="en-US" altLang="en-US" sz="1200" dirty="0"/>
              <a:t>:</a:t>
            </a:r>
          </a:p>
          <a:p>
            <a:pPr eaLnBrk="1" hangingPunct="1">
              <a:spcBef>
                <a:spcPct val="0"/>
              </a:spcBef>
              <a:buFont typeface="Wingdings" panose="05000000000000000000" pitchFamily="2" charset="2"/>
              <a:buNone/>
            </a:pPr>
            <a:r>
              <a:rPr lang="en-US" altLang="en-US" sz="1200" dirty="0"/>
              <a:t>Project Programming of the building was completed in July.  Schematic Design is </a:t>
            </a:r>
            <a:r>
              <a:rPr lang="en-US" altLang="en-US" sz="1200" dirty="0" smtClean="0"/>
              <a:t>underway with User </a:t>
            </a:r>
            <a:r>
              <a:rPr lang="en-US" altLang="en-US" sz="1200" dirty="0"/>
              <a:t>Group </a:t>
            </a:r>
            <a:r>
              <a:rPr lang="en-US" altLang="en-US" sz="1200" dirty="0" smtClean="0"/>
              <a:t>meetings continuing. </a:t>
            </a:r>
          </a:p>
          <a:p>
            <a:pPr eaLnBrk="1" hangingPunct="1">
              <a:spcBef>
                <a:spcPct val="0"/>
              </a:spcBef>
              <a:buFont typeface="Wingdings" panose="05000000000000000000" pitchFamily="2" charset="2"/>
              <a:buNone/>
            </a:pPr>
            <a:endParaRPr lang="en-US" altLang="en-US" sz="1200" dirty="0"/>
          </a:p>
          <a:p>
            <a:pPr>
              <a:spcBef>
                <a:spcPct val="0"/>
              </a:spcBef>
              <a:buFont typeface="Wingdings" panose="05000000000000000000" pitchFamily="2" charset="2"/>
              <a:buNone/>
            </a:pPr>
            <a:r>
              <a:rPr lang="en-US" altLang="en-US" sz="1200" dirty="0" smtClean="0"/>
              <a:t>                </a:t>
            </a:r>
            <a:r>
              <a:rPr lang="en-US" altLang="en-US" sz="1200" b="1" dirty="0" smtClean="0"/>
              <a:t>Programming: 			Completed</a:t>
            </a:r>
          </a:p>
          <a:p>
            <a:pPr lvl="1" eaLnBrk="1" hangingPunct="1">
              <a:spcBef>
                <a:spcPct val="0"/>
              </a:spcBef>
              <a:buFont typeface="Wingdings" panose="05000000000000000000" pitchFamily="2" charset="2"/>
              <a:buNone/>
            </a:pPr>
            <a:r>
              <a:rPr lang="en-US" altLang="en-US" sz="1200" b="1" dirty="0" smtClean="0"/>
              <a:t>Schematic Design		     </a:t>
            </a:r>
            <a:r>
              <a:rPr lang="en-US" altLang="en-US" sz="1200" dirty="0" smtClean="0"/>
              <a:t>09/2019</a:t>
            </a:r>
            <a:endParaRPr lang="en-US" altLang="en-US" sz="1200" b="1" dirty="0" smtClean="0"/>
          </a:p>
          <a:p>
            <a:pPr lvl="1" eaLnBrk="1" hangingPunct="1">
              <a:spcBef>
                <a:spcPct val="0"/>
              </a:spcBef>
              <a:buFont typeface="Wingdings" panose="05000000000000000000" pitchFamily="2" charset="2"/>
              <a:buNone/>
            </a:pPr>
            <a:r>
              <a:rPr lang="en-US" altLang="en-US" sz="1200" b="1" dirty="0" smtClean="0"/>
              <a:t>Design </a:t>
            </a:r>
            <a:r>
              <a:rPr lang="en-US" altLang="en-US" sz="1200" b="1" dirty="0"/>
              <a:t>Development</a:t>
            </a:r>
            <a:r>
              <a:rPr lang="en-US" altLang="en-US" sz="1200" dirty="0"/>
              <a:t>		</a:t>
            </a:r>
            <a:r>
              <a:rPr lang="en-US" altLang="en-US" sz="1200" dirty="0" smtClean="0"/>
              <a:t>     10/2019</a:t>
            </a:r>
            <a:endParaRPr lang="en-US" altLang="en-US" sz="1200" dirty="0"/>
          </a:p>
          <a:p>
            <a:pPr lvl="1" eaLnBrk="1" hangingPunct="1">
              <a:spcBef>
                <a:spcPct val="0"/>
              </a:spcBef>
              <a:buFont typeface="Wingdings" panose="05000000000000000000" pitchFamily="2" charset="2"/>
              <a:buNone/>
            </a:pPr>
            <a:r>
              <a:rPr lang="en-US" altLang="en-US" sz="1200" b="1" dirty="0"/>
              <a:t>Construction </a:t>
            </a:r>
            <a:r>
              <a:rPr lang="en-US" altLang="en-US" sz="1200" b="1" dirty="0" smtClean="0"/>
              <a:t>Documents		     </a:t>
            </a:r>
            <a:r>
              <a:rPr lang="en-US" altLang="en-US" sz="1200" dirty="0" smtClean="0"/>
              <a:t>06/2020</a:t>
            </a:r>
            <a:r>
              <a:rPr lang="en-US" altLang="en-US" sz="1200" b="1" dirty="0" smtClean="0"/>
              <a:t>	</a:t>
            </a:r>
            <a:endParaRPr lang="en-US" altLang="en-US" sz="1200" dirty="0"/>
          </a:p>
          <a:p>
            <a:pPr lvl="1" eaLnBrk="1" hangingPunct="1">
              <a:spcBef>
                <a:spcPct val="0"/>
              </a:spcBef>
              <a:buFont typeface="Wingdings" panose="05000000000000000000" pitchFamily="2" charset="2"/>
              <a:buNone/>
            </a:pPr>
            <a:r>
              <a:rPr lang="en-US" altLang="en-US" sz="1200" b="1" dirty="0"/>
              <a:t>DSA Permit Approval</a:t>
            </a:r>
            <a:r>
              <a:rPr lang="en-US" altLang="en-US" sz="1200" b="1" dirty="0" smtClean="0"/>
              <a:t>:		</a:t>
            </a:r>
            <a:r>
              <a:rPr lang="en-US" altLang="en-US" sz="1200" dirty="0" smtClean="0"/>
              <a:t>          </a:t>
            </a:r>
            <a:r>
              <a:rPr lang="en-US" altLang="en-US" sz="1200" dirty="0"/>
              <a:t>TBD</a:t>
            </a:r>
          </a:p>
          <a:p>
            <a:pPr lvl="1" eaLnBrk="1" hangingPunct="1">
              <a:spcBef>
                <a:spcPct val="0"/>
              </a:spcBef>
              <a:buFont typeface="Wingdings" panose="05000000000000000000" pitchFamily="2" charset="2"/>
              <a:buNone/>
            </a:pPr>
            <a:r>
              <a:rPr lang="en-US" altLang="en-US" sz="1200" b="1" dirty="0"/>
              <a:t>Construction </a:t>
            </a:r>
            <a:r>
              <a:rPr lang="en-US" altLang="en-US" sz="1200" b="1" dirty="0" smtClean="0"/>
              <a:t>Start		          </a:t>
            </a:r>
            <a:r>
              <a:rPr lang="en-US" altLang="en-US" sz="1200" dirty="0" smtClean="0"/>
              <a:t>TBD</a:t>
            </a:r>
            <a:endParaRPr lang="en-US" altLang="en-US" sz="1200" dirty="0"/>
          </a:p>
          <a:p>
            <a:pPr lvl="1" eaLnBrk="1" hangingPunct="1">
              <a:spcBef>
                <a:spcPct val="0"/>
              </a:spcBef>
              <a:buFont typeface="Wingdings" panose="05000000000000000000" pitchFamily="2" charset="2"/>
              <a:buNone/>
            </a:pPr>
            <a:r>
              <a:rPr lang="en-US" altLang="en-US" sz="1200" b="1" dirty="0" smtClean="0"/>
              <a:t>Occupancy</a:t>
            </a:r>
            <a:r>
              <a:rPr lang="en-US" altLang="en-US" sz="1300" b="1" dirty="0" smtClean="0"/>
              <a:t>			</a:t>
            </a:r>
            <a:r>
              <a:rPr lang="en-US" altLang="en-US" sz="1200" b="1" dirty="0" smtClean="0"/>
              <a:t>          </a:t>
            </a:r>
            <a:r>
              <a:rPr lang="en-US" altLang="en-US" sz="1200" dirty="0" smtClean="0"/>
              <a:t>TBD</a:t>
            </a:r>
            <a:endParaRPr lang="en-US" altLang="en-US" sz="1200" dirty="0"/>
          </a:p>
        </p:txBody>
      </p:sp>
      <p:sp>
        <p:nvSpPr>
          <p:cNvPr id="8198" name="Text Box 10"/>
          <p:cNvSpPr txBox="1">
            <a:spLocks noChangeArrowheads="1"/>
          </p:cNvSpPr>
          <p:nvPr/>
        </p:nvSpPr>
        <p:spPr bwMode="auto">
          <a:xfrm>
            <a:off x="3560763" y="387350"/>
            <a:ext cx="337343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r" eaLnBrk="1" hangingPunct="1">
              <a:spcBef>
                <a:spcPct val="0"/>
              </a:spcBef>
              <a:buFontTx/>
              <a:buNone/>
            </a:pPr>
            <a:r>
              <a:rPr lang="en-US" altLang="en-US" sz="1700" b="1" dirty="0">
                <a:solidFill>
                  <a:srgbClr val="990000"/>
                </a:solidFill>
              </a:rPr>
              <a:t>LAS POSITAS COLLEGE</a:t>
            </a:r>
          </a:p>
          <a:p>
            <a:pPr algn="r" eaLnBrk="1" hangingPunct="1">
              <a:spcBef>
                <a:spcPct val="0"/>
              </a:spcBef>
              <a:buFontTx/>
              <a:buNone/>
            </a:pPr>
            <a:r>
              <a:rPr lang="en-US" altLang="en-US" sz="1800" b="1" dirty="0">
                <a:solidFill>
                  <a:srgbClr val="990000"/>
                </a:solidFill>
              </a:rPr>
              <a:t>August 26, 2019</a:t>
            </a:r>
            <a:endParaRPr lang="en-US" altLang="en-US" sz="1800" dirty="0">
              <a:solidFill>
                <a:srgbClr val="990000"/>
              </a:solidFill>
            </a:endParaRPr>
          </a:p>
        </p:txBody>
      </p:sp>
      <p:pic>
        <p:nvPicPr>
          <p:cNvPr id="4" name="Picture 3" descr="A close up of a map&#10;&#10;Description automatically generated">
            <a:extLst>
              <a:ext uri="{FF2B5EF4-FFF2-40B4-BE49-F238E27FC236}">
                <a16:creationId xmlns:a16="http://schemas.microsoft.com/office/drawing/2014/main" xmlns="" id="{09B4674B-98C2-48EC-975A-C2E4A586A1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10" r="14335" b="11801"/>
          <a:stretch/>
        </p:blipFill>
        <p:spPr>
          <a:xfrm>
            <a:off x="1089067" y="1849045"/>
            <a:ext cx="5079077" cy="22115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0223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69888" y="500063"/>
            <a:ext cx="44704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700" b="1" dirty="0">
                <a:solidFill>
                  <a:srgbClr val="990000"/>
                </a:solidFill>
              </a:rPr>
              <a:t>PROJECT PROGRESS REPORT</a:t>
            </a:r>
          </a:p>
          <a:p>
            <a:pPr eaLnBrk="1" hangingPunct="1">
              <a:spcBef>
                <a:spcPct val="0"/>
              </a:spcBef>
              <a:buFontTx/>
              <a:buNone/>
            </a:pPr>
            <a:r>
              <a:rPr lang="en-US" altLang="en-US" sz="1700" b="1" dirty="0" smtClean="0">
                <a:solidFill>
                  <a:srgbClr val="990000"/>
                </a:solidFill>
              </a:rPr>
              <a:t>AG SCI: Horticulture </a:t>
            </a:r>
            <a:r>
              <a:rPr lang="en-US" altLang="en-US" sz="1700" b="1" dirty="0">
                <a:solidFill>
                  <a:srgbClr val="990000"/>
                </a:solidFill>
              </a:rPr>
              <a:t>Facility Project</a:t>
            </a:r>
          </a:p>
        </p:txBody>
      </p:sp>
      <p:sp>
        <p:nvSpPr>
          <p:cNvPr id="6147" name="Text Box 4"/>
          <p:cNvSpPr txBox="1">
            <a:spLocks noChangeArrowheads="1"/>
          </p:cNvSpPr>
          <p:nvPr/>
        </p:nvSpPr>
        <p:spPr bwMode="auto">
          <a:xfrm>
            <a:off x="900906" y="4076179"/>
            <a:ext cx="5513387" cy="89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Tx/>
              <a:buNone/>
            </a:pPr>
            <a:r>
              <a:rPr lang="en-US" altLang="en-US" sz="1300" b="1" dirty="0"/>
              <a:t>Project Team: </a:t>
            </a:r>
          </a:p>
          <a:p>
            <a:pPr lvl="1" eaLnBrk="1" hangingPunct="1">
              <a:spcBef>
                <a:spcPct val="0"/>
              </a:spcBef>
              <a:buFontTx/>
              <a:buNone/>
            </a:pPr>
            <a:r>
              <a:rPr lang="en-US" altLang="en-US" sz="1300" b="1" dirty="0"/>
              <a:t>Bridging Architect</a:t>
            </a:r>
            <a:r>
              <a:rPr lang="en-US" altLang="en-US" sz="1300" dirty="0"/>
              <a:t>: ATI Architects and Engineers</a:t>
            </a:r>
          </a:p>
          <a:p>
            <a:pPr lvl="1" eaLnBrk="1" hangingPunct="1">
              <a:spcBef>
                <a:spcPct val="0"/>
              </a:spcBef>
              <a:buFontTx/>
              <a:buNone/>
            </a:pPr>
            <a:r>
              <a:rPr lang="en-US" altLang="en-US" sz="1300" b="1" dirty="0"/>
              <a:t>Construction Manager</a:t>
            </a:r>
            <a:r>
              <a:rPr lang="en-US" altLang="en-US" sz="1300" dirty="0"/>
              <a:t>: </a:t>
            </a:r>
            <a:r>
              <a:rPr lang="en-US" altLang="en-US" sz="1300" dirty="0" smtClean="0"/>
              <a:t>Roebbelen (RCMS)</a:t>
            </a:r>
            <a:endParaRPr lang="en-US" altLang="en-US" sz="1300" dirty="0"/>
          </a:p>
          <a:p>
            <a:pPr lvl="1" eaLnBrk="1" hangingPunct="1">
              <a:spcBef>
                <a:spcPct val="0"/>
              </a:spcBef>
              <a:buFontTx/>
              <a:buNone/>
            </a:pPr>
            <a:r>
              <a:rPr lang="en-US" altLang="en-US" sz="1300" b="1" dirty="0"/>
              <a:t>Contractor</a:t>
            </a:r>
            <a:r>
              <a:rPr lang="en-US" altLang="en-US" sz="1300" dirty="0"/>
              <a:t>: TBD</a:t>
            </a:r>
          </a:p>
        </p:txBody>
      </p:sp>
      <p:sp>
        <p:nvSpPr>
          <p:cNvPr id="6148" name="Line 5"/>
          <p:cNvSpPr>
            <a:spLocks noChangeShapeType="1"/>
          </p:cNvSpPr>
          <p:nvPr/>
        </p:nvSpPr>
        <p:spPr bwMode="auto">
          <a:xfrm>
            <a:off x="379413" y="1192213"/>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9" name="Text Box 7"/>
          <p:cNvSpPr txBox="1">
            <a:spLocks noChangeArrowheads="1"/>
          </p:cNvSpPr>
          <p:nvPr/>
        </p:nvSpPr>
        <p:spPr bwMode="auto">
          <a:xfrm>
            <a:off x="779463" y="5138175"/>
            <a:ext cx="5783262" cy="362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en-US" altLang="en-US" sz="1200" b="1" dirty="0"/>
          </a:p>
          <a:p>
            <a:pPr eaLnBrk="1" hangingPunct="1">
              <a:spcBef>
                <a:spcPct val="0"/>
              </a:spcBef>
              <a:buFont typeface="Wingdings" panose="05000000000000000000" pitchFamily="2" charset="2"/>
              <a:buNone/>
            </a:pPr>
            <a:r>
              <a:rPr lang="en-US" altLang="en-US" sz="1200" b="1" dirty="0"/>
              <a:t>Project Description:</a:t>
            </a:r>
            <a:br>
              <a:rPr lang="en-US" altLang="en-US" sz="1200" b="1" dirty="0"/>
            </a:br>
            <a:r>
              <a:rPr lang="en-US" altLang="en-US" sz="1200" dirty="0"/>
              <a:t>The New Horticulture Facility Building is a 2,900 SF facility which includes classroom/lab </a:t>
            </a:r>
            <a:r>
              <a:rPr lang="en-US" altLang="en-US" sz="1200" dirty="0" smtClean="0"/>
              <a:t>spaces, offices and a resource </a:t>
            </a:r>
            <a:r>
              <a:rPr lang="en-US" altLang="en-US" sz="1200" dirty="0"/>
              <a:t>library. The project includes an extensive outdoor facility such as greenhouse, shade house, outdoor learning patio, equipment storage and as well as 40,000 SF orchards and 24,000 SF growing grounds. The facility will be located in the northeastern side of </a:t>
            </a:r>
            <a:r>
              <a:rPr lang="en-US" altLang="en-US" sz="1200" dirty="0" smtClean="0"/>
              <a:t>the upper </a:t>
            </a:r>
            <a:r>
              <a:rPr lang="en-US" altLang="en-US" sz="1200" dirty="0"/>
              <a:t>campus. </a:t>
            </a:r>
          </a:p>
          <a:p>
            <a:pPr eaLnBrk="1" hangingPunct="1">
              <a:spcBef>
                <a:spcPct val="0"/>
              </a:spcBef>
              <a:buFont typeface="Wingdings" panose="05000000000000000000" pitchFamily="2" charset="2"/>
              <a:buNone/>
            </a:pPr>
            <a:endParaRPr lang="en-US" altLang="en-US" sz="1200" b="1" dirty="0"/>
          </a:p>
          <a:p>
            <a:pPr eaLnBrk="1" hangingPunct="1">
              <a:spcBef>
                <a:spcPct val="0"/>
              </a:spcBef>
              <a:buFont typeface="Wingdings" panose="05000000000000000000" pitchFamily="2" charset="2"/>
              <a:buNone/>
            </a:pPr>
            <a:r>
              <a:rPr lang="en-US" altLang="en-US" sz="1200" b="1" dirty="0"/>
              <a:t>Project Update</a:t>
            </a:r>
            <a:r>
              <a:rPr lang="en-US" altLang="en-US" sz="1200" dirty="0"/>
              <a:t>:</a:t>
            </a:r>
          </a:p>
          <a:p>
            <a:pPr eaLnBrk="1" hangingPunct="1">
              <a:spcBef>
                <a:spcPct val="0"/>
              </a:spcBef>
              <a:buFont typeface="Wingdings" panose="05000000000000000000" pitchFamily="2" charset="2"/>
              <a:buNone/>
            </a:pPr>
            <a:r>
              <a:rPr lang="en-US" altLang="en-US" sz="1200" dirty="0"/>
              <a:t>Project Kick-off meeting occurred at the beginning of August 2019. Programming of the building has </a:t>
            </a:r>
            <a:r>
              <a:rPr lang="en-US" altLang="en-US" sz="1200" dirty="0" smtClean="0"/>
              <a:t>started, with weekly </a:t>
            </a:r>
            <a:r>
              <a:rPr lang="en-US" altLang="en-US" sz="1200" dirty="0"/>
              <a:t>User Group </a:t>
            </a:r>
            <a:r>
              <a:rPr lang="en-US" altLang="en-US" sz="1200" dirty="0" smtClean="0"/>
              <a:t>meetings.</a:t>
            </a:r>
            <a:endParaRPr lang="en-US" altLang="en-US" sz="1200" dirty="0"/>
          </a:p>
          <a:p>
            <a:pPr eaLnBrk="1" hangingPunct="1">
              <a:spcBef>
                <a:spcPct val="0"/>
              </a:spcBef>
              <a:buFont typeface="Wingdings" panose="05000000000000000000" pitchFamily="2" charset="2"/>
              <a:buNone/>
            </a:pPr>
            <a:endParaRPr lang="en-US" altLang="en-US" sz="1200" dirty="0"/>
          </a:p>
          <a:p>
            <a:pPr lvl="1" eaLnBrk="1" hangingPunct="1">
              <a:spcBef>
                <a:spcPct val="0"/>
              </a:spcBef>
              <a:buFont typeface="Wingdings" panose="05000000000000000000" pitchFamily="2" charset="2"/>
              <a:buNone/>
            </a:pPr>
            <a:r>
              <a:rPr lang="en-US" altLang="en-US" sz="1200" b="1" dirty="0" smtClean="0"/>
              <a:t>Programming		</a:t>
            </a:r>
            <a:r>
              <a:rPr lang="en-US" altLang="en-US" sz="1200" b="1" dirty="0"/>
              <a:t>	</a:t>
            </a:r>
            <a:r>
              <a:rPr lang="en-US" altLang="en-US" sz="1200" dirty="0" smtClean="0"/>
              <a:t>08/2019</a:t>
            </a:r>
            <a:endParaRPr lang="en-US" altLang="en-US" sz="1200" dirty="0"/>
          </a:p>
          <a:p>
            <a:pPr lvl="1" eaLnBrk="1" hangingPunct="1">
              <a:spcBef>
                <a:spcPct val="0"/>
              </a:spcBef>
              <a:buFont typeface="Wingdings" panose="05000000000000000000" pitchFamily="2" charset="2"/>
              <a:buNone/>
            </a:pPr>
            <a:r>
              <a:rPr lang="en-US" altLang="en-US" sz="1200" b="1" dirty="0"/>
              <a:t>Schematic Design		</a:t>
            </a:r>
            <a:r>
              <a:rPr lang="en-US" altLang="en-US" sz="1200" dirty="0" smtClean="0"/>
              <a:t>09/2019</a:t>
            </a:r>
            <a:endParaRPr lang="en-US" altLang="en-US" sz="1200" b="1" dirty="0"/>
          </a:p>
          <a:p>
            <a:pPr lvl="1" eaLnBrk="1" hangingPunct="1">
              <a:spcBef>
                <a:spcPct val="0"/>
              </a:spcBef>
              <a:buFont typeface="Wingdings" panose="05000000000000000000" pitchFamily="2" charset="2"/>
              <a:buNone/>
            </a:pPr>
            <a:r>
              <a:rPr lang="en-US" altLang="en-US" sz="1200" b="1" dirty="0"/>
              <a:t>Design Development</a:t>
            </a:r>
            <a:r>
              <a:rPr lang="en-US" altLang="en-US" sz="1200" dirty="0"/>
              <a:t>		10/2019</a:t>
            </a:r>
          </a:p>
          <a:p>
            <a:pPr lvl="1" eaLnBrk="1" hangingPunct="1">
              <a:spcBef>
                <a:spcPct val="0"/>
              </a:spcBef>
              <a:buFont typeface="Wingdings" panose="05000000000000000000" pitchFamily="2" charset="2"/>
              <a:buNone/>
            </a:pPr>
            <a:r>
              <a:rPr lang="en-US" altLang="en-US" sz="1200" b="1" dirty="0"/>
              <a:t>Construction Documents</a:t>
            </a:r>
            <a:r>
              <a:rPr lang="en-US" altLang="en-US" sz="1200" dirty="0"/>
              <a:t>		</a:t>
            </a:r>
            <a:r>
              <a:rPr lang="en-US" altLang="en-US" sz="1200" dirty="0" smtClean="0"/>
              <a:t>01/2020</a:t>
            </a:r>
          </a:p>
          <a:p>
            <a:pPr lvl="1" eaLnBrk="1" hangingPunct="1">
              <a:spcBef>
                <a:spcPct val="0"/>
              </a:spcBef>
              <a:buFont typeface="Wingdings" panose="05000000000000000000" pitchFamily="2" charset="2"/>
              <a:buNone/>
            </a:pPr>
            <a:r>
              <a:rPr lang="en-US" altLang="en-US" sz="1200" b="1" dirty="0"/>
              <a:t>Construction </a:t>
            </a:r>
            <a:r>
              <a:rPr lang="en-US" altLang="en-US" sz="1200" b="1" dirty="0" smtClean="0"/>
              <a:t>Start		      </a:t>
            </a:r>
            <a:r>
              <a:rPr lang="en-US" altLang="en-US" sz="1200" dirty="0" smtClean="0"/>
              <a:t>TBD</a:t>
            </a:r>
            <a:endParaRPr lang="en-US" altLang="en-US" sz="1200" dirty="0"/>
          </a:p>
          <a:p>
            <a:pPr lvl="1" eaLnBrk="1" hangingPunct="1">
              <a:spcBef>
                <a:spcPct val="0"/>
              </a:spcBef>
              <a:buFont typeface="Wingdings" panose="05000000000000000000" pitchFamily="2" charset="2"/>
              <a:buNone/>
            </a:pPr>
            <a:r>
              <a:rPr lang="en-US" altLang="en-US" sz="1200" b="1" dirty="0" smtClean="0"/>
              <a:t>Occupancy</a:t>
            </a:r>
            <a:r>
              <a:rPr lang="en-US" altLang="en-US" sz="1200" dirty="0" smtClean="0"/>
              <a:t>			      TBD</a:t>
            </a:r>
            <a:endParaRPr lang="en-US" altLang="en-US" sz="1200" dirty="0"/>
          </a:p>
        </p:txBody>
      </p:sp>
      <p:sp>
        <p:nvSpPr>
          <p:cNvPr id="6150" name="Text Box 10"/>
          <p:cNvSpPr txBox="1">
            <a:spLocks noChangeArrowheads="1"/>
          </p:cNvSpPr>
          <p:nvPr/>
        </p:nvSpPr>
        <p:spPr bwMode="auto">
          <a:xfrm>
            <a:off x="3549650" y="519113"/>
            <a:ext cx="33734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r" eaLnBrk="1" hangingPunct="1">
              <a:spcBef>
                <a:spcPct val="0"/>
              </a:spcBef>
              <a:buFontTx/>
              <a:buNone/>
            </a:pPr>
            <a:r>
              <a:rPr lang="en-US" altLang="en-US" sz="1700" b="1" dirty="0">
                <a:solidFill>
                  <a:srgbClr val="990000"/>
                </a:solidFill>
              </a:rPr>
              <a:t>LAS POSITAS COLLEGE</a:t>
            </a:r>
          </a:p>
          <a:p>
            <a:pPr algn="r" eaLnBrk="1" hangingPunct="1">
              <a:spcBef>
                <a:spcPct val="0"/>
              </a:spcBef>
              <a:buFontTx/>
              <a:buNone/>
            </a:pPr>
            <a:r>
              <a:rPr lang="en-US" altLang="en-US" sz="1800" b="1" dirty="0">
                <a:solidFill>
                  <a:srgbClr val="990000"/>
                </a:solidFill>
              </a:rPr>
              <a:t>August 26, 2019</a:t>
            </a:r>
            <a:endParaRPr lang="en-US" altLang="en-US" sz="1800" dirty="0">
              <a:solidFill>
                <a:srgbClr val="990000"/>
              </a:solidFill>
            </a:endParaRPr>
          </a:p>
        </p:txBody>
      </p:sp>
      <p:pic>
        <p:nvPicPr>
          <p:cNvPr id="3" name="Picture 2">
            <a:extLst>
              <a:ext uri="{FF2B5EF4-FFF2-40B4-BE49-F238E27FC236}">
                <a16:creationId xmlns:a16="http://schemas.microsoft.com/office/drawing/2014/main" xmlns="" id="{25A989F1-41BE-4765-A0A4-351D410D4787}"/>
              </a:ext>
            </a:extLst>
          </p:cNvPr>
          <p:cNvPicPr>
            <a:picLocks noChangeAspect="1"/>
          </p:cNvPicPr>
          <p:nvPr/>
        </p:nvPicPr>
        <p:blipFill>
          <a:blip r:embed="rId2"/>
          <a:stretch>
            <a:fillRect/>
          </a:stretch>
        </p:blipFill>
        <p:spPr>
          <a:xfrm>
            <a:off x="1022028" y="1227138"/>
            <a:ext cx="5148906" cy="28141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69888" y="500063"/>
            <a:ext cx="44704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700" b="1" dirty="0">
                <a:solidFill>
                  <a:srgbClr val="990000"/>
                </a:solidFill>
              </a:rPr>
              <a:t>PROJECT PROGRESS REPORT</a:t>
            </a:r>
          </a:p>
          <a:p>
            <a:pPr eaLnBrk="1" hangingPunct="1">
              <a:spcBef>
                <a:spcPct val="0"/>
              </a:spcBef>
              <a:buFontTx/>
              <a:buNone/>
            </a:pPr>
            <a:r>
              <a:rPr lang="en-US" altLang="en-US" sz="1700" b="1" dirty="0" smtClean="0">
                <a:solidFill>
                  <a:srgbClr val="990000"/>
                </a:solidFill>
              </a:rPr>
              <a:t>AG SCI: Viticulture Facility </a:t>
            </a:r>
            <a:r>
              <a:rPr lang="en-US" altLang="en-US" sz="1700" b="1" dirty="0">
                <a:solidFill>
                  <a:srgbClr val="990000"/>
                </a:solidFill>
              </a:rPr>
              <a:t>Project</a:t>
            </a:r>
          </a:p>
        </p:txBody>
      </p:sp>
      <p:sp>
        <p:nvSpPr>
          <p:cNvPr id="6147" name="Text Box 4"/>
          <p:cNvSpPr txBox="1">
            <a:spLocks noChangeArrowheads="1"/>
          </p:cNvSpPr>
          <p:nvPr/>
        </p:nvSpPr>
        <p:spPr bwMode="auto">
          <a:xfrm>
            <a:off x="900906" y="4076179"/>
            <a:ext cx="5513387" cy="89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Tx/>
              <a:buNone/>
            </a:pPr>
            <a:r>
              <a:rPr lang="en-US" altLang="en-US" sz="1300" b="1" dirty="0"/>
              <a:t>Project Team: </a:t>
            </a:r>
          </a:p>
          <a:p>
            <a:pPr lvl="1" eaLnBrk="1" hangingPunct="1">
              <a:spcBef>
                <a:spcPct val="0"/>
              </a:spcBef>
              <a:buFontTx/>
              <a:buNone/>
            </a:pPr>
            <a:r>
              <a:rPr lang="en-US" altLang="en-US" sz="1300" b="1" dirty="0"/>
              <a:t>Bridging Architect</a:t>
            </a:r>
            <a:r>
              <a:rPr lang="en-US" altLang="en-US" sz="1300" dirty="0"/>
              <a:t>: </a:t>
            </a:r>
            <a:r>
              <a:rPr lang="en-US" altLang="en-US" sz="1300" dirty="0" smtClean="0"/>
              <a:t>TBD</a:t>
            </a:r>
            <a:endParaRPr lang="en-US" altLang="en-US" sz="1300" dirty="0"/>
          </a:p>
          <a:p>
            <a:pPr lvl="1" eaLnBrk="1" hangingPunct="1">
              <a:spcBef>
                <a:spcPct val="0"/>
              </a:spcBef>
              <a:buFontTx/>
              <a:buNone/>
            </a:pPr>
            <a:r>
              <a:rPr lang="en-US" altLang="en-US" sz="1300" b="1" dirty="0"/>
              <a:t>Construction Manager</a:t>
            </a:r>
            <a:r>
              <a:rPr lang="en-US" altLang="en-US" sz="1300" dirty="0"/>
              <a:t>: </a:t>
            </a:r>
            <a:r>
              <a:rPr lang="en-US" altLang="en-US" sz="1300" dirty="0" smtClean="0"/>
              <a:t>Roebbelen (RCMS)</a:t>
            </a:r>
            <a:endParaRPr lang="en-US" altLang="en-US" sz="1300" dirty="0"/>
          </a:p>
          <a:p>
            <a:pPr lvl="1" eaLnBrk="1" hangingPunct="1">
              <a:spcBef>
                <a:spcPct val="0"/>
              </a:spcBef>
              <a:buFontTx/>
              <a:buNone/>
            </a:pPr>
            <a:r>
              <a:rPr lang="en-US" altLang="en-US" sz="1300" b="1" dirty="0"/>
              <a:t>Contractor</a:t>
            </a:r>
            <a:r>
              <a:rPr lang="en-US" altLang="en-US" sz="1300" dirty="0"/>
              <a:t>: TBD</a:t>
            </a:r>
          </a:p>
        </p:txBody>
      </p:sp>
      <p:sp>
        <p:nvSpPr>
          <p:cNvPr id="6148" name="Line 5"/>
          <p:cNvSpPr>
            <a:spLocks noChangeShapeType="1"/>
          </p:cNvSpPr>
          <p:nvPr/>
        </p:nvSpPr>
        <p:spPr bwMode="auto">
          <a:xfrm>
            <a:off x="379413" y="1192213"/>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9" name="Text Box 7"/>
          <p:cNvSpPr txBox="1">
            <a:spLocks noChangeArrowheads="1"/>
          </p:cNvSpPr>
          <p:nvPr/>
        </p:nvSpPr>
        <p:spPr bwMode="auto">
          <a:xfrm>
            <a:off x="779463" y="5138175"/>
            <a:ext cx="5783262" cy="37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en-US" altLang="en-US" sz="1200" b="1" dirty="0"/>
          </a:p>
          <a:p>
            <a:pPr eaLnBrk="1" hangingPunct="1">
              <a:spcBef>
                <a:spcPct val="0"/>
              </a:spcBef>
              <a:buFont typeface="Wingdings" panose="05000000000000000000" pitchFamily="2" charset="2"/>
              <a:buNone/>
            </a:pPr>
            <a:r>
              <a:rPr lang="en-US" altLang="en-US" sz="1200" b="1" dirty="0"/>
              <a:t>Project Description:</a:t>
            </a:r>
            <a:br>
              <a:rPr lang="en-US" altLang="en-US" sz="1200" b="1" dirty="0"/>
            </a:br>
            <a:r>
              <a:rPr lang="en-US" altLang="en-US" sz="1200" dirty="0"/>
              <a:t>The New </a:t>
            </a:r>
            <a:r>
              <a:rPr lang="en-US" altLang="en-US" sz="1200" dirty="0" smtClean="0"/>
              <a:t>Viticulture Facility will replace the existing facilities currently located in/outside of Bldg. 800.  The Viticulture Facility will be located at the main entrance to the campus off of Campus Hill Road.  The New Facility will be developed at the higher elevation allowing for expansive views, user experience, and gravity assist production facilities.  The New Facility will be approximately 6,700 SF will incorporate instructional classrooms, production teaching winery, barrel storage, outdoor patio, processing areas, hospitality and bottle storage.</a:t>
            </a:r>
          </a:p>
          <a:p>
            <a:pPr eaLnBrk="1" hangingPunct="1">
              <a:spcBef>
                <a:spcPct val="0"/>
              </a:spcBef>
              <a:buFont typeface="Wingdings" panose="05000000000000000000" pitchFamily="2" charset="2"/>
              <a:buNone/>
            </a:pPr>
            <a:endParaRPr lang="en-US" altLang="en-US" sz="1200" b="1" dirty="0"/>
          </a:p>
          <a:p>
            <a:pPr eaLnBrk="1" hangingPunct="1">
              <a:spcBef>
                <a:spcPct val="0"/>
              </a:spcBef>
              <a:buFont typeface="Wingdings" panose="05000000000000000000" pitchFamily="2" charset="2"/>
              <a:buNone/>
            </a:pPr>
            <a:r>
              <a:rPr lang="en-US" altLang="en-US" sz="1200" b="1" dirty="0"/>
              <a:t>Project Update</a:t>
            </a:r>
            <a:r>
              <a:rPr lang="en-US" altLang="en-US" sz="1200" dirty="0"/>
              <a:t>:</a:t>
            </a:r>
          </a:p>
          <a:p>
            <a:pPr eaLnBrk="1" hangingPunct="1">
              <a:spcBef>
                <a:spcPct val="0"/>
              </a:spcBef>
              <a:buFont typeface="Wingdings" panose="05000000000000000000" pitchFamily="2" charset="2"/>
              <a:buNone/>
            </a:pPr>
            <a:r>
              <a:rPr lang="en-US" altLang="en-US" sz="1200" dirty="0" smtClean="0"/>
              <a:t>Design Proposals received in August 2019.  Interviews were held on Friday August 23, 2019. Anticipated Board Approval at the September 2019 Board Meeting. </a:t>
            </a:r>
          </a:p>
          <a:p>
            <a:pPr eaLnBrk="1" hangingPunct="1">
              <a:spcBef>
                <a:spcPct val="0"/>
              </a:spcBef>
              <a:buFont typeface="Wingdings" panose="05000000000000000000" pitchFamily="2" charset="2"/>
              <a:buNone/>
            </a:pPr>
            <a:endParaRPr lang="en-US" altLang="en-US" sz="1200" dirty="0"/>
          </a:p>
          <a:p>
            <a:pPr lvl="1" eaLnBrk="1" hangingPunct="1">
              <a:spcBef>
                <a:spcPct val="0"/>
              </a:spcBef>
              <a:buFont typeface="Wingdings" panose="05000000000000000000" pitchFamily="2" charset="2"/>
              <a:buNone/>
            </a:pPr>
            <a:r>
              <a:rPr lang="en-US" altLang="en-US" sz="1200" b="1" dirty="0" smtClean="0"/>
              <a:t>Programming		</a:t>
            </a:r>
            <a:r>
              <a:rPr lang="en-US" altLang="en-US" sz="1200" b="1" dirty="0"/>
              <a:t>	</a:t>
            </a:r>
            <a:r>
              <a:rPr lang="en-US" altLang="en-US" sz="1200" b="1" dirty="0" smtClean="0"/>
              <a:t>     </a:t>
            </a:r>
            <a:r>
              <a:rPr lang="en-US" altLang="en-US" sz="1200" dirty="0" smtClean="0"/>
              <a:t>TBD</a:t>
            </a:r>
            <a:endParaRPr lang="en-US" altLang="en-US" sz="1200" dirty="0"/>
          </a:p>
          <a:p>
            <a:pPr lvl="1" eaLnBrk="1" hangingPunct="1">
              <a:spcBef>
                <a:spcPct val="0"/>
              </a:spcBef>
              <a:buFont typeface="Wingdings" panose="05000000000000000000" pitchFamily="2" charset="2"/>
              <a:buNone/>
            </a:pPr>
            <a:r>
              <a:rPr lang="en-US" altLang="en-US" sz="1200" b="1" dirty="0"/>
              <a:t>Schematic Design		</a:t>
            </a:r>
            <a:r>
              <a:rPr lang="en-US" altLang="en-US" sz="1200" b="1" dirty="0" smtClean="0"/>
              <a:t>     </a:t>
            </a:r>
            <a:r>
              <a:rPr lang="en-US" altLang="en-US" sz="1200" dirty="0" smtClean="0"/>
              <a:t>TBD</a:t>
            </a:r>
            <a:endParaRPr lang="en-US" altLang="en-US" sz="1200" b="1" dirty="0"/>
          </a:p>
          <a:p>
            <a:pPr lvl="1" eaLnBrk="1" hangingPunct="1">
              <a:spcBef>
                <a:spcPct val="0"/>
              </a:spcBef>
              <a:buFont typeface="Wingdings" panose="05000000000000000000" pitchFamily="2" charset="2"/>
              <a:buNone/>
            </a:pPr>
            <a:r>
              <a:rPr lang="en-US" altLang="en-US" sz="1200" b="1" dirty="0"/>
              <a:t>Design Development</a:t>
            </a:r>
            <a:r>
              <a:rPr lang="en-US" altLang="en-US" sz="1200" dirty="0"/>
              <a:t>		</a:t>
            </a:r>
            <a:r>
              <a:rPr lang="en-US" altLang="en-US" sz="1200" dirty="0" smtClean="0"/>
              <a:t>     TBD</a:t>
            </a:r>
            <a:endParaRPr lang="en-US" altLang="en-US" sz="1200" dirty="0"/>
          </a:p>
          <a:p>
            <a:pPr lvl="1" eaLnBrk="1" hangingPunct="1">
              <a:spcBef>
                <a:spcPct val="0"/>
              </a:spcBef>
              <a:buFont typeface="Wingdings" panose="05000000000000000000" pitchFamily="2" charset="2"/>
              <a:buNone/>
            </a:pPr>
            <a:r>
              <a:rPr lang="en-US" altLang="en-US" sz="1200" b="1" dirty="0"/>
              <a:t>Construction Documents</a:t>
            </a:r>
            <a:r>
              <a:rPr lang="en-US" altLang="en-US" sz="1200" dirty="0"/>
              <a:t>		 </a:t>
            </a:r>
            <a:r>
              <a:rPr lang="en-US" altLang="en-US" sz="1200" dirty="0" smtClean="0"/>
              <a:t>    TBD</a:t>
            </a:r>
          </a:p>
          <a:p>
            <a:pPr lvl="1" eaLnBrk="1" hangingPunct="1">
              <a:spcBef>
                <a:spcPct val="0"/>
              </a:spcBef>
              <a:buFont typeface="Wingdings" panose="05000000000000000000" pitchFamily="2" charset="2"/>
              <a:buNone/>
            </a:pPr>
            <a:r>
              <a:rPr lang="en-US" altLang="en-US" sz="1200" b="1" dirty="0"/>
              <a:t>Construction </a:t>
            </a:r>
            <a:r>
              <a:rPr lang="en-US" altLang="en-US" sz="1200" b="1" dirty="0" smtClean="0"/>
              <a:t>Start		     </a:t>
            </a:r>
            <a:r>
              <a:rPr lang="en-US" altLang="en-US" sz="1200" dirty="0" smtClean="0"/>
              <a:t>TBD</a:t>
            </a:r>
            <a:endParaRPr lang="en-US" altLang="en-US" sz="1200" dirty="0"/>
          </a:p>
          <a:p>
            <a:pPr lvl="1" eaLnBrk="1" hangingPunct="1">
              <a:spcBef>
                <a:spcPct val="0"/>
              </a:spcBef>
              <a:buFont typeface="Wingdings" panose="05000000000000000000" pitchFamily="2" charset="2"/>
              <a:buNone/>
            </a:pPr>
            <a:r>
              <a:rPr lang="en-US" altLang="en-US" sz="1200" b="1" dirty="0" smtClean="0"/>
              <a:t>Occupancy</a:t>
            </a:r>
            <a:r>
              <a:rPr lang="en-US" altLang="en-US" sz="1200" dirty="0" smtClean="0"/>
              <a:t>			     TBD</a:t>
            </a:r>
            <a:endParaRPr lang="en-US" altLang="en-US" sz="1200" dirty="0"/>
          </a:p>
        </p:txBody>
      </p:sp>
      <p:sp>
        <p:nvSpPr>
          <p:cNvPr id="6150" name="Text Box 10"/>
          <p:cNvSpPr txBox="1">
            <a:spLocks noChangeArrowheads="1"/>
          </p:cNvSpPr>
          <p:nvPr/>
        </p:nvSpPr>
        <p:spPr bwMode="auto">
          <a:xfrm>
            <a:off x="3549650" y="519113"/>
            <a:ext cx="33734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r" eaLnBrk="1" hangingPunct="1">
              <a:spcBef>
                <a:spcPct val="0"/>
              </a:spcBef>
              <a:buFontTx/>
              <a:buNone/>
            </a:pPr>
            <a:r>
              <a:rPr lang="en-US" altLang="en-US" sz="1700" b="1" dirty="0">
                <a:solidFill>
                  <a:srgbClr val="990000"/>
                </a:solidFill>
              </a:rPr>
              <a:t>LAS POSITAS COLLEGE</a:t>
            </a:r>
          </a:p>
          <a:p>
            <a:pPr algn="r" eaLnBrk="1" hangingPunct="1">
              <a:spcBef>
                <a:spcPct val="0"/>
              </a:spcBef>
              <a:buFontTx/>
              <a:buNone/>
            </a:pPr>
            <a:r>
              <a:rPr lang="en-US" altLang="en-US" sz="1800" b="1" dirty="0">
                <a:solidFill>
                  <a:srgbClr val="990000"/>
                </a:solidFill>
              </a:rPr>
              <a:t>August 26, 2019</a:t>
            </a:r>
            <a:endParaRPr lang="en-US" altLang="en-US" sz="1800" dirty="0">
              <a:solidFill>
                <a:srgbClr val="990000"/>
              </a:solidFill>
            </a:endParaRPr>
          </a:p>
        </p:txBody>
      </p:sp>
      <p:pic>
        <p:nvPicPr>
          <p:cNvPr id="2" name="Picture 1"/>
          <p:cNvPicPr>
            <a:picLocks noChangeAspect="1"/>
          </p:cNvPicPr>
          <p:nvPr/>
        </p:nvPicPr>
        <p:blipFill>
          <a:blip r:embed="rId2"/>
          <a:stretch>
            <a:fillRect/>
          </a:stretch>
        </p:blipFill>
        <p:spPr>
          <a:xfrm>
            <a:off x="379413" y="1284946"/>
            <a:ext cx="3052410" cy="1956673"/>
          </a:xfrm>
          <a:prstGeom prst="rect">
            <a:avLst/>
          </a:prstGeom>
        </p:spPr>
      </p:pic>
      <p:pic>
        <p:nvPicPr>
          <p:cNvPr id="4" name="Picture 3"/>
          <p:cNvPicPr>
            <a:picLocks noChangeAspect="1"/>
          </p:cNvPicPr>
          <p:nvPr/>
        </p:nvPicPr>
        <p:blipFill>
          <a:blip r:embed="rId3"/>
          <a:stretch>
            <a:fillRect/>
          </a:stretch>
        </p:blipFill>
        <p:spPr>
          <a:xfrm>
            <a:off x="3581424" y="1295305"/>
            <a:ext cx="3432946" cy="1946314"/>
          </a:xfrm>
          <a:prstGeom prst="rect">
            <a:avLst/>
          </a:prstGeom>
        </p:spPr>
      </p:pic>
    </p:spTree>
    <p:extLst>
      <p:ext uri="{BB962C8B-B14F-4D97-AF65-F5344CB8AC3E}">
        <p14:creationId xmlns:p14="http://schemas.microsoft.com/office/powerpoint/2010/main" val="320223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69888" y="500063"/>
            <a:ext cx="44704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700" b="1" dirty="0">
                <a:solidFill>
                  <a:srgbClr val="990000"/>
                </a:solidFill>
              </a:rPr>
              <a:t>PROJECT PROGRESS REPORT</a:t>
            </a:r>
          </a:p>
          <a:p>
            <a:pPr eaLnBrk="1" hangingPunct="1">
              <a:spcBef>
                <a:spcPct val="0"/>
              </a:spcBef>
              <a:buFontTx/>
              <a:buNone/>
            </a:pPr>
            <a:r>
              <a:rPr lang="en-US" altLang="en-US" sz="1700" b="1" dirty="0">
                <a:solidFill>
                  <a:srgbClr val="990000"/>
                </a:solidFill>
              </a:rPr>
              <a:t>Synthetic Turf Replacement</a:t>
            </a:r>
          </a:p>
        </p:txBody>
      </p:sp>
      <p:sp>
        <p:nvSpPr>
          <p:cNvPr id="7171" name="Line 5"/>
          <p:cNvSpPr>
            <a:spLocks noChangeShapeType="1"/>
          </p:cNvSpPr>
          <p:nvPr/>
        </p:nvSpPr>
        <p:spPr bwMode="auto">
          <a:xfrm>
            <a:off x="379413" y="1192213"/>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172" name="Text Box 10"/>
          <p:cNvSpPr txBox="1">
            <a:spLocks noChangeArrowheads="1"/>
          </p:cNvSpPr>
          <p:nvPr/>
        </p:nvSpPr>
        <p:spPr bwMode="auto">
          <a:xfrm>
            <a:off x="3549650" y="519113"/>
            <a:ext cx="33734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r" eaLnBrk="1" hangingPunct="1">
              <a:spcBef>
                <a:spcPct val="0"/>
              </a:spcBef>
              <a:buFontTx/>
              <a:buNone/>
            </a:pPr>
            <a:r>
              <a:rPr lang="en-US" altLang="en-US" sz="1700" b="1" dirty="0">
                <a:solidFill>
                  <a:srgbClr val="990000"/>
                </a:solidFill>
              </a:rPr>
              <a:t>LAS POSITAS COLLEGE</a:t>
            </a:r>
          </a:p>
          <a:p>
            <a:pPr algn="r" eaLnBrk="1" hangingPunct="1">
              <a:spcBef>
                <a:spcPct val="0"/>
              </a:spcBef>
              <a:buFontTx/>
              <a:buNone/>
            </a:pPr>
            <a:r>
              <a:rPr lang="en-US" altLang="en-US" sz="1800" b="1" dirty="0">
                <a:solidFill>
                  <a:srgbClr val="990000"/>
                </a:solidFill>
              </a:rPr>
              <a:t>August 26, 2019</a:t>
            </a:r>
            <a:endParaRPr lang="en-US" altLang="en-US" sz="1800" dirty="0">
              <a:solidFill>
                <a:srgbClr val="990000"/>
              </a:solidFill>
            </a:endParaRPr>
          </a:p>
        </p:txBody>
      </p:sp>
      <p:sp>
        <p:nvSpPr>
          <p:cNvPr id="19" name="Text Box 4">
            <a:extLst>
              <a:ext uri="{FF2B5EF4-FFF2-40B4-BE49-F238E27FC236}">
                <a16:creationId xmlns:a16="http://schemas.microsoft.com/office/drawing/2014/main" xmlns="" id="{C2BBB391-3D1D-4F30-83AC-A7543427D632}"/>
              </a:ext>
            </a:extLst>
          </p:cNvPr>
          <p:cNvSpPr txBox="1">
            <a:spLocks noChangeArrowheads="1"/>
          </p:cNvSpPr>
          <p:nvPr/>
        </p:nvSpPr>
        <p:spPr bwMode="auto">
          <a:xfrm>
            <a:off x="900906" y="4679136"/>
            <a:ext cx="5513387" cy="89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Tx/>
              <a:buNone/>
            </a:pPr>
            <a:r>
              <a:rPr lang="en-US" altLang="en-US" sz="1300" b="1" dirty="0"/>
              <a:t>Project Team: </a:t>
            </a:r>
          </a:p>
          <a:p>
            <a:pPr lvl="1" eaLnBrk="1" hangingPunct="1">
              <a:spcBef>
                <a:spcPct val="0"/>
              </a:spcBef>
              <a:buFontTx/>
              <a:buNone/>
            </a:pPr>
            <a:r>
              <a:rPr lang="en-US" altLang="en-US" sz="1300" b="1" dirty="0"/>
              <a:t>Bridging Architect</a:t>
            </a:r>
            <a:r>
              <a:rPr lang="en-US" altLang="en-US" sz="1300" dirty="0"/>
              <a:t>: Verde Design, Inc.</a:t>
            </a:r>
          </a:p>
          <a:p>
            <a:pPr lvl="1" eaLnBrk="1" hangingPunct="1">
              <a:spcBef>
                <a:spcPct val="0"/>
              </a:spcBef>
              <a:buFontTx/>
              <a:buNone/>
            </a:pPr>
            <a:r>
              <a:rPr lang="en-US" altLang="en-US" sz="1300" b="1" dirty="0"/>
              <a:t>Construction Manager</a:t>
            </a:r>
            <a:r>
              <a:rPr lang="en-US" altLang="en-US" sz="1300" dirty="0" smtClean="0"/>
              <a:t>: Roebbelen (RCMS)</a:t>
            </a:r>
            <a:endParaRPr lang="en-US" altLang="en-US" sz="1300" dirty="0"/>
          </a:p>
          <a:p>
            <a:pPr lvl="1" eaLnBrk="1" hangingPunct="1">
              <a:spcBef>
                <a:spcPct val="0"/>
              </a:spcBef>
              <a:buFontTx/>
              <a:buNone/>
            </a:pPr>
            <a:r>
              <a:rPr lang="en-US" altLang="en-US" sz="1300" b="1" dirty="0"/>
              <a:t>Contractor</a:t>
            </a:r>
            <a:r>
              <a:rPr lang="en-US" altLang="en-US" sz="1300" dirty="0"/>
              <a:t>: Valley Precision Grading, Inc.</a:t>
            </a:r>
          </a:p>
        </p:txBody>
      </p:sp>
      <p:sp>
        <p:nvSpPr>
          <p:cNvPr id="20" name="Text Box 7">
            <a:extLst>
              <a:ext uri="{FF2B5EF4-FFF2-40B4-BE49-F238E27FC236}">
                <a16:creationId xmlns:a16="http://schemas.microsoft.com/office/drawing/2014/main" xmlns="" id="{48D05A5D-8301-48DF-8B37-637000C520D4}"/>
              </a:ext>
            </a:extLst>
          </p:cNvPr>
          <p:cNvSpPr txBox="1">
            <a:spLocks noChangeArrowheads="1"/>
          </p:cNvSpPr>
          <p:nvPr/>
        </p:nvSpPr>
        <p:spPr bwMode="auto">
          <a:xfrm>
            <a:off x="779463" y="5685375"/>
            <a:ext cx="5783262" cy="315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en-US" altLang="en-US" sz="1200" b="1" dirty="0"/>
          </a:p>
          <a:p>
            <a:pPr eaLnBrk="1" hangingPunct="1">
              <a:spcBef>
                <a:spcPct val="0"/>
              </a:spcBef>
              <a:buFont typeface="Wingdings" panose="05000000000000000000" pitchFamily="2" charset="2"/>
              <a:buNone/>
            </a:pPr>
            <a:r>
              <a:rPr lang="en-US" altLang="en-US" sz="1200" b="1" dirty="0"/>
              <a:t>Project Description:</a:t>
            </a:r>
            <a:br>
              <a:rPr lang="en-US" altLang="en-US" sz="1200" b="1" dirty="0"/>
            </a:br>
            <a:r>
              <a:rPr lang="en-US" altLang="en-US" sz="1200" b="1" dirty="0" smtClean="0"/>
              <a:t>I</a:t>
            </a:r>
            <a:r>
              <a:rPr lang="en-US" altLang="en-US" sz="1200" dirty="0" smtClean="0"/>
              <a:t>nstallation </a:t>
            </a:r>
            <a:r>
              <a:rPr lang="en-US" altLang="en-US" sz="1200" dirty="0"/>
              <a:t>of new synthetic turf at the existing synthetic turf soccer field. Project includes removal and disposal of the existing turf, shock/drain pad beneath the turf, and any base corrections needed. Provide new </a:t>
            </a:r>
            <a:r>
              <a:rPr lang="en-US" altLang="en-US" sz="1200" dirty="0" smtClean="0"/>
              <a:t>synthetic turf </a:t>
            </a:r>
            <a:r>
              <a:rPr lang="en-US" altLang="en-US" sz="1200" dirty="0"/>
              <a:t>which includes NCAA/FIFA lines and school </a:t>
            </a:r>
            <a:r>
              <a:rPr lang="en-US" altLang="en-US" sz="1200" dirty="0" smtClean="0"/>
              <a:t>logo as well as new netting.</a:t>
            </a:r>
            <a:endParaRPr lang="en-US" altLang="en-US" sz="1200" dirty="0"/>
          </a:p>
          <a:p>
            <a:pPr eaLnBrk="1" hangingPunct="1">
              <a:spcBef>
                <a:spcPct val="0"/>
              </a:spcBef>
              <a:buFont typeface="Wingdings" panose="05000000000000000000" pitchFamily="2" charset="2"/>
              <a:buNone/>
            </a:pPr>
            <a:endParaRPr lang="en-US" altLang="en-US" sz="1200" b="1" dirty="0"/>
          </a:p>
          <a:p>
            <a:pPr eaLnBrk="1" hangingPunct="1">
              <a:spcBef>
                <a:spcPct val="0"/>
              </a:spcBef>
              <a:buFont typeface="Wingdings" panose="05000000000000000000" pitchFamily="2" charset="2"/>
              <a:buNone/>
            </a:pPr>
            <a:r>
              <a:rPr lang="en-US" altLang="en-US" sz="1200" b="1" dirty="0"/>
              <a:t>Project Update</a:t>
            </a:r>
            <a:r>
              <a:rPr lang="en-US" altLang="en-US" sz="1200" dirty="0"/>
              <a:t>:</a:t>
            </a:r>
          </a:p>
          <a:p>
            <a:pPr eaLnBrk="1" hangingPunct="1">
              <a:spcBef>
                <a:spcPct val="0"/>
              </a:spcBef>
              <a:buFont typeface="Wingdings" panose="05000000000000000000" pitchFamily="2" charset="2"/>
              <a:buNone/>
            </a:pPr>
            <a:r>
              <a:rPr lang="en-US" altLang="en-US" sz="1200" dirty="0"/>
              <a:t>Pre-construction meeting </a:t>
            </a:r>
            <a:r>
              <a:rPr lang="en-US" altLang="en-US" sz="1200" dirty="0" smtClean="0"/>
              <a:t>occurred at the </a:t>
            </a:r>
            <a:r>
              <a:rPr lang="en-US" altLang="en-US" sz="1200" dirty="0"/>
              <a:t>beginning of August. </a:t>
            </a:r>
            <a:r>
              <a:rPr lang="en-US" altLang="en-US" sz="1200" dirty="0" smtClean="0"/>
              <a:t>Weekly meetings in progress. </a:t>
            </a:r>
            <a:r>
              <a:rPr lang="en-US" altLang="en-US" sz="1200" dirty="0"/>
              <a:t>Construction is expected to begin first week of </a:t>
            </a:r>
            <a:r>
              <a:rPr lang="en-US" altLang="en-US" sz="1200" dirty="0" smtClean="0"/>
              <a:t>September with completion at the end of October 2019</a:t>
            </a:r>
            <a:endParaRPr lang="en-US" altLang="en-US" sz="1200" dirty="0"/>
          </a:p>
          <a:p>
            <a:pPr eaLnBrk="1" hangingPunct="1">
              <a:spcBef>
                <a:spcPct val="0"/>
              </a:spcBef>
              <a:buFont typeface="Wingdings" panose="05000000000000000000" pitchFamily="2" charset="2"/>
              <a:buNone/>
            </a:pPr>
            <a:endParaRPr lang="en-US" altLang="en-US" sz="1200" dirty="0"/>
          </a:p>
          <a:p>
            <a:pPr>
              <a:spcBef>
                <a:spcPct val="0"/>
              </a:spcBef>
              <a:buFont typeface="Wingdings" panose="05000000000000000000" pitchFamily="2" charset="2"/>
              <a:buNone/>
            </a:pPr>
            <a:r>
              <a:rPr lang="en-US" altLang="en-US" sz="1200" dirty="0"/>
              <a:t>               </a:t>
            </a:r>
            <a:r>
              <a:rPr lang="en-US" altLang="en-US" sz="1200" b="1" dirty="0"/>
              <a:t>Pre-Construction Meeting</a:t>
            </a:r>
            <a:r>
              <a:rPr lang="en-US" altLang="en-US" sz="1200" dirty="0"/>
              <a:t>		08/2019</a:t>
            </a:r>
          </a:p>
          <a:p>
            <a:pPr lvl="1" eaLnBrk="1" hangingPunct="1">
              <a:spcBef>
                <a:spcPct val="0"/>
              </a:spcBef>
              <a:buFont typeface="Wingdings" panose="05000000000000000000" pitchFamily="2" charset="2"/>
              <a:buNone/>
            </a:pPr>
            <a:r>
              <a:rPr lang="en-US" altLang="en-US" sz="1200" b="1" dirty="0"/>
              <a:t>Construction 			</a:t>
            </a:r>
            <a:r>
              <a:rPr lang="en-US" altLang="en-US" sz="1200" dirty="0"/>
              <a:t>09/2019</a:t>
            </a:r>
          </a:p>
          <a:p>
            <a:pPr lvl="1" eaLnBrk="1" hangingPunct="1">
              <a:spcBef>
                <a:spcPct val="0"/>
              </a:spcBef>
              <a:buFont typeface="Wingdings" panose="05000000000000000000" pitchFamily="2" charset="2"/>
              <a:buNone/>
            </a:pPr>
            <a:r>
              <a:rPr lang="en-US" altLang="en-US" sz="1200" b="1" dirty="0"/>
              <a:t>Final Completion</a:t>
            </a:r>
            <a:r>
              <a:rPr lang="en-US" altLang="en-US" sz="1200" dirty="0"/>
              <a:t>		</a:t>
            </a:r>
            <a:r>
              <a:rPr lang="en-US" altLang="en-US" sz="1200" dirty="0" smtClean="0"/>
              <a:t>	10/2019</a:t>
            </a:r>
          </a:p>
          <a:p>
            <a:pPr lvl="1" eaLnBrk="1" hangingPunct="1">
              <a:spcBef>
                <a:spcPct val="0"/>
              </a:spcBef>
              <a:buFont typeface="Wingdings" panose="05000000000000000000" pitchFamily="2" charset="2"/>
              <a:buNone/>
            </a:pPr>
            <a:r>
              <a:rPr lang="en-US" altLang="en-US" sz="1200" b="1" dirty="0" smtClean="0"/>
              <a:t>Occupancy</a:t>
            </a:r>
            <a:r>
              <a:rPr lang="en-US" altLang="en-US" sz="1200" dirty="0" smtClean="0"/>
              <a:t>			11/2019</a:t>
            </a:r>
            <a:endParaRPr lang="en-US" altLang="en-US" sz="1200" dirty="0"/>
          </a:p>
        </p:txBody>
      </p:sp>
      <p:pic>
        <p:nvPicPr>
          <p:cNvPr id="2" name="Picture 1">
            <a:extLst>
              <a:ext uri="{FF2B5EF4-FFF2-40B4-BE49-F238E27FC236}">
                <a16:creationId xmlns:a16="http://schemas.microsoft.com/office/drawing/2014/main" xmlns="" id="{735BA77D-01A4-496A-A78C-966520E5D7C7}"/>
              </a:ext>
            </a:extLst>
          </p:cNvPr>
          <p:cNvPicPr>
            <a:picLocks noChangeAspect="1"/>
          </p:cNvPicPr>
          <p:nvPr/>
        </p:nvPicPr>
        <p:blipFill>
          <a:blip r:embed="rId2"/>
          <a:stretch>
            <a:fillRect/>
          </a:stretch>
        </p:blipFill>
        <p:spPr>
          <a:xfrm>
            <a:off x="1154694" y="1227138"/>
            <a:ext cx="4691706" cy="33657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71413" y="472113"/>
            <a:ext cx="4584700" cy="62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700" b="1" dirty="0">
                <a:solidFill>
                  <a:srgbClr val="990000"/>
                </a:solidFill>
              </a:rPr>
              <a:t>PROJECT PROGRESS REPORT</a:t>
            </a:r>
          </a:p>
          <a:p>
            <a:pPr eaLnBrk="1" hangingPunct="1">
              <a:spcBef>
                <a:spcPct val="0"/>
              </a:spcBef>
              <a:buFontTx/>
              <a:buNone/>
            </a:pPr>
            <a:r>
              <a:rPr lang="en-US" altLang="en-US" sz="1700" b="1" dirty="0">
                <a:solidFill>
                  <a:srgbClr val="990000"/>
                </a:solidFill>
              </a:rPr>
              <a:t>B2420 AV </a:t>
            </a:r>
            <a:r>
              <a:rPr lang="en-US" altLang="en-US" sz="1700" b="1" dirty="0" smtClean="0">
                <a:solidFill>
                  <a:srgbClr val="990000"/>
                </a:solidFill>
              </a:rPr>
              <a:t>Wall Building </a:t>
            </a:r>
            <a:r>
              <a:rPr lang="en-US" altLang="en-US" sz="1700" b="1" dirty="0">
                <a:solidFill>
                  <a:srgbClr val="990000"/>
                </a:solidFill>
              </a:rPr>
              <a:t>2400</a:t>
            </a:r>
          </a:p>
        </p:txBody>
      </p:sp>
      <p:sp>
        <p:nvSpPr>
          <p:cNvPr id="8195" name="Text Box 4"/>
          <p:cNvSpPr txBox="1">
            <a:spLocks noChangeArrowheads="1"/>
          </p:cNvSpPr>
          <p:nvPr/>
        </p:nvSpPr>
        <p:spPr bwMode="auto">
          <a:xfrm>
            <a:off x="839788" y="4467180"/>
            <a:ext cx="5513387"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Tx/>
              <a:buNone/>
            </a:pPr>
            <a:r>
              <a:rPr lang="en-US" altLang="en-US" sz="1300" b="1" dirty="0"/>
              <a:t>Project Team: </a:t>
            </a:r>
          </a:p>
          <a:p>
            <a:pPr lvl="1" eaLnBrk="1" hangingPunct="1">
              <a:spcBef>
                <a:spcPct val="0"/>
              </a:spcBef>
              <a:buFontTx/>
              <a:buNone/>
            </a:pPr>
            <a:r>
              <a:rPr lang="en-US" altLang="en-US" sz="1300" b="1" dirty="0"/>
              <a:t>Architect</a:t>
            </a:r>
            <a:r>
              <a:rPr lang="en-US" altLang="en-US" sz="1300" dirty="0"/>
              <a:t>: ATI Architects and Engineers</a:t>
            </a:r>
          </a:p>
          <a:p>
            <a:pPr lvl="1" eaLnBrk="1" hangingPunct="1">
              <a:spcBef>
                <a:spcPct val="0"/>
              </a:spcBef>
              <a:buFontTx/>
              <a:buNone/>
            </a:pPr>
            <a:r>
              <a:rPr lang="en-US" altLang="en-US" sz="1300" b="1" dirty="0"/>
              <a:t>Construction Manager</a:t>
            </a:r>
            <a:r>
              <a:rPr lang="en-US" altLang="en-US" sz="1300" dirty="0"/>
              <a:t>: </a:t>
            </a:r>
            <a:r>
              <a:rPr lang="en-US" altLang="en-US" sz="1300" dirty="0" smtClean="0"/>
              <a:t>Roebbelen (RCMS)</a:t>
            </a:r>
            <a:endParaRPr lang="en-US" altLang="en-US" sz="1300" dirty="0"/>
          </a:p>
          <a:p>
            <a:pPr lvl="1" eaLnBrk="1" hangingPunct="1">
              <a:spcBef>
                <a:spcPct val="0"/>
              </a:spcBef>
              <a:buFontTx/>
              <a:buNone/>
            </a:pPr>
            <a:r>
              <a:rPr lang="en-US" altLang="en-US" sz="1300" b="1" dirty="0"/>
              <a:t>Contractor</a:t>
            </a:r>
            <a:r>
              <a:rPr lang="en-US" altLang="en-US" sz="1300" dirty="0"/>
              <a:t>: TBD</a:t>
            </a:r>
          </a:p>
        </p:txBody>
      </p:sp>
      <p:sp>
        <p:nvSpPr>
          <p:cNvPr id="8196" name="Line 5"/>
          <p:cNvSpPr>
            <a:spLocks noChangeShapeType="1"/>
          </p:cNvSpPr>
          <p:nvPr/>
        </p:nvSpPr>
        <p:spPr bwMode="auto">
          <a:xfrm>
            <a:off x="407988" y="1357313"/>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7" name="Text Box 7"/>
          <p:cNvSpPr txBox="1">
            <a:spLocks noChangeArrowheads="1"/>
          </p:cNvSpPr>
          <p:nvPr/>
        </p:nvSpPr>
        <p:spPr bwMode="auto">
          <a:xfrm>
            <a:off x="765969" y="5456192"/>
            <a:ext cx="5783262" cy="324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6788">
              <a:spcBef>
                <a:spcPct val="20000"/>
              </a:spcBef>
              <a:buChar char="•"/>
              <a:tabLst>
                <a:tab pos="180975" algn="l"/>
              </a:tabLst>
              <a:defRPr sz="3400">
                <a:solidFill>
                  <a:schemeClr val="tx1"/>
                </a:solidFill>
                <a:latin typeface="Arial" panose="020B0604020202020204" pitchFamily="34" charset="0"/>
              </a:defRPr>
            </a:lvl1pPr>
            <a:lvl2pPr marL="692150" defTabSz="966788">
              <a:spcBef>
                <a:spcPct val="20000"/>
              </a:spcBef>
              <a:buChar char="–"/>
              <a:tabLst>
                <a:tab pos="180975" algn="l"/>
              </a:tabLst>
              <a:defRPr sz="3000">
                <a:solidFill>
                  <a:schemeClr val="tx1"/>
                </a:solidFill>
                <a:latin typeface="Arial" panose="020B0604020202020204" pitchFamily="34" charset="0"/>
              </a:defRPr>
            </a:lvl2pPr>
            <a:lvl3pPr marL="1143000" indent="-228600" defTabSz="966788">
              <a:spcBef>
                <a:spcPct val="20000"/>
              </a:spcBef>
              <a:buChar char="•"/>
              <a:tabLst>
                <a:tab pos="180975" algn="l"/>
              </a:tabLst>
              <a:defRPr sz="2500">
                <a:solidFill>
                  <a:schemeClr val="tx1"/>
                </a:solidFill>
                <a:latin typeface="Arial" panose="020B0604020202020204" pitchFamily="34" charset="0"/>
              </a:defRPr>
            </a:lvl3pPr>
            <a:lvl4pPr marL="1600200" indent="-228600" defTabSz="966788">
              <a:spcBef>
                <a:spcPct val="20000"/>
              </a:spcBef>
              <a:buChar char="–"/>
              <a:tabLst>
                <a:tab pos="180975" algn="l"/>
              </a:tabLst>
              <a:defRPr sz="2100">
                <a:solidFill>
                  <a:schemeClr val="tx1"/>
                </a:solidFill>
                <a:latin typeface="Arial" panose="020B0604020202020204" pitchFamily="34" charset="0"/>
              </a:defRPr>
            </a:lvl4pPr>
            <a:lvl5pPr marL="2057400" indent="-228600" defTabSz="966788">
              <a:spcBef>
                <a:spcPct val="20000"/>
              </a:spcBef>
              <a:buChar char="»"/>
              <a:tabLst>
                <a:tab pos="180975" algn="l"/>
              </a:tabLst>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tabLst>
                <a:tab pos="180975" algn="l"/>
              </a:tabLst>
              <a:defRPr sz="21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en-US" altLang="en-US" sz="1000" b="1" dirty="0"/>
          </a:p>
          <a:p>
            <a:pPr eaLnBrk="1" hangingPunct="1">
              <a:spcBef>
                <a:spcPct val="0"/>
              </a:spcBef>
              <a:buFont typeface="Wingdings" panose="05000000000000000000" pitchFamily="2" charset="2"/>
              <a:buNone/>
            </a:pPr>
            <a:r>
              <a:rPr lang="en-US" altLang="en-US" sz="1200" b="1" dirty="0"/>
              <a:t>Project Description:</a:t>
            </a:r>
          </a:p>
          <a:p>
            <a:pPr>
              <a:buFontTx/>
              <a:buNone/>
            </a:pPr>
            <a:r>
              <a:rPr lang="en-US" altLang="en-US" sz="1200" dirty="0"/>
              <a:t>The existing audio-visual system in Room B2420 is comprised of three projectors and a screen which includes AV controls at the lectern. The existing system will be replaced with LED flat panel system, movable lectern, upgraded speakers and cameras.</a:t>
            </a:r>
          </a:p>
          <a:p>
            <a:pPr eaLnBrk="1" hangingPunct="1">
              <a:spcBef>
                <a:spcPct val="0"/>
              </a:spcBef>
              <a:buFont typeface="Wingdings" panose="05000000000000000000" pitchFamily="2" charset="2"/>
              <a:buNone/>
            </a:pPr>
            <a:r>
              <a:rPr lang="en-US" altLang="en-US" sz="1200" b="1" dirty="0"/>
              <a:t/>
            </a:r>
            <a:br>
              <a:rPr lang="en-US" altLang="en-US" sz="1200" b="1" dirty="0"/>
            </a:br>
            <a:r>
              <a:rPr lang="en-US" altLang="en-US" sz="1200" b="1" dirty="0"/>
              <a:t>Project Update</a:t>
            </a:r>
            <a:r>
              <a:rPr lang="en-US" altLang="en-US" sz="1200" dirty="0"/>
              <a:t>:</a:t>
            </a:r>
          </a:p>
          <a:p>
            <a:pPr eaLnBrk="1" hangingPunct="1">
              <a:spcBef>
                <a:spcPct val="0"/>
              </a:spcBef>
              <a:buFont typeface="Wingdings" panose="05000000000000000000" pitchFamily="2" charset="2"/>
              <a:buNone/>
            </a:pPr>
            <a:r>
              <a:rPr lang="en-US" altLang="en-US" sz="1200" dirty="0" smtClean="0"/>
              <a:t>Project was Approved by DSA August 15, 2019. Bidding is in progress with 2 job </a:t>
            </a:r>
            <a:r>
              <a:rPr lang="en-US" altLang="en-US" sz="1200" dirty="0"/>
              <a:t>walks </a:t>
            </a:r>
            <a:r>
              <a:rPr lang="en-US" altLang="en-US" sz="1200" dirty="0" smtClean="0"/>
              <a:t>taking place in early September.  Contractor Bids due </a:t>
            </a:r>
            <a:r>
              <a:rPr lang="en-US" altLang="en-US" sz="1200" dirty="0"/>
              <a:t>in </a:t>
            </a:r>
            <a:r>
              <a:rPr lang="en-US" altLang="en-US" sz="1200" dirty="0" smtClean="0"/>
              <a:t>October, with Board Approval November 2019.</a:t>
            </a:r>
            <a:endParaRPr lang="en-US" altLang="en-US" sz="1200" dirty="0"/>
          </a:p>
          <a:p>
            <a:pPr eaLnBrk="1" hangingPunct="1">
              <a:spcBef>
                <a:spcPct val="0"/>
              </a:spcBef>
              <a:buFont typeface="Wingdings" panose="05000000000000000000" pitchFamily="2" charset="2"/>
              <a:buNone/>
            </a:pPr>
            <a:endParaRPr lang="en-US" altLang="en-US" sz="1200" dirty="0"/>
          </a:p>
          <a:p>
            <a:pPr>
              <a:spcBef>
                <a:spcPct val="0"/>
              </a:spcBef>
              <a:buFont typeface="Wingdings" panose="05000000000000000000" pitchFamily="2" charset="2"/>
              <a:buNone/>
            </a:pPr>
            <a:r>
              <a:rPr lang="en-US" altLang="en-US" sz="1200" dirty="0"/>
              <a:t> 		</a:t>
            </a:r>
            <a:r>
              <a:rPr lang="en-US" altLang="en-US" sz="1200" b="1" dirty="0"/>
              <a:t>Design Started 	</a:t>
            </a:r>
            <a:r>
              <a:rPr lang="en-US" altLang="en-US" sz="1200" dirty="0"/>
              <a:t>03/2019</a:t>
            </a:r>
          </a:p>
          <a:p>
            <a:pPr lvl="1" eaLnBrk="1" hangingPunct="1">
              <a:spcBef>
                <a:spcPct val="0"/>
              </a:spcBef>
              <a:buFont typeface="Wingdings" panose="05000000000000000000" pitchFamily="2" charset="2"/>
              <a:buNone/>
            </a:pPr>
            <a:r>
              <a:rPr lang="en-US" altLang="en-US" sz="1200" b="1" dirty="0"/>
              <a:t>	</a:t>
            </a:r>
            <a:r>
              <a:rPr lang="en-US" altLang="en-US" sz="1200" b="1" dirty="0" smtClean="0"/>
              <a:t>DSA </a:t>
            </a:r>
            <a:r>
              <a:rPr lang="en-US" altLang="en-US" sz="1200" b="1" dirty="0"/>
              <a:t>Approval</a:t>
            </a:r>
            <a:r>
              <a:rPr lang="en-US" altLang="en-US" sz="1200" dirty="0"/>
              <a:t>	08/2019</a:t>
            </a:r>
          </a:p>
          <a:p>
            <a:pPr lvl="1" eaLnBrk="1" hangingPunct="1">
              <a:spcBef>
                <a:spcPct val="0"/>
              </a:spcBef>
              <a:buFont typeface="Wingdings" panose="05000000000000000000" pitchFamily="2" charset="2"/>
              <a:buNone/>
            </a:pPr>
            <a:r>
              <a:rPr lang="en-US" altLang="en-US" sz="1200" dirty="0"/>
              <a:t>	</a:t>
            </a:r>
            <a:r>
              <a:rPr lang="en-US" altLang="en-US" sz="1200" b="1" dirty="0"/>
              <a:t>Bids Due		</a:t>
            </a:r>
            <a:r>
              <a:rPr lang="en-US" altLang="en-US" sz="1200" dirty="0" smtClean="0"/>
              <a:t>10/2019</a:t>
            </a:r>
          </a:p>
          <a:p>
            <a:pPr lvl="1" eaLnBrk="1" hangingPunct="1">
              <a:spcBef>
                <a:spcPct val="0"/>
              </a:spcBef>
              <a:buFont typeface="Wingdings" panose="05000000000000000000" pitchFamily="2" charset="2"/>
              <a:buNone/>
            </a:pPr>
            <a:r>
              <a:rPr lang="en-US" altLang="en-US" sz="1200" dirty="0"/>
              <a:t>	</a:t>
            </a:r>
            <a:r>
              <a:rPr lang="en-US" altLang="en-US" sz="1200" b="1" dirty="0" smtClean="0"/>
              <a:t>Construction </a:t>
            </a:r>
            <a:r>
              <a:rPr lang="en-US" altLang="en-US" sz="1200" dirty="0" smtClean="0"/>
              <a:t>	Winter Break</a:t>
            </a:r>
          </a:p>
          <a:p>
            <a:pPr lvl="1" eaLnBrk="1" hangingPunct="1">
              <a:spcBef>
                <a:spcPct val="0"/>
              </a:spcBef>
              <a:buFont typeface="Wingdings" panose="05000000000000000000" pitchFamily="2" charset="2"/>
              <a:buNone/>
            </a:pPr>
            <a:r>
              <a:rPr lang="en-US" altLang="en-US" sz="1200" dirty="0"/>
              <a:t>	</a:t>
            </a:r>
            <a:r>
              <a:rPr lang="en-US" altLang="en-US" sz="1200" b="1" dirty="0" smtClean="0"/>
              <a:t>Occupancy</a:t>
            </a:r>
            <a:r>
              <a:rPr lang="en-US" altLang="en-US" sz="1200" dirty="0" smtClean="0"/>
              <a:t>		Spring Semester</a:t>
            </a:r>
            <a:endParaRPr lang="en-US" altLang="en-US" sz="1200" dirty="0"/>
          </a:p>
        </p:txBody>
      </p:sp>
      <p:sp>
        <p:nvSpPr>
          <p:cNvPr id="8198" name="Text Box 10"/>
          <p:cNvSpPr txBox="1">
            <a:spLocks noChangeArrowheads="1"/>
          </p:cNvSpPr>
          <p:nvPr/>
        </p:nvSpPr>
        <p:spPr bwMode="auto">
          <a:xfrm>
            <a:off x="3560763" y="387350"/>
            <a:ext cx="337343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6661" tIns="48331" rIns="96661" bIns="48331">
            <a:spAutoFit/>
          </a:bodyPr>
          <a:lstStyle>
            <a:lvl1pPr defTabSz="966788">
              <a:spcBef>
                <a:spcPct val="20000"/>
              </a:spcBef>
              <a:buChar char="•"/>
              <a:defRPr sz="3400">
                <a:solidFill>
                  <a:schemeClr val="tx1"/>
                </a:solidFill>
                <a:latin typeface="Arial" panose="020B0604020202020204" pitchFamily="34" charset="0"/>
              </a:defRPr>
            </a:lvl1pPr>
            <a:lvl2pPr marL="742950" indent="-285750" defTabSz="966788">
              <a:spcBef>
                <a:spcPct val="20000"/>
              </a:spcBef>
              <a:buChar char="–"/>
              <a:defRPr sz="3000">
                <a:solidFill>
                  <a:schemeClr val="tx1"/>
                </a:solidFill>
                <a:latin typeface="Arial" panose="020B0604020202020204" pitchFamily="34" charset="0"/>
              </a:defRPr>
            </a:lvl2pPr>
            <a:lvl3pPr marL="1143000" indent="-228600" defTabSz="966788">
              <a:spcBef>
                <a:spcPct val="20000"/>
              </a:spcBef>
              <a:buChar char="•"/>
              <a:defRPr sz="2500">
                <a:solidFill>
                  <a:schemeClr val="tx1"/>
                </a:solidFill>
                <a:latin typeface="Arial" panose="020B0604020202020204" pitchFamily="34" charset="0"/>
              </a:defRPr>
            </a:lvl3pPr>
            <a:lvl4pPr marL="1600200" indent="-228600" defTabSz="966788">
              <a:spcBef>
                <a:spcPct val="20000"/>
              </a:spcBef>
              <a:buChar char="–"/>
              <a:defRPr sz="2100">
                <a:solidFill>
                  <a:schemeClr val="tx1"/>
                </a:solidFill>
                <a:latin typeface="Arial" panose="020B0604020202020204" pitchFamily="34" charset="0"/>
              </a:defRPr>
            </a:lvl4pPr>
            <a:lvl5pPr marL="2057400" indent="-228600" defTabSz="966788">
              <a:spcBef>
                <a:spcPct val="20000"/>
              </a:spcBef>
              <a:buChar char="»"/>
              <a:defRPr sz="2100">
                <a:solidFill>
                  <a:schemeClr val="tx1"/>
                </a:solidFill>
                <a:latin typeface="Arial" panose="020B0604020202020204" pitchFamily="34" charset="0"/>
              </a:defRPr>
            </a:lvl5pPr>
            <a:lvl6pPr marL="25146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66788" eaLnBrk="0" fontAlgn="base" hangingPunct="0">
              <a:spcBef>
                <a:spcPct val="20000"/>
              </a:spcBef>
              <a:spcAft>
                <a:spcPct val="0"/>
              </a:spcAft>
              <a:buChar char="»"/>
              <a:defRPr sz="2100">
                <a:solidFill>
                  <a:schemeClr val="tx1"/>
                </a:solidFill>
                <a:latin typeface="Arial" panose="020B0604020202020204" pitchFamily="34" charset="0"/>
              </a:defRPr>
            </a:lvl9pPr>
          </a:lstStyle>
          <a:p>
            <a:pPr algn="r" eaLnBrk="1" hangingPunct="1">
              <a:spcBef>
                <a:spcPct val="0"/>
              </a:spcBef>
              <a:buFontTx/>
              <a:buNone/>
            </a:pPr>
            <a:r>
              <a:rPr lang="en-US" altLang="en-US" sz="1700" b="1" dirty="0">
                <a:solidFill>
                  <a:srgbClr val="990000"/>
                </a:solidFill>
              </a:rPr>
              <a:t>LAS POSITAS COLLEGE</a:t>
            </a:r>
          </a:p>
          <a:p>
            <a:pPr algn="r" eaLnBrk="1" hangingPunct="1">
              <a:spcBef>
                <a:spcPct val="0"/>
              </a:spcBef>
              <a:buFontTx/>
              <a:buNone/>
            </a:pPr>
            <a:r>
              <a:rPr lang="en-US" altLang="en-US" sz="1800" b="1" dirty="0">
                <a:solidFill>
                  <a:srgbClr val="990000"/>
                </a:solidFill>
              </a:rPr>
              <a:t>August 26, 2019</a:t>
            </a:r>
            <a:endParaRPr lang="en-US" altLang="en-US" sz="1800" dirty="0">
              <a:solidFill>
                <a:srgbClr val="990000"/>
              </a:solidFill>
            </a:endParaRPr>
          </a:p>
        </p:txBody>
      </p:sp>
      <p:pic>
        <p:nvPicPr>
          <p:cNvPr id="2" name="Picture 1">
            <a:extLst>
              <a:ext uri="{FF2B5EF4-FFF2-40B4-BE49-F238E27FC236}">
                <a16:creationId xmlns:a16="http://schemas.microsoft.com/office/drawing/2014/main" xmlns="" id="{4D2791D8-0EFB-4569-9E02-F6E78B68E2D1}"/>
              </a:ext>
            </a:extLst>
          </p:cNvPr>
          <p:cNvPicPr>
            <a:picLocks noChangeAspect="1"/>
          </p:cNvPicPr>
          <p:nvPr/>
        </p:nvPicPr>
        <p:blipFill>
          <a:blip r:embed="rId2"/>
          <a:stretch>
            <a:fillRect/>
          </a:stretch>
        </p:blipFill>
        <p:spPr>
          <a:xfrm>
            <a:off x="1526763" y="1449389"/>
            <a:ext cx="3959637" cy="29257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1906343"/>
              </p:ext>
            </p:extLst>
          </p:nvPr>
        </p:nvGraphicFramePr>
        <p:xfrm>
          <a:off x="182468" y="1567494"/>
          <a:ext cx="7034401" cy="7003999"/>
        </p:xfrm>
        <a:graphic>
          <a:graphicData uri="http://schemas.openxmlformats.org/drawingml/2006/table">
            <a:tbl>
              <a:tblPr>
                <a:tableStyleId>{5C22544A-7EE6-4342-B048-85BDC9FD1C3A}</a:tableStyleId>
              </a:tblPr>
              <a:tblGrid>
                <a:gridCol w="1836000">
                  <a:extLst>
                    <a:ext uri="{9D8B030D-6E8A-4147-A177-3AD203B41FA5}">
                      <a16:colId xmlns:a16="http://schemas.microsoft.com/office/drawing/2014/main" xmlns="" val="2557218519"/>
                    </a:ext>
                  </a:extLst>
                </a:gridCol>
                <a:gridCol w="662400">
                  <a:extLst>
                    <a:ext uri="{9D8B030D-6E8A-4147-A177-3AD203B41FA5}">
                      <a16:colId xmlns:a16="http://schemas.microsoft.com/office/drawing/2014/main" xmlns="" val="442116130"/>
                    </a:ext>
                  </a:extLst>
                </a:gridCol>
                <a:gridCol w="583200">
                  <a:extLst>
                    <a:ext uri="{9D8B030D-6E8A-4147-A177-3AD203B41FA5}">
                      <a16:colId xmlns:a16="http://schemas.microsoft.com/office/drawing/2014/main" xmlns="" val="3107701145"/>
                    </a:ext>
                  </a:extLst>
                </a:gridCol>
                <a:gridCol w="1008000">
                  <a:extLst>
                    <a:ext uri="{9D8B030D-6E8A-4147-A177-3AD203B41FA5}">
                      <a16:colId xmlns:a16="http://schemas.microsoft.com/office/drawing/2014/main" xmlns="" val="3472634712"/>
                    </a:ext>
                  </a:extLst>
                </a:gridCol>
                <a:gridCol w="2944801">
                  <a:extLst>
                    <a:ext uri="{9D8B030D-6E8A-4147-A177-3AD203B41FA5}">
                      <a16:colId xmlns:a16="http://schemas.microsoft.com/office/drawing/2014/main" xmlns="" val="2786071759"/>
                    </a:ext>
                  </a:extLst>
                </a:gridCol>
              </a:tblGrid>
              <a:tr h="273599">
                <a:tc>
                  <a:txBody>
                    <a:bodyPr/>
                    <a:lstStyle/>
                    <a:p>
                      <a:pPr algn="ctr" fontAlgn="t"/>
                      <a:r>
                        <a:rPr lang="en-US" sz="1100" u="none" strike="noStrike" dirty="0">
                          <a:effectLst/>
                        </a:rPr>
                        <a:t>Project Description</a:t>
                      </a:r>
                      <a:endParaRPr lang="en-US" sz="1100" b="1" i="0" u="none" strike="noStrike" dirty="0">
                        <a:solidFill>
                          <a:srgbClr val="000000"/>
                        </a:solidFill>
                        <a:effectLst/>
                        <a:latin typeface="Calibri" panose="020F0502020204030204" pitchFamily="34" charset="0"/>
                      </a:endParaRPr>
                    </a:p>
                  </a:txBody>
                  <a:tcPr marL="4105" marR="4105" marT="4105" marB="0"/>
                </a:tc>
                <a:tc>
                  <a:txBody>
                    <a:bodyPr/>
                    <a:lstStyle/>
                    <a:p>
                      <a:pPr algn="ctr" fontAlgn="t"/>
                      <a:r>
                        <a:rPr lang="en-US" sz="1100" u="none" strike="noStrike" dirty="0">
                          <a:effectLst/>
                        </a:rPr>
                        <a:t>Point of Contact</a:t>
                      </a:r>
                      <a:endParaRPr lang="en-US" sz="1100" b="1" i="0" u="none" strike="noStrike" dirty="0">
                        <a:solidFill>
                          <a:srgbClr val="000000"/>
                        </a:solidFill>
                        <a:effectLst/>
                        <a:latin typeface="Calibri" panose="020F0502020204030204" pitchFamily="34" charset="0"/>
                      </a:endParaRPr>
                    </a:p>
                  </a:txBody>
                  <a:tcPr marL="4105" marR="4105" marT="4105" marB="0"/>
                </a:tc>
                <a:tc>
                  <a:txBody>
                    <a:bodyPr/>
                    <a:lstStyle/>
                    <a:p>
                      <a:pPr algn="ctr" fontAlgn="t"/>
                      <a:r>
                        <a:rPr lang="en-US" sz="1100" u="none" strike="noStrike" dirty="0">
                          <a:effectLst/>
                        </a:rPr>
                        <a:t>Division</a:t>
                      </a:r>
                      <a:endParaRPr lang="en-US" sz="1100" b="1" i="0" u="none" strike="noStrike" dirty="0">
                        <a:solidFill>
                          <a:srgbClr val="000000"/>
                        </a:solidFill>
                        <a:effectLst/>
                        <a:latin typeface="Calibri" panose="020F0502020204030204" pitchFamily="34" charset="0"/>
                      </a:endParaRPr>
                    </a:p>
                  </a:txBody>
                  <a:tcPr marL="4105" marR="4105" marT="4105" marB="0"/>
                </a:tc>
                <a:tc>
                  <a:txBody>
                    <a:bodyPr/>
                    <a:lstStyle/>
                    <a:p>
                      <a:pPr algn="ctr" fontAlgn="t"/>
                      <a:r>
                        <a:rPr lang="en-US" sz="1100" u="none" strike="noStrike" dirty="0">
                          <a:effectLst/>
                        </a:rPr>
                        <a:t>Location</a:t>
                      </a:r>
                      <a:endParaRPr lang="en-US" sz="1100" b="1" i="0" u="none" strike="noStrike" dirty="0">
                        <a:solidFill>
                          <a:srgbClr val="000000"/>
                        </a:solidFill>
                        <a:effectLst/>
                        <a:latin typeface="Calibri" panose="020F0502020204030204" pitchFamily="34" charset="0"/>
                      </a:endParaRPr>
                    </a:p>
                  </a:txBody>
                  <a:tcPr marL="4105" marR="4105" marT="4105" marB="0"/>
                </a:tc>
                <a:tc>
                  <a:txBody>
                    <a:bodyPr/>
                    <a:lstStyle/>
                    <a:p>
                      <a:pPr algn="ctr" fontAlgn="t"/>
                      <a:r>
                        <a:rPr lang="en-US" sz="1100" u="none" strike="noStrike" dirty="0">
                          <a:effectLst/>
                        </a:rPr>
                        <a:t>Status</a:t>
                      </a:r>
                      <a:endParaRPr lang="en-US" sz="1100" b="1" i="0" u="none" strike="noStrike" dirty="0">
                        <a:solidFill>
                          <a:srgbClr val="000000"/>
                        </a:solidFill>
                        <a:effectLst/>
                        <a:latin typeface="Calibri" panose="020F0502020204030204" pitchFamily="34" charset="0"/>
                      </a:endParaRPr>
                    </a:p>
                  </a:txBody>
                  <a:tcPr marL="4105" marR="4105" marT="4105" marB="0"/>
                </a:tc>
                <a:extLst>
                  <a:ext uri="{0D108BD9-81ED-4DB2-BD59-A6C34878D82A}">
                    <a16:rowId xmlns:a16="http://schemas.microsoft.com/office/drawing/2014/main" xmlns="" val="820607074"/>
                  </a:ext>
                </a:extLst>
              </a:tr>
              <a:tr h="92614">
                <a:tc>
                  <a:txBody>
                    <a:bodyPr/>
                    <a:lstStyle/>
                    <a:p>
                      <a:pPr algn="ctr" fontAlgn="ctr"/>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4105" marR="4105" marT="4105" marB="0" anchor="ctr"/>
                </a:tc>
                <a:tc>
                  <a:txBody>
                    <a:bodyPr/>
                    <a:lstStyle/>
                    <a:p>
                      <a:pPr algn="ctr" fontAlgn="ctr"/>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4105" marR="4105" marT="4105" marB="0" anchor="ctr"/>
                </a:tc>
                <a:tc>
                  <a:txBody>
                    <a:bodyPr/>
                    <a:lstStyle/>
                    <a:p>
                      <a:pPr algn="ctr" fontAlgn="ctr"/>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4105" marR="4105" marT="4105" marB="0" anchor="ctr"/>
                </a:tc>
                <a:tc>
                  <a:txBody>
                    <a:bodyPr/>
                    <a:lstStyle/>
                    <a:p>
                      <a:pPr algn="ctr" fontAlgn="ctr"/>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4105" marR="4105" marT="4105" marB="0" anchor="ctr"/>
                </a:tc>
                <a:tc>
                  <a:txBody>
                    <a:bodyPr/>
                    <a:lstStyle/>
                    <a:p>
                      <a:pPr algn="ctr" fontAlgn="ctr"/>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4105" marR="4105" marT="4105" marB="0" anchor="ctr"/>
                </a:tc>
                <a:extLst>
                  <a:ext uri="{0D108BD9-81ED-4DB2-BD59-A6C34878D82A}">
                    <a16:rowId xmlns:a16="http://schemas.microsoft.com/office/drawing/2014/main" xmlns="" val="3161256448"/>
                  </a:ext>
                </a:extLst>
              </a:tr>
              <a:tr h="111429">
                <a:tc>
                  <a:txBody>
                    <a:bodyPr/>
                    <a:lstStyle/>
                    <a:p>
                      <a:pPr algn="l" fontAlgn="ctr"/>
                      <a:endParaRPr lang="en-US" sz="1000" b="1" i="0" u="none" strike="noStrike" dirty="0">
                        <a:solidFill>
                          <a:srgbClr val="000000"/>
                        </a:solidFill>
                        <a:effectLst/>
                        <a:latin typeface="Calibri" panose="020F0502020204030204" pitchFamily="34" charset="0"/>
                      </a:endParaRPr>
                    </a:p>
                  </a:txBody>
                  <a:tcPr marL="4105" marR="4105" marT="4105" marB="0" anchor="ctr"/>
                </a:tc>
                <a:tc>
                  <a:txBody>
                    <a:bodyPr/>
                    <a:lstStyle/>
                    <a:p>
                      <a:pPr algn="ctr" fontAlgn="ctr"/>
                      <a:r>
                        <a:rPr lang="en-US" sz="500" u="none" strike="noStrike" dirty="0">
                          <a:effectLst/>
                        </a:rPr>
                        <a:t> </a:t>
                      </a:r>
                      <a:endParaRPr lang="en-US" sz="500" b="1" i="0" u="none" strike="noStrike" dirty="0">
                        <a:solidFill>
                          <a:srgbClr val="000000"/>
                        </a:solidFill>
                        <a:effectLst/>
                        <a:latin typeface="Calibri" panose="020F0502020204030204" pitchFamily="34" charset="0"/>
                      </a:endParaRPr>
                    </a:p>
                  </a:txBody>
                  <a:tcPr marL="4105" marR="4105" marT="4105" marB="0" anchor="ctr"/>
                </a:tc>
                <a:tc>
                  <a:txBody>
                    <a:bodyPr/>
                    <a:lstStyle/>
                    <a:p>
                      <a:pPr algn="ctr" fontAlgn="ctr"/>
                      <a:r>
                        <a:rPr lang="en-US" sz="500" u="none" strike="noStrike">
                          <a:effectLst/>
                        </a:rPr>
                        <a:t> </a:t>
                      </a:r>
                      <a:endParaRPr lang="en-US" sz="500" b="1" i="0" u="none" strike="noStrike">
                        <a:solidFill>
                          <a:srgbClr val="000000"/>
                        </a:solidFill>
                        <a:effectLst/>
                        <a:latin typeface="Calibri" panose="020F0502020204030204" pitchFamily="34" charset="0"/>
                      </a:endParaRPr>
                    </a:p>
                  </a:txBody>
                  <a:tcPr marL="4105" marR="4105" marT="4105" marB="0" anchor="ctr"/>
                </a:tc>
                <a:tc>
                  <a:txBody>
                    <a:bodyPr/>
                    <a:lstStyle/>
                    <a:p>
                      <a:pPr algn="ctr" fontAlgn="ctr"/>
                      <a:r>
                        <a:rPr lang="en-US" sz="500" u="none" strike="noStrike">
                          <a:effectLst/>
                        </a:rPr>
                        <a:t> </a:t>
                      </a:r>
                      <a:endParaRPr lang="en-US" sz="500" b="1" i="0" u="none" strike="noStrike">
                        <a:solidFill>
                          <a:srgbClr val="000000"/>
                        </a:solidFill>
                        <a:effectLst/>
                        <a:latin typeface="Calibri" panose="020F0502020204030204" pitchFamily="34" charset="0"/>
                      </a:endParaRPr>
                    </a:p>
                  </a:txBody>
                  <a:tcPr marL="4105" marR="4105" marT="4105" marB="0" anchor="ctr"/>
                </a:tc>
                <a:tc>
                  <a:txBody>
                    <a:bodyPr/>
                    <a:lstStyle/>
                    <a:p>
                      <a:pPr algn="ctr" fontAlgn="ctr"/>
                      <a:r>
                        <a:rPr lang="en-US" sz="500" u="none" strike="noStrike" dirty="0">
                          <a:effectLst/>
                        </a:rPr>
                        <a:t> </a:t>
                      </a:r>
                      <a:endParaRPr lang="en-US" sz="500" b="1" i="0" u="none" strike="noStrike" dirty="0">
                        <a:solidFill>
                          <a:srgbClr val="000000"/>
                        </a:solidFill>
                        <a:effectLst/>
                        <a:latin typeface="Calibri" panose="020F0502020204030204" pitchFamily="34" charset="0"/>
                      </a:endParaRPr>
                    </a:p>
                  </a:txBody>
                  <a:tcPr marL="4105" marR="4105" marT="4105" marB="0" anchor="ctr"/>
                </a:tc>
                <a:extLst>
                  <a:ext uri="{0D108BD9-81ED-4DB2-BD59-A6C34878D82A}">
                    <a16:rowId xmlns:a16="http://schemas.microsoft.com/office/drawing/2014/main" xmlns="" val="693648376"/>
                  </a:ext>
                </a:extLst>
              </a:tr>
              <a:tr h="0">
                <a:tc>
                  <a:txBody>
                    <a:bodyPr/>
                    <a:lstStyle/>
                    <a:p>
                      <a:pPr algn="l" fontAlgn="ctr"/>
                      <a:r>
                        <a:rPr lang="en-US" sz="1050" u="none" strike="noStrike" dirty="0">
                          <a:effectLst/>
                        </a:rPr>
                        <a:t>Bookstore and Welcome Center Signs</a:t>
                      </a:r>
                      <a:endParaRPr lang="en-US" sz="1050" b="0" i="0" u="none" strike="noStrike" dirty="0">
                        <a:solidFill>
                          <a:srgbClr val="000000"/>
                        </a:solidFill>
                        <a:effectLst/>
                        <a:latin typeface="Calibri" panose="020F0502020204030204" pitchFamily="34" charset="0"/>
                      </a:endParaRPr>
                    </a:p>
                  </a:txBody>
                  <a:tcPr marL="4105" marR="4105" marT="4105" marB="0" anchor="ctr"/>
                </a:tc>
                <a:tc>
                  <a:txBody>
                    <a:bodyPr/>
                    <a:lstStyle/>
                    <a:p>
                      <a:pPr algn="ctr" fontAlgn="ctr"/>
                      <a:r>
                        <a:rPr lang="en-US" sz="1050" u="none" strike="noStrike">
                          <a:effectLst/>
                        </a:rPr>
                        <a:t> </a:t>
                      </a:r>
                      <a:endParaRPr lang="en-US" sz="1050" b="1" i="0" u="none" strike="noStrike">
                        <a:solidFill>
                          <a:srgbClr val="000000"/>
                        </a:solidFill>
                        <a:effectLst/>
                        <a:latin typeface="Calibri" panose="020F0502020204030204" pitchFamily="34" charset="0"/>
                      </a:endParaRPr>
                    </a:p>
                  </a:txBody>
                  <a:tcPr marL="4105" marR="4105" marT="4105" marB="0" anchor="ctr"/>
                </a:tc>
                <a:tc>
                  <a:txBody>
                    <a:bodyPr/>
                    <a:lstStyle/>
                    <a:p>
                      <a:pPr algn="ctr" fontAlgn="ctr"/>
                      <a:r>
                        <a:rPr lang="en-US" sz="1050" u="none" strike="noStrike">
                          <a:effectLst/>
                        </a:rPr>
                        <a:t> </a:t>
                      </a:r>
                      <a:endParaRPr lang="en-US" sz="1050" b="1" i="0" u="none" strike="noStrike">
                        <a:solidFill>
                          <a:srgbClr val="000000"/>
                        </a:solidFill>
                        <a:effectLst/>
                        <a:latin typeface="Calibri" panose="020F0502020204030204" pitchFamily="34" charset="0"/>
                      </a:endParaRPr>
                    </a:p>
                  </a:txBody>
                  <a:tcPr marL="4105" marR="4105" marT="4105" marB="0" anchor="ctr"/>
                </a:tc>
                <a:tc>
                  <a:txBody>
                    <a:bodyPr/>
                    <a:lstStyle/>
                    <a:p>
                      <a:pPr algn="ctr" fontAlgn="ctr"/>
                      <a:r>
                        <a:rPr lang="en-US" sz="1050" u="none" strike="noStrike" dirty="0">
                          <a:effectLst/>
                        </a:rPr>
                        <a:t> </a:t>
                      </a:r>
                      <a:r>
                        <a:rPr lang="en-US" sz="1050" u="none" strike="noStrike" dirty="0" smtClean="0">
                          <a:effectLst/>
                        </a:rPr>
                        <a:t>Bldg 1300</a:t>
                      </a:r>
                      <a:endParaRPr lang="en-US" sz="1050" b="1" i="0" u="none" strike="noStrike" dirty="0">
                        <a:solidFill>
                          <a:srgbClr val="000000"/>
                        </a:solidFill>
                        <a:effectLst/>
                        <a:latin typeface="Calibri" panose="020F0502020204030204" pitchFamily="34" charset="0"/>
                      </a:endParaRPr>
                    </a:p>
                  </a:txBody>
                  <a:tcPr marL="4105" marR="4105" marT="4105" marB="0" anchor="ctr"/>
                </a:tc>
                <a:tc>
                  <a:txBody>
                    <a:bodyPr/>
                    <a:lstStyle/>
                    <a:p>
                      <a:pPr algn="ctr" fontAlgn="ctr"/>
                      <a:r>
                        <a:rPr lang="en-US" sz="1050" u="none" strike="noStrike">
                          <a:effectLst/>
                        </a:rPr>
                        <a:t>Completed</a:t>
                      </a:r>
                      <a:endParaRPr lang="en-US" sz="1050" b="1" i="0" u="none" strike="noStrike">
                        <a:solidFill>
                          <a:srgbClr val="000000"/>
                        </a:solidFill>
                        <a:effectLst/>
                        <a:latin typeface="Calibri" panose="020F0502020204030204" pitchFamily="34" charset="0"/>
                      </a:endParaRPr>
                    </a:p>
                  </a:txBody>
                  <a:tcPr marL="4105" marR="4105" marT="4105" marB="0" anchor="ctr"/>
                </a:tc>
                <a:extLst>
                  <a:ext uri="{0D108BD9-81ED-4DB2-BD59-A6C34878D82A}">
                    <a16:rowId xmlns:a16="http://schemas.microsoft.com/office/drawing/2014/main" xmlns="" val="3582087676"/>
                  </a:ext>
                </a:extLst>
              </a:tr>
              <a:tr h="586339">
                <a:tc>
                  <a:txBody>
                    <a:bodyPr/>
                    <a:lstStyle/>
                    <a:p>
                      <a:pPr algn="l" fontAlgn="t"/>
                      <a:r>
                        <a:rPr lang="en-US" sz="1050" u="none" strike="noStrike" dirty="0">
                          <a:effectLst/>
                        </a:rPr>
                        <a:t>803 Computer Lab Workstation Wiring and Electrical</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ctr" fontAlgn="ctr"/>
                      <a:r>
                        <a:rPr lang="en-US" sz="1050" u="none" strike="noStrike">
                          <a:effectLst/>
                        </a:rPr>
                        <a:t> </a:t>
                      </a:r>
                      <a:endParaRPr lang="en-US" sz="1050" b="1" i="0" u="none" strike="noStrike">
                        <a:solidFill>
                          <a:srgbClr val="000000"/>
                        </a:solidFill>
                        <a:effectLst/>
                        <a:latin typeface="Calibri" panose="020F0502020204030204" pitchFamily="34" charset="0"/>
                      </a:endParaRPr>
                    </a:p>
                  </a:txBody>
                  <a:tcPr marL="4105" marR="4105" marT="4105" marB="0" anchor="ctr"/>
                </a:tc>
                <a:tc>
                  <a:txBody>
                    <a:bodyPr/>
                    <a:lstStyle/>
                    <a:p>
                      <a:pPr algn="ctr" fontAlgn="ctr"/>
                      <a:r>
                        <a:rPr lang="en-US" sz="1050" u="none" strike="noStrike">
                          <a:effectLst/>
                        </a:rPr>
                        <a:t> </a:t>
                      </a:r>
                      <a:endParaRPr lang="en-US" sz="1050" b="1" i="0" u="none" strike="noStrike">
                        <a:solidFill>
                          <a:srgbClr val="000000"/>
                        </a:solidFill>
                        <a:effectLst/>
                        <a:latin typeface="Calibri" panose="020F0502020204030204" pitchFamily="34" charset="0"/>
                      </a:endParaRPr>
                    </a:p>
                  </a:txBody>
                  <a:tcPr marL="4105" marR="4105" marT="4105" marB="0" anchor="ctr"/>
                </a:tc>
                <a:tc>
                  <a:txBody>
                    <a:bodyPr/>
                    <a:lstStyle/>
                    <a:p>
                      <a:pPr algn="ctr" fontAlgn="ctr"/>
                      <a:r>
                        <a:rPr lang="en-US" sz="1050" u="none" strike="noStrike" dirty="0" smtClean="0">
                          <a:effectLst/>
                        </a:rPr>
                        <a:t>B800</a:t>
                      </a:r>
                      <a:r>
                        <a:rPr lang="en-US" sz="1050" u="none" strike="noStrike" dirty="0">
                          <a:effectLst/>
                        </a:rPr>
                        <a:t> </a:t>
                      </a:r>
                      <a:endParaRPr lang="en-US" sz="1050" b="1" i="0" u="none" strike="noStrike" dirty="0">
                        <a:solidFill>
                          <a:srgbClr val="000000"/>
                        </a:solidFill>
                        <a:effectLst/>
                        <a:latin typeface="Calibri" panose="020F0502020204030204" pitchFamily="34" charset="0"/>
                      </a:endParaRPr>
                    </a:p>
                  </a:txBody>
                  <a:tcPr marL="4105" marR="4105" marT="4105" marB="0" anchor="ctr"/>
                </a:tc>
                <a:tc>
                  <a:txBody>
                    <a:bodyPr/>
                    <a:lstStyle/>
                    <a:p>
                      <a:pPr algn="ctr" fontAlgn="ctr"/>
                      <a:r>
                        <a:rPr lang="en-US" sz="1050" u="none" strike="noStrike">
                          <a:effectLst/>
                        </a:rPr>
                        <a:t>Completed</a:t>
                      </a:r>
                      <a:endParaRPr lang="en-US" sz="1050" b="1" i="0" u="none" strike="noStrike">
                        <a:solidFill>
                          <a:srgbClr val="000000"/>
                        </a:solidFill>
                        <a:effectLst/>
                        <a:latin typeface="Calibri" panose="020F0502020204030204" pitchFamily="34" charset="0"/>
                      </a:endParaRPr>
                    </a:p>
                  </a:txBody>
                  <a:tcPr marL="4105" marR="4105" marT="4105" marB="0" anchor="ctr"/>
                </a:tc>
                <a:extLst>
                  <a:ext uri="{0D108BD9-81ED-4DB2-BD59-A6C34878D82A}">
                    <a16:rowId xmlns:a16="http://schemas.microsoft.com/office/drawing/2014/main" xmlns="" val="910788625"/>
                  </a:ext>
                </a:extLst>
              </a:tr>
              <a:tr h="278760">
                <a:tc>
                  <a:txBody>
                    <a:bodyPr/>
                    <a:lstStyle/>
                    <a:p>
                      <a:pPr algn="l" fontAlgn="t"/>
                      <a:r>
                        <a:rPr lang="en-US" sz="1050" u="none" strike="noStrike" dirty="0">
                          <a:effectLst/>
                        </a:rPr>
                        <a:t>Blinds for Student Services</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ctr" fontAlgn="ctr"/>
                      <a:r>
                        <a:rPr lang="en-US" sz="1050" u="none" strike="noStrike">
                          <a:effectLst/>
                        </a:rPr>
                        <a:t> </a:t>
                      </a:r>
                      <a:endParaRPr lang="en-US" sz="1050" b="1" i="0" u="none" strike="noStrike">
                        <a:solidFill>
                          <a:srgbClr val="000000"/>
                        </a:solidFill>
                        <a:effectLst/>
                        <a:latin typeface="Calibri" panose="020F0502020204030204" pitchFamily="34" charset="0"/>
                      </a:endParaRPr>
                    </a:p>
                  </a:txBody>
                  <a:tcPr marL="4105" marR="4105" marT="4105" marB="0" anchor="ctr"/>
                </a:tc>
                <a:tc>
                  <a:txBody>
                    <a:bodyPr/>
                    <a:lstStyle/>
                    <a:p>
                      <a:pPr algn="ctr" fontAlgn="ctr"/>
                      <a:r>
                        <a:rPr lang="en-US" sz="1050" u="none" strike="noStrike">
                          <a:effectLst/>
                        </a:rPr>
                        <a:t> </a:t>
                      </a:r>
                      <a:endParaRPr lang="en-US" sz="1050" b="1" i="0" u="none" strike="noStrike">
                        <a:solidFill>
                          <a:srgbClr val="000000"/>
                        </a:solidFill>
                        <a:effectLst/>
                        <a:latin typeface="Calibri" panose="020F0502020204030204" pitchFamily="34" charset="0"/>
                      </a:endParaRPr>
                    </a:p>
                  </a:txBody>
                  <a:tcPr marL="4105" marR="4105" marT="4105" marB="0" anchor="ctr"/>
                </a:tc>
                <a:tc>
                  <a:txBody>
                    <a:bodyPr/>
                    <a:lstStyle/>
                    <a:p>
                      <a:pPr algn="ctr" fontAlgn="t"/>
                      <a:r>
                        <a:rPr lang="en-US" sz="1050" u="none" strike="noStrike" dirty="0" smtClean="0">
                          <a:effectLst/>
                        </a:rPr>
                        <a:t>Bldg 1600</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ctr" fontAlgn="ctr"/>
                      <a:r>
                        <a:rPr lang="en-US" sz="1050" u="none" strike="noStrike">
                          <a:effectLst/>
                        </a:rPr>
                        <a:t>Completed</a:t>
                      </a:r>
                      <a:endParaRPr lang="en-US" sz="1050" b="1" i="0" u="none" strike="noStrike">
                        <a:solidFill>
                          <a:srgbClr val="000000"/>
                        </a:solidFill>
                        <a:effectLst/>
                        <a:latin typeface="Calibri" panose="020F0502020204030204" pitchFamily="34" charset="0"/>
                      </a:endParaRPr>
                    </a:p>
                  </a:txBody>
                  <a:tcPr marL="4105" marR="4105" marT="4105" marB="0" anchor="ctr"/>
                </a:tc>
                <a:extLst>
                  <a:ext uri="{0D108BD9-81ED-4DB2-BD59-A6C34878D82A}">
                    <a16:rowId xmlns:a16="http://schemas.microsoft.com/office/drawing/2014/main" xmlns="" val="1413109202"/>
                  </a:ext>
                </a:extLst>
              </a:tr>
              <a:tr h="382071">
                <a:tc>
                  <a:txBody>
                    <a:bodyPr/>
                    <a:lstStyle/>
                    <a:p>
                      <a:pPr algn="l" fontAlgn="t"/>
                      <a:r>
                        <a:rPr lang="en-US" sz="1050" u="none" strike="noStrike" dirty="0">
                          <a:effectLst/>
                        </a:rPr>
                        <a:t>Office Reconfiguration</a:t>
                      </a:r>
                      <a:br>
                        <a:rPr lang="en-US" sz="1050" u="none" strike="noStrike" dirty="0">
                          <a:effectLst/>
                        </a:rPr>
                      </a:br>
                      <a:r>
                        <a:rPr lang="en-US" sz="1050" u="none" strike="noStrike" dirty="0">
                          <a:effectLst/>
                        </a:rPr>
                        <a:t>A&amp;R and EOPS</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William Garcia</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Student Services</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ctr" fontAlgn="t"/>
                      <a:r>
                        <a:rPr lang="en-US" sz="1050" u="none" strike="noStrike" dirty="0" smtClean="0">
                          <a:effectLst/>
                        </a:rPr>
                        <a:t>Bldg </a:t>
                      </a:r>
                      <a:r>
                        <a:rPr lang="en-US" sz="1050" u="none" strike="noStrike" dirty="0">
                          <a:effectLst/>
                        </a:rPr>
                        <a:t>1600</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ctr" fontAlgn="t"/>
                      <a:r>
                        <a:rPr lang="en-US" sz="1050" u="none" strike="noStrike">
                          <a:effectLst/>
                        </a:rPr>
                        <a:t>Completed</a:t>
                      </a:r>
                      <a:endParaRPr lang="en-US" sz="1050" b="0" i="0" u="none" strike="noStrike">
                        <a:solidFill>
                          <a:srgbClr val="000000"/>
                        </a:solidFill>
                        <a:effectLst/>
                        <a:latin typeface="Calibri" panose="020F0502020204030204" pitchFamily="34" charset="0"/>
                      </a:endParaRPr>
                    </a:p>
                  </a:txBody>
                  <a:tcPr marL="4105" marR="4105" marT="4105" marB="0"/>
                </a:tc>
                <a:extLst>
                  <a:ext uri="{0D108BD9-81ED-4DB2-BD59-A6C34878D82A}">
                    <a16:rowId xmlns:a16="http://schemas.microsoft.com/office/drawing/2014/main" xmlns="" val="586270356"/>
                  </a:ext>
                </a:extLst>
              </a:tr>
              <a:tr h="254714">
                <a:tc>
                  <a:txBody>
                    <a:bodyPr/>
                    <a:lstStyle/>
                    <a:p>
                      <a:pPr algn="l" fontAlgn="t"/>
                      <a:r>
                        <a:rPr lang="en-US" sz="1050" u="none" strike="noStrike" dirty="0">
                          <a:effectLst/>
                        </a:rPr>
                        <a:t>In Process</a:t>
                      </a:r>
                      <a:endParaRPr lang="en-US" sz="1050" b="1"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 </a:t>
                      </a:r>
                      <a:endParaRPr lang="en-US" sz="1050" b="1" i="0" u="none" strike="noStrike">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 </a:t>
                      </a:r>
                      <a:endParaRPr lang="en-US" sz="1050" b="1" i="0" u="none" strike="noStrike">
                        <a:solidFill>
                          <a:srgbClr val="000000"/>
                        </a:solidFill>
                        <a:effectLst/>
                        <a:latin typeface="Calibri" panose="020F0502020204030204" pitchFamily="34" charset="0"/>
                      </a:endParaRPr>
                    </a:p>
                  </a:txBody>
                  <a:tcPr marL="4105" marR="4105" marT="4105" marB="0"/>
                </a:tc>
                <a:tc>
                  <a:txBody>
                    <a:bodyPr/>
                    <a:lstStyle/>
                    <a:p>
                      <a:pPr algn="ctr" fontAlgn="t"/>
                      <a:r>
                        <a:rPr lang="en-US" sz="1050" u="none" strike="noStrike" dirty="0">
                          <a:effectLst/>
                        </a:rPr>
                        <a:t> </a:t>
                      </a:r>
                      <a:endParaRPr lang="en-US" sz="1050" b="1"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 </a:t>
                      </a:r>
                      <a:endParaRPr lang="en-US" sz="1050" b="1" i="0" u="none" strike="noStrike">
                        <a:solidFill>
                          <a:srgbClr val="000000"/>
                        </a:solidFill>
                        <a:effectLst/>
                        <a:latin typeface="Calibri" panose="020F0502020204030204" pitchFamily="34" charset="0"/>
                      </a:endParaRPr>
                    </a:p>
                  </a:txBody>
                  <a:tcPr marL="4105" marR="4105" marT="4105" marB="0"/>
                </a:tc>
                <a:extLst>
                  <a:ext uri="{0D108BD9-81ED-4DB2-BD59-A6C34878D82A}">
                    <a16:rowId xmlns:a16="http://schemas.microsoft.com/office/drawing/2014/main" xmlns="" val="3052198819"/>
                  </a:ext>
                </a:extLst>
              </a:tr>
              <a:tr h="382071">
                <a:tc>
                  <a:txBody>
                    <a:bodyPr/>
                    <a:lstStyle/>
                    <a:p>
                      <a:pPr algn="l" fontAlgn="t"/>
                      <a:r>
                        <a:rPr lang="en-US" sz="1050" u="none" strike="noStrike" dirty="0">
                          <a:effectLst/>
                        </a:rPr>
                        <a:t>Upper Soccer Field Wind Screen</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Amir Law</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BHAWK</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ctr" fontAlgn="t"/>
                      <a:r>
                        <a:rPr lang="en-US" sz="1050" u="none" strike="noStrike">
                          <a:effectLst/>
                        </a:rPr>
                        <a:t>Track and Field Interior, 4ft fence</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6/18/19, PO# B190405 sent to Big Signs Inc</a:t>
                      </a:r>
                      <a:br>
                        <a:rPr lang="en-US" sz="1050" u="none" strike="noStrike">
                          <a:effectLst/>
                        </a:rPr>
                      </a:br>
                      <a:r>
                        <a:rPr lang="en-US" sz="1050" u="none" strike="noStrike">
                          <a:effectLst/>
                        </a:rPr>
                        <a:t>7/1/19, Received at District Office</a:t>
                      </a:r>
                      <a:endParaRPr lang="en-US" sz="1050" b="0" i="0" u="none" strike="noStrike">
                        <a:solidFill>
                          <a:srgbClr val="000000"/>
                        </a:solidFill>
                        <a:effectLst/>
                        <a:latin typeface="Calibri" panose="020F0502020204030204" pitchFamily="34" charset="0"/>
                      </a:endParaRPr>
                    </a:p>
                  </a:txBody>
                  <a:tcPr marL="4105" marR="4105" marT="4105" marB="0"/>
                </a:tc>
                <a:extLst>
                  <a:ext uri="{0D108BD9-81ED-4DB2-BD59-A6C34878D82A}">
                    <a16:rowId xmlns:a16="http://schemas.microsoft.com/office/drawing/2014/main" xmlns="" val="2451782459"/>
                  </a:ext>
                </a:extLst>
              </a:tr>
              <a:tr h="191035">
                <a:tc>
                  <a:txBody>
                    <a:bodyPr/>
                    <a:lstStyle/>
                    <a:p>
                      <a:pPr algn="l" fontAlgn="t"/>
                      <a:r>
                        <a:rPr lang="en-US" sz="1050" u="none" strike="noStrike" dirty="0">
                          <a:effectLst/>
                        </a:rPr>
                        <a:t>Team Room Updates</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James Giacomazzi</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BHAWK</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ctr" fontAlgn="t"/>
                      <a:r>
                        <a:rPr lang="en-US" sz="1050" u="none" strike="noStrike" baseline="0" dirty="0" smtClean="0">
                          <a:effectLst/>
                        </a:rPr>
                        <a:t> Bldg </a:t>
                      </a:r>
                      <a:r>
                        <a:rPr lang="en-US" sz="1050" u="none" strike="noStrike" dirty="0" smtClean="0">
                          <a:effectLst/>
                        </a:rPr>
                        <a:t>2500 </a:t>
                      </a:r>
                      <a:r>
                        <a:rPr lang="en-US" sz="1050" u="none" strike="noStrike" dirty="0">
                          <a:effectLst/>
                        </a:rPr>
                        <a:t>Locker Rooms</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dirty="0" smtClean="0">
                          <a:effectLst/>
                        </a:rPr>
                        <a:t>Demo completed;</a:t>
                      </a:r>
                      <a:r>
                        <a:rPr lang="en-US" sz="1050" u="none" strike="noStrike" baseline="0" dirty="0" smtClean="0">
                          <a:effectLst/>
                        </a:rPr>
                        <a:t> </a:t>
                      </a:r>
                    </a:p>
                    <a:p>
                      <a:pPr algn="l" fontAlgn="t"/>
                      <a:r>
                        <a:rPr lang="en-US" sz="1050" u="none" strike="noStrike" dirty="0" smtClean="0">
                          <a:effectLst/>
                        </a:rPr>
                        <a:t>Lockers </a:t>
                      </a:r>
                      <a:r>
                        <a:rPr lang="en-US" sz="1050" u="none" strike="noStrike" dirty="0">
                          <a:effectLst/>
                        </a:rPr>
                        <a:t>to arrive approx. week of Sept. 23, 2019 </a:t>
                      </a:r>
                      <a:endParaRPr lang="en-US" sz="1050" b="0" i="0" u="none" strike="noStrike" dirty="0">
                        <a:solidFill>
                          <a:srgbClr val="000000"/>
                        </a:solidFill>
                        <a:effectLst/>
                        <a:latin typeface="Calibri" panose="020F0502020204030204" pitchFamily="34" charset="0"/>
                      </a:endParaRPr>
                    </a:p>
                  </a:txBody>
                  <a:tcPr marL="4105" marR="4105" marT="4105" marB="0"/>
                </a:tc>
                <a:extLst>
                  <a:ext uri="{0D108BD9-81ED-4DB2-BD59-A6C34878D82A}">
                    <a16:rowId xmlns:a16="http://schemas.microsoft.com/office/drawing/2014/main" xmlns="" val="1946282698"/>
                  </a:ext>
                </a:extLst>
              </a:tr>
              <a:tr h="409059">
                <a:tc>
                  <a:txBody>
                    <a:bodyPr/>
                    <a:lstStyle/>
                    <a:p>
                      <a:pPr algn="l" fontAlgn="t"/>
                      <a:r>
                        <a:rPr lang="en-US" sz="1050" u="none" strike="noStrike" dirty="0">
                          <a:effectLst/>
                        </a:rPr>
                        <a:t>Meditation/Prayer Room</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William Garcia</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Student Services</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ctr" fontAlgn="t"/>
                      <a:r>
                        <a:rPr lang="en-US" sz="1050" u="none" strike="noStrike" dirty="0" smtClean="0">
                          <a:effectLst/>
                        </a:rPr>
                        <a:t>Bldg 2400</a:t>
                      </a:r>
                    </a:p>
                    <a:p>
                      <a:pPr algn="ctr" fontAlgn="t"/>
                      <a:r>
                        <a:rPr lang="en-US" sz="1050" u="none" strike="noStrike" dirty="0" smtClean="0">
                          <a:effectLst/>
                        </a:rPr>
                        <a:t>2420A</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dirty="0" smtClean="0">
                          <a:effectLst/>
                        </a:rPr>
                        <a:t>Waiting</a:t>
                      </a:r>
                      <a:r>
                        <a:rPr lang="en-US" sz="1050" u="none" strike="noStrike" baseline="0" dirty="0" smtClean="0">
                          <a:effectLst/>
                        </a:rPr>
                        <a:t> on Signage</a:t>
                      </a:r>
                      <a:endParaRPr lang="en-US" sz="1050" b="0" i="0" u="none" strike="noStrike" dirty="0">
                        <a:solidFill>
                          <a:srgbClr val="000000"/>
                        </a:solidFill>
                        <a:effectLst/>
                        <a:latin typeface="Calibri" panose="020F0502020204030204" pitchFamily="34" charset="0"/>
                      </a:endParaRPr>
                    </a:p>
                  </a:txBody>
                  <a:tcPr marL="4105" marR="4105" marT="4105" marB="0"/>
                </a:tc>
                <a:extLst>
                  <a:ext uri="{0D108BD9-81ED-4DB2-BD59-A6C34878D82A}">
                    <a16:rowId xmlns:a16="http://schemas.microsoft.com/office/drawing/2014/main" xmlns="" val="2016461764"/>
                  </a:ext>
                </a:extLst>
              </a:tr>
              <a:tr h="849600">
                <a:tc>
                  <a:txBody>
                    <a:bodyPr/>
                    <a:lstStyle/>
                    <a:p>
                      <a:pPr algn="l" fontAlgn="t"/>
                      <a:r>
                        <a:rPr lang="en-US" sz="1050" u="none" strike="noStrike" dirty="0">
                          <a:effectLst/>
                        </a:rPr>
                        <a:t>Lactation/Nursing Room</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William Garcia</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Student Services</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ctr" fontAlgn="t"/>
                      <a:r>
                        <a:rPr lang="en-US" sz="1050" u="none" strike="noStrike" dirty="0" smtClean="0">
                          <a:effectLst/>
                        </a:rPr>
                        <a:t>Locations</a:t>
                      </a:r>
                      <a:r>
                        <a:rPr lang="en-US" sz="1050" u="none" strike="noStrike" dirty="0">
                          <a:effectLst/>
                        </a:rPr>
                        <a:t>: </a:t>
                      </a:r>
                      <a:r>
                        <a:rPr lang="en-US" sz="1050" u="none" strike="noStrike" dirty="0" smtClean="0">
                          <a:effectLst/>
                        </a:rPr>
                        <a:t>Bldg </a:t>
                      </a:r>
                      <a:r>
                        <a:rPr lang="en-US" sz="1050" u="none" strike="noStrike" dirty="0">
                          <a:effectLst/>
                        </a:rPr>
                        <a:t>1600 1st/2nd </a:t>
                      </a:r>
                      <a:r>
                        <a:rPr lang="en-US" sz="1050" u="none" strike="noStrike" dirty="0" smtClean="0">
                          <a:effectLst/>
                        </a:rPr>
                        <a:t>floor;</a:t>
                      </a:r>
                      <a:r>
                        <a:rPr lang="en-US" sz="1050" u="none" strike="noStrike" baseline="0" dirty="0" smtClean="0">
                          <a:effectLst/>
                        </a:rPr>
                        <a:t> </a:t>
                      </a:r>
                    </a:p>
                    <a:p>
                      <a:pPr algn="ctr" fontAlgn="t"/>
                      <a:r>
                        <a:rPr lang="en-US" sz="1050" u="none" strike="noStrike" dirty="0" smtClean="0">
                          <a:effectLst/>
                        </a:rPr>
                        <a:t>Bldg 1000</a:t>
                      </a:r>
                      <a:r>
                        <a:rPr lang="en-US" sz="1050" u="none" strike="noStrike" dirty="0">
                          <a:effectLst/>
                        </a:rPr>
                        <a:t/>
                      </a:r>
                      <a:br>
                        <a:rPr lang="en-US" sz="1050" u="none" strike="noStrike" dirty="0">
                          <a:effectLst/>
                        </a:rPr>
                      </a:br>
                      <a:r>
                        <a:rPr lang="en-US" sz="1050" u="none" strike="noStrike" dirty="0" err="1" smtClean="0">
                          <a:effectLst/>
                        </a:rPr>
                        <a:t>Bldgs</a:t>
                      </a:r>
                      <a:r>
                        <a:rPr lang="en-US" sz="1050" u="none" strike="noStrike" dirty="0" smtClean="0">
                          <a:effectLst/>
                        </a:rPr>
                        <a:t> </a:t>
                      </a:r>
                      <a:r>
                        <a:rPr lang="en-US" sz="1050" u="none" strike="noStrike" dirty="0">
                          <a:effectLst/>
                        </a:rPr>
                        <a:t>400,1700</a:t>
                      </a:r>
                      <a:br>
                        <a:rPr lang="en-US" sz="1050" u="none" strike="noStrike" dirty="0">
                          <a:effectLst/>
                        </a:rPr>
                      </a:b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dirty="0">
                          <a:effectLst/>
                        </a:rPr>
                        <a:t>Locks </a:t>
                      </a:r>
                      <a:r>
                        <a:rPr lang="en-US" sz="1050" u="none" strike="noStrike" dirty="0" smtClean="0">
                          <a:effectLst/>
                        </a:rPr>
                        <a:t>installed; waiting on signage</a:t>
                      </a:r>
                      <a:r>
                        <a:rPr lang="en-US" sz="1050" u="none" strike="noStrike" dirty="0">
                          <a:effectLst/>
                        </a:rPr>
                        <a:t/>
                      </a:r>
                      <a:br>
                        <a:rPr lang="en-US" sz="1050" u="none" strike="noStrike" dirty="0">
                          <a:effectLst/>
                        </a:rPr>
                      </a:br>
                      <a:endParaRPr lang="en-US" sz="1050" b="0" i="0" u="none" strike="noStrike" dirty="0">
                        <a:solidFill>
                          <a:srgbClr val="000000"/>
                        </a:solidFill>
                        <a:effectLst/>
                        <a:latin typeface="Calibri" panose="020F0502020204030204" pitchFamily="34" charset="0"/>
                      </a:endParaRPr>
                    </a:p>
                  </a:txBody>
                  <a:tcPr marL="4105" marR="4105" marT="4105" marB="0"/>
                </a:tc>
                <a:extLst>
                  <a:ext uri="{0D108BD9-81ED-4DB2-BD59-A6C34878D82A}">
                    <a16:rowId xmlns:a16="http://schemas.microsoft.com/office/drawing/2014/main" xmlns="" val="2630795734"/>
                  </a:ext>
                </a:extLst>
              </a:tr>
              <a:tr h="382071">
                <a:tc>
                  <a:txBody>
                    <a:bodyPr/>
                    <a:lstStyle/>
                    <a:p>
                      <a:pPr algn="l" fontAlgn="t"/>
                      <a:r>
                        <a:rPr lang="en-US" sz="1050" u="none" strike="noStrike" dirty="0">
                          <a:effectLst/>
                        </a:rPr>
                        <a:t>White Board additions to rooms 1001, 1002,and 1060</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Jennie Graham</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STEM</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ctr" fontAlgn="t"/>
                      <a:r>
                        <a:rPr lang="en-US" sz="1050" u="none" strike="noStrike">
                          <a:effectLst/>
                        </a:rPr>
                        <a:t>Rooms 1001, 1002, and 1060</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dirty="0" smtClean="0">
                          <a:effectLst/>
                        </a:rPr>
                        <a:t>Product Received – Install to happen by M&amp;O</a:t>
                      </a:r>
                      <a:endParaRPr lang="en-US" sz="1050" b="0" i="0" u="none" strike="noStrike" dirty="0">
                        <a:solidFill>
                          <a:srgbClr val="000000"/>
                        </a:solidFill>
                        <a:effectLst/>
                        <a:latin typeface="Calibri" panose="020F0502020204030204" pitchFamily="34" charset="0"/>
                      </a:endParaRPr>
                    </a:p>
                  </a:txBody>
                  <a:tcPr marL="4105" marR="4105" marT="4105" marB="0"/>
                </a:tc>
                <a:extLst>
                  <a:ext uri="{0D108BD9-81ED-4DB2-BD59-A6C34878D82A}">
                    <a16:rowId xmlns:a16="http://schemas.microsoft.com/office/drawing/2014/main" xmlns="" val="3606168635"/>
                  </a:ext>
                </a:extLst>
              </a:tr>
              <a:tr h="191035">
                <a:tc>
                  <a:txBody>
                    <a:bodyPr/>
                    <a:lstStyle/>
                    <a:p>
                      <a:pPr algn="l" fontAlgn="t"/>
                      <a:r>
                        <a:rPr lang="en-US" sz="1050" u="none" strike="noStrike" dirty="0">
                          <a:effectLst/>
                        </a:rPr>
                        <a:t>Computer Studies Display Cases</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Moh Daoud</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STEM</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ctr" fontAlgn="t"/>
                      <a:r>
                        <a:rPr lang="en-US" sz="1050" u="none" strike="noStrike" dirty="0">
                          <a:effectLst/>
                        </a:rPr>
                        <a:t>804, Welding/Auto Entrance</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dirty="0">
                          <a:effectLst/>
                        </a:rPr>
                        <a:t>The cases are on campus and scheduled for installation </a:t>
                      </a:r>
                      <a:r>
                        <a:rPr lang="en-US" sz="1050" u="none" strike="noStrike" dirty="0" smtClean="0">
                          <a:effectLst/>
                        </a:rPr>
                        <a:t>by M&amp;O</a:t>
                      </a:r>
                      <a:endParaRPr lang="en-US" sz="1050" b="0" i="0" u="none" strike="noStrike" dirty="0">
                        <a:solidFill>
                          <a:srgbClr val="000000"/>
                        </a:solidFill>
                        <a:effectLst/>
                        <a:latin typeface="Calibri" panose="020F0502020204030204" pitchFamily="34" charset="0"/>
                      </a:endParaRPr>
                    </a:p>
                  </a:txBody>
                  <a:tcPr marL="4105" marR="4105" marT="4105" marB="0"/>
                </a:tc>
                <a:extLst>
                  <a:ext uri="{0D108BD9-81ED-4DB2-BD59-A6C34878D82A}">
                    <a16:rowId xmlns:a16="http://schemas.microsoft.com/office/drawing/2014/main" xmlns="" val="922847868"/>
                  </a:ext>
                </a:extLst>
              </a:tr>
              <a:tr h="358339">
                <a:tc>
                  <a:txBody>
                    <a:bodyPr/>
                    <a:lstStyle/>
                    <a:p>
                      <a:pPr algn="l" fontAlgn="t"/>
                      <a:r>
                        <a:rPr lang="en-US" sz="1050" u="none" strike="noStrike" dirty="0">
                          <a:effectLst/>
                        </a:rPr>
                        <a:t>4135-37 &amp; 4224 Faculty Office Window Coverings</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Stuart McElderry</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A&amp;H</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ctr" fontAlgn="t"/>
                      <a:r>
                        <a:rPr lang="en-US" sz="1050" u="none" strike="noStrike">
                          <a:effectLst/>
                        </a:rPr>
                        <a:t>L4000</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Expected arrive date, 8/16/19 - M&amp;O will coordinate installation</a:t>
                      </a:r>
                      <a:endParaRPr lang="en-US" sz="1050" b="0" i="0" u="none" strike="noStrike">
                        <a:solidFill>
                          <a:srgbClr val="000000"/>
                        </a:solidFill>
                        <a:effectLst/>
                        <a:latin typeface="Calibri" panose="020F0502020204030204" pitchFamily="34" charset="0"/>
                      </a:endParaRPr>
                    </a:p>
                  </a:txBody>
                  <a:tcPr marL="4105" marR="4105" marT="4105" marB="0"/>
                </a:tc>
                <a:extLst>
                  <a:ext uri="{0D108BD9-81ED-4DB2-BD59-A6C34878D82A}">
                    <a16:rowId xmlns:a16="http://schemas.microsoft.com/office/drawing/2014/main" xmlns="" val="2027228180"/>
                  </a:ext>
                </a:extLst>
              </a:tr>
              <a:tr h="432000">
                <a:tc>
                  <a:txBody>
                    <a:bodyPr/>
                    <a:lstStyle/>
                    <a:p>
                      <a:pPr algn="l" fontAlgn="t"/>
                      <a:r>
                        <a:rPr lang="en-US" sz="1050" u="none" strike="noStrike" dirty="0">
                          <a:effectLst/>
                        </a:rPr>
                        <a:t>Office Reconfiguration, Student Life Office</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William Garcia</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Student Services</a:t>
                      </a:r>
                      <a:endParaRPr lang="en-US" sz="1050" b="0" i="0" u="none" strike="noStrike">
                        <a:solidFill>
                          <a:srgbClr val="000000"/>
                        </a:solidFill>
                        <a:effectLst/>
                        <a:latin typeface="Calibri" panose="020F0502020204030204" pitchFamily="34" charset="0"/>
                      </a:endParaRPr>
                    </a:p>
                  </a:txBody>
                  <a:tcPr marL="4105" marR="4105" marT="4105" marB="0"/>
                </a:tc>
                <a:tc>
                  <a:txBody>
                    <a:bodyPr/>
                    <a:lstStyle/>
                    <a:p>
                      <a:pPr algn="ctr" fontAlgn="t"/>
                      <a:r>
                        <a:rPr lang="en-US" sz="1050" u="none" strike="noStrike" dirty="0">
                          <a:effectLst/>
                        </a:rPr>
                        <a:t>1643</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4105" marR="4105" marT="4105" marB="0"/>
                </a:tc>
                <a:extLst>
                  <a:ext uri="{0D108BD9-81ED-4DB2-BD59-A6C34878D82A}">
                    <a16:rowId xmlns:a16="http://schemas.microsoft.com/office/drawing/2014/main" xmlns="" val="856481864"/>
                  </a:ext>
                </a:extLst>
              </a:tr>
              <a:tr h="573106">
                <a:tc>
                  <a:txBody>
                    <a:bodyPr/>
                    <a:lstStyle/>
                    <a:p>
                      <a:pPr algn="l" fontAlgn="t"/>
                      <a:r>
                        <a:rPr lang="en-US" sz="1050" u="none" strike="noStrike" dirty="0">
                          <a:effectLst/>
                        </a:rPr>
                        <a:t>Parking Lot Striping</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dirty="0">
                          <a:effectLst/>
                        </a:rPr>
                        <a:t>Sean Prather</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dirty="0">
                          <a:effectLst/>
                        </a:rPr>
                        <a:t>Campus Safety</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ctr" fontAlgn="t"/>
                      <a:r>
                        <a:rPr lang="en-US" sz="1050" u="none" strike="noStrike" dirty="0">
                          <a:effectLst/>
                        </a:rPr>
                        <a:t>LPC Parking Lots</a:t>
                      </a:r>
                      <a:endParaRPr lang="en-US" sz="1050" b="0" i="0" u="none" strike="noStrike" dirty="0">
                        <a:solidFill>
                          <a:srgbClr val="000000"/>
                        </a:solidFill>
                        <a:effectLst/>
                        <a:latin typeface="Calibri" panose="020F0502020204030204" pitchFamily="34" charset="0"/>
                      </a:endParaRPr>
                    </a:p>
                  </a:txBody>
                  <a:tcPr marL="4105" marR="4105" marT="4105" marB="0"/>
                </a:tc>
                <a:tc>
                  <a:txBody>
                    <a:bodyPr/>
                    <a:lstStyle/>
                    <a:p>
                      <a:pPr algn="l" fontAlgn="t"/>
                      <a:r>
                        <a:rPr lang="en-US" sz="1050" u="none" strike="noStrike" dirty="0" smtClean="0">
                          <a:effectLst/>
                        </a:rPr>
                        <a:t>Completed</a:t>
                      </a:r>
                      <a:endParaRPr lang="en-US" sz="1050" b="0" i="0" u="none" strike="noStrike" dirty="0">
                        <a:solidFill>
                          <a:srgbClr val="000000"/>
                        </a:solidFill>
                        <a:effectLst/>
                        <a:latin typeface="Calibri" panose="020F0502020204030204" pitchFamily="34" charset="0"/>
                      </a:endParaRPr>
                    </a:p>
                  </a:txBody>
                  <a:tcPr marL="4105" marR="4105" marT="4105" marB="0"/>
                </a:tc>
                <a:extLst>
                  <a:ext uri="{0D108BD9-81ED-4DB2-BD59-A6C34878D82A}">
                    <a16:rowId xmlns:a16="http://schemas.microsoft.com/office/drawing/2014/main" xmlns="" val="360715427"/>
                  </a:ext>
                </a:extLst>
              </a:tr>
            </a:tbl>
          </a:graphicData>
        </a:graphic>
      </p:graphicFrame>
      <p:sp>
        <p:nvSpPr>
          <p:cNvPr id="6" name="Rectangle 5"/>
          <p:cNvSpPr/>
          <p:nvPr/>
        </p:nvSpPr>
        <p:spPr>
          <a:xfrm>
            <a:off x="230400" y="531580"/>
            <a:ext cx="3657600" cy="615553"/>
          </a:xfrm>
          <a:prstGeom prst="rect">
            <a:avLst/>
          </a:prstGeom>
        </p:spPr>
        <p:txBody>
          <a:bodyPr>
            <a:spAutoFit/>
          </a:bodyPr>
          <a:lstStyle/>
          <a:p>
            <a:pPr eaLnBrk="1" hangingPunct="1"/>
            <a:r>
              <a:rPr lang="en-US" altLang="en-US" sz="1700" b="1" dirty="0">
                <a:solidFill>
                  <a:srgbClr val="990000"/>
                </a:solidFill>
              </a:rPr>
              <a:t>PROJECT PROGRESS REPORT</a:t>
            </a:r>
          </a:p>
          <a:p>
            <a:pPr eaLnBrk="1" hangingPunct="1"/>
            <a:r>
              <a:rPr lang="en-US" altLang="en-US" sz="1700" b="1" dirty="0" smtClean="0">
                <a:solidFill>
                  <a:srgbClr val="990000"/>
                </a:solidFill>
              </a:rPr>
              <a:t>M&amp;O Small Projects</a:t>
            </a:r>
            <a:endParaRPr lang="en-US" altLang="en-US" sz="1700" b="1" dirty="0">
              <a:solidFill>
                <a:srgbClr val="990000"/>
              </a:solidFill>
            </a:endParaRPr>
          </a:p>
        </p:txBody>
      </p:sp>
      <p:sp>
        <p:nvSpPr>
          <p:cNvPr id="7" name="Rectangle 6"/>
          <p:cNvSpPr/>
          <p:nvPr/>
        </p:nvSpPr>
        <p:spPr>
          <a:xfrm>
            <a:off x="3333750" y="531580"/>
            <a:ext cx="3657600" cy="615553"/>
          </a:xfrm>
          <a:prstGeom prst="rect">
            <a:avLst/>
          </a:prstGeom>
        </p:spPr>
        <p:txBody>
          <a:bodyPr>
            <a:spAutoFit/>
          </a:bodyPr>
          <a:lstStyle/>
          <a:p>
            <a:pPr algn="r" eaLnBrk="1" hangingPunct="1"/>
            <a:r>
              <a:rPr lang="en-US" altLang="en-US" sz="1700" b="1" dirty="0">
                <a:solidFill>
                  <a:srgbClr val="990000"/>
                </a:solidFill>
              </a:rPr>
              <a:t>LAS POSITAS COLLEGE</a:t>
            </a:r>
          </a:p>
          <a:p>
            <a:pPr algn="r" eaLnBrk="1" hangingPunct="1"/>
            <a:r>
              <a:rPr lang="en-US" altLang="en-US" sz="1700" b="1" dirty="0">
                <a:solidFill>
                  <a:srgbClr val="990000"/>
                </a:solidFill>
              </a:rPr>
              <a:t>August 26, 2019</a:t>
            </a:r>
            <a:endParaRPr lang="en-US" altLang="en-US" sz="1700" dirty="0">
              <a:solidFill>
                <a:srgbClr val="990000"/>
              </a:solidFill>
            </a:endParaRPr>
          </a:p>
        </p:txBody>
      </p:sp>
      <p:sp>
        <p:nvSpPr>
          <p:cNvPr id="8" name="Line 5"/>
          <p:cNvSpPr>
            <a:spLocks noChangeShapeType="1"/>
          </p:cNvSpPr>
          <p:nvPr/>
        </p:nvSpPr>
        <p:spPr bwMode="auto">
          <a:xfrm>
            <a:off x="407988" y="1357313"/>
            <a:ext cx="6583362"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6852112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6661" tIns="48331" rIns="96661" bIns="48331" numCol="1" anchor="t" anchorCtr="0" compatLnSpc="1">
        <a:prstTxWarp prst="textNoShape">
          <a:avLst/>
        </a:prstTxWarp>
        <a:spAutoFit/>
      </a:bodyPr>
      <a:lstStyle>
        <a:defPPr marL="0" marR="0" indent="0" algn="l" defTabSz="966788" rtl="0" eaLnBrk="1" fontAlgn="base" latinLnBrk="0" hangingPunct="1">
          <a:lnSpc>
            <a:spcPct val="100000"/>
          </a:lnSpc>
          <a:spcBef>
            <a:spcPct val="0"/>
          </a:spcBef>
          <a:spcAft>
            <a:spcPct val="0"/>
          </a:spcAft>
          <a:buClrTx/>
          <a:buSzTx/>
          <a:buFont typeface="Wingdings" pitchFamily="2" charset="2"/>
          <a:buNone/>
          <a:tabLst>
            <a:tab pos="2971800" algn="l"/>
          </a:tabLst>
          <a:defRPr kumimoji="0" lang="en-US" sz="1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6661" tIns="48331" rIns="96661" bIns="48331" numCol="1" anchor="t" anchorCtr="0" compatLnSpc="1">
        <a:prstTxWarp prst="textNoShape">
          <a:avLst/>
        </a:prstTxWarp>
        <a:spAutoFit/>
      </a:bodyPr>
      <a:lstStyle>
        <a:defPPr marL="0" marR="0" indent="0" algn="l" defTabSz="966788" rtl="0" eaLnBrk="1" fontAlgn="base" latinLnBrk="0" hangingPunct="1">
          <a:lnSpc>
            <a:spcPct val="100000"/>
          </a:lnSpc>
          <a:spcBef>
            <a:spcPct val="0"/>
          </a:spcBef>
          <a:spcAft>
            <a:spcPct val="0"/>
          </a:spcAft>
          <a:buClrTx/>
          <a:buSzTx/>
          <a:buFont typeface="Wingdings" pitchFamily="2" charset="2"/>
          <a:buNone/>
          <a:tabLst>
            <a:tab pos="2971800" algn="l"/>
          </a:tabLst>
          <a:defRPr kumimoji="0" lang="en-US" sz="1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31295</TotalTime>
  <Words>757</Words>
  <Application>Microsoft Office PowerPoint</Application>
  <PresentationFormat>Custom</PresentationFormat>
  <Paragraphs>216</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AECOM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AECOM;prik</dc:creator>
  <cp:lastModifiedBy>Amber Aguilar</cp:lastModifiedBy>
  <cp:revision>1495</cp:revision>
  <cp:lastPrinted>2017-04-13T23:04:28Z</cp:lastPrinted>
  <dcterms:created xsi:type="dcterms:W3CDTF">2006-07-13T20:07:13Z</dcterms:created>
  <dcterms:modified xsi:type="dcterms:W3CDTF">2019-08-26T15:24:59Z</dcterms:modified>
</cp:coreProperties>
</file>