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283" r:id="rId3"/>
    <p:sldId id="288" r:id="rId4"/>
    <p:sldId id="286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1E1"/>
    <a:srgbClr val="C19696"/>
    <a:srgbClr val="D7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55542" autoAdjust="0"/>
  </p:normalViewPr>
  <p:slideViewPr>
    <p:cSldViewPr snapToGrid="0" snapToObjects="1">
      <p:cViewPr varScale="1">
        <p:scale>
          <a:sx n="44" d="100"/>
          <a:sy n="44" d="100"/>
        </p:scale>
        <p:origin x="208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71454-E44E-034A-92B7-1F9EA1A5FA20}" type="datetimeFigureOut">
              <a:rPr lang="en-US" smtClean="0"/>
              <a:t>10/14/2021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89349-6E96-B244-9A6B-188574AC95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3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89349-6E96-B244-9A6B-188574AC955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7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Educational Excellence, 8 strategies - Developing and institutionalizing a comprehensive system of tutoring and other learning support services.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Community Collaboration, 4 strategies - Deepening engagement with local school districts to increase academic preparedness for high school students planning to enter Las Positas College and to promote the opportunities offered by the College.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Supportive Organizational Resources, 6 strategies -  Strategically pursuing and supporting initiatives that strengthen the financial stability of the College, while institutionalizing support for programs and services that have demonstrated success.</a:t>
            </a:r>
          </a:p>
          <a:p>
            <a:endParaRPr lang="en-US" dirty="0"/>
          </a:p>
          <a:p>
            <a:r>
              <a:rPr lang="en-US" dirty="0"/>
              <a:t>Organizational Effectiveness, 7 strategies - Developing communication strategies with our students that are technologically-current and equity-informed, especially for students accessing courses and services remotely.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Equity and Anti-Racism, 4 strategies - Nurturing a campus-wide culture of rigorous attention to equity and anti-racist practices.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89349-6E96-B244-9A6B-188574AC95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99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89349-6E96-B244-9A6B-188574AC95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6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AAF65-A7B1-E54B-80D6-D16176EBC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97D5A-E3C5-1A41-AD49-89D517BE7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EB0CC-3A5F-DD4F-8AE1-8D6E1E60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69C4-880C-0D46-B851-8296E5F78BCA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44FAD-0D21-1043-8A71-D4859506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798B9-CCF5-334E-A5FE-347B1C10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27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48BC-5FA5-0741-98E8-A090E3DA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392C8-E00E-3246-AC95-6C41D1528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BE424-092A-254B-A73D-8FB9A0DA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01D-243E-7644-B6FA-83182A8D9E0B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29C52-8673-F246-93DC-ADF4798F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0172F-3F31-844A-87E7-8E388CBD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3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DE6C52-C4BE-7248-B8AA-35D3D8C2B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3A29B-4F22-EA4E-B143-321EB4D4C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95DF-D8C5-6746-9290-3C41C0A0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28ED-A0BD-D149-82E7-7C510FA095A4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D897-3E33-144F-BFB7-19182061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5B790-EBD8-B447-B7D6-47CB7680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6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AAF65-A7B1-E54B-80D6-D16176EBC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97D5A-E3C5-1A41-AD49-89D517BE7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EB0CC-3A5F-DD4F-8AE1-8D6E1E604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569C4-880C-0D46-B851-8296E5F78BCA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44FAD-0D21-1043-8A71-D4859506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798B9-CCF5-334E-A5FE-347B1C104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17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C72D-C91C-414A-8FBD-5FE6908D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98B9C-425C-BA44-AB55-ACC78BC1A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00FC-6BB7-C94B-B150-CF18A5C6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E0B-E791-4244-871F-9800891C0A38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2C51D-5FD1-AC4A-B15E-AA1FACAD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AFAD4-6F8E-CB46-8B1C-80BB1644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438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E926-9C7B-0D42-B4F6-526AACE68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001F1-BBFE-9043-96AC-86371F02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F7370-88A9-0C49-AABB-C1091000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6E59-21D2-A449-8F71-8589FFEF8B41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B6DE1-751C-C54E-9CE2-AE6F8502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A167-93AB-9D40-B84A-43359E68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7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6327-6932-1E45-8A30-AABC6A75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ACA5-F694-684E-ABAD-FBBDEC285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34B8F-1DC3-A54D-8926-639958DEC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E6E0E-D710-1E4B-BEBA-5517D2BC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E708-9DED-834B-9C43-CF8659228D7B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38291-9731-8F49-AFC9-9C536E67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E82D5-2670-C34D-A0FD-39AC7594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13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A7F1-4F0E-A149-AE45-B90503A4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7E3C9-4D7B-FA4A-AA0F-C4743346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28F29-3D90-2043-84AA-47AD804B6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6DD4D-0C10-9D46-8E4B-463030AE1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B2721-305E-BD46-B8F6-6A68C562C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400DD-228B-D347-9770-D5F3BA6A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AF8F-B549-A142-9793-1D28D60A0D0F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D2FF1-6ADE-BE44-8D12-8619C926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CB9292-450F-A54E-8524-7BCC0948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49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196ED-367E-A842-B820-A94E8FB8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F1951-F782-CA42-BEB6-669863A6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3F62-44E8-0A4C-9E0F-C83264D6EBC6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3693D-45AD-F244-A285-0504AD66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A3292-CB0B-9C48-A2F4-8207B7DF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77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D2956F-E434-9148-9560-AB714C7F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E041-9163-0F4B-A983-4953931779FC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747B2-52E1-AC44-B96C-BE8288A2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43750-A125-B944-A0DA-8590D1A4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83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3303-682B-E143-B2BF-F3707DDA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98148-8139-904E-9DE9-DF35DDA3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9A421-A469-B841-8599-D9173620F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F941D-A02C-304C-8F4A-5C7D4D8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2C6-D580-DC40-B887-1706E642E44D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EEC73-7CEE-7849-9B5F-7680CB79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0A41C-9E13-0D4B-9F6F-CD50B70F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3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CC72D-C91C-414A-8FBD-5FE6908D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98B9C-425C-BA44-AB55-ACC78BC1A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00FC-6BB7-C94B-B150-CF18A5C6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3E0B-E791-4244-871F-9800891C0A38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2C51D-5FD1-AC4A-B15E-AA1FACAD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AFAD4-6F8E-CB46-8B1C-80BB1644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82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7DE2-1897-214F-B738-A1245D6F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C60BCD-F748-9548-A8AA-0DB83EC34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A1FE3-25F4-E945-AE3B-ABB0FA820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59DA9-E6B8-9842-A3E5-47F93CBB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B1D0-36FD-684C-8CF6-CD63E074A435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7D2B2-16B0-CA4E-A6DE-928CE099D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0756F-F97A-ED4E-93CC-01E4C3C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85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48BC-5FA5-0741-98E8-A090E3DA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392C8-E00E-3246-AC95-6C41D1528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BE424-092A-254B-A73D-8FB9A0DA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001D-243E-7644-B6FA-83182A8D9E0B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29C52-8673-F246-93DC-ADF4798F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0172F-3F31-844A-87E7-8E388CBD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89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DE6C52-C4BE-7248-B8AA-35D3D8C2B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3A29B-4F22-EA4E-B143-321EB4D4C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95DF-D8C5-6746-9290-3C41C0A0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28ED-A0BD-D149-82E7-7C510FA095A4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D897-3E33-144F-BFB7-19182061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5B790-EBD8-B447-B7D6-47CB7680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3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E926-9C7B-0D42-B4F6-526AACE68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001F1-BBFE-9043-96AC-86371F025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F7370-88A9-0C49-AABB-C1091000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6E59-21D2-A449-8F71-8589FFEF8B41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B6DE1-751C-C54E-9CE2-AE6F8502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4A167-93AB-9D40-B84A-43359E68C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0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6327-6932-1E45-8A30-AABC6A759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ACA5-F694-684E-ABAD-FBBDEC285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34B8F-1DC3-A54D-8926-639958DEC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E6E0E-D710-1E4B-BEBA-5517D2BC9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4E708-9DED-834B-9C43-CF8659228D7B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38291-9731-8F49-AFC9-9C536E67F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E82D5-2670-C34D-A0FD-39AC7594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9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A7F1-4F0E-A149-AE45-B90503A4F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7E3C9-4D7B-FA4A-AA0F-C47433466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28F29-3D90-2043-84AA-47AD804B6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6DD4D-0C10-9D46-8E4B-463030AE1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B2721-305E-BD46-B8F6-6A68C562C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400DD-228B-D347-9770-D5F3BA6A4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7AF8F-B549-A142-9793-1D28D60A0D0F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AD2FF1-6ADE-BE44-8D12-8619C926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CB9292-450F-A54E-8524-7BCC0948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3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196ED-367E-A842-B820-A94E8FB8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F1951-F782-CA42-BEB6-669863A6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3F62-44E8-0A4C-9E0F-C83264D6EBC6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3693D-45AD-F244-A285-0504AD669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A3292-CB0B-9C48-A2F4-8207B7DF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D2956F-E434-9148-9560-AB714C7F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EE041-9163-0F4B-A983-4953931779FC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747B2-52E1-AC44-B96C-BE8288A2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43750-A125-B944-A0DA-8590D1A4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0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3303-682B-E143-B2BF-F3707DDAD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98148-8139-904E-9DE9-DF35DDA3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9A421-A469-B841-8599-D9173620F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F941D-A02C-304C-8F4A-5C7D4D8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42C6-D580-DC40-B887-1706E642E44D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EEC73-7CEE-7849-9B5F-7680CB79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0A41C-9E13-0D4B-9F6F-CD50B70F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1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97DE2-1897-214F-B738-A1245D6F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C60BCD-F748-9548-A8AA-0DB83EC34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A1FE3-25F4-E945-AE3B-ABB0FA820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59DA9-E6B8-9842-A3E5-47F93CBB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B1D0-36FD-684C-8CF6-CD63E074A435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C7D2B2-16B0-CA4E-A6DE-928CE099D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0756F-F97A-ED4E-93CC-01E4C3C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7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093DE-C4CE-6144-A79E-399BDEE5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EC25E-CB7A-F241-A226-86606EDAA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C70DA-2F43-6344-A2C9-F8F60C3CD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4D89-DF24-824D-A017-16DDA19B20F8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D8B6-BE59-C347-8DF0-05F73B33A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EBA5D-CCEF-BA4B-B285-355A6FE73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093DE-C4CE-6144-A79E-399BDEE5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EC25E-CB7A-F241-A226-86606EDAA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C70DA-2F43-6344-A2C9-F8F60C3CD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4D89-DF24-824D-A017-16DDA19B20F8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D8B6-BE59-C347-8DF0-05F73B33A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EBA5D-CCEF-BA4B-B285-355A6FE73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55EA-B443-6146-B626-124D8FC0F2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9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6931278-D6BF-534F-814F-515E67EC3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7742" y="4823110"/>
            <a:ext cx="7660887" cy="192833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Rajinder S. Samra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dirty="0"/>
              <a:t>Director of Research, Planning, and Institutional Effectiveness</a:t>
            </a:r>
          </a:p>
          <a:p>
            <a:pPr>
              <a:lnSpc>
                <a:spcPct val="100000"/>
              </a:lnSpc>
              <a:defRPr/>
            </a:pPr>
            <a:r>
              <a:rPr lang="en-US" sz="2000" dirty="0"/>
              <a:t>IPEC Meeting- October 14, 2021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EDE53149-2E73-1A43-A465-E9FE6B14C2FA}"/>
              </a:ext>
            </a:extLst>
          </p:cNvPr>
          <p:cNvSpPr/>
          <p:nvPr/>
        </p:nvSpPr>
        <p:spPr>
          <a:xfrm rot="10800000">
            <a:off x="8218966" y="-1"/>
            <a:ext cx="3965948" cy="3793384"/>
          </a:xfrm>
          <a:prstGeom prst="triangle">
            <a:avLst>
              <a:gd name="adj" fmla="val 502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23BC3716-920B-C549-B325-5AEF9B454D96}"/>
              </a:ext>
            </a:extLst>
          </p:cNvPr>
          <p:cNvSpPr/>
          <p:nvPr/>
        </p:nvSpPr>
        <p:spPr>
          <a:xfrm>
            <a:off x="8435171" y="3466214"/>
            <a:ext cx="3179135" cy="33917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A6CFE0-3034-424D-A910-495C6AF7BED6}"/>
              </a:ext>
            </a:extLst>
          </p:cNvPr>
          <p:cNvSpPr/>
          <p:nvPr/>
        </p:nvSpPr>
        <p:spPr>
          <a:xfrm rot="9029463">
            <a:off x="9083075" y="-577943"/>
            <a:ext cx="1121313" cy="8088312"/>
          </a:xfrm>
          <a:custGeom>
            <a:avLst/>
            <a:gdLst>
              <a:gd name="connsiteX0" fmla="*/ 0 w 1076619"/>
              <a:gd name="connsiteY0" fmla="*/ 8045111 h 8045111"/>
              <a:gd name="connsiteX1" fmla="*/ 412765 w 1076619"/>
              <a:gd name="connsiteY1" fmla="*/ 0 h 8045111"/>
              <a:gd name="connsiteX2" fmla="*/ 1076619 w 1076619"/>
              <a:gd name="connsiteY2" fmla="*/ 0 h 8045111"/>
              <a:gd name="connsiteX3" fmla="*/ 663854 w 1076619"/>
              <a:gd name="connsiteY3" fmla="*/ 8045111 h 8045111"/>
              <a:gd name="connsiteX4" fmla="*/ 0 w 1076619"/>
              <a:gd name="connsiteY4" fmla="*/ 8045111 h 8045111"/>
              <a:gd name="connsiteX0" fmla="*/ 0 w 991480"/>
              <a:gd name="connsiteY0" fmla="*/ 7715523 h 8045111"/>
              <a:gd name="connsiteX1" fmla="*/ 327626 w 991480"/>
              <a:gd name="connsiteY1" fmla="*/ 0 h 8045111"/>
              <a:gd name="connsiteX2" fmla="*/ 991480 w 991480"/>
              <a:gd name="connsiteY2" fmla="*/ 0 h 8045111"/>
              <a:gd name="connsiteX3" fmla="*/ 578715 w 991480"/>
              <a:gd name="connsiteY3" fmla="*/ 8045111 h 8045111"/>
              <a:gd name="connsiteX4" fmla="*/ 0 w 991480"/>
              <a:gd name="connsiteY4" fmla="*/ 7715523 h 8045111"/>
              <a:gd name="connsiteX0" fmla="*/ 0 w 1038988"/>
              <a:gd name="connsiteY0" fmla="*/ 7713540 h 8045111"/>
              <a:gd name="connsiteX1" fmla="*/ 375134 w 1038988"/>
              <a:gd name="connsiteY1" fmla="*/ 0 h 8045111"/>
              <a:gd name="connsiteX2" fmla="*/ 1038988 w 1038988"/>
              <a:gd name="connsiteY2" fmla="*/ 0 h 8045111"/>
              <a:gd name="connsiteX3" fmla="*/ 626223 w 1038988"/>
              <a:gd name="connsiteY3" fmla="*/ 8045111 h 8045111"/>
              <a:gd name="connsiteX4" fmla="*/ 0 w 1038988"/>
              <a:gd name="connsiteY4" fmla="*/ 7713540 h 8045111"/>
              <a:gd name="connsiteX0" fmla="*/ 0 w 1085506"/>
              <a:gd name="connsiteY0" fmla="*/ 7687803 h 8045111"/>
              <a:gd name="connsiteX1" fmla="*/ 421652 w 1085506"/>
              <a:gd name="connsiteY1" fmla="*/ 0 h 8045111"/>
              <a:gd name="connsiteX2" fmla="*/ 1085506 w 1085506"/>
              <a:gd name="connsiteY2" fmla="*/ 0 h 8045111"/>
              <a:gd name="connsiteX3" fmla="*/ 672741 w 1085506"/>
              <a:gd name="connsiteY3" fmla="*/ 8045111 h 8045111"/>
              <a:gd name="connsiteX4" fmla="*/ 0 w 1085506"/>
              <a:gd name="connsiteY4" fmla="*/ 7687803 h 8045111"/>
              <a:gd name="connsiteX0" fmla="*/ 0 w 1121313"/>
              <a:gd name="connsiteY0" fmla="*/ 7687803 h 8045111"/>
              <a:gd name="connsiteX1" fmla="*/ 421652 w 1121313"/>
              <a:gd name="connsiteY1" fmla="*/ 0 h 8045111"/>
              <a:gd name="connsiteX2" fmla="*/ 1121313 w 1121313"/>
              <a:gd name="connsiteY2" fmla="*/ 396504 h 8045111"/>
              <a:gd name="connsiteX3" fmla="*/ 672741 w 1121313"/>
              <a:gd name="connsiteY3" fmla="*/ 8045111 h 8045111"/>
              <a:gd name="connsiteX4" fmla="*/ 0 w 1121313"/>
              <a:gd name="connsiteY4" fmla="*/ 7687803 h 8045111"/>
              <a:gd name="connsiteX0" fmla="*/ 0 w 1121313"/>
              <a:gd name="connsiteY0" fmla="*/ 7687803 h 8054410"/>
              <a:gd name="connsiteX1" fmla="*/ 421652 w 1121313"/>
              <a:gd name="connsiteY1" fmla="*/ 0 h 8054410"/>
              <a:gd name="connsiteX2" fmla="*/ 1121313 w 1121313"/>
              <a:gd name="connsiteY2" fmla="*/ 396504 h 8054410"/>
              <a:gd name="connsiteX3" fmla="*/ 667593 w 1121313"/>
              <a:gd name="connsiteY3" fmla="*/ 8054410 h 8054410"/>
              <a:gd name="connsiteX4" fmla="*/ 0 w 1121313"/>
              <a:gd name="connsiteY4" fmla="*/ 7687803 h 805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1313" h="8054410">
                <a:moveTo>
                  <a:pt x="0" y="7687803"/>
                </a:moveTo>
                <a:lnTo>
                  <a:pt x="421652" y="0"/>
                </a:lnTo>
                <a:lnTo>
                  <a:pt x="1121313" y="396504"/>
                </a:lnTo>
                <a:lnTo>
                  <a:pt x="667593" y="8054410"/>
                </a:lnTo>
                <a:lnTo>
                  <a:pt x="0" y="7687803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  <a:alpha val="16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solidFill>
                  <a:srgbClr val="F0E4E4">
                    <a:lumMod val="90000"/>
                  </a:srgbClr>
                </a:solidFill>
              </a:ln>
              <a:solidFill>
                <a:srgbClr val="F0E4E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D932D56-D25F-2F4E-A2A3-6AD24A3E5D71}"/>
              </a:ext>
            </a:extLst>
          </p:cNvPr>
          <p:cNvSpPr/>
          <p:nvPr/>
        </p:nvSpPr>
        <p:spPr>
          <a:xfrm>
            <a:off x="0" y="3466214"/>
            <a:ext cx="1609062" cy="339056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6344E1-61B2-1F4E-9284-6359E3DCB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695" y="1844835"/>
            <a:ext cx="8280934" cy="2108160"/>
          </a:xfrm>
        </p:spPr>
        <p:txBody>
          <a:bodyPr>
            <a:normAutofit/>
          </a:bodyPr>
          <a:lstStyle/>
          <a:p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Educational Master Plan</a:t>
            </a:r>
            <a:b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2021 to 2026</a:t>
            </a:r>
          </a:p>
        </p:txBody>
      </p:sp>
    </p:spTree>
    <p:extLst>
      <p:ext uri="{BB962C8B-B14F-4D97-AF65-F5344CB8AC3E}">
        <p14:creationId xmlns:p14="http://schemas.microsoft.com/office/powerpoint/2010/main" val="179502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96CE39-4F8F-4690-8E0E-0B2D45463DC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66800" y="411694"/>
          <a:ext cx="10058400" cy="6034611"/>
        </p:xfrm>
        <a:graphic>
          <a:graphicData uri="http://schemas.openxmlformats.org/drawingml/2006/table">
            <a:tbl>
              <a:tblPr firstRow="1" firstCol="1" bandRow="1"/>
              <a:tblGrid>
                <a:gridCol w="3051729">
                  <a:extLst>
                    <a:ext uri="{9D8B030D-6E8A-4147-A177-3AD203B41FA5}">
                      <a16:colId xmlns:a16="http://schemas.microsoft.com/office/drawing/2014/main" val="2315932883"/>
                    </a:ext>
                  </a:extLst>
                </a:gridCol>
                <a:gridCol w="7006671">
                  <a:extLst>
                    <a:ext uri="{9D8B030D-6E8A-4147-A177-3AD203B41FA5}">
                      <a16:colId xmlns:a16="http://schemas.microsoft.com/office/drawing/2014/main" val="1939144542"/>
                    </a:ext>
                  </a:extLst>
                </a:gridCol>
              </a:tblGrid>
              <a:tr h="85476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Educational Master Plan (2021-2026)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Overarching Goals</a:t>
                      </a:r>
                      <a:endParaRPr lang="en-US" sz="2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564276"/>
                  </a:ext>
                </a:extLst>
              </a:tr>
              <a:tr h="397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Overarching Goal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Description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29481"/>
                  </a:ext>
                </a:extLst>
              </a:tr>
              <a:tr h="784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Educational Excellence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780206"/>
                  </a:ext>
                </a:extLst>
              </a:tr>
              <a:tr h="1076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Community Collaboration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235107"/>
                  </a:ext>
                </a:extLst>
              </a:tr>
              <a:tr h="1076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Supportive Organizational Resources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166520"/>
                  </a:ext>
                </a:extLst>
              </a:tr>
              <a:tr h="1076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Organizational Effectiveness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019480"/>
                  </a:ext>
                </a:extLst>
              </a:tr>
              <a:tr h="7677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Equity and Anti-Racism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5386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233016C-FA09-47A1-9683-7395A67B8605}"/>
              </a:ext>
            </a:extLst>
          </p:cNvPr>
          <p:cNvSpPr txBox="1"/>
          <p:nvPr/>
        </p:nvSpPr>
        <p:spPr>
          <a:xfrm>
            <a:off x="4105073" y="1721796"/>
            <a:ext cx="403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Ensure excellence in student learning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1D31CA-B400-4921-98B5-A5FC689DDB2B}"/>
              </a:ext>
            </a:extLst>
          </p:cNvPr>
          <p:cNvSpPr txBox="1"/>
          <p:nvPr/>
        </p:nvSpPr>
        <p:spPr>
          <a:xfrm>
            <a:off x="4105073" y="2604360"/>
            <a:ext cx="699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Ensure excellence in student learning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80AE9-D4E7-4F36-86CB-ED0A5CB776C0}"/>
              </a:ext>
            </a:extLst>
          </p:cNvPr>
          <p:cNvSpPr txBox="1"/>
          <p:nvPr/>
        </p:nvSpPr>
        <p:spPr>
          <a:xfrm>
            <a:off x="4105073" y="3658666"/>
            <a:ext cx="6634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Ensure excellence in student learning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3E43B9-90DF-49ED-A002-AD65FF4DAAE3}"/>
              </a:ext>
            </a:extLst>
          </p:cNvPr>
          <p:cNvSpPr txBox="1"/>
          <p:nvPr/>
        </p:nvSpPr>
        <p:spPr>
          <a:xfrm>
            <a:off x="4105073" y="4712972"/>
            <a:ext cx="403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Ensure excellence in student learning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B0BFEA-24D9-4F0D-A6A3-72F8C7B8685B}"/>
              </a:ext>
            </a:extLst>
          </p:cNvPr>
          <p:cNvSpPr txBox="1"/>
          <p:nvPr/>
        </p:nvSpPr>
        <p:spPr>
          <a:xfrm>
            <a:off x="4153268" y="5730084"/>
            <a:ext cx="4019049" cy="3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Ensure excellence in student learning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4FFF4-35EC-404C-87EA-6BA652DED882}"/>
              </a:ext>
            </a:extLst>
          </p:cNvPr>
          <p:cNvSpPr txBox="1"/>
          <p:nvPr/>
        </p:nvSpPr>
        <p:spPr>
          <a:xfrm>
            <a:off x="4105073" y="1721796"/>
            <a:ext cx="6731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through quality academic programs and support services.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0364A9-39F3-4488-9EED-3239BD853742}"/>
              </a:ext>
            </a:extLst>
          </p:cNvPr>
          <p:cNvSpPr txBox="1"/>
          <p:nvPr/>
        </p:nvSpPr>
        <p:spPr>
          <a:xfrm>
            <a:off x="4105072" y="2599056"/>
            <a:ext cx="6995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by collaborating with community partners to provide educational opportunities that best serve the needs of our students and our community.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BDD181-F3CD-4642-9A2D-BCE9A5153AEE}"/>
              </a:ext>
            </a:extLst>
          </p:cNvPr>
          <p:cNvSpPr txBox="1"/>
          <p:nvPr/>
        </p:nvSpPr>
        <p:spPr>
          <a:xfrm>
            <a:off x="4105072" y="3647238"/>
            <a:ext cx="7180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by strengthening fiscal stability, providing appropriate staffing levels, meeting evolving technology needs, and expanding or updating facilities.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FC84E2-B232-4BEE-B15C-117F774FAF0A}"/>
              </a:ext>
            </a:extLst>
          </p:cNvPr>
          <p:cNvSpPr txBox="1"/>
          <p:nvPr/>
        </p:nvSpPr>
        <p:spPr>
          <a:xfrm>
            <a:off x="4105073" y="4719725"/>
            <a:ext cx="6995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by improving organizational processes, promoting safety and wellness, and fostering professional development.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99558C-ACA1-4E10-A9B4-CD3C964EE292}"/>
              </a:ext>
            </a:extLst>
          </p:cNvPr>
          <p:cNvSpPr txBox="1"/>
          <p:nvPr/>
        </p:nvSpPr>
        <p:spPr>
          <a:xfrm>
            <a:off x="4153268" y="5730084"/>
            <a:ext cx="6904454" cy="7023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by prioritizing equity and </a:t>
            </a:r>
          </a:p>
          <a:p>
            <a:pPr>
              <a:lnSpc>
                <a:spcPct val="115000"/>
              </a:lnSpc>
            </a:pPr>
            <a:r>
              <a:rPr lang="en-US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anti-racism.</a:t>
            </a:r>
          </a:p>
        </p:txBody>
      </p:sp>
    </p:spTree>
    <p:extLst>
      <p:ext uri="{BB962C8B-B14F-4D97-AF65-F5344CB8AC3E}">
        <p14:creationId xmlns:p14="http://schemas.microsoft.com/office/powerpoint/2010/main" val="259104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F29D66-F32D-43A9-ABDF-339C43346F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66800" y="411482"/>
          <a:ext cx="10058400" cy="6126660"/>
        </p:xfrm>
        <a:graphic>
          <a:graphicData uri="http://schemas.openxmlformats.org/drawingml/2006/table">
            <a:tbl>
              <a:tblPr firstRow="1" firstCol="1" bandRow="1"/>
              <a:tblGrid>
                <a:gridCol w="1837592">
                  <a:extLst>
                    <a:ext uri="{9D8B030D-6E8A-4147-A177-3AD203B41FA5}">
                      <a16:colId xmlns:a16="http://schemas.microsoft.com/office/drawing/2014/main" val="806385771"/>
                    </a:ext>
                  </a:extLst>
                </a:gridCol>
                <a:gridCol w="1837592">
                  <a:extLst>
                    <a:ext uri="{9D8B030D-6E8A-4147-A177-3AD203B41FA5}">
                      <a16:colId xmlns:a16="http://schemas.microsoft.com/office/drawing/2014/main" val="4210721501"/>
                    </a:ext>
                  </a:extLst>
                </a:gridCol>
                <a:gridCol w="6383216">
                  <a:extLst>
                    <a:ext uri="{9D8B030D-6E8A-4147-A177-3AD203B41FA5}">
                      <a16:colId xmlns:a16="http://schemas.microsoft.com/office/drawing/2014/main" val="2568404712"/>
                    </a:ext>
                  </a:extLst>
                </a:gridCol>
              </a:tblGrid>
              <a:tr h="101975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Educational Master Plan (2021-2026)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Tentative Timeline for EMP Implementation and Assessment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761374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Timeline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Venue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</a:rPr>
                        <a:t>Activities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44494"/>
                  </a:ext>
                </a:extLst>
              </a:tr>
              <a:tr h="507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May 2021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Town Meeting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70101"/>
                  </a:ext>
                </a:extLst>
              </a:tr>
              <a:tr h="92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May 2022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Town Meeting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31019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August 2022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College 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534"/>
                  </a:ext>
                </a:extLst>
              </a:tr>
              <a:tr h="9281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May 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Town Meeting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836780"/>
                  </a:ext>
                </a:extLst>
              </a:tr>
              <a:tr h="4434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August 2024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College Day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361182"/>
                  </a:ext>
                </a:extLst>
              </a:tr>
              <a:tr h="14127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February 2026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Town Meeting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4032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EBDD876-F6C9-4D0D-8530-B5C1C5975C27}"/>
              </a:ext>
            </a:extLst>
          </p:cNvPr>
          <p:cNvSpPr txBox="1"/>
          <p:nvPr/>
        </p:nvSpPr>
        <p:spPr>
          <a:xfrm>
            <a:off x="4816549" y="192844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Share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242A02-FC63-4444-95BD-32324B1C8454}"/>
              </a:ext>
            </a:extLst>
          </p:cNvPr>
          <p:cNvSpPr txBox="1"/>
          <p:nvPr/>
        </p:nvSpPr>
        <p:spPr>
          <a:xfrm>
            <a:off x="4816549" y="2486268"/>
            <a:ext cx="982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Gather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34A4E-5926-420F-AD6F-1A3552A3A463}"/>
              </a:ext>
            </a:extLst>
          </p:cNvPr>
          <p:cNvSpPr txBox="1"/>
          <p:nvPr/>
        </p:nvSpPr>
        <p:spPr>
          <a:xfrm>
            <a:off x="4798828" y="332447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Share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0BA366-8BAE-480F-B245-6B2ADF47D2B4}"/>
              </a:ext>
            </a:extLst>
          </p:cNvPr>
          <p:cNvSpPr txBox="1"/>
          <p:nvPr/>
        </p:nvSpPr>
        <p:spPr>
          <a:xfrm>
            <a:off x="4816549" y="390730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Gather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F2E028-9137-4EC5-8895-50D404E5C0C4}"/>
              </a:ext>
            </a:extLst>
          </p:cNvPr>
          <p:cNvSpPr txBox="1"/>
          <p:nvPr/>
        </p:nvSpPr>
        <p:spPr>
          <a:xfrm>
            <a:off x="4816549" y="47187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Share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ED9920-7C99-4E08-A229-9BEA2471E355}"/>
              </a:ext>
            </a:extLst>
          </p:cNvPr>
          <p:cNvSpPr txBox="1"/>
          <p:nvPr/>
        </p:nvSpPr>
        <p:spPr>
          <a:xfrm>
            <a:off x="4798829" y="5377879"/>
            <a:ext cx="92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Gather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23CB3D-6F64-4D44-BB1F-87253C043898}"/>
              </a:ext>
            </a:extLst>
          </p:cNvPr>
          <p:cNvSpPr txBox="1"/>
          <p:nvPr/>
        </p:nvSpPr>
        <p:spPr>
          <a:xfrm>
            <a:off x="5517589" y="1929792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2021-2026 Educational Master Plan (EMP)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EFA943-01C6-4866-B4C7-7A5532DF91BC}"/>
              </a:ext>
            </a:extLst>
          </p:cNvPr>
          <p:cNvSpPr txBox="1"/>
          <p:nvPr/>
        </p:nvSpPr>
        <p:spPr>
          <a:xfrm>
            <a:off x="5642416" y="2486268"/>
            <a:ext cx="639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information on activities and progress to date</a:t>
            </a:r>
          </a:p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on the EMP goals and strategies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57D73E-F6ED-4A79-8F54-186AA6733D87}"/>
              </a:ext>
            </a:extLst>
          </p:cNvPr>
          <p:cNvSpPr txBox="1"/>
          <p:nvPr/>
        </p:nvSpPr>
        <p:spPr>
          <a:xfrm>
            <a:off x="5517589" y="3319743"/>
            <a:ext cx="4733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progress made on EMP goals and strategies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6C321B-AF37-4816-9AFC-61514A617F90}"/>
              </a:ext>
            </a:extLst>
          </p:cNvPr>
          <p:cNvSpPr txBox="1"/>
          <p:nvPr/>
        </p:nvSpPr>
        <p:spPr>
          <a:xfrm>
            <a:off x="5624695" y="3899138"/>
            <a:ext cx="5096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information on activities and progress to date on</a:t>
            </a:r>
          </a:p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EMP goals and strategies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195773-CC39-4714-AAEB-3E70CCE2287F}"/>
              </a:ext>
            </a:extLst>
          </p:cNvPr>
          <p:cNvSpPr txBox="1"/>
          <p:nvPr/>
        </p:nvSpPr>
        <p:spPr>
          <a:xfrm>
            <a:off x="5517589" y="4713936"/>
            <a:ext cx="511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progress made on the EMP goals and strategies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FCF5DD-1A92-4EDB-BCFA-3C0616F8314E}"/>
              </a:ext>
            </a:extLst>
          </p:cNvPr>
          <p:cNvSpPr txBox="1"/>
          <p:nvPr/>
        </p:nvSpPr>
        <p:spPr>
          <a:xfrm>
            <a:off x="4988691" y="5377879"/>
            <a:ext cx="57908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       information on activities and progress to date on</a:t>
            </a:r>
          </a:p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EMP goals and strategies; this will help inform the next </a:t>
            </a:r>
          </a:p>
          <a:p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version of the EMP</a:t>
            </a:r>
            <a:endParaRPr 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F3DF65-5F70-47AF-ABBF-B934765AAD69}"/>
              </a:ext>
            </a:extLst>
          </p:cNvPr>
          <p:cNvSpPr/>
          <p:nvPr/>
        </p:nvSpPr>
        <p:spPr>
          <a:xfrm>
            <a:off x="-10633" y="-10633"/>
            <a:ext cx="12192000" cy="808074"/>
          </a:xfrm>
          <a:prstGeom prst="rect">
            <a:avLst/>
          </a:prstGeom>
          <a:gradFill flip="none" rotWithShape="1">
            <a:gsLst>
              <a:gs pos="0">
                <a:srgbClr val="C19696"/>
              </a:gs>
              <a:gs pos="49000">
                <a:srgbClr val="D7C0C0">
                  <a:alpha val="52941"/>
                </a:srgbClr>
              </a:gs>
              <a:gs pos="100000">
                <a:srgbClr val="EBE1E1"/>
              </a:gs>
            </a:gsLst>
            <a:lin ang="27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355511A-FCEB-4F1E-AD79-1A4AD7AE2692}"/>
              </a:ext>
            </a:extLst>
          </p:cNvPr>
          <p:cNvSpPr txBox="1">
            <a:spLocks/>
          </p:cNvSpPr>
          <p:nvPr/>
        </p:nvSpPr>
        <p:spPr>
          <a:xfrm>
            <a:off x="184825" y="2606335"/>
            <a:ext cx="11819107" cy="162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Educational Master </a:t>
            </a:r>
            <a:r>
              <a:rPr lang="en-US" sz="3600" b="1"/>
              <a:t>Plan Location:</a:t>
            </a:r>
            <a:endParaRPr lang="en-US" sz="3600" b="1" dirty="0"/>
          </a:p>
          <a:p>
            <a:endParaRPr lang="en-US" sz="1400" b="1" dirty="0"/>
          </a:p>
          <a:p>
            <a:r>
              <a:rPr lang="en-US" sz="3600" b="1" dirty="0"/>
              <a:t>http://www.laspositascollege.edu/about/strategicplanning.php</a:t>
            </a:r>
          </a:p>
        </p:txBody>
      </p:sp>
    </p:spTree>
    <p:extLst>
      <p:ext uri="{BB962C8B-B14F-4D97-AF65-F5344CB8AC3E}">
        <p14:creationId xmlns:p14="http://schemas.microsoft.com/office/powerpoint/2010/main" val="90776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LPC Colors">
      <a:dk1>
        <a:sysClr val="windowText" lastClr="000000"/>
      </a:dk1>
      <a:lt1>
        <a:sysClr val="window" lastClr="FFFFFF"/>
      </a:lt1>
      <a:dk2>
        <a:srgbClr val="600000"/>
      </a:dk2>
      <a:lt2>
        <a:srgbClr val="F0E4E4"/>
      </a:lt2>
      <a:accent1>
        <a:srgbClr val="800000"/>
      </a:accent1>
      <a:accent2>
        <a:srgbClr val="C00000"/>
      </a:accent2>
      <a:accent3>
        <a:srgbClr val="FFCC99"/>
      </a:accent3>
      <a:accent4>
        <a:srgbClr val="FFE6CC"/>
      </a:accent4>
      <a:accent5>
        <a:srgbClr val="E0C6AD"/>
      </a:accent5>
      <a:accent6>
        <a:srgbClr val="AF967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425</Words>
  <Application>Microsoft Office PowerPoint</Application>
  <PresentationFormat>Widescreen</PresentationFormat>
  <Paragraphs>75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Theme</vt:lpstr>
      <vt:lpstr>1_Office Theme</vt:lpstr>
      <vt:lpstr>Educational Master Plan 2021 to 2026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Svetlana Tkachenko</dc:creator>
  <cp:lastModifiedBy>Rajinder</cp:lastModifiedBy>
  <cp:revision>129</cp:revision>
  <dcterms:created xsi:type="dcterms:W3CDTF">2019-09-05T00:28:05Z</dcterms:created>
  <dcterms:modified xsi:type="dcterms:W3CDTF">2021-10-15T07:19:32Z</dcterms:modified>
</cp:coreProperties>
</file>