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6" r:id="rId2"/>
    <p:sldId id="269" r:id="rId3"/>
    <p:sldId id="270" r:id="rId4"/>
    <p:sldId id="285" r:id="rId5"/>
    <p:sldId id="271" r:id="rId6"/>
    <p:sldId id="272" r:id="rId7"/>
    <p:sldId id="273" r:id="rId8"/>
    <p:sldId id="286" r:id="rId9"/>
    <p:sldId id="274" r:id="rId10"/>
    <p:sldId id="278" r:id="rId11"/>
    <p:sldId id="282" r:id="rId12"/>
    <p:sldId id="279" r:id="rId13"/>
    <p:sldId id="283" r:id="rId14"/>
    <p:sldId id="284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adrunner\data$\LPC_OIRP\A.%20IRP%20Projects\Presentations\Guided%20Pathways%20Retreat%20-%20January%202019\LPC_F13-F17_Guided%20Pathways%20Cohorts%202019.01.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adrunner\data$\LPC_OIRP\A.%20IRP%20Projects\Presentations\Guided%20Pathways%20Retreat%20-%20January%202019\LPC_F13-F17_Guided%20Pathways%20Cohorts%202019.01.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adrunner\data$\LPC_OIRP\A.%20IRP%20Projects\Presentations\Guided%20Pathways%20Retreat%20-%20January%202019\LPC_F13-F17_Guided%20Pathways%20Cohorts%202019.01.0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oadrunner\data$\LPC_OIRP\A.%20IRP%20Projects\Presentations\Guided%20Pathways%20Retreat%20-%20January%202019\LPC_F13-F17_Guided%20Pathways%20Cohorts%202019.01.0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'All Successfull Units 1st Term'!$B$11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Successfull Units 1st Term'!$C$9,'All Successfull Units 1st Term'!$E$9,'All Successfull Units 1st Term'!$G$9,'All Successfull Units 1st Term'!$I$9,'All Successfull Units 1st Term'!$K$9)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Successfull Units 1st Term'!$D$11,'All Successfull Units 1st Term'!$F$11,'All Successfull Units 1st Term'!$H$11,'All Successfull Units 1st Term'!$J$11,'All Successfull Units 1st Term'!$L$11)</c:f>
              <c:numCache>
                <c:formatCode>0%</c:formatCode>
                <c:ptCount val="5"/>
                <c:pt idx="0">
                  <c:v>0.12608353033884948</c:v>
                </c:pt>
                <c:pt idx="1">
                  <c:v>0.18282312925170069</c:v>
                </c:pt>
                <c:pt idx="2">
                  <c:v>0.15184893784421716</c:v>
                </c:pt>
                <c:pt idx="3">
                  <c:v>0.15642023346303502</c:v>
                </c:pt>
                <c:pt idx="4">
                  <c:v>0.17344398340248962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E7-4CC1-8BE3-02287EC65DD3}"/>
            </c:ext>
          </c:extLst>
        </c:ser>
        <c:ser>
          <c:idx val="1"/>
          <c:order val="1"/>
          <c:tx>
            <c:strRef>
              <c:f>'All Successfull Units 1st Term'!$B$12</c:f>
              <c:strCache>
                <c:ptCount val="1"/>
                <c:pt idx="0">
                  <c:v>Less than 6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Successfull Units 1st Term'!$C$9,'All Successfull Units 1st Term'!$E$9,'All Successfull Units 1st Term'!$G$9,'All Successfull Units 1st Term'!$I$9,'All Successfull Units 1st Term'!$K$9)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Successfull Units 1st Term'!$D$12,'All Successfull Units 1st Term'!$F$12,'All Successfull Units 1st Term'!$H$12,'All Successfull Units 1st Term'!$J$12,'All Successfull Units 1st Term'!$L$12)</c:f>
              <c:numCache>
                <c:formatCode>0%</c:formatCode>
                <c:ptCount val="5"/>
                <c:pt idx="0">
                  <c:v>0.18991331757289204</c:v>
                </c:pt>
                <c:pt idx="1">
                  <c:v>0.17857142857142858</c:v>
                </c:pt>
                <c:pt idx="2">
                  <c:v>0.16679779701022818</c:v>
                </c:pt>
                <c:pt idx="3">
                  <c:v>0.18054474708171206</c:v>
                </c:pt>
                <c:pt idx="4">
                  <c:v>0.15352697095435686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E7-4CC1-8BE3-02287EC65DD3}"/>
            </c:ext>
          </c:extLst>
        </c:ser>
        <c:ser>
          <c:idx val="2"/>
          <c:order val="2"/>
          <c:tx>
            <c:strRef>
              <c:f>'All Successfull Units 1st Term'!$B$13</c:f>
              <c:strCache>
                <c:ptCount val="1"/>
                <c:pt idx="0">
                  <c:v>6 - 11.5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Successfull Units 1st Term'!$C$9,'All Successfull Units 1st Term'!$E$9,'All Successfull Units 1st Term'!$G$9,'All Successfull Units 1st Term'!$I$9,'All Successfull Units 1st Term'!$K$9)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Successfull Units 1st Term'!$D$13,'All Successfull Units 1st Term'!$F$13,'All Successfull Units 1st Term'!$H$13,'All Successfull Units 1st Term'!$J$13,'All Successfull Units 1st Term'!$L$13)</c:f>
              <c:numCache>
                <c:formatCode>0%</c:formatCode>
                <c:ptCount val="5"/>
                <c:pt idx="0">
                  <c:v>0.37037037037037035</c:v>
                </c:pt>
                <c:pt idx="1">
                  <c:v>0.32482993197278914</c:v>
                </c:pt>
                <c:pt idx="2">
                  <c:v>0.33123524783634933</c:v>
                </c:pt>
                <c:pt idx="3">
                  <c:v>0.34319066147859922</c:v>
                </c:pt>
                <c:pt idx="4">
                  <c:v>0.34937759336099583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2E7-4CC1-8BE3-02287EC65DD3}"/>
            </c:ext>
          </c:extLst>
        </c:ser>
        <c:ser>
          <c:idx val="3"/>
          <c:order val="3"/>
          <c:tx>
            <c:strRef>
              <c:f>'All Successfull Units 1st Term'!$B$14</c:f>
              <c:strCache>
                <c:ptCount val="1"/>
                <c:pt idx="0">
                  <c:v>12 - 14.5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Successfull Units 1st Term'!$C$9,'All Successfull Units 1st Term'!$E$9,'All Successfull Units 1st Term'!$G$9,'All Successfull Units 1st Term'!$I$9,'All Successfull Units 1st Term'!$K$9)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Successfull Units 1st Term'!$D$14,'All Successfull Units 1st Term'!$F$14,'All Successfull Units 1st Term'!$H$14,'All Successfull Units 1st Term'!$J$14,'All Successfull Units 1st Term'!$L$14)</c:f>
              <c:numCache>
                <c:formatCode>0%</c:formatCode>
                <c:ptCount val="5"/>
                <c:pt idx="0">
                  <c:v>0.20567375886524822</c:v>
                </c:pt>
                <c:pt idx="1">
                  <c:v>0.20748299319727892</c:v>
                </c:pt>
                <c:pt idx="2">
                  <c:v>0.21636506687647522</c:v>
                </c:pt>
                <c:pt idx="3">
                  <c:v>0.2046692607003891</c:v>
                </c:pt>
                <c:pt idx="4">
                  <c:v>0.20414937759336099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E7-4CC1-8BE3-02287EC65DD3}"/>
            </c:ext>
          </c:extLst>
        </c:ser>
        <c:ser>
          <c:idx val="4"/>
          <c:order val="4"/>
          <c:tx>
            <c:strRef>
              <c:f>'All Successfull Units 1st Term'!$B$15</c:f>
              <c:strCache>
                <c:ptCount val="1"/>
                <c:pt idx="0">
                  <c:v>15 or more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Successfull Units 1st Term'!$C$9,'All Successfull Units 1st Term'!$E$9,'All Successfull Units 1st Term'!$G$9,'All Successfull Units 1st Term'!$I$9,'All Successfull Units 1st Term'!$K$9)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Successfull Units 1st Term'!$D$15,'All Successfull Units 1st Term'!$F$15,'All Successfull Units 1st Term'!$H$15,'All Successfull Units 1st Term'!$J$15,'All Successfull Units 1st Term'!$L$15)</c:f>
              <c:numCache>
                <c:formatCode>0%</c:formatCode>
                <c:ptCount val="5"/>
                <c:pt idx="0">
                  <c:v>0.10795902285263988</c:v>
                </c:pt>
                <c:pt idx="1">
                  <c:v>0.10629251700680271</c:v>
                </c:pt>
                <c:pt idx="2">
                  <c:v>0.13375295043273014</c:v>
                </c:pt>
                <c:pt idx="3">
                  <c:v>0.11517509727626458</c:v>
                </c:pt>
                <c:pt idx="4">
                  <c:v>0.11950207468879669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2E7-4CC1-8BE3-02287EC65D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68990192"/>
        <c:axId val="568976864"/>
      </c:barChart>
      <c:catAx>
        <c:axId val="56899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76864"/>
        <c:crosses val="autoZero"/>
        <c:auto val="1"/>
        <c:lblAlgn val="ctr"/>
        <c:lblOffset val="100"/>
        <c:noMultiLvlLbl val="0"/>
      </c:catAx>
      <c:valAx>
        <c:axId val="56897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90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'All Successful Unit 1st Yr'!$B$11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 Unit 1st Yr'!$C$9,'All Successful Unit 1st Yr'!$E$9,'All Successful Unit 1st Yr'!$G$9,'All Successful Unit 1st Yr'!$I$9,'All Successful Unit 1st Yr'!$K$9)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 Unit 1st Yr'!$D$11,'All Successful Unit 1st Yr'!$F$11,'All Successful Unit 1st Yr'!$H$11,'All Successful Unit 1st Yr'!$J$11,'All Successful Unit 1st Yr'!$L$11)</c:f>
              <c:numCache>
                <c:formatCode>0%</c:formatCode>
                <c:ptCount val="5"/>
                <c:pt idx="0">
                  <c:v>9.7714736012608355E-2</c:v>
                </c:pt>
                <c:pt idx="1">
                  <c:v>0.13860544217687074</c:v>
                </c:pt>
                <c:pt idx="2">
                  <c:v>0.11801730920535011</c:v>
                </c:pt>
                <c:pt idx="3">
                  <c:v>0.12529182879377432</c:v>
                </c:pt>
                <c:pt idx="4">
                  <c:v>0.14273858921161825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06-45FC-930E-AABCB8734336}"/>
            </c:ext>
          </c:extLst>
        </c:ser>
        <c:ser>
          <c:idx val="1"/>
          <c:order val="1"/>
          <c:tx>
            <c:strRef>
              <c:f>'All Successful Unit 1st Yr'!$B$12</c:f>
              <c:strCache>
                <c:ptCount val="1"/>
                <c:pt idx="0">
                  <c:v>Less than 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 Unit 1st Yr'!$C$9,'All Successful Unit 1st Yr'!$E$9,'All Successful Unit 1st Yr'!$G$9,'All Successful Unit 1st Yr'!$I$9,'All Successful Unit 1st Yr'!$K$9)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 Unit 1st Yr'!$D$12,'All Successful Unit 1st Yr'!$F$12,'All Successful Unit 1st Yr'!$H$12,'All Successful Unit 1st Yr'!$J$12,'All Successful Unit 1st Yr'!$L$12)</c:f>
              <c:numCache>
                <c:formatCode>0%</c:formatCode>
                <c:ptCount val="5"/>
                <c:pt idx="0">
                  <c:v>0.2781717888100867</c:v>
                </c:pt>
                <c:pt idx="1">
                  <c:v>0.27210884353741499</c:v>
                </c:pt>
                <c:pt idx="2">
                  <c:v>0.25491738788355628</c:v>
                </c:pt>
                <c:pt idx="3">
                  <c:v>0.25836575875486384</c:v>
                </c:pt>
                <c:pt idx="4">
                  <c:v>0.25311203319502074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06-45FC-930E-AABCB8734336}"/>
            </c:ext>
          </c:extLst>
        </c:ser>
        <c:ser>
          <c:idx val="2"/>
          <c:order val="2"/>
          <c:tx>
            <c:strRef>
              <c:f>'All Successful Unit 1st Yr'!$B$13</c:f>
              <c:strCache>
                <c:ptCount val="1"/>
                <c:pt idx="0">
                  <c:v>12 - 23.5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 Unit 1st Yr'!$C$9,'All Successful Unit 1st Yr'!$E$9,'All Successful Unit 1st Yr'!$G$9,'All Successful Unit 1st Yr'!$I$9,'All Successful Unit 1st Yr'!$K$9)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 Unit 1st Yr'!$D$13,'All Successful Unit 1st Yr'!$F$13,'All Successful Unit 1st Yr'!$H$13,'All Successful Unit 1st Yr'!$J$13,'All Successful Unit 1st Yr'!$L$13)</c:f>
              <c:numCache>
                <c:formatCode>0%</c:formatCode>
                <c:ptCount val="5"/>
                <c:pt idx="0">
                  <c:v>0.36721828211189911</c:v>
                </c:pt>
                <c:pt idx="1">
                  <c:v>0.3562925170068027</c:v>
                </c:pt>
                <c:pt idx="2">
                  <c:v>0.35169158143194335</c:v>
                </c:pt>
                <c:pt idx="3">
                  <c:v>0.36186770428015563</c:v>
                </c:pt>
                <c:pt idx="4">
                  <c:v>0.34439834024896265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06-45FC-930E-AABCB8734336}"/>
            </c:ext>
          </c:extLst>
        </c:ser>
        <c:ser>
          <c:idx val="3"/>
          <c:order val="3"/>
          <c:tx>
            <c:strRef>
              <c:f>'All Successful Unit 1st Yr'!$B$14</c:f>
              <c:strCache>
                <c:ptCount val="1"/>
                <c:pt idx="0">
                  <c:v>24 - 29.5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 Unit 1st Yr'!$C$9,'All Successful Unit 1st Yr'!$E$9,'All Successful Unit 1st Yr'!$G$9,'All Successful Unit 1st Yr'!$I$9,'All Successful Unit 1st Yr'!$K$9)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 Unit 1st Yr'!$D$14,'All Successful Unit 1st Yr'!$F$14,'All Successful Unit 1st Yr'!$H$14,'All Successful Unit 1st Yr'!$J$14,'All Successful Unit 1st Yr'!$L$14)</c:f>
              <c:numCache>
                <c:formatCode>0%</c:formatCode>
                <c:ptCount val="5"/>
                <c:pt idx="0">
                  <c:v>0.18991331757289204</c:v>
                </c:pt>
                <c:pt idx="1">
                  <c:v>0.17261904761904762</c:v>
                </c:pt>
                <c:pt idx="2">
                  <c:v>0.1880409126671912</c:v>
                </c:pt>
                <c:pt idx="3">
                  <c:v>0.17198443579766537</c:v>
                </c:pt>
                <c:pt idx="4">
                  <c:v>0.18174273858921161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06-45FC-930E-AABCB8734336}"/>
            </c:ext>
          </c:extLst>
        </c:ser>
        <c:ser>
          <c:idx val="4"/>
          <c:order val="4"/>
          <c:tx>
            <c:strRef>
              <c:f>'All Successful Unit 1st Yr'!$B$15</c:f>
              <c:strCache>
                <c:ptCount val="1"/>
                <c:pt idx="0">
                  <c:v>30 or more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('All Successful Unit 1st Yr'!$C$9,'All Successful Unit 1st Yr'!$E$9,'All Successful Unit 1st Yr'!$G$9,'All Successful Unit 1st Yr'!$I$9,'All Successful Unit 1st Yr'!$K$9)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('All Successful Unit 1st Yr'!$D$15,'All Successful Unit 1st Yr'!$F$15,'All Successful Unit 1st Yr'!$H$15,'All Successful Unit 1st Yr'!$J$15,'All Successful Unit 1st Yr'!$L$15)</c:f>
              <c:numCache>
                <c:formatCode>0%</c:formatCode>
                <c:ptCount val="5"/>
                <c:pt idx="0">
                  <c:v>6.698187549251379E-2</c:v>
                </c:pt>
                <c:pt idx="1">
                  <c:v>6.0374149659863943E-2</c:v>
                </c:pt>
                <c:pt idx="2">
                  <c:v>8.7332808811959081E-2</c:v>
                </c:pt>
                <c:pt idx="3">
                  <c:v>8.2490272373540854E-2</c:v>
                </c:pt>
                <c:pt idx="4">
                  <c:v>7.8008298755186722E-2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806-45FC-930E-AABCB87343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68989800"/>
        <c:axId val="568981960"/>
      </c:barChart>
      <c:catAx>
        <c:axId val="56898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81960"/>
        <c:crosses val="autoZero"/>
        <c:auto val="1"/>
        <c:lblAlgn val="ctr"/>
        <c:lblOffset val="100"/>
        <c:noMultiLvlLbl val="0"/>
      </c:catAx>
      <c:valAx>
        <c:axId val="56898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89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'Fall to Spring Persistence '!$B$11</c:f>
              <c:strCache>
                <c:ptCount val="1"/>
                <c:pt idx="0">
                  <c:v>Persisted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('Fall to Spring Persistence '!$C$9,'Fall to Spring Persistence '!$E$9,'Fall to Spring Persistence '!$G$9,'Fall to Spring Persistence '!$I$9,'Fall to Spring Persistence 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('Fall to Spring Persistence '!$D$11,'Fall to Spring Persistence '!$F$11,'Fall to Spring Persistence '!$H$11,'Fall to Spring Persistence '!$J$11,'Fall to Spring Persistence '!$L$11)</c:f>
              <c:numCache>
                <c:formatCode>0%</c:formatCode>
                <c:ptCount val="5"/>
                <c:pt idx="0">
                  <c:v>0.85736800630417653</c:v>
                </c:pt>
                <c:pt idx="1">
                  <c:v>0.83078231292517002</c:v>
                </c:pt>
                <c:pt idx="2">
                  <c:v>0.85287175452399688</c:v>
                </c:pt>
                <c:pt idx="3">
                  <c:v>0.8552529182879377</c:v>
                </c:pt>
                <c:pt idx="4">
                  <c:v>0.82738589211618252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7-4827-9D50-32F4DE96D6F2}"/>
            </c:ext>
          </c:extLst>
        </c:ser>
        <c:ser>
          <c:idx val="1"/>
          <c:order val="1"/>
          <c:tx>
            <c:strRef>
              <c:f>'Fall to Spring Persistence '!$B$12</c:f>
              <c:strCache>
                <c:ptCount val="1"/>
                <c:pt idx="0">
                  <c:v>Did Not Persist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('Fall to Spring Persistence '!$C$9,'Fall to Spring Persistence '!$E$9,'Fall to Spring Persistence '!$G$9,'Fall to Spring Persistence '!$I$9,'Fall to Spring Persistence '!$K$9)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('Fall to Spring Persistence '!$D$12,'Fall to Spring Persistence '!$F$12,'Fall to Spring Persistence '!$H$12,'Fall to Spring Persistence '!$J$12,'Fall to Spring Persistence '!$L$12)</c:f>
              <c:numCache>
                <c:formatCode>0%</c:formatCode>
                <c:ptCount val="5"/>
                <c:pt idx="0">
                  <c:v>0.14263199369582349</c:v>
                </c:pt>
                <c:pt idx="1">
                  <c:v>0.16921768707482993</c:v>
                </c:pt>
                <c:pt idx="2">
                  <c:v>0.14712824547600314</c:v>
                </c:pt>
                <c:pt idx="3">
                  <c:v>0.14474708171206227</c:v>
                </c:pt>
                <c:pt idx="4">
                  <c:v>0.17261410788381742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DF7-4827-9D50-32F4DE96D6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8974904"/>
        <c:axId val="568989016"/>
      </c:barChart>
      <c:catAx>
        <c:axId val="56897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89016"/>
        <c:crosses val="autoZero"/>
        <c:auto val="1"/>
        <c:lblAlgn val="ctr"/>
        <c:lblOffset val="100"/>
        <c:noMultiLvlLbl val="0"/>
      </c:catAx>
      <c:valAx>
        <c:axId val="5689890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74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20287741810053E-2"/>
          <c:y val="0.11337297081615215"/>
          <c:w val="0.92332045299893084"/>
          <c:h val="0.77983818621230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Success English - Math'!$B$12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 Success English - Math'!$C$10,' Success English - Math'!$E$10,' Success English - Math'!$G$10,' Success English - Math'!$I$10,' Success English - Math'!$K$10)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 Success English - Math'!$D$12,' Success English - Math'!$F$12,' Success English - Math'!$H$12,' Success English - Math'!$J$12,' Success English - Math'!$L$12)</c:f>
              <c:numCache>
                <c:formatCode>0%</c:formatCode>
                <c:ptCount val="5"/>
                <c:pt idx="0">
                  <c:v>0.36406619385342792</c:v>
                </c:pt>
                <c:pt idx="1">
                  <c:v>0.35714285714285715</c:v>
                </c:pt>
                <c:pt idx="2">
                  <c:v>0.41306058221872544</c:v>
                </c:pt>
                <c:pt idx="3">
                  <c:v>0.54708171206225686</c:v>
                </c:pt>
                <c:pt idx="4">
                  <c:v>0.56016597510373445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03-4B9A-B235-7386B6679723}"/>
            </c:ext>
          </c:extLst>
        </c:ser>
        <c:ser>
          <c:idx val="1"/>
          <c:order val="1"/>
          <c:tx>
            <c:strRef>
              <c:f>' Success English - Math'!$B$13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 Success English - Math'!$C$10,' Success English - Math'!$E$10,' Success English - Math'!$G$10,' Success English - Math'!$I$10,' Success English - Math'!$K$10)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 Success English - Math'!$D$13,' Success English - Math'!$F$13,' Success English - Math'!$H$13,' Success English - Math'!$J$13,' Success English - Math'!$L$13)</c:f>
              <c:numCache>
                <c:formatCode>0%</c:formatCode>
                <c:ptCount val="5"/>
                <c:pt idx="0">
                  <c:v>0.29866036249014971</c:v>
                </c:pt>
                <c:pt idx="1">
                  <c:v>0.320578231292517</c:v>
                </c:pt>
                <c:pt idx="2">
                  <c:v>0.35719905586152634</c:v>
                </c:pt>
                <c:pt idx="3">
                  <c:v>0.36964980544747084</c:v>
                </c:pt>
                <c:pt idx="4">
                  <c:v>0.33692946058091289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903-4B9A-B235-7386B6679723}"/>
            </c:ext>
          </c:extLst>
        </c:ser>
        <c:ser>
          <c:idx val="2"/>
          <c:order val="2"/>
          <c:tx>
            <c:strRef>
              <c:f>' Success English - Math'!$B$14</c:f>
              <c:strCache>
                <c:ptCount val="1"/>
                <c:pt idx="0">
                  <c:v> English and Math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 Success English - Math'!$C$10,' Success English - Math'!$E$10,' Success English - Math'!$G$10,' Success English - Math'!$I$10,' Success English - Math'!$K$10)</c:f>
              <c:strCache>
                <c:ptCount val="5"/>
                <c:pt idx="0">
                  <c:v>Fall 2013</c:v>
                </c:pt>
                <c:pt idx="1">
                  <c:v>Fall 2014</c:v>
                </c:pt>
                <c:pt idx="2">
                  <c:v>Fall 2015</c:v>
                </c:pt>
                <c:pt idx="3">
                  <c:v>Fall 2016</c:v>
                </c:pt>
                <c:pt idx="4">
                  <c:v>Fall 2017</c:v>
                </c:pt>
              </c:strCache>
            </c:strRef>
          </c:cat>
          <c:val>
            <c:numRef>
              <c:f>(' Success English - Math'!$D$14,' Success English - Math'!$F$14,' Success English - Math'!$H$14,' Success English - Math'!$J$14,' Success English - Math'!$L$14)</c:f>
              <c:numCache>
                <c:formatCode>0%</c:formatCode>
                <c:ptCount val="5"/>
                <c:pt idx="0">
                  <c:v>0.20015760441292357</c:v>
                </c:pt>
                <c:pt idx="1">
                  <c:v>0.20578231292517007</c:v>
                </c:pt>
                <c:pt idx="2">
                  <c:v>0.25727773406766324</c:v>
                </c:pt>
                <c:pt idx="3">
                  <c:v>0.31128404669260701</c:v>
                </c:pt>
                <c:pt idx="4">
                  <c:v>0.29626556016597511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903-4B9A-B235-7386B66797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68985096"/>
        <c:axId val="568987056"/>
      </c:barChart>
      <c:catAx>
        <c:axId val="56898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87056"/>
        <c:crosses val="autoZero"/>
        <c:auto val="1"/>
        <c:lblAlgn val="ctr"/>
        <c:lblOffset val="100"/>
        <c:noMultiLvlLbl val="0"/>
      </c:catAx>
      <c:valAx>
        <c:axId val="56898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9850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209860-8D07-4410-8132-BB88AB880C6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295612-5C20-4B41-8D8F-31B37D7C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6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78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38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9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8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DBDF8C-3C8A-49BD-89A8-31D92F678BD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C83D21-C455-4100-B40A-AFBCC14506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6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505" y="460434"/>
            <a:ext cx="8686800" cy="32178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Student Characteristics and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Momentum </a:t>
            </a:r>
            <a:r>
              <a:rPr lang="en-US" sz="4800" b="1" dirty="0"/>
              <a:t>Metrics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3200" b="1" dirty="0"/>
              <a:t>of </a:t>
            </a:r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</a:rPr>
              <a:t>New First-Time College Students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b="1" dirty="0" smtClean="0"/>
              <a:t>Who </a:t>
            </a:r>
            <a:r>
              <a:rPr lang="en-US" sz="3200" b="1" dirty="0"/>
              <a:t>Want to </a:t>
            </a:r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</a:rPr>
              <a:t>Transfer and/or 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an Associate </a:t>
            </a:r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</a:rPr>
              <a:t>Degree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305" y="4430485"/>
            <a:ext cx="7315200" cy="179732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+mn-lt"/>
              </a:rPr>
              <a:t>Presenter: Rajinder Samra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+mn-lt"/>
              </a:rPr>
              <a:t>Director of Research, Planning, and Institutional Effectiveness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Spring 2019 Guided Pathways Retreat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January 10, 2019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77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8328" y="373692"/>
            <a:ext cx="7543800" cy="10196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 Successful Units by </a:t>
            </a: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</a:rPr>
              <a:t>First Fall Term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Cohorts: Fall 2013 to Fall 2017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891668"/>
              </p:ext>
            </p:extLst>
          </p:nvPr>
        </p:nvGraphicFramePr>
        <p:xfrm>
          <a:off x="457200" y="1393371"/>
          <a:ext cx="82296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7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457200"/>
            <a:ext cx="8229600" cy="1153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5</a:t>
            </a:r>
            <a:r>
              <a:rPr lang="en-US" sz="3200" b="1" dirty="0" smtClean="0"/>
              <a:t>.  Of </a:t>
            </a:r>
            <a:r>
              <a:rPr lang="en-US" sz="3200" b="1" u="sng" dirty="0"/>
              <a:t>all</a:t>
            </a:r>
            <a:r>
              <a:rPr lang="en-US" sz="3200" b="1" dirty="0"/>
              <a:t> new first-time </a:t>
            </a:r>
            <a:r>
              <a:rPr lang="en-US" sz="3200" b="1" dirty="0" smtClean="0"/>
              <a:t>transfer </a:t>
            </a:r>
            <a:r>
              <a:rPr lang="en-US" sz="3200" b="1" dirty="0"/>
              <a:t>and/or </a:t>
            </a:r>
            <a:r>
              <a:rPr lang="en-US" sz="3200" b="1" dirty="0" smtClean="0"/>
              <a:t>associate degree-seeking </a:t>
            </a:r>
            <a:r>
              <a:rPr lang="en-US" sz="3200" b="1" dirty="0"/>
              <a:t>students,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what percentage successfully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complete 30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units by the end of their first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year?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9456" y="2209801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9456" y="5072744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0856" y="3145972"/>
            <a:ext cx="8229600" cy="20390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6</a:t>
            </a:r>
            <a:r>
              <a:rPr lang="en-US" sz="3200" b="1" dirty="0" smtClean="0"/>
              <a:t>. </a:t>
            </a:r>
            <a:r>
              <a:rPr lang="en-US" sz="3200" b="1" dirty="0"/>
              <a:t>Of new first-time </a:t>
            </a:r>
            <a:r>
              <a:rPr lang="en-US" sz="3200" b="1" dirty="0" smtClean="0"/>
              <a:t>transfer </a:t>
            </a:r>
            <a:r>
              <a:rPr lang="en-US" sz="3200" b="1" dirty="0"/>
              <a:t>and/or </a:t>
            </a:r>
            <a:r>
              <a:rPr lang="en-US" sz="3200" b="1" dirty="0" smtClean="0"/>
              <a:t>associate degree-seeking </a:t>
            </a:r>
            <a:r>
              <a:rPr lang="en-US" sz="3200" b="1" dirty="0"/>
              <a:t>students who are </a:t>
            </a:r>
            <a:r>
              <a:rPr lang="en-US" sz="3200" b="1" u="sng" dirty="0"/>
              <a:t>full-time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what percentage successfully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complete 30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units by the end of their first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year?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8328" y="373692"/>
            <a:ext cx="7543800" cy="10196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 Successful Units in </a:t>
            </a: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</a:rPr>
              <a:t>First Year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Cohorts: Fall 2013 to Fall 2017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437000"/>
              </p:ext>
            </p:extLst>
          </p:nvPr>
        </p:nvGraphicFramePr>
        <p:xfrm>
          <a:off x="457200" y="1393372"/>
          <a:ext cx="8229600" cy="4855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2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8328" y="373692"/>
            <a:ext cx="7543800" cy="10196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Fall to Spring Persistence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Cohorts: Fall 2013 to Fall 2017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044202"/>
              </p:ext>
            </p:extLst>
          </p:nvPr>
        </p:nvGraphicFramePr>
        <p:xfrm>
          <a:off x="457200" y="1393372"/>
          <a:ext cx="8229600" cy="486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4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8328" y="373690"/>
            <a:ext cx="7543800" cy="134625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Successful Completion of Degree/Transfer-Level English and/or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Math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Cohorts: Fall 2013 to Fall 2017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302149"/>
              </p:ext>
            </p:extLst>
          </p:nvPr>
        </p:nvGraphicFramePr>
        <p:xfrm>
          <a:off x="457200" y="1719943"/>
          <a:ext cx="8229600" cy="452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74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1600200"/>
            <a:ext cx="8513674" cy="11315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New First-Time College Students </a:t>
            </a:r>
          </a:p>
          <a:p>
            <a:r>
              <a:rPr lang="en-US" sz="3200" b="1" dirty="0"/>
              <a:t>	who want to </a:t>
            </a:r>
            <a:r>
              <a:rPr lang="en-US" sz="3200" b="1" u="sng" dirty="0"/>
              <a:t>Transfer and/or </a:t>
            </a:r>
            <a:r>
              <a:rPr lang="en-US" sz="3200" b="1" u="sng" dirty="0" smtClean="0"/>
              <a:t>an Associate </a:t>
            </a:r>
            <a:r>
              <a:rPr lang="en-US" sz="3200" b="1" u="sng" dirty="0"/>
              <a:t>Degree</a:t>
            </a:r>
            <a:r>
              <a:rPr lang="en-US" sz="3200" b="1" dirty="0"/>
              <a:t>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0856" y="2731729"/>
            <a:ext cx="7772400" cy="1818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indent="-450850" algn="l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315200" algn="l"/>
              </a:tabLs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Transfer with an associate degree</a:t>
            </a:r>
          </a:p>
          <a:p>
            <a:pPr marL="1371600" indent="-450850" algn="l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315200" algn="l"/>
              </a:tabLs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Transfer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without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an associate degree</a:t>
            </a:r>
          </a:p>
          <a:p>
            <a:pPr marL="1371600" indent="-450850" algn="l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7315200" algn="l"/>
              </a:tabLs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Associate degree only</a:t>
            </a:r>
          </a:p>
        </p:txBody>
      </p:sp>
    </p:spTree>
    <p:extLst>
      <p:ext uri="{BB962C8B-B14F-4D97-AF65-F5344CB8AC3E}">
        <p14:creationId xmlns:p14="http://schemas.microsoft.com/office/powerpoint/2010/main" val="383976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5992" y="1617024"/>
            <a:ext cx="8354439" cy="8871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 smtClean="0"/>
              <a:t>Answer Questions together: 1, 2a, 2b, 2c, 2d, and 2e</a:t>
            </a:r>
            <a:endParaRPr lang="en-US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5993" y="782285"/>
            <a:ext cx="3033171" cy="4957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u="sng" dirty="0" smtClean="0"/>
              <a:t>Handout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40285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827314"/>
            <a:ext cx="8229600" cy="19044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1. Each fall, about 9,300 students attend LPC.  </a:t>
            </a:r>
          </a:p>
          <a:p>
            <a:pPr marL="403225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How many are </a:t>
            </a:r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</a:rPr>
              <a:t>new first-time college students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who would like to transfer and/or earn an associate degree?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731729"/>
            <a:ext cx="7772400" cy="1219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1,200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6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457200"/>
            <a:ext cx="8229600" cy="1153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2. Of new first-time college students who would like to transfer and/or earn an associate degree: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0856" y="1611086"/>
            <a:ext cx="7772400" cy="849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percentage identify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9456" y="2383972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45%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0856" y="3069773"/>
            <a:ext cx="7772400" cy="849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percentage are full-time (12 units or more)?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9456" y="3918858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0856" y="4528460"/>
            <a:ext cx="7772400" cy="849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top city of residence?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2370" y="526427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457200"/>
            <a:ext cx="8229600" cy="1153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2. Of new first-time college students who would like to transfer and/or earn an associate degree: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0856" y="1611086"/>
            <a:ext cx="7772400" cy="849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percentage only want an associate degree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they do not want to transfer)?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9456" y="2383972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0856" y="3145972"/>
            <a:ext cx="7772400" cy="120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students who want to transfer, what percentage want to earn an associate degree prior to transferring?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9456" y="4354285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76%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640080"/>
            <a:ext cx="2743200" cy="2286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+mn-lt"/>
              </a:rPr>
              <a:t>Las Positas College Student Characteristics</a:t>
            </a:r>
            <a:endParaRPr lang="en-US" sz="3200" b="1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2926080"/>
            <a:ext cx="2743200" cy="3379124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New First-time  College Students with Goal of Transfer and/or Associate Degree</a:t>
            </a: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2304" t="17984" r="9238" b="4496"/>
          <a:stretch/>
        </p:blipFill>
        <p:spPr>
          <a:xfrm>
            <a:off x="3166484" y="85060"/>
            <a:ext cx="5892457" cy="677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5993" y="1617024"/>
            <a:ext cx="8229600" cy="8871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 smtClean="0"/>
              <a:t>Answer Questions Together: 3, 4, 5, and 6</a:t>
            </a:r>
            <a:endParaRPr lang="en-US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5993" y="782285"/>
            <a:ext cx="3033171" cy="4957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u="sng" dirty="0" smtClean="0"/>
              <a:t>Handout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3451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856" y="457200"/>
            <a:ext cx="8229600" cy="1153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 smtClean="0"/>
              <a:t>3.  Of </a:t>
            </a:r>
            <a:r>
              <a:rPr lang="en-US" sz="3200" b="1" u="sng" dirty="0"/>
              <a:t>all</a:t>
            </a:r>
            <a:r>
              <a:rPr lang="en-US" sz="3200" b="1" dirty="0"/>
              <a:t> new first-time </a:t>
            </a:r>
            <a:r>
              <a:rPr lang="en-US" sz="3200" b="1" dirty="0" smtClean="0"/>
              <a:t>transfer </a:t>
            </a:r>
            <a:r>
              <a:rPr lang="en-US" sz="3200" b="1" dirty="0"/>
              <a:t>and/or </a:t>
            </a:r>
            <a:r>
              <a:rPr lang="en-US" sz="3200" b="1" dirty="0" smtClean="0"/>
              <a:t>associate degree-seeking </a:t>
            </a:r>
            <a:r>
              <a:rPr lang="en-US" sz="3200" b="1" dirty="0"/>
              <a:t>students,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what percentage successfully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complete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15 units by the end of their first fall semester?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9456" y="2383972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9456" y="5290458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71600" algn="l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0856" y="3178629"/>
            <a:ext cx="8229600" cy="11538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03225" indent="-403225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4. Of new first-time </a:t>
            </a:r>
            <a:r>
              <a:rPr lang="en-US" sz="3200" b="1" dirty="0" smtClean="0"/>
              <a:t>transfer </a:t>
            </a:r>
            <a:r>
              <a:rPr lang="en-US" sz="3200" b="1" dirty="0"/>
              <a:t>and/or </a:t>
            </a:r>
            <a:r>
              <a:rPr lang="en-US" sz="3200" b="1" dirty="0" smtClean="0"/>
              <a:t>associate degree-seeking </a:t>
            </a:r>
            <a:r>
              <a:rPr lang="en-US" sz="3200" b="1" dirty="0"/>
              <a:t>students who are </a:t>
            </a:r>
            <a:r>
              <a:rPr lang="en-US" sz="3200" b="1" u="sng" dirty="0"/>
              <a:t>full-time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what percentage successfully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complete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15 units by the end of their first fall semester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trospect">
  <a:themeElements>
    <a:clrScheme name="LPC Colors">
      <a:dk1>
        <a:sysClr val="windowText" lastClr="000000"/>
      </a:dk1>
      <a:lt1>
        <a:sysClr val="window" lastClr="FFFFFF"/>
      </a:lt1>
      <a:dk2>
        <a:srgbClr val="600000"/>
      </a:dk2>
      <a:lt2>
        <a:srgbClr val="E7E6E6"/>
      </a:lt2>
      <a:accent1>
        <a:srgbClr val="800000"/>
      </a:accent1>
      <a:accent2>
        <a:srgbClr val="C00000"/>
      </a:accent2>
      <a:accent3>
        <a:srgbClr val="FFCC99"/>
      </a:accent3>
      <a:accent4>
        <a:srgbClr val="FFE6CC"/>
      </a:accent4>
      <a:accent5>
        <a:srgbClr val="E0C6AD"/>
      </a:accent5>
      <a:accent6>
        <a:srgbClr val="AF967C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680</TotalTime>
  <Words>387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Retrospect</vt:lpstr>
      <vt:lpstr>Student Characteristics and  Momentum Metrics  of New First-Time College Students  Who Want to Transfer and/or an Associate Degree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 Positas College Student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Rajinder Samra</dc:creator>
  <cp:lastModifiedBy>Rajinder Samra</cp:lastModifiedBy>
  <cp:revision>88</cp:revision>
  <cp:lastPrinted>2019-01-22T18:35:25Z</cp:lastPrinted>
  <dcterms:created xsi:type="dcterms:W3CDTF">2019-01-08T22:51:58Z</dcterms:created>
  <dcterms:modified xsi:type="dcterms:W3CDTF">2019-01-22T19:09:53Z</dcterms:modified>
</cp:coreProperties>
</file>