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2"/>
  </p:notesMasterIdLst>
  <p:sldIdLst>
    <p:sldId id="256" r:id="rId2"/>
    <p:sldId id="257" r:id="rId3"/>
    <p:sldId id="258" r:id="rId4"/>
    <p:sldId id="282" r:id="rId5"/>
    <p:sldId id="283" r:id="rId6"/>
    <p:sldId id="278" r:id="rId7"/>
    <p:sldId id="264" r:id="rId8"/>
    <p:sldId id="284" r:id="rId9"/>
    <p:sldId id="286" r:id="rId10"/>
    <p:sldId id="265" r:id="rId11"/>
    <p:sldId id="275" r:id="rId12"/>
    <p:sldId id="266" r:id="rId13"/>
    <p:sldId id="276" r:id="rId14"/>
    <p:sldId id="285" r:id="rId15"/>
    <p:sldId id="267" r:id="rId16"/>
    <p:sldId id="262" r:id="rId17"/>
    <p:sldId id="259" r:id="rId18"/>
    <p:sldId id="280" r:id="rId19"/>
    <p:sldId id="260"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21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08846-B8E5-48AA-8062-8DE68A698BFA}" type="datetimeFigureOut">
              <a:rPr lang="en-US" smtClean="0"/>
              <a:t>2/21/2017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F2D82-BC45-4EDE-8D2C-7CDA96B8AF1B}" type="slidenum">
              <a:rPr lang="en-US" smtClean="0"/>
              <a:t>‹#›</a:t>
            </a:fld>
            <a:endParaRPr lang="en-US"/>
          </a:p>
        </p:txBody>
      </p:sp>
    </p:spTree>
    <p:extLst>
      <p:ext uri="{BB962C8B-B14F-4D97-AF65-F5344CB8AC3E}">
        <p14:creationId xmlns:p14="http://schemas.microsoft.com/office/powerpoint/2010/main" val="2156886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F2D82-BC45-4EDE-8D2C-7CDA96B8AF1B}" type="slidenum">
              <a:rPr lang="en-US" smtClean="0"/>
              <a:t>1</a:t>
            </a:fld>
            <a:endParaRPr lang="en-US"/>
          </a:p>
        </p:txBody>
      </p:sp>
    </p:spTree>
    <p:extLst>
      <p:ext uri="{BB962C8B-B14F-4D97-AF65-F5344CB8AC3E}">
        <p14:creationId xmlns:p14="http://schemas.microsoft.com/office/powerpoint/2010/main" val="2685741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F2D82-BC45-4EDE-8D2C-7CDA96B8AF1B}" type="slidenum">
              <a:rPr lang="en-US" smtClean="0"/>
              <a:t>17</a:t>
            </a:fld>
            <a:endParaRPr lang="en-US"/>
          </a:p>
        </p:txBody>
      </p:sp>
    </p:spTree>
    <p:extLst>
      <p:ext uri="{BB962C8B-B14F-4D97-AF65-F5344CB8AC3E}">
        <p14:creationId xmlns:p14="http://schemas.microsoft.com/office/powerpoint/2010/main" val="3206579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F2D82-BC45-4EDE-8D2C-7CDA96B8AF1B}" type="slidenum">
              <a:rPr lang="en-US" smtClean="0"/>
              <a:t>18</a:t>
            </a:fld>
            <a:endParaRPr lang="en-US"/>
          </a:p>
        </p:txBody>
      </p:sp>
    </p:spTree>
    <p:extLst>
      <p:ext uri="{BB962C8B-B14F-4D97-AF65-F5344CB8AC3E}">
        <p14:creationId xmlns:p14="http://schemas.microsoft.com/office/powerpoint/2010/main" val="2053531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F2D82-BC45-4EDE-8D2C-7CDA96B8AF1B}" type="slidenum">
              <a:rPr lang="en-US" smtClean="0"/>
              <a:t>19</a:t>
            </a:fld>
            <a:endParaRPr lang="en-US"/>
          </a:p>
        </p:txBody>
      </p:sp>
    </p:spTree>
    <p:extLst>
      <p:ext uri="{BB962C8B-B14F-4D97-AF65-F5344CB8AC3E}">
        <p14:creationId xmlns:p14="http://schemas.microsoft.com/office/powerpoint/2010/main" val="3208991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F2D82-BC45-4EDE-8D2C-7CDA96B8AF1B}" type="slidenum">
              <a:rPr lang="en-US" smtClean="0"/>
              <a:t>20</a:t>
            </a:fld>
            <a:endParaRPr lang="en-US"/>
          </a:p>
        </p:txBody>
      </p:sp>
    </p:spTree>
    <p:extLst>
      <p:ext uri="{BB962C8B-B14F-4D97-AF65-F5344CB8AC3E}">
        <p14:creationId xmlns:p14="http://schemas.microsoft.com/office/powerpoint/2010/main" val="213985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F2D82-BC45-4EDE-8D2C-7CDA96B8AF1B}" type="slidenum">
              <a:rPr lang="en-US" smtClean="0"/>
              <a:t>2</a:t>
            </a:fld>
            <a:endParaRPr lang="en-US"/>
          </a:p>
        </p:txBody>
      </p:sp>
    </p:spTree>
    <p:extLst>
      <p:ext uri="{BB962C8B-B14F-4D97-AF65-F5344CB8AC3E}">
        <p14:creationId xmlns:p14="http://schemas.microsoft.com/office/powerpoint/2010/main" val="125134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F2D82-BC45-4EDE-8D2C-7CDA96B8AF1B}" type="slidenum">
              <a:rPr lang="en-US" smtClean="0"/>
              <a:t>3</a:t>
            </a:fld>
            <a:endParaRPr lang="en-US"/>
          </a:p>
        </p:txBody>
      </p:sp>
    </p:spTree>
    <p:extLst>
      <p:ext uri="{BB962C8B-B14F-4D97-AF65-F5344CB8AC3E}">
        <p14:creationId xmlns:p14="http://schemas.microsoft.com/office/powerpoint/2010/main" val="3284308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F2D82-BC45-4EDE-8D2C-7CDA96B8AF1B}" type="slidenum">
              <a:rPr lang="en-US" smtClean="0"/>
              <a:t>6</a:t>
            </a:fld>
            <a:endParaRPr lang="en-US"/>
          </a:p>
        </p:txBody>
      </p:sp>
    </p:spTree>
    <p:extLst>
      <p:ext uri="{BB962C8B-B14F-4D97-AF65-F5344CB8AC3E}">
        <p14:creationId xmlns:p14="http://schemas.microsoft.com/office/powerpoint/2010/main" val="2690690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F2D82-BC45-4EDE-8D2C-7CDA96B8AF1B}" type="slidenum">
              <a:rPr lang="en-US" smtClean="0"/>
              <a:t>7</a:t>
            </a:fld>
            <a:endParaRPr lang="en-US"/>
          </a:p>
        </p:txBody>
      </p:sp>
    </p:spTree>
    <p:extLst>
      <p:ext uri="{BB962C8B-B14F-4D97-AF65-F5344CB8AC3E}">
        <p14:creationId xmlns:p14="http://schemas.microsoft.com/office/powerpoint/2010/main" val="3265164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F2D82-BC45-4EDE-8D2C-7CDA96B8AF1B}" type="slidenum">
              <a:rPr lang="en-US" smtClean="0"/>
              <a:t>10</a:t>
            </a:fld>
            <a:endParaRPr lang="en-US"/>
          </a:p>
        </p:txBody>
      </p:sp>
    </p:spTree>
    <p:extLst>
      <p:ext uri="{BB962C8B-B14F-4D97-AF65-F5344CB8AC3E}">
        <p14:creationId xmlns:p14="http://schemas.microsoft.com/office/powerpoint/2010/main" val="450333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F2D82-BC45-4EDE-8D2C-7CDA96B8AF1B}" type="slidenum">
              <a:rPr lang="en-US" smtClean="0"/>
              <a:t>12</a:t>
            </a:fld>
            <a:endParaRPr lang="en-US"/>
          </a:p>
        </p:txBody>
      </p:sp>
    </p:spTree>
    <p:extLst>
      <p:ext uri="{BB962C8B-B14F-4D97-AF65-F5344CB8AC3E}">
        <p14:creationId xmlns:p14="http://schemas.microsoft.com/office/powerpoint/2010/main" val="1187300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F2D82-BC45-4EDE-8D2C-7CDA96B8AF1B}" type="slidenum">
              <a:rPr lang="en-US" smtClean="0"/>
              <a:t>15</a:t>
            </a:fld>
            <a:endParaRPr lang="en-US"/>
          </a:p>
        </p:txBody>
      </p:sp>
    </p:spTree>
    <p:extLst>
      <p:ext uri="{BB962C8B-B14F-4D97-AF65-F5344CB8AC3E}">
        <p14:creationId xmlns:p14="http://schemas.microsoft.com/office/powerpoint/2010/main" val="765367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F2D82-BC45-4EDE-8D2C-7CDA96B8AF1B}" type="slidenum">
              <a:rPr lang="en-US" smtClean="0"/>
              <a:t>16</a:t>
            </a:fld>
            <a:endParaRPr lang="en-US"/>
          </a:p>
        </p:txBody>
      </p:sp>
    </p:spTree>
    <p:extLst>
      <p:ext uri="{BB962C8B-B14F-4D97-AF65-F5344CB8AC3E}">
        <p14:creationId xmlns:p14="http://schemas.microsoft.com/office/powerpoint/2010/main" val="2683081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C0E6D7-3879-41FA-938F-0A0CB48EAFDF}"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184788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C0E6D7-3879-41FA-938F-0A0CB48EAFDF}"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273781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C0E6D7-3879-41FA-938F-0A0CB48EAFDF}"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6AEF-AAFA-4BA6-BD4B-3F867DE6DCE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59978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C0E6D7-3879-41FA-938F-0A0CB48EAFDF}"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4293135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C0E6D7-3879-41FA-938F-0A0CB48EAFDF}"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6AEF-AAFA-4BA6-BD4B-3F867DE6DCE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93134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C0E6D7-3879-41FA-938F-0A0CB48EAFDF}"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1633862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C0E6D7-3879-41FA-938F-0A0CB48EAFDF}"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158430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C0E6D7-3879-41FA-938F-0A0CB48EAFDF}"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1819251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C0E6D7-3879-41FA-938F-0A0CB48EAFDF}"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20289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C0E6D7-3879-41FA-938F-0A0CB48EAFDF}"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4155194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C0E6D7-3879-41FA-938F-0A0CB48EAFDF}"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662466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C0E6D7-3879-41FA-938F-0A0CB48EAFDF}" type="datetimeFigureOut">
              <a:rPr lang="en-US" smtClean="0"/>
              <a:t>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1744929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C0E6D7-3879-41FA-938F-0A0CB48EAFDF}" type="datetimeFigureOut">
              <a:rPr lang="en-US" smtClean="0"/>
              <a:t>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3369070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0E6D7-3879-41FA-938F-0A0CB48EAFDF}" type="datetimeFigureOut">
              <a:rPr lang="en-US" smtClean="0"/>
              <a:t>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3656962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C0E6D7-3879-41FA-938F-0A0CB48EAFDF}"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947138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C0E6D7-3879-41FA-938F-0A0CB48EAFDF}"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1638586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C0E6D7-3879-41FA-938F-0A0CB48EAFDF}" type="datetimeFigureOut">
              <a:rPr lang="en-US" smtClean="0"/>
              <a:t>2/21/2017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161C6AEF-AAFA-4BA6-BD4B-3F867DE6DCE8}" type="slidenum">
              <a:rPr lang="en-US" smtClean="0"/>
              <a:t>‹#›</a:t>
            </a:fld>
            <a:endParaRPr lang="en-US"/>
          </a:p>
        </p:txBody>
      </p:sp>
    </p:spTree>
    <p:extLst>
      <p:ext uri="{BB962C8B-B14F-4D97-AF65-F5344CB8AC3E}">
        <p14:creationId xmlns:p14="http://schemas.microsoft.com/office/powerpoint/2010/main" val="48936599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6.xml"/><Relationship Id="rId7" Type="http://schemas.openxmlformats.org/officeDocument/2006/relationships/image" Target="../media/image3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slideLayout" Target="../slideLayouts/slideLayout2.xml"/><Relationship Id="rId1" Type="http://schemas.openxmlformats.org/officeDocument/2006/relationships/video" Target="https://www.youtube.com/embed/54_Srn7qlC0" TargetMode="Externa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19.xml.rels><?xml version="1.0" encoding="UTF-8" standalone="yes"?>
<Relationships xmlns="http://schemas.openxmlformats.org/package/2006/relationships"><Relationship Id="rId3" Type="http://schemas.openxmlformats.org/officeDocument/2006/relationships/hyperlink" Target="mailto:hblumenfeld@laspositascollege.ed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hyperlink" Target="http://www.laspositascollege.edu/staffdevelopment/workingtogether.php#Meeting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video" Target="https://www.youtube.com/embed/yr1AQJiotIg" TargetMode="Externa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ideo" Target="https://www.youtube.com/embed/SAJfyDTTHE4"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hyperlink" Target="http://tpusa.com/aboutus/our-miss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6.xml"/><Relationship Id="rId1" Type="http://schemas.openxmlformats.org/officeDocument/2006/relationships/video" Target="https://www.youtube.com/embed/mkrJNLfO9bg" TargetMode="Externa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Working Together: Education in a Post-Election Culture</a:t>
            </a:r>
          </a:p>
        </p:txBody>
      </p:sp>
      <p:sp>
        <p:nvSpPr>
          <p:cNvPr id="3" name="Subtitle 2"/>
          <p:cNvSpPr>
            <a:spLocks noGrp="1"/>
          </p:cNvSpPr>
          <p:nvPr>
            <p:ph type="subTitle" idx="1"/>
          </p:nvPr>
        </p:nvSpPr>
        <p:spPr/>
        <p:txBody>
          <a:bodyPr>
            <a:noAutofit/>
          </a:bodyPr>
          <a:lstStyle/>
          <a:p>
            <a:r>
              <a:rPr lang="en-US" sz="2400" dirty="0"/>
              <a:t>FLEX Day – February 21, 2017</a:t>
            </a:r>
          </a:p>
          <a:p>
            <a:r>
              <a:rPr lang="en-US" sz="2400" dirty="0"/>
              <a:t>10:00 AM – 11:50 AM</a:t>
            </a:r>
            <a:br>
              <a:rPr lang="en-US" sz="2400" dirty="0"/>
            </a:br>
            <a:r>
              <a:rPr lang="en-US" sz="2400" dirty="0"/>
              <a:t>Room 2470</a:t>
            </a:r>
          </a:p>
          <a:p>
            <a:r>
              <a:rPr lang="en-US" sz="2400" dirty="0"/>
              <a:t>Organized by Howard Blumenfeld, Steve </a:t>
            </a:r>
            <a:r>
              <a:rPr lang="en-US" sz="2400" dirty="0" err="1"/>
              <a:t>Chiolis</a:t>
            </a:r>
            <a:r>
              <a:rPr lang="en-US" sz="2400" dirty="0"/>
              <a:t>, </a:t>
            </a:r>
            <a:br>
              <a:rPr lang="en-US" sz="2400" dirty="0"/>
            </a:br>
            <a:r>
              <a:rPr lang="en-US" sz="2400" dirty="0"/>
              <a:t>Marty Nash, and Marsha </a:t>
            </a:r>
            <a:r>
              <a:rPr lang="en-US" sz="2400" dirty="0" err="1"/>
              <a:t>Vernoga</a:t>
            </a:r>
            <a:r>
              <a:rPr lang="en-US" sz="2400" dirty="0"/>
              <a:t> with special guests Elena Cole and Frances Hui</a:t>
            </a:r>
          </a:p>
          <a:p>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203" y="402476"/>
            <a:ext cx="1887358" cy="181032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2558" y="13269"/>
            <a:ext cx="4908461" cy="2295397"/>
          </a:xfrm>
          <a:prstGeom prst="rect">
            <a:avLst/>
          </a:prstGeom>
        </p:spPr>
      </p:pic>
    </p:spTree>
    <p:extLst>
      <p:ext uri="{BB962C8B-B14F-4D97-AF65-F5344CB8AC3E}">
        <p14:creationId xmlns:p14="http://schemas.microsoft.com/office/powerpoint/2010/main" val="2995546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If not here, then where?</a:t>
            </a:r>
            <a:endParaRPr lang="en-US" dirty="0">
              <a:solidFill>
                <a:schemeClr val="tx1"/>
              </a:solidFill>
            </a:endParaRPr>
          </a:p>
        </p:txBody>
      </p:sp>
      <p:sp>
        <p:nvSpPr>
          <p:cNvPr id="3" name="Rectangle 2"/>
          <p:cNvSpPr/>
          <p:nvPr/>
        </p:nvSpPr>
        <p:spPr>
          <a:xfrm>
            <a:off x="677863" y="1931988"/>
            <a:ext cx="8255124" cy="3970318"/>
          </a:xfrm>
          <a:prstGeom prst="rect">
            <a:avLst/>
          </a:prstGeom>
        </p:spPr>
        <p:txBody>
          <a:bodyPr wrap="square" anchor="t">
            <a:spAutoFit/>
          </a:bodyPr>
          <a:lstStyle/>
          <a:p>
            <a:pPr marL="285750" indent="-285750">
              <a:buFont typeface="Arial" panose="020B0604020202020204" pitchFamily="34" charset="0"/>
              <a:buChar char="•"/>
            </a:pPr>
            <a:r>
              <a:rPr lang="en-US" sz="3600" dirty="0">
                <a:latin typeface="Trebuchet MS" charset="0"/>
              </a:rPr>
              <a:t>Avoiding Conflict: I don't want to offend anyone...</a:t>
            </a:r>
          </a:p>
          <a:p>
            <a:pPr marL="285750" indent="-285750">
              <a:buFont typeface="Arial" panose="020B0604020202020204" pitchFamily="34" charset="0"/>
              <a:buChar char="•"/>
            </a:pPr>
            <a:r>
              <a:rPr lang="en-US" sz="3600" dirty="0">
                <a:latin typeface="Trebuchet MS"/>
              </a:rPr>
              <a:t>"I want to teach English, but I'm afraid I won't be taken seriously, or even get hired." </a:t>
            </a:r>
          </a:p>
          <a:p>
            <a:pPr marL="285750" indent="-285750">
              <a:buFont typeface="Arial" panose="020B0604020202020204" pitchFamily="34" charset="0"/>
              <a:buChar char="•"/>
            </a:pPr>
            <a:r>
              <a:rPr lang="en-US" sz="3600" dirty="0">
                <a:latin typeface="Trebuchet MS" charset="0"/>
              </a:rPr>
              <a:t>Missed opportunity</a:t>
            </a:r>
          </a:p>
          <a:p>
            <a:pPr marL="285750" indent="-285750">
              <a:buFont typeface="Arial" panose="020B0604020202020204" pitchFamily="34" charset="0"/>
              <a:buChar char="•"/>
            </a:pPr>
            <a:r>
              <a:rPr lang="en-US" sz="3600" dirty="0"/>
              <a:t>Would I handle it differently now?</a:t>
            </a:r>
          </a:p>
        </p:txBody>
      </p:sp>
      <p:pic>
        <p:nvPicPr>
          <p:cNvPr id="6" name="Picture 5"/>
          <p:cNvPicPr>
            <a:picLocks noChangeAspect="1"/>
          </p:cNvPicPr>
          <p:nvPr/>
        </p:nvPicPr>
        <p:blipFill>
          <a:blip r:embed="rId3"/>
          <a:stretch>
            <a:fillRect/>
          </a:stretch>
        </p:blipFill>
        <p:spPr>
          <a:xfrm>
            <a:off x="9271289" y="116620"/>
            <a:ext cx="2631157" cy="2667701"/>
          </a:xfrm>
          <a:prstGeom prst="rect">
            <a:avLst/>
          </a:prstGeom>
          <a:ln w="38100">
            <a:solidFill>
              <a:schemeClr val="tx1"/>
            </a:solidFill>
          </a:ln>
        </p:spPr>
      </p:pic>
    </p:spTree>
    <p:extLst>
      <p:ext uri="{BB962C8B-B14F-4D97-AF65-F5344CB8AC3E}">
        <p14:creationId xmlns:p14="http://schemas.microsoft.com/office/powerpoint/2010/main" val="2011153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br>
              <a:rPr lang="en-US" dirty="0"/>
            </a:br>
            <a:r>
              <a:rPr lang="en-US" dirty="0"/>
              <a:t>Inclusion for? (Steve Chiolis)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0104" y="243174"/>
            <a:ext cx="2453042" cy="2617940"/>
          </a:xfrm>
          <a:prstGeom prst="rect">
            <a:avLst/>
          </a:prstGeom>
          <a:ln w="63500">
            <a:solidFill>
              <a:schemeClr val="tx1">
                <a:lumMod val="95000"/>
                <a:lumOff val="5000"/>
              </a:schemeClr>
            </a:solidFill>
          </a:ln>
        </p:spPr>
      </p:pic>
      <p:pic>
        <p:nvPicPr>
          <p:cNvPr id="4" name="20170211_wesat_the_trump_voter_and_the_facebook_comment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155304" y="5228771"/>
            <a:ext cx="609600" cy="609600"/>
          </a:xfrm>
          <a:prstGeom prst="rect">
            <a:avLst/>
          </a:prstGeom>
        </p:spPr>
      </p:pic>
      <p:pic>
        <p:nvPicPr>
          <p:cNvPr id="5" name="Picture 4"/>
          <p:cNvPicPr>
            <a:picLocks noChangeAspect="1"/>
          </p:cNvPicPr>
          <p:nvPr/>
        </p:nvPicPr>
        <p:blipFill>
          <a:blip r:embed="rId6"/>
          <a:stretch>
            <a:fillRect/>
          </a:stretch>
        </p:blipFill>
        <p:spPr>
          <a:xfrm>
            <a:off x="677334" y="2064635"/>
            <a:ext cx="6724650" cy="876300"/>
          </a:xfrm>
          <a:prstGeom prst="rect">
            <a:avLst/>
          </a:prstGeom>
        </p:spPr>
      </p:pic>
      <p:pic>
        <p:nvPicPr>
          <p:cNvPr id="7" name="Picture 6"/>
          <p:cNvPicPr>
            <a:picLocks noChangeAspect="1"/>
          </p:cNvPicPr>
          <p:nvPr/>
        </p:nvPicPr>
        <p:blipFill>
          <a:blip r:embed="rId7"/>
          <a:stretch>
            <a:fillRect/>
          </a:stretch>
        </p:blipFill>
        <p:spPr>
          <a:xfrm>
            <a:off x="677334" y="3075170"/>
            <a:ext cx="4720697" cy="3186635"/>
          </a:xfrm>
          <a:prstGeom prst="rect">
            <a:avLst/>
          </a:prstGeom>
        </p:spPr>
      </p:pic>
      <p:pic>
        <p:nvPicPr>
          <p:cNvPr id="8" name="Picture 7"/>
          <p:cNvPicPr>
            <a:picLocks noChangeAspect="1"/>
          </p:cNvPicPr>
          <p:nvPr/>
        </p:nvPicPr>
        <p:blipFill>
          <a:blip r:embed="rId8"/>
          <a:stretch>
            <a:fillRect/>
          </a:stretch>
        </p:blipFill>
        <p:spPr>
          <a:xfrm>
            <a:off x="7868408" y="3585314"/>
            <a:ext cx="2573792" cy="1425485"/>
          </a:xfrm>
          <a:prstGeom prst="rect">
            <a:avLst/>
          </a:prstGeom>
        </p:spPr>
      </p:pic>
    </p:spTree>
    <p:extLst>
      <p:ext uri="{BB962C8B-B14F-4D97-AF65-F5344CB8AC3E}">
        <p14:creationId xmlns:p14="http://schemas.microsoft.com/office/powerpoint/2010/main" val="828662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592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Inclusion for? (Steve Chiolis)</a:t>
            </a:r>
            <a:endParaRPr lang="en-US" dirty="0">
              <a:solidFill>
                <a:schemeClr val="tx1"/>
              </a:solidFill>
            </a:endParaRPr>
          </a:p>
        </p:txBody>
      </p:sp>
      <p:sp>
        <p:nvSpPr>
          <p:cNvPr id="3" name="Rectangle 2"/>
          <p:cNvSpPr/>
          <p:nvPr/>
        </p:nvSpPr>
        <p:spPr>
          <a:xfrm>
            <a:off x="677863" y="1931988"/>
            <a:ext cx="9302750" cy="2554545"/>
          </a:xfrm>
          <a:prstGeom prst="rect">
            <a:avLst/>
          </a:prstGeom>
        </p:spPr>
        <p:txBody>
          <a:bodyPr wrap="square" anchor="t">
            <a:spAutoFit/>
          </a:bodyPr>
          <a:lstStyle/>
          <a:p>
            <a:pPr marL="285750" indent="-285750">
              <a:buFont typeface="Arial" panose="020B0604020202020204" pitchFamily="34" charset="0"/>
              <a:buChar char="•"/>
            </a:pPr>
            <a:r>
              <a:rPr lang="en-US" sz="3200" dirty="0"/>
              <a:t>The Explosive Student</a:t>
            </a:r>
          </a:p>
          <a:p>
            <a:pPr marL="285750" indent="-285750">
              <a:buFont typeface="Arial" panose="020B0604020202020204" pitchFamily="34" charset="0"/>
              <a:buChar char="•"/>
            </a:pPr>
            <a:r>
              <a:rPr lang="en-US" sz="3200" dirty="0"/>
              <a:t>Inclusion: Means and Ends</a:t>
            </a:r>
          </a:p>
          <a:p>
            <a:pPr marL="285750" indent="-285750">
              <a:buFont typeface="Arial" panose="020B0604020202020204" pitchFamily="34" charset="0"/>
              <a:buChar char="•"/>
            </a:pPr>
            <a:r>
              <a:rPr lang="en-US" sz="3200" dirty="0"/>
              <a:t>Relevant vs. Irrelevant Inclusion?</a:t>
            </a:r>
          </a:p>
          <a:p>
            <a:pPr marL="285750" indent="-285750">
              <a:buFont typeface="Arial" panose="020B0604020202020204" pitchFamily="34" charset="0"/>
              <a:buChar char="•"/>
            </a:pPr>
            <a:r>
              <a:rPr lang="en-US" sz="3200" dirty="0"/>
              <a:t>Safe spaces vs. Comfort zones</a:t>
            </a:r>
          </a:p>
          <a:p>
            <a:pPr marL="285750" indent="-285750">
              <a:buFont typeface="Arial" panose="020B0604020202020204" pitchFamily="34" charset="0"/>
              <a:buChar char="•"/>
            </a:pPr>
            <a:r>
              <a:rPr lang="en-US" sz="3200" dirty="0"/>
              <a:t>What to do with the energy after the explosion?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3987" y="365837"/>
            <a:ext cx="2453042" cy="2617940"/>
          </a:xfrm>
          <a:prstGeom prst="rect">
            <a:avLst/>
          </a:prstGeom>
          <a:ln w="63500">
            <a:solidFill>
              <a:schemeClr val="tx1">
                <a:lumMod val="95000"/>
                <a:lumOff val="5000"/>
              </a:schemeClr>
            </a:solidFill>
          </a:ln>
        </p:spPr>
      </p:pic>
      <p:sp>
        <p:nvSpPr>
          <p:cNvPr id="5" name="TextBox 4"/>
          <p:cNvSpPr txBox="1"/>
          <p:nvPr/>
        </p:nvSpPr>
        <p:spPr>
          <a:xfrm>
            <a:off x="4724400" y="2799111"/>
            <a:ext cx="2743200" cy="369332"/>
          </a:xfrm>
          <a:prstGeom prst="rect">
            <a:avLst/>
          </a:prstGeom>
        </p:spPr>
        <p:txBody>
          <a:bodyPr rtlCol="0">
            <a:spAutoFit/>
          </a:bodyPr>
          <a:lstStyle/>
          <a:p>
            <a:pPr algn="ctr"/>
            <a:endParaRPr lang="en-US" dirty="0"/>
          </a:p>
        </p:txBody>
      </p:sp>
    </p:spTree>
    <p:extLst>
      <p:ext uri="{BB962C8B-B14F-4D97-AF65-F5344CB8AC3E}">
        <p14:creationId xmlns:p14="http://schemas.microsoft.com/office/powerpoint/2010/main" val="4203446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Apathy into Empathy</a:t>
            </a:r>
            <a:br>
              <a:rPr lang="en-US" dirty="0">
                <a:solidFill>
                  <a:schemeClr val="tx1"/>
                </a:solidFill>
              </a:rPr>
            </a:br>
            <a:r>
              <a:rPr lang="en-US" dirty="0"/>
              <a:t>(Marsha </a:t>
            </a:r>
            <a:r>
              <a:rPr lang="en-US" dirty="0" err="1"/>
              <a:t>Vernoga</a:t>
            </a:r>
            <a:r>
              <a:rPr lang="en-US"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4002" y="299270"/>
            <a:ext cx="2517249" cy="2517249"/>
          </a:xfrm>
          <a:prstGeom prst="rect">
            <a:avLst/>
          </a:prstGeom>
          <a:ln w="63500">
            <a:solidFill>
              <a:schemeClr val="tx1"/>
            </a:solidFill>
          </a:ln>
        </p:spPr>
      </p:pic>
      <p:pic>
        <p:nvPicPr>
          <p:cNvPr id="5" name="Picture 4"/>
          <p:cNvPicPr>
            <a:picLocks noChangeAspect="1"/>
          </p:cNvPicPr>
          <p:nvPr/>
        </p:nvPicPr>
        <p:blipFill>
          <a:blip r:embed="rId3"/>
          <a:stretch>
            <a:fillRect/>
          </a:stretch>
        </p:blipFill>
        <p:spPr>
          <a:xfrm>
            <a:off x="286568" y="2204582"/>
            <a:ext cx="8725933" cy="4123648"/>
          </a:xfrm>
          <a:prstGeom prst="rect">
            <a:avLst/>
          </a:prstGeom>
        </p:spPr>
      </p:pic>
    </p:spTree>
    <p:extLst>
      <p:ext uri="{BB962C8B-B14F-4D97-AF65-F5344CB8AC3E}">
        <p14:creationId xmlns:p14="http://schemas.microsoft.com/office/powerpoint/2010/main" val="2864443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EB3D9F"/>
                </a:solidFill>
              </a:rPr>
              <a:t>Apathy into Empathy</a:t>
            </a:r>
            <a:br>
              <a:rPr lang="en-US" dirty="0">
                <a:solidFill>
                  <a:schemeClr val="tx1"/>
                </a:solidFill>
              </a:rPr>
            </a:br>
            <a:r>
              <a:rPr lang="en-US" dirty="0"/>
              <a:t>(Marsha </a:t>
            </a:r>
            <a:r>
              <a:rPr lang="en-US" dirty="0" err="1"/>
              <a:t>Vernoga</a:t>
            </a:r>
            <a:r>
              <a:rPr lang="en-US" dirty="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4002" y="299270"/>
            <a:ext cx="2517249" cy="2517249"/>
          </a:xfrm>
          <a:prstGeom prst="rect">
            <a:avLst/>
          </a:prstGeom>
          <a:ln w="63500">
            <a:solidFill>
              <a:schemeClr val="tx1"/>
            </a:solidFill>
          </a:ln>
        </p:spPr>
      </p:pic>
      <p:pic>
        <p:nvPicPr>
          <p:cNvPr id="3" name="54_Srn7qlC0"/>
          <p:cNvPicPr>
            <a:picLocks noRot="1" noChangeAspect="1"/>
          </p:cNvPicPr>
          <p:nvPr>
            <a:videoFile r:link="rId1"/>
          </p:nvPr>
        </p:nvPicPr>
        <p:blipFill>
          <a:blip r:embed="rId4"/>
          <a:stretch>
            <a:fillRect/>
          </a:stretch>
        </p:blipFill>
        <p:spPr>
          <a:xfrm>
            <a:off x="677334" y="2240730"/>
            <a:ext cx="7189255" cy="4043956"/>
          </a:xfrm>
          <a:prstGeom prst="rect">
            <a:avLst/>
          </a:prstGeom>
        </p:spPr>
      </p:pic>
    </p:spTree>
    <p:extLst>
      <p:ext uri="{BB962C8B-B14F-4D97-AF65-F5344CB8AC3E}">
        <p14:creationId xmlns:p14="http://schemas.microsoft.com/office/powerpoint/2010/main" val="2307616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Apathy into Empathy </a:t>
            </a:r>
            <a:br>
              <a:rPr lang="en-US" dirty="0">
                <a:solidFill>
                  <a:schemeClr val="tx1"/>
                </a:solidFill>
              </a:rPr>
            </a:br>
            <a:r>
              <a:rPr lang="en-US" dirty="0"/>
              <a:t>(Marsha </a:t>
            </a:r>
            <a:r>
              <a:rPr lang="en-US" dirty="0" err="1"/>
              <a:t>Vernoga</a:t>
            </a:r>
            <a:r>
              <a:rPr lang="en-US" dirty="0"/>
              <a:t>)</a:t>
            </a:r>
            <a:endParaRPr lang="en-US"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3970" y="334439"/>
            <a:ext cx="2517249" cy="2517249"/>
          </a:xfrm>
          <a:prstGeom prst="rect">
            <a:avLst/>
          </a:prstGeom>
          <a:ln w="63500">
            <a:solidFill>
              <a:schemeClr val="tx1"/>
            </a:solidFill>
          </a:ln>
        </p:spPr>
      </p:pic>
      <p:sp>
        <p:nvSpPr>
          <p:cNvPr id="7" name="Rectangle 6"/>
          <p:cNvSpPr/>
          <p:nvPr/>
        </p:nvSpPr>
        <p:spPr>
          <a:xfrm>
            <a:off x="942975" y="2343150"/>
            <a:ext cx="7480183" cy="2800767"/>
          </a:xfrm>
          <a:prstGeom prst="rect">
            <a:avLst/>
          </a:prstGeom>
        </p:spPr>
        <p:txBody>
          <a:bodyPr wrap="square" anchor="t">
            <a:spAutoFit/>
          </a:bodyPr>
          <a:lstStyle/>
          <a:p>
            <a:endParaRPr lang="en-US" sz="3200" dirty="0"/>
          </a:p>
          <a:p>
            <a:pPr marL="342900" indent="-342900">
              <a:buFont typeface="Arial" panose="020B0604020202020204" pitchFamily="34" charset="0"/>
              <a:buChar char="•"/>
            </a:pPr>
            <a:r>
              <a:rPr lang="en-US" sz="2400" dirty="0"/>
              <a:t>I stand for compassion.  Will you stand with me?</a:t>
            </a:r>
            <a:br>
              <a:rPr lang="en-US" sz="2400" dirty="0"/>
            </a:br>
            <a:endParaRPr lang="en-US" sz="2400" dirty="0"/>
          </a:p>
          <a:p>
            <a:pPr marL="285750" indent="-285750">
              <a:buFont typeface="Arial" panose="020B0604020202020204" pitchFamily="34" charset="0"/>
              <a:buChar char="•"/>
            </a:pPr>
            <a:r>
              <a:rPr lang="en-US" sz="2400" dirty="0"/>
              <a:t>Is it possible to turn apathy into empathy?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So, I question...Are these conversations helping or hindering the issues at heart?</a:t>
            </a:r>
          </a:p>
        </p:txBody>
      </p:sp>
    </p:spTree>
    <p:extLst>
      <p:ext uri="{BB962C8B-B14F-4D97-AF65-F5344CB8AC3E}">
        <p14:creationId xmlns:p14="http://schemas.microsoft.com/office/powerpoint/2010/main" val="2039579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Breakout Sessions</a:t>
            </a:r>
          </a:p>
        </p:txBody>
      </p:sp>
      <p:sp>
        <p:nvSpPr>
          <p:cNvPr id="3" name="Content Placeholder 2"/>
          <p:cNvSpPr>
            <a:spLocks noGrp="1"/>
          </p:cNvSpPr>
          <p:nvPr>
            <p:ph idx="1"/>
          </p:nvPr>
        </p:nvSpPr>
        <p:spPr>
          <a:xfrm>
            <a:off x="677863" y="2160588"/>
            <a:ext cx="9328429" cy="3881437"/>
          </a:xfrm>
        </p:spPr>
        <p:txBody>
          <a:bodyPr vert="horz" lIns="91440" tIns="45720" rIns="91440" bIns="45720" rtlCol="0" anchor="t">
            <a:noAutofit/>
          </a:bodyPr>
          <a:lstStyle/>
          <a:p>
            <a:r>
              <a:rPr lang="en-US" sz="4000" dirty="0"/>
              <a:t>Group breakout session facilitators:</a:t>
            </a:r>
          </a:p>
          <a:p>
            <a:pPr marL="457200" lvl="1" indent="0">
              <a:buNone/>
            </a:pPr>
            <a:endParaRPr lang="en-US" sz="2800" dirty="0"/>
          </a:p>
          <a:p>
            <a:pPr lvl="1">
              <a:buFont typeface="Arial" panose="020B0604020202020204" pitchFamily="34" charset="0"/>
              <a:buChar char="•"/>
            </a:pPr>
            <a:r>
              <a:rPr lang="en-US" sz="4000" b="1" dirty="0"/>
              <a:t>Marty Nash &amp; Howard Blumenfeld</a:t>
            </a:r>
          </a:p>
          <a:p>
            <a:pPr lvl="1">
              <a:buFont typeface="Arial" panose="020B0604020202020204" pitchFamily="34" charset="0"/>
              <a:buChar char="•"/>
            </a:pPr>
            <a:r>
              <a:rPr lang="en-US" sz="4000" b="1" dirty="0"/>
              <a:t>Marsha </a:t>
            </a:r>
            <a:r>
              <a:rPr lang="en-US" sz="4000" b="1" dirty="0" err="1"/>
              <a:t>Vernoga</a:t>
            </a:r>
            <a:r>
              <a:rPr lang="en-US" sz="4000" b="1" dirty="0"/>
              <a:t> &amp; Steve </a:t>
            </a:r>
            <a:r>
              <a:rPr lang="en-US" sz="4000" b="1" dirty="0" err="1"/>
              <a:t>Chiolis</a:t>
            </a:r>
            <a:endParaRPr lang="en-US" sz="4000" b="1" dirty="0"/>
          </a:p>
          <a:p>
            <a:pPr lvl="1">
              <a:buFont typeface="Arial" panose="020B0604020202020204" pitchFamily="34" charset="0"/>
              <a:buChar char="•"/>
            </a:pPr>
            <a:r>
              <a:rPr lang="en-US" sz="4000" b="1" dirty="0"/>
              <a:t>Elena Cole &amp; Frances Hui</a:t>
            </a:r>
            <a:endParaRPr lang="en-US" sz="4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0662" y="68448"/>
            <a:ext cx="3056849" cy="20921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6292" y="4420059"/>
            <a:ext cx="2018319" cy="2018319"/>
          </a:xfrm>
          <a:prstGeom prst="rect">
            <a:avLst/>
          </a:prstGeom>
        </p:spPr>
      </p:pic>
    </p:spTree>
    <p:extLst>
      <p:ext uri="{BB962C8B-B14F-4D97-AF65-F5344CB8AC3E}">
        <p14:creationId xmlns:p14="http://schemas.microsoft.com/office/powerpoint/2010/main" val="1856254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8159"/>
          </a:xfrm>
        </p:spPr>
        <p:txBody>
          <a:bodyPr/>
          <a:lstStyle/>
          <a:p>
            <a:r>
              <a:rPr lang="en-US" dirty="0"/>
              <a:t>Questions to answer in groups</a:t>
            </a:r>
          </a:p>
        </p:txBody>
      </p:sp>
      <p:sp>
        <p:nvSpPr>
          <p:cNvPr id="8" name="TextBox 7"/>
          <p:cNvSpPr txBox="1"/>
          <p:nvPr/>
        </p:nvSpPr>
        <p:spPr>
          <a:xfrm>
            <a:off x="200417" y="1225689"/>
            <a:ext cx="7565720" cy="4708981"/>
          </a:xfrm>
          <a:prstGeom prst="rect">
            <a:avLst/>
          </a:prstGeom>
          <a:noFill/>
        </p:spPr>
        <p:txBody>
          <a:bodyPr wrap="square" rtlCol="0" anchor="t">
            <a:spAutoFit/>
          </a:bodyPr>
          <a:lstStyle/>
          <a:p>
            <a:endParaRPr lang="en-US" sz="2400" dirty="0"/>
          </a:p>
          <a:p>
            <a:pPr marL="800100" lvl="1" indent="-342900">
              <a:buFont typeface="Wingdings" panose="05000000000000000000" pitchFamily="2" charset="2"/>
              <a:buChar char="§"/>
            </a:pPr>
            <a:r>
              <a:rPr lang="en-US" sz="2800" dirty="0"/>
              <a:t>Was there Post-Election conversation in your classroom? How did you handle it?</a:t>
            </a:r>
          </a:p>
          <a:p>
            <a:pPr lvl="1"/>
            <a:endParaRPr lang="en-US" sz="2800" dirty="0"/>
          </a:p>
          <a:p>
            <a:pPr marL="800100" lvl="1" indent="-342900">
              <a:buFont typeface="Wingdings" panose="05000000000000000000" pitchFamily="2" charset="2"/>
              <a:buChar char="§"/>
            </a:pPr>
            <a:r>
              <a:rPr lang="en-US" sz="2800" dirty="0"/>
              <a:t>How do students know they are truly in an inclusive classroom?</a:t>
            </a:r>
          </a:p>
          <a:p>
            <a:pPr marL="800100" lvl="1" indent="-342900">
              <a:buFont typeface="Wingdings" panose="05000000000000000000" pitchFamily="2" charset="2"/>
              <a:buChar char="§"/>
            </a:pPr>
            <a:endParaRPr lang="en-US" sz="2800" dirty="0"/>
          </a:p>
          <a:p>
            <a:pPr marL="800100" lvl="1" indent="-342900">
              <a:buFont typeface="Wingdings" panose="05000000000000000000" pitchFamily="2" charset="2"/>
              <a:buChar char="§"/>
            </a:pPr>
            <a:r>
              <a:rPr lang="en-US" sz="2800" dirty="0"/>
              <a:t>How do Faculty and Staff know they are truly in an inclusive institution? </a:t>
            </a:r>
            <a:br>
              <a:rPr lang="en-US" sz="2800" dirty="0"/>
            </a:br>
            <a:endParaRPr lang="en-US" sz="2800" dirty="0"/>
          </a:p>
          <a:p>
            <a:endParaRPr lang="en-US" sz="2400" dirty="0"/>
          </a:p>
        </p:txBody>
      </p:sp>
      <p:sp>
        <p:nvSpPr>
          <p:cNvPr id="9" name="TextBox 8"/>
          <p:cNvSpPr txBox="1"/>
          <p:nvPr/>
        </p:nvSpPr>
        <p:spPr>
          <a:xfrm>
            <a:off x="3983277" y="1930400"/>
            <a:ext cx="184731"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0388" y="507965"/>
            <a:ext cx="3458609" cy="219765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0737" y="4146116"/>
            <a:ext cx="3608260" cy="2404905"/>
          </a:xfrm>
          <a:prstGeom prst="rect">
            <a:avLst/>
          </a:prstGeom>
        </p:spPr>
      </p:pic>
    </p:spTree>
    <p:extLst>
      <p:ext uri="{BB962C8B-B14F-4D97-AF65-F5344CB8AC3E}">
        <p14:creationId xmlns:p14="http://schemas.microsoft.com/office/powerpoint/2010/main" val="500752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8159"/>
          </a:xfrm>
        </p:spPr>
        <p:txBody>
          <a:bodyPr/>
          <a:lstStyle/>
          <a:p>
            <a:r>
              <a:rPr lang="en-US" dirty="0"/>
              <a:t>Large Group Reflections</a:t>
            </a:r>
          </a:p>
        </p:txBody>
      </p:sp>
      <p:sp>
        <p:nvSpPr>
          <p:cNvPr id="8" name="TextBox 7"/>
          <p:cNvSpPr txBox="1"/>
          <p:nvPr/>
        </p:nvSpPr>
        <p:spPr>
          <a:xfrm>
            <a:off x="200417" y="1225689"/>
            <a:ext cx="7565720" cy="3416320"/>
          </a:xfrm>
          <a:prstGeom prst="rect">
            <a:avLst/>
          </a:prstGeom>
          <a:noFill/>
        </p:spPr>
        <p:txBody>
          <a:bodyPr wrap="square" rtlCol="0" anchor="t">
            <a:spAutoFit/>
          </a:bodyPr>
          <a:lstStyle/>
          <a:p>
            <a:endParaRPr lang="en-US" sz="2400" dirty="0"/>
          </a:p>
          <a:p>
            <a:pPr marL="800100" lvl="1" indent="-342900">
              <a:buFont typeface="Wingdings" panose="05000000000000000000" pitchFamily="2" charset="2"/>
              <a:buChar char="§"/>
            </a:pPr>
            <a:r>
              <a:rPr lang="en-US" sz="2800" dirty="0"/>
              <a:t>Discuss what you learned in your </a:t>
            </a:r>
            <a:br>
              <a:rPr lang="en-US" sz="2800" dirty="0"/>
            </a:br>
            <a:r>
              <a:rPr lang="en-US" sz="2800" dirty="0"/>
              <a:t>small group discussion and what</a:t>
            </a:r>
            <a:br>
              <a:rPr lang="en-US" sz="2800" dirty="0"/>
            </a:br>
            <a:r>
              <a:rPr lang="en-US" sz="2800" dirty="0"/>
              <a:t>you can take away with you for</a:t>
            </a:r>
            <a:br>
              <a:rPr lang="en-US" sz="2800" dirty="0"/>
            </a:br>
            <a:r>
              <a:rPr lang="en-US" sz="2800" dirty="0"/>
              <a:t>future reference or use in your </a:t>
            </a:r>
            <a:br>
              <a:rPr lang="en-US" sz="2800" dirty="0"/>
            </a:br>
            <a:r>
              <a:rPr lang="en-US" sz="2800" dirty="0"/>
              <a:t>professional or personal life.</a:t>
            </a:r>
            <a:br>
              <a:rPr lang="en-US" sz="2800" dirty="0"/>
            </a:br>
            <a:endParaRPr lang="en-US" sz="2800" dirty="0"/>
          </a:p>
          <a:p>
            <a:endParaRPr lang="en-US" sz="2400" dirty="0"/>
          </a:p>
        </p:txBody>
      </p:sp>
      <p:sp>
        <p:nvSpPr>
          <p:cNvPr id="9" name="TextBox 8"/>
          <p:cNvSpPr txBox="1"/>
          <p:nvPr/>
        </p:nvSpPr>
        <p:spPr>
          <a:xfrm>
            <a:off x="3983277" y="1930400"/>
            <a:ext cx="184731"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5937" y="206678"/>
            <a:ext cx="3118982" cy="155949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1726" y="4642009"/>
            <a:ext cx="4762500" cy="1952625"/>
          </a:xfrm>
          <a:prstGeom prst="rect">
            <a:avLst/>
          </a:prstGeom>
        </p:spPr>
      </p:pic>
    </p:spTree>
    <p:extLst>
      <p:ext uri="{BB962C8B-B14F-4D97-AF65-F5344CB8AC3E}">
        <p14:creationId xmlns:p14="http://schemas.microsoft.com/office/powerpoint/2010/main" val="3259746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we go from here?</a:t>
            </a:r>
          </a:p>
        </p:txBody>
      </p:sp>
      <p:sp>
        <p:nvSpPr>
          <p:cNvPr id="4" name="Content Placeholder 3"/>
          <p:cNvSpPr>
            <a:spLocks noGrp="1"/>
          </p:cNvSpPr>
          <p:nvPr>
            <p:ph idx="1"/>
          </p:nvPr>
        </p:nvSpPr>
        <p:spPr>
          <a:xfrm>
            <a:off x="677334" y="2160589"/>
            <a:ext cx="8720666" cy="4011611"/>
          </a:xfrm>
        </p:spPr>
        <p:txBody>
          <a:bodyPr vert="horz" lIns="91440" tIns="45720" rIns="91440" bIns="45720" rtlCol="0" anchor="t">
            <a:noAutofit/>
          </a:bodyPr>
          <a:lstStyle/>
          <a:p>
            <a:r>
              <a:rPr lang="en-US" sz="2800" dirty="0"/>
              <a:t>Can join “secret” Facebook group </a:t>
            </a:r>
            <a:br>
              <a:rPr lang="en-US" sz="2800" dirty="0"/>
            </a:br>
            <a:r>
              <a:rPr lang="en-US" sz="2800" dirty="0"/>
              <a:t>by invitation (send Howard an email (</a:t>
            </a:r>
            <a:r>
              <a:rPr lang="en-US" sz="2800" dirty="0">
                <a:hlinkClick r:id="rId3"/>
              </a:rPr>
              <a:t>hblumenfeld@laspositascollege.edu</a:t>
            </a:r>
            <a:r>
              <a:rPr lang="en-US" sz="2800" dirty="0"/>
              <a:t>) if you would like to be added to the group).</a:t>
            </a:r>
          </a:p>
          <a:p>
            <a:r>
              <a:rPr lang="en-US" sz="2800" dirty="0"/>
              <a:t> The Teaching Institute (Elena)</a:t>
            </a:r>
          </a:p>
          <a:p>
            <a:r>
              <a:rPr lang="en-US" sz="2800" dirty="0"/>
              <a:t>Campus Change Network (CCN) (Elena)</a:t>
            </a:r>
          </a:p>
          <a:p>
            <a:endParaRPr lang="en-US" sz="36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6954" y="151421"/>
            <a:ext cx="2005472" cy="2554201"/>
          </a:xfrm>
          <a:prstGeom prst="rect">
            <a:avLst/>
          </a:prstGeom>
        </p:spPr>
      </p:pic>
    </p:spTree>
    <p:extLst>
      <p:ext uri="{BB962C8B-B14F-4D97-AF65-F5344CB8AC3E}">
        <p14:creationId xmlns:p14="http://schemas.microsoft.com/office/powerpoint/2010/main" val="2735886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7784" y="218945"/>
            <a:ext cx="3828532" cy="1797745"/>
          </a:xfrm>
          <a:prstGeom prst="rect">
            <a:avLst/>
          </a:prstGeom>
          <a:effectLst>
            <a:softEdge rad="889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8572" y="2016690"/>
            <a:ext cx="5148663" cy="3861497"/>
          </a:xfrm>
          <a:prstGeom prst="rect">
            <a:avLst/>
          </a:prstGeom>
          <a:effectLst>
            <a:softEdge rad="330200"/>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380" y="218945"/>
            <a:ext cx="3409192" cy="2274695"/>
          </a:xfrm>
          <a:prstGeom prst="rect">
            <a:avLst/>
          </a:prstGeom>
          <a:effectLst>
            <a:softEdge rad="63500"/>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66366" y="4622785"/>
            <a:ext cx="2019950" cy="206034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624" y="3851365"/>
            <a:ext cx="3415948" cy="2561961"/>
          </a:xfrm>
          <a:prstGeom prst="rect">
            <a:avLst/>
          </a:prstGeom>
          <a:effectLst>
            <a:softEdge rad="114300"/>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02319" y="2493640"/>
            <a:ext cx="1974022" cy="1974022"/>
          </a:xfrm>
          <a:prstGeom prst="rect">
            <a:avLst/>
          </a:prstGeom>
        </p:spPr>
      </p:pic>
    </p:spTree>
    <p:extLst>
      <p:ext uri="{BB962C8B-B14F-4D97-AF65-F5344CB8AC3E}">
        <p14:creationId xmlns:p14="http://schemas.microsoft.com/office/powerpoint/2010/main" val="3563093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“Working Together” Topics</a:t>
            </a:r>
          </a:p>
        </p:txBody>
      </p:sp>
      <p:sp>
        <p:nvSpPr>
          <p:cNvPr id="4" name="Content Placeholder 3"/>
          <p:cNvSpPr>
            <a:spLocks noGrp="1"/>
          </p:cNvSpPr>
          <p:nvPr>
            <p:ph idx="1"/>
          </p:nvPr>
        </p:nvSpPr>
        <p:spPr>
          <a:xfrm>
            <a:off x="677334" y="2160589"/>
            <a:ext cx="8720666" cy="4011611"/>
          </a:xfrm>
        </p:spPr>
        <p:txBody>
          <a:bodyPr vert="horz" lIns="91440" tIns="45720" rIns="91440" bIns="45720" rtlCol="0" anchor="t">
            <a:noAutofit/>
          </a:bodyPr>
          <a:lstStyle/>
          <a:p>
            <a:r>
              <a:rPr lang="en-US" sz="2800" dirty="0"/>
              <a:t>You can find out more about future “Working Together” topics by visiting our website at </a:t>
            </a:r>
            <a:r>
              <a:rPr lang="en-US" sz="2800" dirty="0">
                <a:hlinkClick r:id="rId3"/>
              </a:rPr>
              <a:t>http://www.laspositascollege.edu/staffdevelopment/workingtogether.php#Meetings</a:t>
            </a:r>
            <a:endParaRPr lang="en-US" sz="2800" dirty="0"/>
          </a:p>
          <a:p>
            <a:endParaRPr lang="en-US" sz="2800" dirty="0"/>
          </a:p>
          <a:p>
            <a:r>
              <a:rPr lang="en-US" sz="2800" dirty="0"/>
              <a:t>ASCCC Conference on March 17</a:t>
            </a:r>
          </a:p>
          <a:p>
            <a:r>
              <a:rPr lang="en-US" sz="2800" dirty="0"/>
              <a:t>Hand out surveys</a:t>
            </a:r>
          </a:p>
          <a:p>
            <a:endParaRPr lang="en-US" sz="36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6954" y="151421"/>
            <a:ext cx="2005472" cy="2554201"/>
          </a:xfrm>
          <a:prstGeom prst="rect">
            <a:avLst/>
          </a:prstGeom>
        </p:spPr>
      </p:pic>
    </p:spTree>
    <p:extLst>
      <p:ext uri="{BB962C8B-B14F-4D97-AF65-F5344CB8AC3E}">
        <p14:creationId xmlns:p14="http://schemas.microsoft.com/office/powerpoint/2010/main" val="324061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McCarthyism</a:t>
            </a:r>
          </a:p>
        </p:txBody>
      </p:sp>
      <p:pic>
        <p:nvPicPr>
          <p:cNvPr id="5" name="yr1AQJiotIg"/>
          <p:cNvPicPr>
            <a:picLocks noRot="1" noChangeAspect="1"/>
          </p:cNvPicPr>
          <p:nvPr>
            <a:videoFile r:link="rId1"/>
          </p:nvPr>
        </p:nvPicPr>
        <p:blipFill>
          <a:blip r:embed="rId4"/>
          <a:stretch>
            <a:fillRect/>
          </a:stretch>
        </p:blipFill>
        <p:spPr>
          <a:xfrm>
            <a:off x="564600" y="1363074"/>
            <a:ext cx="5262325" cy="2960058"/>
          </a:xfrm>
          <a:prstGeom prst="rect">
            <a:avLst/>
          </a:prstGeom>
        </p:spPr>
      </p:pic>
      <p:sp>
        <p:nvSpPr>
          <p:cNvPr id="7" name="TextBox 6"/>
          <p:cNvSpPr txBox="1"/>
          <p:nvPr/>
        </p:nvSpPr>
        <p:spPr>
          <a:xfrm>
            <a:off x="677334" y="4609577"/>
            <a:ext cx="5262325" cy="2308324"/>
          </a:xfrm>
          <a:prstGeom prst="rect">
            <a:avLst/>
          </a:prstGeom>
          <a:noFill/>
        </p:spPr>
        <p:txBody>
          <a:bodyPr wrap="square" rtlCol="0">
            <a:spAutoFit/>
          </a:bodyPr>
          <a:lstStyle/>
          <a:p>
            <a:r>
              <a:rPr lang="en-US" dirty="0"/>
              <a:t>An Orange Coast Community College Professor, Olga Perez Stable Cox, was secretly video-recorded by a student while she was lecturing about calling the Trump Election “an act of terrorism.”  Ever since that incident, she has received numerous death threats and harassing communications making her the victim of terrorism in an ironic twist of fate.</a:t>
            </a:r>
          </a:p>
        </p:txBody>
      </p:sp>
      <p:pic>
        <p:nvPicPr>
          <p:cNvPr id="12" name="Picture 11"/>
          <p:cNvPicPr>
            <a:picLocks noChangeAspect="1"/>
          </p:cNvPicPr>
          <p:nvPr/>
        </p:nvPicPr>
        <p:blipFill>
          <a:blip r:embed="rId5"/>
          <a:stretch>
            <a:fillRect/>
          </a:stretch>
        </p:blipFill>
        <p:spPr>
          <a:xfrm>
            <a:off x="6010408" y="4399549"/>
            <a:ext cx="6152175" cy="2272517"/>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8063" y="119195"/>
            <a:ext cx="3467958" cy="40799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4894" y="216251"/>
            <a:ext cx="1896080" cy="1146823"/>
          </a:xfrm>
          <a:prstGeom prst="rect">
            <a:avLst/>
          </a:prstGeom>
        </p:spPr>
      </p:pic>
    </p:spTree>
    <p:extLst>
      <p:ext uri="{BB962C8B-B14F-4D97-AF65-F5344CB8AC3E}">
        <p14:creationId xmlns:p14="http://schemas.microsoft.com/office/powerpoint/2010/main" val="1466180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Professor </a:t>
            </a:r>
            <a:r>
              <a:rPr lang="en-US" dirty="0" err="1"/>
              <a:t>Watchlist</a:t>
            </a:r>
            <a:endParaRPr lang="en-US" dirty="0"/>
          </a:p>
        </p:txBody>
      </p:sp>
      <p:pic>
        <p:nvPicPr>
          <p:cNvPr id="7" name="Picture 6"/>
          <p:cNvPicPr>
            <a:picLocks noChangeAspect="1"/>
          </p:cNvPicPr>
          <p:nvPr/>
        </p:nvPicPr>
        <p:blipFill>
          <a:blip r:embed="rId2"/>
          <a:stretch>
            <a:fillRect/>
          </a:stretch>
        </p:blipFill>
        <p:spPr>
          <a:xfrm>
            <a:off x="7193869" y="3713843"/>
            <a:ext cx="4829175" cy="2971800"/>
          </a:xfrm>
          <a:prstGeom prst="rect">
            <a:avLst/>
          </a:prstGeom>
        </p:spPr>
      </p:pic>
      <p:pic>
        <p:nvPicPr>
          <p:cNvPr id="8" name="Picture 7"/>
          <p:cNvPicPr>
            <a:picLocks noChangeAspect="1"/>
          </p:cNvPicPr>
          <p:nvPr/>
        </p:nvPicPr>
        <p:blipFill>
          <a:blip r:embed="rId3"/>
          <a:stretch>
            <a:fillRect/>
          </a:stretch>
        </p:blipFill>
        <p:spPr>
          <a:xfrm>
            <a:off x="677334" y="1593396"/>
            <a:ext cx="5186437" cy="1773918"/>
          </a:xfrm>
          <a:prstGeom prst="rect">
            <a:avLst/>
          </a:prstGeom>
        </p:spPr>
      </p:pic>
      <p:sp>
        <p:nvSpPr>
          <p:cNvPr id="9" name="TextBox 8"/>
          <p:cNvSpPr txBox="1"/>
          <p:nvPr/>
        </p:nvSpPr>
        <p:spPr>
          <a:xfrm>
            <a:off x="677334" y="3638655"/>
            <a:ext cx="6333066"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a:t>A “Professor </a:t>
            </a:r>
            <a:r>
              <a:rPr lang="en-US" sz="3200" dirty="0" err="1"/>
              <a:t>Watchlist</a:t>
            </a:r>
            <a:r>
              <a:rPr lang="en-US" sz="3200" dirty="0"/>
              <a:t>” was created to alert students to college faculty who purportedly profess a “radical agenda” in their lectures, blogs, or other forms of communication.</a:t>
            </a:r>
          </a:p>
        </p:txBody>
      </p:sp>
      <p:pic>
        <p:nvPicPr>
          <p:cNvPr id="10" name="Picture 9"/>
          <p:cNvPicPr>
            <a:picLocks noChangeAspect="1"/>
          </p:cNvPicPr>
          <p:nvPr/>
        </p:nvPicPr>
        <p:blipFill>
          <a:blip r:embed="rId4"/>
          <a:stretch>
            <a:fillRect/>
          </a:stretch>
        </p:blipFill>
        <p:spPr>
          <a:xfrm>
            <a:off x="6281509" y="339839"/>
            <a:ext cx="5741535" cy="3181121"/>
          </a:xfrm>
          <a:prstGeom prst="rect">
            <a:avLst/>
          </a:prstGeom>
        </p:spPr>
      </p:pic>
    </p:spTree>
    <p:extLst>
      <p:ext uri="{BB962C8B-B14F-4D97-AF65-F5344CB8AC3E}">
        <p14:creationId xmlns:p14="http://schemas.microsoft.com/office/powerpoint/2010/main" val="2716259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Professor </a:t>
            </a:r>
            <a:r>
              <a:rPr lang="en-US" dirty="0" err="1"/>
              <a:t>Watchlist</a:t>
            </a:r>
            <a:endParaRPr lang="en-US" dirty="0"/>
          </a:p>
        </p:txBody>
      </p:sp>
      <p:pic>
        <p:nvPicPr>
          <p:cNvPr id="4" name="Picture 3"/>
          <p:cNvPicPr>
            <a:picLocks noChangeAspect="1"/>
          </p:cNvPicPr>
          <p:nvPr/>
        </p:nvPicPr>
        <p:blipFill>
          <a:blip r:embed="rId2"/>
          <a:stretch>
            <a:fillRect/>
          </a:stretch>
        </p:blipFill>
        <p:spPr>
          <a:xfrm>
            <a:off x="0" y="1449387"/>
            <a:ext cx="6173649" cy="1264784"/>
          </a:xfrm>
          <a:prstGeom prst="rect">
            <a:avLst/>
          </a:prstGeom>
        </p:spPr>
      </p:pic>
      <p:pic>
        <p:nvPicPr>
          <p:cNvPr id="5" name="Picture 4"/>
          <p:cNvPicPr>
            <a:picLocks noChangeAspect="1"/>
          </p:cNvPicPr>
          <p:nvPr/>
        </p:nvPicPr>
        <p:blipFill>
          <a:blip r:embed="rId3"/>
          <a:stretch>
            <a:fillRect/>
          </a:stretch>
        </p:blipFill>
        <p:spPr>
          <a:xfrm>
            <a:off x="101718" y="2714171"/>
            <a:ext cx="6173649" cy="3247984"/>
          </a:xfrm>
          <a:prstGeom prst="rect">
            <a:avLst/>
          </a:prstGeom>
        </p:spPr>
      </p:pic>
      <p:pic>
        <p:nvPicPr>
          <p:cNvPr id="6" name="Picture 5"/>
          <p:cNvPicPr>
            <a:picLocks noChangeAspect="1"/>
          </p:cNvPicPr>
          <p:nvPr/>
        </p:nvPicPr>
        <p:blipFill>
          <a:blip r:embed="rId4"/>
          <a:stretch>
            <a:fillRect/>
          </a:stretch>
        </p:blipFill>
        <p:spPr>
          <a:xfrm>
            <a:off x="6275367" y="1641248"/>
            <a:ext cx="5815033" cy="417398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02082" y="113959"/>
            <a:ext cx="1538413" cy="1335428"/>
          </a:xfrm>
          <a:prstGeom prst="rect">
            <a:avLst/>
          </a:prstGeom>
        </p:spPr>
      </p:pic>
    </p:spTree>
    <p:extLst>
      <p:ext uri="{BB962C8B-B14F-4D97-AF65-F5344CB8AC3E}">
        <p14:creationId xmlns:p14="http://schemas.microsoft.com/office/powerpoint/2010/main" val="3970458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Hated in the Classroom</a:t>
            </a:r>
            <a:br>
              <a:rPr lang="en-US" dirty="0"/>
            </a:br>
            <a:r>
              <a:rPr lang="en-US" dirty="0"/>
              <a:t>(Howard Blumenfeld)</a:t>
            </a:r>
          </a:p>
        </p:txBody>
      </p:sp>
      <p:pic>
        <p:nvPicPr>
          <p:cNvPr id="4" name="Picture 3"/>
          <p:cNvPicPr>
            <a:picLocks noChangeAspect="1"/>
          </p:cNvPicPr>
          <p:nvPr/>
        </p:nvPicPr>
        <p:blipFill>
          <a:blip r:embed="rId4"/>
          <a:stretch>
            <a:fillRect/>
          </a:stretch>
        </p:blipFill>
        <p:spPr>
          <a:xfrm>
            <a:off x="9274002" y="158304"/>
            <a:ext cx="2711745" cy="2676754"/>
          </a:xfrm>
          <a:prstGeom prst="rect">
            <a:avLst/>
          </a:prstGeom>
          <a:ln w="38100" cap="sq">
            <a:solidFill>
              <a:schemeClr val="tx1"/>
            </a:solidFill>
          </a:ln>
        </p:spPr>
      </p:pic>
      <p:pic>
        <p:nvPicPr>
          <p:cNvPr id="5" name="SAJfyDTTHE4"/>
          <p:cNvPicPr>
            <a:picLocks noRot="1" noChangeAspect="1"/>
          </p:cNvPicPr>
          <p:nvPr>
            <a:videoFile r:link="rId1"/>
          </p:nvPr>
        </p:nvPicPr>
        <p:blipFill>
          <a:blip r:embed="rId5"/>
          <a:stretch>
            <a:fillRect/>
          </a:stretch>
        </p:blipFill>
        <p:spPr>
          <a:xfrm>
            <a:off x="140073" y="1930400"/>
            <a:ext cx="8568498" cy="4819779"/>
          </a:xfrm>
          <a:prstGeom prst="rect">
            <a:avLst/>
          </a:prstGeom>
        </p:spPr>
      </p:pic>
      <p:sp>
        <p:nvSpPr>
          <p:cNvPr id="7" name="TextBox 6"/>
          <p:cNvSpPr txBox="1"/>
          <p:nvPr/>
        </p:nvSpPr>
        <p:spPr>
          <a:xfrm>
            <a:off x="9228659" y="2839830"/>
            <a:ext cx="2757088" cy="4031873"/>
          </a:xfrm>
          <a:prstGeom prst="rect">
            <a:avLst/>
          </a:prstGeom>
          <a:noFill/>
        </p:spPr>
        <p:txBody>
          <a:bodyPr wrap="square" rtlCol="0">
            <a:spAutoFit/>
          </a:bodyPr>
          <a:lstStyle/>
          <a:p>
            <a:r>
              <a:rPr lang="en-US" sz="1600" dirty="0"/>
              <a:t>“Hated in the Nation” is from Season 3, Episode 6 of the Netflix Original Series “Black Mirror.”  This episode focuses on a hacker who hacked into ADI (drone) honeybees and programmed them to go after and kill the most hated person in England each day (determined by the greatest number of #</a:t>
            </a:r>
            <a:r>
              <a:rPr lang="en-US" sz="1600" dirty="0" err="1"/>
              <a:t>DeathTo</a:t>
            </a:r>
            <a:r>
              <a:rPr lang="en-US" sz="1600" dirty="0"/>
              <a:t> hashtags given each day to a hated individual from the country). </a:t>
            </a:r>
          </a:p>
        </p:txBody>
      </p:sp>
    </p:spTree>
    <p:extLst>
      <p:ext uri="{BB962C8B-B14F-4D97-AF65-F5344CB8AC3E}">
        <p14:creationId xmlns:p14="http://schemas.microsoft.com/office/powerpoint/2010/main" val="3814230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Hated in the Classroom</a:t>
            </a:r>
            <a:br>
              <a:rPr lang="en-US" dirty="0"/>
            </a:br>
            <a:r>
              <a:rPr lang="en-US" dirty="0"/>
              <a:t>(Howard Blumenfeld)</a:t>
            </a:r>
          </a:p>
        </p:txBody>
      </p:sp>
      <p:pic>
        <p:nvPicPr>
          <p:cNvPr id="4" name="Picture 3"/>
          <p:cNvPicPr>
            <a:picLocks noChangeAspect="1"/>
          </p:cNvPicPr>
          <p:nvPr/>
        </p:nvPicPr>
        <p:blipFill>
          <a:blip r:embed="rId3"/>
          <a:stretch>
            <a:fillRect/>
          </a:stretch>
        </p:blipFill>
        <p:spPr>
          <a:xfrm>
            <a:off x="9016409" y="261900"/>
            <a:ext cx="2711745" cy="2676754"/>
          </a:xfrm>
          <a:prstGeom prst="rect">
            <a:avLst/>
          </a:prstGeom>
          <a:ln w="38100" cap="sq">
            <a:solidFill>
              <a:schemeClr val="tx1"/>
            </a:solidFill>
          </a:ln>
        </p:spPr>
      </p:pic>
      <p:sp>
        <p:nvSpPr>
          <p:cNvPr id="5" name="TextBox 4"/>
          <p:cNvSpPr txBox="1"/>
          <p:nvPr/>
        </p:nvSpPr>
        <p:spPr>
          <a:xfrm>
            <a:off x="539548" y="1870167"/>
            <a:ext cx="8043620" cy="3970318"/>
          </a:xfrm>
          <a:prstGeom prst="rect">
            <a:avLst/>
          </a:prstGeom>
          <a:noFill/>
        </p:spPr>
        <p:txBody>
          <a:bodyPr wrap="square" rtlCol="0">
            <a:spAutoFit/>
          </a:bodyPr>
          <a:lstStyle/>
          <a:p>
            <a:pPr marL="285750" indent="-285750">
              <a:buFont typeface="Arial" panose="020B0604020202020204" pitchFamily="34" charset="0"/>
              <a:buChar char="•"/>
            </a:pPr>
            <a:r>
              <a:rPr lang="en-US" sz="2400" dirty="0"/>
              <a:t>Teacher turned reality star (nope, not me!)</a:t>
            </a:r>
          </a:p>
          <a:p>
            <a:pPr marL="285750" indent="-285750">
              <a:buFont typeface="Arial" panose="020B0604020202020204" pitchFamily="34" charset="0"/>
              <a:buChar char="•"/>
            </a:pPr>
            <a:r>
              <a:rPr lang="en-US" sz="2400" dirty="0"/>
              <a:t>Anything written here is a matter of public record</a:t>
            </a:r>
          </a:p>
          <a:p>
            <a:pPr marL="285750" indent="-285750">
              <a:buFont typeface="Arial" panose="020B0604020202020204" pitchFamily="34" charset="0"/>
              <a:buChar char="•"/>
            </a:pPr>
            <a:r>
              <a:rPr lang="en-US" sz="2400" dirty="0"/>
              <a:t>Fear of a Professor </a:t>
            </a:r>
            <a:r>
              <a:rPr lang="en-US" sz="2400" dirty="0" err="1"/>
              <a:t>Watchlist</a:t>
            </a:r>
            <a:endParaRPr lang="en-US" sz="2400" dirty="0"/>
          </a:p>
          <a:p>
            <a:pPr marL="285750" indent="-285750">
              <a:buFont typeface="Arial" panose="020B0604020202020204" pitchFamily="34" charset="0"/>
              <a:buChar char="•"/>
            </a:pPr>
            <a:r>
              <a:rPr lang="en-US" sz="2400" dirty="0"/>
              <a:t>Is social media a friend or an enemy?</a:t>
            </a:r>
          </a:p>
          <a:p>
            <a:pPr marL="285750" indent="-285750">
              <a:buFont typeface="Arial" panose="020B0604020202020204" pitchFamily="34" charset="0"/>
              <a:buChar char="•"/>
            </a:pPr>
            <a:r>
              <a:rPr lang="en-US" sz="2400" dirty="0"/>
              <a:t>The quest for a red hot chili pepper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endParaRPr lang="en-US" sz="3600" dirty="0"/>
          </a:p>
        </p:txBody>
      </p:sp>
      <p:pic>
        <p:nvPicPr>
          <p:cNvPr id="3" name="Picture 2"/>
          <p:cNvPicPr>
            <a:picLocks noChangeAspect="1"/>
          </p:cNvPicPr>
          <p:nvPr/>
        </p:nvPicPr>
        <p:blipFill>
          <a:blip r:embed="rId4"/>
          <a:stretch>
            <a:fillRect/>
          </a:stretch>
        </p:blipFill>
        <p:spPr>
          <a:xfrm>
            <a:off x="6969531" y="3190967"/>
            <a:ext cx="4987235" cy="2007334"/>
          </a:xfrm>
          <a:prstGeom prst="rect">
            <a:avLst/>
          </a:prstGeom>
        </p:spPr>
      </p:pic>
      <p:pic>
        <p:nvPicPr>
          <p:cNvPr id="7" name="Picture 6"/>
          <p:cNvPicPr>
            <a:picLocks noChangeAspect="1"/>
          </p:cNvPicPr>
          <p:nvPr/>
        </p:nvPicPr>
        <p:blipFill>
          <a:blip r:embed="rId5"/>
          <a:stretch>
            <a:fillRect/>
          </a:stretch>
        </p:blipFill>
        <p:spPr>
          <a:xfrm>
            <a:off x="585498" y="4371584"/>
            <a:ext cx="6150282" cy="224492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2816" y="5397340"/>
            <a:ext cx="2934812" cy="1061528"/>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00159" y="5397340"/>
            <a:ext cx="1856607" cy="1061528"/>
          </a:xfrm>
          <a:prstGeom prst="rect">
            <a:avLst/>
          </a:prstGeom>
        </p:spPr>
      </p:pic>
    </p:spTree>
    <p:extLst>
      <p:ext uri="{BB962C8B-B14F-4D97-AF65-F5344CB8AC3E}">
        <p14:creationId xmlns:p14="http://schemas.microsoft.com/office/powerpoint/2010/main" val="2285586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961637" cy="1320800"/>
          </a:xfrm>
        </p:spPr>
        <p:txBody>
          <a:bodyPr/>
          <a:lstStyle/>
          <a:p>
            <a:r>
              <a:rPr lang="en-US" dirty="0"/>
              <a:t>Free Speech vs. Hate Speech (Marty Nash)</a:t>
            </a:r>
          </a:p>
        </p:txBody>
      </p:sp>
      <p:pic>
        <p:nvPicPr>
          <p:cNvPr id="3" name="Picture 2"/>
          <p:cNvPicPr>
            <a:picLocks noChangeAspect="1"/>
          </p:cNvPicPr>
          <p:nvPr/>
        </p:nvPicPr>
        <p:blipFill>
          <a:blip r:embed="rId2"/>
          <a:stretch>
            <a:fillRect/>
          </a:stretch>
        </p:blipFill>
        <p:spPr>
          <a:xfrm>
            <a:off x="6618227" y="1313544"/>
            <a:ext cx="5210915" cy="1036580"/>
          </a:xfrm>
          <a:prstGeom prst="rect">
            <a:avLst/>
          </a:prstGeom>
        </p:spPr>
      </p:pic>
      <p:pic>
        <p:nvPicPr>
          <p:cNvPr id="4" name="Picture 3"/>
          <p:cNvPicPr>
            <a:picLocks noChangeAspect="1"/>
          </p:cNvPicPr>
          <p:nvPr/>
        </p:nvPicPr>
        <p:blipFill>
          <a:blip r:embed="rId3"/>
          <a:stretch>
            <a:fillRect/>
          </a:stretch>
        </p:blipFill>
        <p:spPr>
          <a:xfrm>
            <a:off x="6618228" y="2634344"/>
            <a:ext cx="5210915" cy="4152594"/>
          </a:xfrm>
          <a:prstGeom prst="rect">
            <a:avLst/>
          </a:prstGeom>
        </p:spPr>
      </p:pic>
      <p:sp>
        <p:nvSpPr>
          <p:cNvPr id="5" name="TextBox 4"/>
          <p:cNvSpPr txBox="1"/>
          <p:nvPr/>
        </p:nvSpPr>
        <p:spPr>
          <a:xfrm>
            <a:off x="575734" y="1423494"/>
            <a:ext cx="5781523" cy="4893647"/>
          </a:xfrm>
          <a:prstGeom prst="rect">
            <a:avLst/>
          </a:prstGeom>
          <a:noFill/>
        </p:spPr>
        <p:txBody>
          <a:bodyPr wrap="square" rtlCol="0" anchor="t">
            <a:spAutoFit/>
          </a:bodyPr>
          <a:lstStyle/>
          <a:p>
            <a:pPr marL="457200" indent="-457200">
              <a:buFont typeface="Arial" panose="020B0604020202020204" pitchFamily="34" charset="0"/>
              <a:buChar char="•"/>
            </a:pPr>
            <a:r>
              <a:rPr lang="en-US" sz="2400" dirty="0"/>
              <a:t>A chapter of Turning Point USA was denied official recognition by student leaders at SCU, which resulted in a heated debate over their rights to free speech.</a:t>
            </a:r>
          </a:p>
          <a:p>
            <a:pPr marL="457200" indent="-457200">
              <a:buFont typeface="Arial" panose="020B0604020202020204" pitchFamily="34" charset="0"/>
              <a:buChar char="•"/>
            </a:pPr>
            <a:r>
              <a:rPr lang="en-US" sz="2400" dirty="0"/>
              <a:t>Known for bringing alt-right figure Milo </a:t>
            </a:r>
            <a:r>
              <a:rPr lang="en-US" sz="2400" dirty="0" err="1"/>
              <a:t>Yiannopolous</a:t>
            </a:r>
            <a:r>
              <a:rPr lang="en-US" sz="2400" dirty="0"/>
              <a:t> to campuses.</a:t>
            </a:r>
          </a:p>
          <a:p>
            <a:pPr marL="457200" indent="-457200">
              <a:buFont typeface="Arial" panose="020B0604020202020204" pitchFamily="34" charset="0"/>
              <a:buChar char="•"/>
            </a:pPr>
            <a:r>
              <a:rPr lang="en-US" sz="2400" dirty="0"/>
              <a:t>Turning Point’s </a:t>
            </a:r>
            <a:r>
              <a:rPr lang="en-US" sz="2400" dirty="0">
                <a:hlinkClick r:id="rId4"/>
              </a:rPr>
              <a:t>stated mission</a:t>
            </a:r>
            <a:r>
              <a:rPr lang="en-US" sz="2400" dirty="0"/>
              <a:t> is to “identify, educate, train, and organize students to promote the principles of fiscal responsibility, free markets, and limited government.”</a:t>
            </a:r>
          </a:p>
        </p:txBody>
      </p:sp>
      <p:pic>
        <p:nvPicPr>
          <p:cNvPr id="6" name="Picture 5"/>
          <p:cNvPicPr>
            <a:picLocks noChangeAspect="1"/>
          </p:cNvPicPr>
          <p:nvPr/>
        </p:nvPicPr>
        <p:blipFill>
          <a:blip r:embed="rId5"/>
          <a:stretch>
            <a:fillRect/>
          </a:stretch>
        </p:blipFill>
        <p:spPr>
          <a:xfrm>
            <a:off x="10972800" y="91986"/>
            <a:ext cx="1031246" cy="1045569"/>
          </a:xfrm>
          <a:prstGeom prst="rect">
            <a:avLst/>
          </a:prstGeom>
          <a:ln w="38100">
            <a:solidFill>
              <a:schemeClr val="tx1"/>
            </a:solidFill>
          </a:ln>
        </p:spPr>
      </p:pic>
    </p:spTree>
    <p:extLst>
      <p:ext uri="{BB962C8B-B14F-4D97-AF65-F5344CB8AC3E}">
        <p14:creationId xmlns:p14="http://schemas.microsoft.com/office/powerpoint/2010/main" val="1822524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961637" cy="1320800"/>
          </a:xfrm>
        </p:spPr>
        <p:txBody>
          <a:bodyPr/>
          <a:lstStyle/>
          <a:p>
            <a:r>
              <a:rPr lang="en-US" dirty="0"/>
              <a:t>Free Speech vs. Hate Speech (Marty Nash)</a:t>
            </a:r>
          </a:p>
        </p:txBody>
      </p:sp>
      <p:pic>
        <p:nvPicPr>
          <p:cNvPr id="6" name="mkrJNLfO9bg"/>
          <p:cNvPicPr>
            <a:picLocks noRot="1" noChangeAspect="1"/>
          </p:cNvPicPr>
          <p:nvPr>
            <a:videoFile r:link="rId1"/>
          </p:nvPr>
        </p:nvPicPr>
        <p:blipFill>
          <a:blip r:embed="rId3"/>
          <a:stretch>
            <a:fillRect/>
          </a:stretch>
        </p:blipFill>
        <p:spPr>
          <a:xfrm>
            <a:off x="677333" y="1591582"/>
            <a:ext cx="8742438" cy="4917621"/>
          </a:xfrm>
          <a:prstGeom prst="rect">
            <a:avLst/>
          </a:prstGeom>
        </p:spPr>
      </p:pic>
      <p:pic>
        <p:nvPicPr>
          <p:cNvPr id="7" name="Picture 6"/>
          <p:cNvPicPr>
            <a:picLocks noChangeAspect="1"/>
          </p:cNvPicPr>
          <p:nvPr/>
        </p:nvPicPr>
        <p:blipFill>
          <a:blip r:embed="rId4"/>
          <a:stretch>
            <a:fillRect/>
          </a:stretch>
        </p:blipFill>
        <p:spPr>
          <a:xfrm>
            <a:off x="9555210" y="116620"/>
            <a:ext cx="2347236" cy="2379837"/>
          </a:xfrm>
          <a:prstGeom prst="rect">
            <a:avLst/>
          </a:prstGeom>
          <a:ln w="38100">
            <a:solidFill>
              <a:schemeClr val="tx1"/>
            </a:solidFill>
          </a:ln>
        </p:spPr>
      </p:pic>
    </p:spTree>
    <p:extLst>
      <p:ext uri="{BB962C8B-B14F-4D97-AF65-F5344CB8AC3E}">
        <p14:creationId xmlns:p14="http://schemas.microsoft.com/office/powerpoint/2010/main" val="382232402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2237</TotalTime>
  <Words>560</Words>
  <Application>Microsoft Office PowerPoint</Application>
  <PresentationFormat>Widescreen</PresentationFormat>
  <Paragraphs>80</Paragraphs>
  <Slides>20</Slides>
  <Notes>13</Notes>
  <HiddenSlides>0</HiddenSlides>
  <MMClips>5</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Facet</vt:lpstr>
      <vt:lpstr>Working Together: Education in a Post-Election Culture</vt:lpstr>
      <vt:lpstr>PowerPoint Presentation</vt:lpstr>
      <vt:lpstr>The New McCarthyism</vt:lpstr>
      <vt:lpstr>The Professor Watchlist</vt:lpstr>
      <vt:lpstr>The Professor Watchlist</vt:lpstr>
      <vt:lpstr>Hated in the Classroom (Howard Blumenfeld)</vt:lpstr>
      <vt:lpstr>Hated in the Classroom (Howard Blumenfeld)</vt:lpstr>
      <vt:lpstr>Free Speech vs. Hate Speech (Marty Nash)</vt:lpstr>
      <vt:lpstr>Free Speech vs. Hate Speech (Marty Nash)</vt:lpstr>
      <vt:lpstr>If not here, then where?</vt:lpstr>
      <vt:lpstr>What is  Inclusion for? (Steve Chiolis)</vt:lpstr>
      <vt:lpstr>What is Inclusion for? (Steve Chiolis)</vt:lpstr>
      <vt:lpstr>Apathy into Empathy (Marsha Vernoga)</vt:lpstr>
      <vt:lpstr>Apathy into Empathy (Marsha Vernoga)</vt:lpstr>
      <vt:lpstr>Apathy into Empathy  (Marsha Vernoga)</vt:lpstr>
      <vt:lpstr>Small Group Breakout Sessions</vt:lpstr>
      <vt:lpstr>Questions to answer in groups</vt:lpstr>
      <vt:lpstr>Large Group Reflections</vt:lpstr>
      <vt:lpstr>Where do we go from here?</vt:lpstr>
      <vt:lpstr>Future “Working Together” Topics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Together</dc:title>
  <dc:creator>Howard Blumenfeld</dc:creator>
  <cp:lastModifiedBy>Howard Blumenfeld</cp:lastModifiedBy>
  <cp:revision>223</cp:revision>
  <dcterms:created xsi:type="dcterms:W3CDTF">2016-01-11T21:58:29Z</dcterms:created>
  <dcterms:modified xsi:type="dcterms:W3CDTF">2017-02-21T17:11:02Z</dcterms:modified>
</cp:coreProperties>
</file>