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4" r:id="rId1"/>
  </p:sldMasterIdLst>
  <p:notesMasterIdLst>
    <p:notesMasterId r:id="rId14"/>
  </p:notesMasterIdLst>
  <p:sldIdLst>
    <p:sldId id="256" r:id="rId2"/>
    <p:sldId id="275" r:id="rId3"/>
    <p:sldId id="277" r:id="rId4"/>
    <p:sldId id="278" r:id="rId5"/>
    <p:sldId id="280" r:id="rId6"/>
    <p:sldId id="281" r:id="rId7"/>
    <p:sldId id="296" r:id="rId8"/>
    <p:sldId id="299" r:id="rId9"/>
    <p:sldId id="297" r:id="rId10"/>
    <p:sldId id="300" r:id="rId11"/>
    <p:sldId id="30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B57BF-CE39-4029-B4ED-A71EF10D081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73DA-8F77-41CD-B0D7-DB2D3133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9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4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3DA-8F77-41CD-B0D7-DB2D31332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6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0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5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1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4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9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1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5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2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2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4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0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5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5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vc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pccd.org/HR/documents/OnlineEducationInitiative-OEI-MOU1-22-1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positascollege.edu/onlinelearning/faculty/professional_development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networkofeducators.org/course-design-academy/course-instructo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courses/837/pages/a13-student-services?module_item_id=4418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conlineed.instructure.com/courses/837/pages/a9-instructions-for-learners?module_item_id=44180" TargetMode="External"/><Relationship Id="rId5" Type="http://schemas.openxmlformats.org/officeDocument/2006/relationships/hyperlink" Target="https://ccconlineed.instructure.com/courses/837/pages/a7-use-of-canvas-tools?module_item_id=44178" TargetMode="External"/><Relationship Id="rId4" Type="http://schemas.openxmlformats.org/officeDocument/2006/relationships/hyperlink" Target="https://ccconlineed.instructure.com/courses/837/pages/a14-tech-support?module_item_id=44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24248"/>
            <a:ext cx="9573146" cy="34766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CVC-OEI:  Aligning Courses to the OEI Course Design Rubric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300863"/>
            <a:ext cx="9959513" cy="13379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*California virtual campus-online education Initiative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dirty="0">
                <a:solidFill>
                  <a:schemeClr val="tx1"/>
                </a:solidFill>
              </a:rPr>
              <a:t>Christina Lee, Victoria Austin, Maureen O’Herin</a:t>
            </a:r>
          </a:p>
        </p:txBody>
      </p:sp>
    </p:spTree>
    <p:extLst>
      <p:ext uri="{BB962C8B-B14F-4D97-AF65-F5344CB8AC3E}">
        <p14:creationId xmlns:p14="http://schemas.microsoft.com/office/powerpoint/2010/main" val="1913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ample of sample content within Scott's Course Design Template." title="Image of Scott's Course Design Pages">
            <a:extLst>
              <a:ext uri="{FF2B5EF4-FFF2-40B4-BE49-F238E27FC236}">
                <a16:creationId xmlns:a16="http://schemas.microsoft.com/office/drawing/2014/main" xmlns="" id="{C27EB1EF-9F0C-4874-B665-634E051B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142" y="3080656"/>
            <a:ext cx="3016360" cy="3211286"/>
          </a:xfrm>
          <a:prstGeom prst="rect">
            <a:avLst/>
          </a:prstGeom>
        </p:spPr>
      </p:pic>
      <p:pic>
        <p:nvPicPr>
          <p:cNvPr id="4" name="Content Placeholder 3" descr="This course is available in Canvas.  If you do not see it, check your dashboard and select view ALL courses." title="Image of Scott's Course Design Templage">
            <a:extLst>
              <a:ext uri="{FF2B5EF4-FFF2-40B4-BE49-F238E27FC236}">
                <a16:creationId xmlns:a16="http://schemas.microsoft.com/office/drawing/2014/main" xmlns="" id="{0C51B3EA-4106-4B78-9005-66A9623F7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35659" y="1885043"/>
            <a:ext cx="3341353" cy="341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59BF3D-1F11-431B-930D-D0768FADC554}"/>
              </a:ext>
            </a:extLst>
          </p:cNvPr>
          <p:cNvSpPr txBox="1"/>
          <p:nvPr/>
        </p:nvSpPr>
        <p:spPr>
          <a:xfrm>
            <a:off x="571500" y="2405743"/>
            <a:ext cx="48114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Meets the standards in the Course Design Rubric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Contains sample </a:t>
            </a:r>
            <a:r>
              <a:rPr lang="en-US" sz="3200" dirty="0" smtClean="0"/>
              <a:t>content for </a:t>
            </a:r>
            <a:r>
              <a:rPr lang="en-US" sz="3200" dirty="0"/>
              <a:t>you to edit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58F55-DBFF-49D2-89C6-55FDCE5F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10451549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Scott’s Course Design </a:t>
            </a:r>
            <a:r>
              <a:rPr lang="en-US" dirty="0" smtClean="0">
                <a:solidFill>
                  <a:schemeClr val="tx1"/>
                </a:solidFill>
              </a:rPr>
              <a:t>Template (in Canvas)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 of course contents for Module 0.&#10;" title="Image of Course Content from OEI Resour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65" y="807992"/>
            <a:ext cx="7390700" cy="58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59BF3D-1F11-431B-930D-D0768FADC554}"/>
              </a:ext>
            </a:extLst>
          </p:cNvPr>
          <p:cNvSpPr txBox="1"/>
          <p:nvPr/>
        </p:nvSpPr>
        <p:spPr>
          <a:xfrm>
            <a:off x="571501" y="2405743"/>
            <a:ext cx="32020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From OEI Resources for instructors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58F55-DBFF-49D2-89C6-55FDCE5F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3266912" cy="70696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22218"/>
            <a:ext cx="9790136" cy="491836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Thank you!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991673"/>
            <a:ext cx="9495873" cy="478864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Agenda: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· Introduction to the CVC-OEI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</a:rPr>
              <a:t>· Main “Work” Areas of OEI Course Design Rubric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</a:rPr>
              <a:t>· Expectations of OEI Rubric vs Your course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· Resources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· Next Steps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Review your own DE course and identify areas to 	work on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3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FD6A9-D152-47AF-8C0B-3E47CB02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the CVC-OEI?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10ED1-5BD3-42F2-9121-AC6DB3223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Collaborative effort among all CA community colleges</a:t>
            </a:r>
          </a:p>
          <a:p>
            <a:r>
              <a:rPr lang="en-US" sz="2800" dirty="0"/>
              <a:t>Intended to allow students to complete educational goals more easily</a:t>
            </a:r>
          </a:p>
          <a:p>
            <a:r>
              <a:rPr lang="en-US" sz="2800" dirty="0"/>
              <a:t>Supports high quality online courses</a:t>
            </a:r>
          </a:p>
          <a:p>
            <a:r>
              <a:rPr lang="en-US" sz="2800" dirty="0">
                <a:hlinkClick r:id="rId3"/>
              </a:rPr>
              <a:t>Finish Faster Online!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39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11F15-119D-4E83-8B59-CCD7F0AB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Las Positas’s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87836-66C7-4169-9904-524C0A4B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22414"/>
            <a:ext cx="10394788" cy="4159306"/>
          </a:xfrm>
        </p:spPr>
        <p:txBody>
          <a:bodyPr>
            <a:normAutofit/>
          </a:bodyPr>
          <a:lstStyle/>
          <a:p>
            <a:r>
              <a:rPr lang="en-US" sz="2800" dirty="0"/>
              <a:t>May 2014 – 23 college pilot, not including us</a:t>
            </a:r>
          </a:p>
          <a:p>
            <a:r>
              <a:rPr lang="en-US" sz="2800" dirty="0"/>
              <a:t>May 2018 – 33 new colleges added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We commit to:</a:t>
            </a:r>
          </a:p>
          <a:p>
            <a:r>
              <a:rPr lang="en-US" sz="2800" dirty="0"/>
              <a:t>Align 20% of our DE sections to the OEI Course Design Rubric in two years (Fall 2020)</a:t>
            </a:r>
          </a:p>
          <a:p>
            <a:r>
              <a:rPr lang="en-US" sz="2800" dirty="0"/>
              <a:t>Creating a local POCR (peer online course review) process to align DE courses</a:t>
            </a:r>
          </a:p>
        </p:txBody>
      </p:sp>
    </p:spTree>
    <p:extLst>
      <p:ext uri="{BB962C8B-B14F-4D97-AF65-F5344CB8AC3E}">
        <p14:creationId xmlns:p14="http://schemas.microsoft.com/office/powerpoint/2010/main" val="3733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BA17D-1A92-4A95-8DD1-1115496D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courses are eligible?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C7DFB-52BD-4344-8BF2-0CD02A8FE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Fully online class</a:t>
            </a:r>
          </a:p>
          <a:p>
            <a:r>
              <a:rPr lang="en-US" sz="3200" dirty="0"/>
              <a:t>Taught at least one previous semester </a:t>
            </a:r>
            <a:r>
              <a:rPr lang="en-US" sz="3200" dirty="0" smtClean="0"/>
              <a:t>online at </a:t>
            </a:r>
            <a:r>
              <a:rPr lang="en-US" sz="3200" dirty="0" smtClean="0"/>
              <a:t>LPC or Chabot</a:t>
            </a:r>
            <a:endParaRPr lang="en-US" sz="3200" dirty="0"/>
          </a:p>
          <a:p>
            <a:r>
              <a:rPr lang="en-US" sz="3200" dirty="0"/>
              <a:t>Transfer eligible (IGETC or CSU) or CTE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A4D6A-E4F0-4117-8F4F-ECE55F8F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99496"/>
            <a:ext cx="9699171" cy="1018418"/>
          </a:xfrm>
        </p:spPr>
        <p:txBody>
          <a:bodyPr/>
          <a:lstStyle/>
          <a:p>
            <a:r>
              <a:rPr lang="en-US" dirty="0"/>
              <a:t>Main “Work” Areas of OEI Course Design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36356-0A7B-4AE4-B1FA-2D0F3644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59359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Module/Unit Learning Objectives</a:t>
            </a:r>
          </a:p>
          <a:p>
            <a:r>
              <a:rPr lang="en-US" sz="3200" dirty="0"/>
              <a:t>Accessibility Issues(</a:t>
            </a:r>
            <a:r>
              <a:rPr lang="en-US" sz="3200" dirty="0" err="1"/>
              <a:t>e.g,.videos</a:t>
            </a:r>
            <a:r>
              <a:rPr lang="en-US" sz="3200" dirty="0"/>
              <a:t>, </a:t>
            </a:r>
            <a:r>
              <a:rPr lang="en-US" sz="3200" dirty="0" err="1"/>
              <a:t>ppts</a:t>
            </a:r>
            <a:r>
              <a:rPr lang="en-US" sz="3200" dirty="0"/>
              <a:t>, </a:t>
            </a:r>
            <a:r>
              <a:rPr lang="en-US" sz="3200" dirty="0" err="1"/>
              <a:t>urls</a:t>
            </a:r>
            <a:r>
              <a:rPr lang="en-US" sz="3200" dirty="0"/>
              <a:t>)</a:t>
            </a:r>
          </a:p>
          <a:p>
            <a:r>
              <a:rPr lang="en-US" sz="3200" dirty="0"/>
              <a:t>Interactions/Feedback (F2S, S2S, grading rubrics)</a:t>
            </a:r>
          </a:p>
          <a:p>
            <a:r>
              <a:rPr lang="en-US" sz="3200" dirty="0"/>
              <a:t>Linking assessments to match learning objectives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OEI rubric is about </a:t>
            </a:r>
            <a:r>
              <a:rPr lang="en-US" sz="3200" b="1" dirty="0"/>
              <a:t>delivery</a:t>
            </a:r>
            <a:r>
              <a:rPr lang="en-US" sz="3200" dirty="0"/>
              <a:t>, not content</a:t>
            </a:r>
          </a:p>
        </p:txBody>
      </p:sp>
    </p:spTree>
    <p:extLst>
      <p:ext uri="{BB962C8B-B14F-4D97-AF65-F5344CB8AC3E}">
        <p14:creationId xmlns:p14="http://schemas.microsoft.com/office/powerpoint/2010/main" val="38934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A4D6A-E4F0-4117-8F4F-ECE55F8F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99496"/>
            <a:ext cx="9699171" cy="10184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Expectations of OEI Rubric vs Your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36356-0A7B-4AE4-B1FA-2D0F3644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59359" cy="3416300"/>
          </a:xfrm>
        </p:spPr>
        <p:txBody>
          <a:bodyPr>
            <a:normAutofit/>
          </a:bodyPr>
          <a:lstStyle/>
          <a:p>
            <a:r>
              <a:rPr lang="en-US" sz="3200" dirty="0"/>
              <a:t>Benefits</a:t>
            </a:r>
          </a:p>
          <a:p>
            <a:r>
              <a:rPr lang="en-US" sz="3200" dirty="0"/>
              <a:t>Challenges</a:t>
            </a:r>
          </a:p>
          <a:p>
            <a:r>
              <a:rPr lang="en-US" sz="3200" dirty="0" smtClean="0"/>
              <a:t>Takeaways</a:t>
            </a:r>
          </a:p>
          <a:p>
            <a:r>
              <a:rPr lang="en-US" sz="3200" dirty="0" smtClean="0">
                <a:hlinkClick r:id="rId3"/>
              </a:rPr>
              <a:t>OEI MOU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2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A4D6A-E4F0-4117-8F4F-ECE55F8F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99496"/>
            <a:ext cx="9699171" cy="10184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36356-0A7B-4AE4-B1FA-2D0F3644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732246" cy="3416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Professional </a:t>
            </a:r>
            <a:r>
              <a:rPr lang="en-US" sz="3200" dirty="0">
                <a:hlinkClick r:id="rId3"/>
              </a:rPr>
              <a:t>Development at LPC</a:t>
            </a:r>
            <a:endParaRPr lang="en-US" sz="3200" dirty="0"/>
          </a:p>
          <a:p>
            <a:r>
              <a:rPr lang="en-US" sz="3200" dirty="0" smtClean="0">
                <a:hlinkClick r:id="rId4"/>
              </a:rPr>
              <a:t>OEI </a:t>
            </a:r>
            <a:r>
              <a:rPr lang="en-US" sz="3200" dirty="0">
                <a:hlinkClick r:id="rId4"/>
              </a:rPr>
              <a:t>Resources for Instructors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A4D6A-E4F0-4117-8F4F-ECE55F8F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99496"/>
            <a:ext cx="9699171" cy="10184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36356-0A7B-4AE4-B1FA-2D0F3644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59359" cy="34163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Identify which course you would like to work on</a:t>
            </a:r>
          </a:p>
          <a:p>
            <a:r>
              <a:rPr lang="en-US" sz="3200" dirty="0"/>
              <a:t>Start working on it today (e.g., small tasks first)</a:t>
            </a:r>
          </a:p>
          <a:p>
            <a:pPr lvl="1"/>
            <a:r>
              <a:rPr lang="en-US" sz="3000" dirty="0">
                <a:hlinkClick r:id="rId3"/>
              </a:rPr>
              <a:t>A13 – Student Services</a:t>
            </a:r>
            <a:endParaRPr lang="en-US" sz="3000" dirty="0"/>
          </a:p>
          <a:p>
            <a:pPr lvl="1"/>
            <a:r>
              <a:rPr lang="en-US" sz="3000" dirty="0">
                <a:hlinkClick r:id="rId4"/>
              </a:rPr>
              <a:t>A14 – Tech Support</a:t>
            </a:r>
            <a:endParaRPr lang="en-US" sz="3000" dirty="0"/>
          </a:p>
          <a:p>
            <a:pPr lvl="1"/>
            <a:r>
              <a:rPr lang="en-US" sz="3000" dirty="0">
                <a:hlinkClick r:id="rId5"/>
              </a:rPr>
              <a:t>A7 – Use of Canvas Tools</a:t>
            </a:r>
            <a:endParaRPr lang="en-US" sz="3000" dirty="0"/>
          </a:p>
          <a:p>
            <a:pPr lvl="1"/>
            <a:r>
              <a:rPr lang="en-US" sz="3000" dirty="0">
                <a:hlinkClick r:id="rId6"/>
              </a:rPr>
              <a:t>A9 – Instruction for Learners</a:t>
            </a:r>
            <a:endParaRPr lang="en-US" sz="30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76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299</Words>
  <Application>Microsoft Office PowerPoint</Application>
  <PresentationFormat>Widescreen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CVC-OEI:  Aligning Courses to the OEI Course Design Rubric</vt:lpstr>
      <vt:lpstr>Agenda:   · Introduction to the CVC-OEI · Main “Work” Areas of OEI Course Design Rubric · Expectations of OEI Rubric vs Your course · Resources · Next Steps  Review your own DE course and identify areas to  work on  </vt:lpstr>
      <vt:lpstr>What is the CVC-OEI?</vt:lpstr>
      <vt:lpstr>What is Las Positas’s role?</vt:lpstr>
      <vt:lpstr>What courses are eligible?</vt:lpstr>
      <vt:lpstr>Main “Work” Areas of OEI Course Design Rubric</vt:lpstr>
      <vt:lpstr>Expectations of OEI Rubric vs Your course</vt:lpstr>
      <vt:lpstr>Resources</vt:lpstr>
      <vt:lpstr>Next Steps</vt:lpstr>
      <vt:lpstr>Scott’s Course Design Template (in Canvas)</vt:lpstr>
      <vt:lpstr>Example</vt:lpstr>
      <vt:lpstr>Questions?  Thank you!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2019-03-20T04:07:25Z</dcterms:created>
  <dcterms:modified xsi:type="dcterms:W3CDTF">2019-03-20T04:09:07Z</dcterms:modified>
</cp:coreProperties>
</file>