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3.xml" ContentType="application/vnd.openxmlformats-officedocument.presentationml.comments+xml"/>
  <Override PartName="/ppt/notesSlides/notesSlide13.xml" ContentType="application/vnd.openxmlformats-officedocument.presentationml.notesSlide+xml"/>
  <Override PartName="/ppt/comments/comment4.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5.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6.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7.xml" ContentType="application/vnd.openxmlformats-officedocument.presentationml.comments+xml"/>
  <Override PartName="/ppt/notesSlides/notesSlide26.xml" ContentType="application/vnd.openxmlformats-officedocument.presentationml.notesSlide+xml"/>
  <Override PartName="/ppt/comments/comment8.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comment9.xml" ContentType="application/vnd.openxmlformats-officedocument.presentationml.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omments/comment10.xml" ContentType="application/vnd.openxmlformats-officedocument.presentationml.comments+xml"/>
  <Override PartName="/ppt/notesSlides/notesSlide43.xml" ContentType="application/vnd.openxmlformats-officedocument.presentationml.notesSlide+xml"/>
  <Override PartName="/ppt/comments/comment11.xml" ContentType="application/vnd.openxmlformats-officedocument.presentationml.comment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omments/comment12.xml" ContentType="application/vnd.openxmlformats-officedocument.presentationml.comments+xml"/>
  <Override PartName="/ppt/notesSlides/notesSlide47.xml" ContentType="application/vnd.openxmlformats-officedocument.presentationml.notesSlide+xml"/>
  <Override PartName="/ppt/comments/comment13.xml" ContentType="application/vnd.openxmlformats-officedocument.presentationml.comment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omments/comment14.xml" ContentType="application/vnd.openxmlformats-officedocument.presentationml.comment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omments/comment1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57"/>
  </p:notesMasterIdLst>
  <p:handoutMasterIdLst>
    <p:handoutMasterId r:id="rId58"/>
  </p:handoutMasterIdLst>
  <p:sldIdLst>
    <p:sldId id="265" r:id="rId3"/>
    <p:sldId id="266" r:id="rId4"/>
    <p:sldId id="267" r:id="rId5"/>
    <p:sldId id="268" r:id="rId6"/>
    <p:sldId id="269" r:id="rId7"/>
    <p:sldId id="270" r:id="rId8"/>
    <p:sldId id="271" r:id="rId9"/>
    <p:sldId id="333" r:id="rId10"/>
    <p:sldId id="272" r:id="rId11"/>
    <p:sldId id="306" r:id="rId12"/>
    <p:sldId id="307" r:id="rId13"/>
    <p:sldId id="308" r:id="rId14"/>
    <p:sldId id="309" r:id="rId15"/>
    <p:sldId id="323" r:id="rId16"/>
    <p:sldId id="324" r:id="rId17"/>
    <p:sldId id="325" r:id="rId18"/>
    <p:sldId id="326" r:id="rId19"/>
    <p:sldId id="316" r:id="rId20"/>
    <p:sldId id="318" r:id="rId21"/>
    <p:sldId id="319" r:id="rId22"/>
    <p:sldId id="321" r:id="rId23"/>
    <p:sldId id="322" r:id="rId24"/>
    <p:sldId id="273" r:id="rId25"/>
    <p:sldId id="284" r:id="rId26"/>
    <p:sldId id="283" r:id="rId27"/>
    <p:sldId id="329" r:id="rId28"/>
    <p:sldId id="285" r:id="rId29"/>
    <p:sldId id="286" r:id="rId30"/>
    <p:sldId id="330" r:id="rId31"/>
    <p:sldId id="287" r:id="rId32"/>
    <p:sldId id="288" r:id="rId33"/>
    <p:sldId id="290" r:id="rId34"/>
    <p:sldId id="291" r:id="rId35"/>
    <p:sldId id="292" r:id="rId36"/>
    <p:sldId id="293" r:id="rId37"/>
    <p:sldId id="294" r:id="rId38"/>
    <p:sldId id="295" r:id="rId39"/>
    <p:sldId id="296" r:id="rId40"/>
    <p:sldId id="297" r:id="rId41"/>
    <p:sldId id="298" r:id="rId42"/>
    <p:sldId id="299" r:id="rId43"/>
    <p:sldId id="276" r:id="rId44"/>
    <p:sldId id="331" r:id="rId45"/>
    <p:sldId id="305" r:id="rId46"/>
    <p:sldId id="332" r:id="rId47"/>
    <p:sldId id="274" r:id="rId48"/>
    <p:sldId id="301" r:id="rId49"/>
    <p:sldId id="302" r:id="rId50"/>
    <p:sldId id="304" r:id="rId51"/>
    <p:sldId id="281" r:id="rId52"/>
    <p:sldId id="278" r:id="rId53"/>
    <p:sldId id="279" r:id="rId54"/>
    <p:sldId id="327" r:id="rId55"/>
    <p:sldId id="328"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7"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showGuides="1">
      <p:cViewPr varScale="1">
        <p:scale>
          <a:sx n="63" d="100"/>
          <a:sy n="63" d="100"/>
        </p:scale>
        <p:origin x="96" y="480"/>
      </p:cViewPr>
      <p:guideLst>
        <p:guide orient="horz" pos="2160"/>
        <p:guide pos="3840"/>
      </p:guideLst>
    </p:cSldViewPr>
  </p:slideViewPr>
  <p:notesTextViewPr>
    <p:cViewPr>
      <p:scale>
        <a:sx n="1" d="1"/>
        <a:sy n="1" d="1"/>
      </p:scale>
      <p:origin x="0" y="0"/>
    </p:cViewPr>
  </p:notesTextViewPr>
  <p:notesViewPr>
    <p:cSldViewPr snapToGrid="0">
      <p:cViewPr varScale="1">
        <p:scale>
          <a:sx n="76" d="100"/>
          <a:sy n="76" d="100"/>
        </p:scale>
        <p:origin x="24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5-11-06T15:24:40.962" idx="68">
    <p:pos x="10" y="10"/>
    <p:text>Be brief.  Use bullet points.</p:text>
    <p:extLst>
      <p:ext uri="{C676402C-5697-4E1C-873F-D02D1690AC5C}">
        <p15:threadingInfo xmlns:p15="http://schemas.microsoft.com/office/powerpoint/2012/main" timeZoneBias="48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2" dt="2015-11-06T16:08:14.341" idx="81">
    <p:pos x="624" y="451"/>
    <p:text>Clean up these two slides.</p:text>
    <p:extLst>
      <p:ext uri="{C676402C-5697-4E1C-873F-D02D1690AC5C}">
        <p15:threadingInfo xmlns:p15="http://schemas.microsoft.com/office/powerpoint/2012/main" timeZoneBias="48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2" dt="2015-11-06T16:08:14.341" idx="81">
    <p:pos x="624" y="451"/>
    <p:text>Clean up these two slides.</p:text>
    <p:extLst>
      <p:ext uri="{C676402C-5697-4E1C-873F-D02D1690AC5C}">
        <p15:threadingInfo xmlns:p15="http://schemas.microsoft.com/office/powerpoint/2012/main" timeZoneBias="48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2" dt="2015-11-06T16:10:31.503" idx="82">
    <p:pos x="402" y="556"/>
    <p:text>HR does not like the use of the word "fit."</p:text>
    <p:extLst>
      <p:ext uri="{C676402C-5697-4E1C-873F-D02D1690AC5C}">
        <p15:threadingInfo xmlns:p15="http://schemas.microsoft.com/office/powerpoint/2012/main" timeZoneBias="480"/>
      </p:ext>
    </p:extLst>
  </p:cm>
  <p:cm authorId="2" dt="2015-11-06T16:10:52.487" idx="83">
    <p:pos x="10" y="10"/>
    <p:text>Brevity in presentation</p:text>
    <p:extLst>
      <p:ext uri="{C676402C-5697-4E1C-873F-D02D1690AC5C}">
        <p15:threadingInfo xmlns:p15="http://schemas.microsoft.com/office/powerpoint/2012/main" timeZoneBias="48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2" dt="2015-11-06T16:12:18.422" idx="84">
    <p:pos x="10" y="10"/>
    <p:text>Get rid of acronyms</p:text>
    <p:extLst>
      <p:ext uri="{C676402C-5697-4E1C-873F-D02D1690AC5C}">
        <p15:threadingInfo xmlns:p15="http://schemas.microsoft.com/office/powerpoint/2012/main" timeZoneBias="480"/>
      </p:ext>
    </p:extLst>
  </p:cm>
  <p:cm authorId="2" dt="2015-11-06T18:13:53.229" idx="85">
    <p:pos x="10" y="106"/>
    <p:text>everyone knows STEM - let's leave it</p:text>
    <p:extLst>
      <p:ext uri="{C676402C-5697-4E1C-873F-D02D1690AC5C}">
        <p15:threadingInfo xmlns:p15="http://schemas.microsoft.com/office/powerpoint/2012/main" timeZoneBias="480">
          <p15:parentCm authorId="2" idx="84"/>
        </p15:threadingInfo>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2" dt="2015-11-06T16:13:10.667" idx="86">
    <p:pos x="10" y="10"/>
    <p:text>This needs to be corrected.</p:text>
    <p:extLst>
      <p:ext uri="{C676402C-5697-4E1C-873F-D02D1690AC5C}">
        <p15:threadingInfo xmlns:p15="http://schemas.microsoft.com/office/powerpoint/2012/main" timeZoneBias="48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2" dt="2015-11-06T16:12:18.422" idx="87">
    <p:pos x="10" y="10"/>
    <p:text>Get rid of acronyms</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5-11-06T15:25:07.759" idx="69">
    <p:pos x="10" y="10"/>
    <p:text>Different modalities of instruction (self-paced, DE, hybrid, lecture, lab, flipped)</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5-11-06T15:27:41.990" idx="70">
    <p:pos x="106" y="106"/>
    <p:text>Program Review &amp; planning</p:text>
    <p:extLst>
      <p:ext uri="{C676402C-5697-4E1C-873F-D02D1690AC5C}">
        <p15:threadingInfo xmlns:p15="http://schemas.microsoft.com/office/powerpoint/2012/main" timeZoneBias="480"/>
      </p:ext>
    </p:extLst>
  </p:cm>
  <p:cm authorId="2" dt="2015-11-06T15:27:54.757" idx="71">
    <p:pos x="202" y="202"/>
    <p:text>Budgeting (Resource Allocation)</p:text>
    <p:extLst>
      <p:ext uri="{C676402C-5697-4E1C-873F-D02D1690AC5C}">
        <p15:threadingInfo xmlns:p15="http://schemas.microsoft.com/office/powerpoint/2012/main" timeZoneBias="4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5-11-06T15:29:38.681" idx="72">
    <p:pos x="10" y="10"/>
    <p:text>May end up cutting if presentation is too long.</p:text>
    <p:extLst>
      <p:ext uri="{C676402C-5697-4E1C-873F-D02D1690AC5C}">
        <p15:threadingInfo xmlns:p15="http://schemas.microsoft.com/office/powerpoint/2012/main" timeZoneBias="4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15-11-06T15:32:53.744" idx="74">
    <p:pos x="10" y="10"/>
    <p:text>Avoid redundancy</p:text>
    <p:extLst>
      <p:ext uri="{C676402C-5697-4E1C-873F-D02D1690AC5C}">
        <p15:threadingInfo xmlns:p15="http://schemas.microsoft.com/office/powerpoint/2012/main" timeZoneBias="48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15-11-06T15:34:23.874" idx="75">
    <p:pos x="10" y="10"/>
    <p:text>Address standard font size, readability, organization</p:text>
    <p:extLst>
      <p:ext uri="{C676402C-5697-4E1C-873F-D02D1690AC5C}">
        <p15:threadingInfo xmlns:p15="http://schemas.microsoft.com/office/powerpoint/2012/main" timeZoneBias="48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15-11-06T15:40:46.485" idx="78">
    <p:pos x="10" y="10"/>
    <p:text>Break down into two separate slides - too dense.</p:text>
    <p:extLst>
      <p:ext uri="{C676402C-5697-4E1C-873F-D02D1690AC5C}">
        <p15:threadingInfo xmlns:p15="http://schemas.microsoft.com/office/powerpoint/2012/main" timeZoneBias="480"/>
      </p:ext>
    </p:extLst>
  </p:cm>
  <p:cm authorId="2" dt="2015-11-06T15:41:03.144" idx="79">
    <p:pos x="106" y="106"/>
    <p:text>More bullet points</p:text>
    <p:extLst>
      <p:ext uri="{C676402C-5697-4E1C-873F-D02D1690AC5C}">
        <p15:threadingInfo xmlns:p15="http://schemas.microsoft.com/office/powerpoint/2012/main" timeZoneBias="48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15-11-06T15:40:46.485" idx="78">
    <p:pos x="10" y="10"/>
    <p:text>Break down into two separate slides - too dense.</p:text>
    <p:extLst>
      <p:ext uri="{C676402C-5697-4E1C-873F-D02D1690AC5C}">
        <p15:threadingInfo xmlns:p15="http://schemas.microsoft.com/office/powerpoint/2012/main" timeZoneBias="480"/>
      </p:ext>
    </p:extLst>
  </p:cm>
  <p:cm authorId="2" dt="2015-11-06T15:41:03.144" idx="79">
    <p:pos x="106" y="106"/>
    <p:text>More bullet points</p:text>
    <p:extLst>
      <p:ext uri="{C676402C-5697-4E1C-873F-D02D1690AC5C}">
        <p15:threadingInfo xmlns:p15="http://schemas.microsoft.com/office/powerpoint/2012/main" timeZoneBias="48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15-11-06T15:58:53.262" idx="80">
    <p:pos x="10" y="10"/>
    <p:text>People teaching something totally different than what they were asked to do or they go off on an unrelated tangent.</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58A34-83F4-4B2E-BC5A-DE51EE8822F9}" type="datetimeFigureOut">
              <a:rPr lang="en-US" smtClean="0"/>
              <a:t>11/13/2015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8FE58C-C1A6-4C4C-90C2-B7F5B0504B2D}" type="slidenum">
              <a:rPr lang="en-US" smtClean="0"/>
              <a:t>0</a:t>
            </a:fld>
            <a:endParaRPr lang="en-US"/>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E1917-0BAF-4687-978A-82FFF05559C3}" type="datetimeFigureOut">
              <a:rPr lang="en-US" smtClean="0"/>
              <a:t>11/13/2015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E1E9A-E921-4174-A0FC-51868D7AC568}" type="slidenum">
              <a:rPr lang="en-US" smtClean="0"/>
              <a:t>‹#›</a:t>
            </a:fld>
            <a:endParaRPr lang="en-US"/>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1</a:t>
            </a:fld>
            <a:endParaRPr lang="en-US"/>
          </a:p>
        </p:txBody>
      </p:sp>
    </p:spTree>
    <p:extLst>
      <p:ext uri="{BB962C8B-B14F-4D97-AF65-F5344CB8AC3E}">
        <p14:creationId xmlns:p14="http://schemas.microsoft.com/office/powerpoint/2010/main" val="3412899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10</a:t>
            </a:fld>
            <a:endParaRPr lang="en-US"/>
          </a:p>
        </p:txBody>
      </p:sp>
    </p:spTree>
    <p:extLst>
      <p:ext uri="{BB962C8B-B14F-4D97-AF65-F5344CB8AC3E}">
        <p14:creationId xmlns:p14="http://schemas.microsoft.com/office/powerpoint/2010/main" val="4053304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11</a:t>
            </a:fld>
            <a:endParaRPr lang="en-US"/>
          </a:p>
        </p:txBody>
      </p:sp>
    </p:spTree>
    <p:extLst>
      <p:ext uri="{BB962C8B-B14F-4D97-AF65-F5344CB8AC3E}">
        <p14:creationId xmlns:p14="http://schemas.microsoft.com/office/powerpoint/2010/main" val="3459155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12</a:t>
            </a:fld>
            <a:endParaRPr lang="en-US"/>
          </a:p>
        </p:txBody>
      </p:sp>
    </p:spTree>
    <p:extLst>
      <p:ext uri="{BB962C8B-B14F-4D97-AF65-F5344CB8AC3E}">
        <p14:creationId xmlns:p14="http://schemas.microsoft.com/office/powerpoint/2010/main" val="383619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13</a:t>
            </a:fld>
            <a:endParaRPr lang="en-US"/>
          </a:p>
        </p:txBody>
      </p:sp>
    </p:spTree>
    <p:extLst>
      <p:ext uri="{BB962C8B-B14F-4D97-AF65-F5344CB8AC3E}">
        <p14:creationId xmlns:p14="http://schemas.microsoft.com/office/powerpoint/2010/main" val="2302910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14</a:t>
            </a:fld>
            <a:endParaRPr lang="en-US"/>
          </a:p>
        </p:txBody>
      </p:sp>
    </p:spTree>
    <p:extLst>
      <p:ext uri="{BB962C8B-B14F-4D97-AF65-F5344CB8AC3E}">
        <p14:creationId xmlns:p14="http://schemas.microsoft.com/office/powerpoint/2010/main" val="2428791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15</a:t>
            </a:fld>
            <a:endParaRPr lang="en-US"/>
          </a:p>
        </p:txBody>
      </p:sp>
    </p:spTree>
    <p:extLst>
      <p:ext uri="{BB962C8B-B14F-4D97-AF65-F5344CB8AC3E}">
        <p14:creationId xmlns:p14="http://schemas.microsoft.com/office/powerpoint/2010/main" val="2552442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16</a:t>
            </a:fld>
            <a:endParaRPr lang="en-US"/>
          </a:p>
        </p:txBody>
      </p:sp>
    </p:spTree>
    <p:extLst>
      <p:ext uri="{BB962C8B-B14F-4D97-AF65-F5344CB8AC3E}">
        <p14:creationId xmlns:p14="http://schemas.microsoft.com/office/powerpoint/2010/main" val="3154025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17</a:t>
            </a:fld>
            <a:endParaRPr lang="en-US"/>
          </a:p>
        </p:txBody>
      </p:sp>
    </p:spTree>
    <p:extLst>
      <p:ext uri="{BB962C8B-B14F-4D97-AF65-F5344CB8AC3E}">
        <p14:creationId xmlns:p14="http://schemas.microsoft.com/office/powerpoint/2010/main" val="3210412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18</a:t>
            </a:fld>
            <a:endParaRPr lang="en-US"/>
          </a:p>
        </p:txBody>
      </p:sp>
    </p:spTree>
    <p:extLst>
      <p:ext uri="{BB962C8B-B14F-4D97-AF65-F5344CB8AC3E}">
        <p14:creationId xmlns:p14="http://schemas.microsoft.com/office/powerpoint/2010/main" val="1294750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19</a:t>
            </a:fld>
            <a:endParaRPr lang="en-US"/>
          </a:p>
        </p:txBody>
      </p:sp>
    </p:spTree>
    <p:extLst>
      <p:ext uri="{BB962C8B-B14F-4D97-AF65-F5344CB8AC3E}">
        <p14:creationId xmlns:p14="http://schemas.microsoft.com/office/powerpoint/2010/main" val="1550883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2</a:t>
            </a:fld>
            <a:endParaRPr lang="en-US"/>
          </a:p>
        </p:txBody>
      </p:sp>
    </p:spTree>
    <p:extLst>
      <p:ext uri="{BB962C8B-B14F-4D97-AF65-F5344CB8AC3E}">
        <p14:creationId xmlns:p14="http://schemas.microsoft.com/office/powerpoint/2010/main" val="2735336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20</a:t>
            </a:fld>
            <a:endParaRPr lang="en-US"/>
          </a:p>
        </p:txBody>
      </p:sp>
    </p:spTree>
    <p:extLst>
      <p:ext uri="{BB962C8B-B14F-4D97-AF65-F5344CB8AC3E}">
        <p14:creationId xmlns:p14="http://schemas.microsoft.com/office/powerpoint/2010/main" val="3058661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21</a:t>
            </a:fld>
            <a:endParaRPr lang="en-US"/>
          </a:p>
        </p:txBody>
      </p:sp>
    </p:spTree>
    <p:extLst>
      <p:ext uri="{BB962C8B-B14F-4D97-AF65-F5344CB8AC3E}">
        <p14:creationId xmlns:p14="http://schemas.microsoft.com/office/powerpoint/2010/main" val="3769175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22</a:t>
            </a:fld>
            <a:endParaRPr lang="en-US"/>
          </a:p>
        </p:txBody>
      </p:sp>
    </p:spTree>
    <p:extLst>
      <p:ext uri="{BB962C8B-B14F-4D97-AF65-F5344CB8AC3E}">
        <p14:creationId xmlns:p14="http://schemas.microsoft.com/office/powerpoint/2010/main" val="3300955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23</a:t>
            </a:fld>
            <a:endParaRPr lang="en-US"/>
          </a:p>
        </p:txBody>
      </p:sp>
    </p:spTree>
    <p:extLst>
      <p:ext uri="{BB962C8B-B14F-4D97-AF65-F5344CB8AC3E}">
        <p14:creationId xmlns:p14="http://schemas.microsoft.com/office/powerpoint/2010/main" val="3831339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24</a:t>
            </a:fld>
            <a:endParaRPr lang="en-US"/>
          </a:p>
        </p:txBody>
      </p:sp>
    </p:spTree>
    <p:extLst>
      <p:ext uri="{BB962C8B-B14F-4D97-AF65-F5344CB8AC3E}">
        <p14:creationId xmlns:p14="http://schemas.microsoft.com/office/powerpoint/2010/main" val="3103561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25</a:t>
            </a:fld>
            <a:endParaRPr lang="en-US"/>
          </a:p>
        </p:txBody>
      </p:sp>
    </p:spTree>
    <p:extLst>
      <p:ext uri="{BB962C8B-B14F-4D97-AF65-F5344CB8AC3E}">
        <p14:creationId xmlns:p14="http://schemas.microsoft.com/office/powerpoint/2010/main" val="442646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26</a:t>
            </a:fld>
            <a:endParaRPr lang="en-US"/>
          </a:p>
        </p:txBody>
      </p:sp>
    </p:spTree>
    <p:extLst>
      <p:ext uri="{BB962C8B-B14F-4D97-AF65-F5344CB8AC3E}">
        <p14:creationId xmlns:p14="http://schemas.microsoft.com/office/powerpoint/2010/main" val="4184236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27</a:t>
            </a:fld>
            <a:endParaRPr lang="en-US"/>
          </a:p>
        </p:txBody>
      </p:sp>
    </p:spTree>
    <p:extLst>
      <p:ext uri="{BB962C8B-B14F-4D97-AF65-F5344CB8AC3E}">
        <p14:creationId xmlns:p14="http://schemas.microsoft.com/office/powerpoint/2010/main" val="3591939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28</a:t>
            </a:fld>
            <a:endParaRPr lang="en-US"/>
          </a:p>
        </p:txBody>
      </p:sp>
    </p:spTree>
    <p:extLst>
      <p:ext uri="{BB962C8B-B14F-4D97-AF65-F5344CB8AC3E}">
        <p14:creationId xmlns:p14="http://schemas.microsoft.com/office/powerpoint/2010/main" val="321149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29</a:t>
            </a:fld>
            <a:endParaRPr lang="en-US"/>
          </a:p>
        </p:txBody>
      </p:sp>
    </p:spTree>
    <p:extLst>
      <p:ext uri="{BB962C8B-B14F-4D97-AF65-F5344CB8AC3E}">
        <p14:creationId xmlns:p14="http://schemas.microsoft.com/office/powerpoint/2010/main" val="1330901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3</a:t>
            </a:fld>
            <a:endParaRPr lang="en-US"/>
          </a:p>
        </p:txBody>
      </p:sp>
    </p:spTree>
    <p:extLst>
      <p:ext uri="{BB962C8B-B14F-4D97-AF65-F5344CB8AC3E}">
        <p14:creationId xmlns:p14="http://schemas.microsoft.com/office/powerpoint/2010/main" val="24125530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30</a:t>
            </a:fld>
            <a:endParaRPr lang="en-US"/>
          </a:p>
        </p:txBody>
      </p:sp>
    </p:spTree>
    <p:extLst>
      <p:ext uri="{BB962C8B-B14F-4D97-AF65-F5344CB8AC3E}">
        <p14:creationId xmlns:p14="http://schemas.microsoft.com/office/powerpoint/2010/main" val="1731496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31</a:t>
            </a:fld>
            <a:endParaRPr lang="en-US"/>
          </a:p>
        </p:txBody>
      </p:sp>
    </p:spTree>
    <p:extLst>
      <p:ext uri="{BB962C8B-B14F-4D97-AF65-F5344CB8AC3E}">
        <p14:creationId xmlns:p14="http://schemas.microsoft.com/office/powerpoint/2010/main" val="32920900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32</a:t>
            </a:fld>
            <a:endParaRPr lang="en-US"/>
          </a:p>
        </p:txBody>
      </p:sp>
    </p:spTree>
    <p:extLst>
      <p:ext uri="{BB962C8B-B14F-4D97-AF65-F5344CB8AC3E}">
        <p14:creationId xmlns:p14="http://schemas.microsoft.com/office/powerpoint/2010/main" val="26619782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33</a:t>
            </a:fld>
            <a:endParaRPr lang="en-US"/>
          </a:p>
        </p:txBody>
      </p:sp>
    </p:spTree>
    <p:extLst>
      <p:ext uri="{BB962C8B-B14F-4D97-AF65-F5344CB8AC3E}">
        <p14:creationId xmlns:p14="http://schemas.microsoft.com/office/powerpoint/2010/main" val="23557057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34</a:t>
            </a:fld>
            <a:endParaRPr lang="en-US"/>
          </a:p>
        </p:txBody>
      </p:sp>
    </p:spTree>
    <p:extLst>
      <p:ext uri="{BB962C8B-B14F-4D97-AF65-F5344CB8AC3E}">
        <p14:creationId xmlns:p14="http://schemas.microsoft.com/office/powerpoint/2010/main" val="17601813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35</a:t>
            </a:fld>
            <a:endParaRPr lang="en-US"/>
          </a:p>
        </p:txBody>
      </p:sp>
    </p:spTree>
    <p:extLst>
      <p:ext uri="{BB962C8B-B14F-4D97-AF65-F5344CB8AC3E}">
        <p14:creationId xmlns:p14="http://schemas.microsoft.com/office/powerpoint/2010/main" val="20665077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36</a:t>
            </a:fld>
            <a:endParaRPr lang="en-US"/>
          </a:p>
        </p:txBody>
      </p:sp>
    </p:spTree>
    <p:extLst>
      <p:ext uri="{BB962C8B-B14F-4D97-AF65-F5344CB8AC3E}">
        <p14:creationId xmlns:p14="http://schemas.microsoft.com/office/powerpoint/2010/main" val="4524621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37</a:t>
            </a:fld>
            <a:endParaRPr lang="en-US"/>
          </a:p>
        </p:txBody>
      </p:sp>
    </p:spTree>
    <p:extLst>
      <p:ext uri="{BB962C8B-B14F-4D97-AF65-F5344CB8AC3E}">
        <p14:creationId xmlns:p14="http://schemas.microsoft.com/office/powerpoint/2010/main" val="27392316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38</a:t>
            </a:fld>
            <a:endParaRPr lang="en-US"/>
          </a:p>
        </p:txBody>
      </p:sp>
    </p:spTree>
    <p:extLst>
      <p:ext uri="{BB962C8B-B14F-4D97-AF65-F5344CB8AC3E}">
        <p14:creationId xmlns:p14="http://schemas.microsoft.com/office/powerpoint/2010/main" val="28559837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39</a:t>
            </a:fld>
            <a:endParaRPr lang="en-US"/>
          </a:p>
        </p:txBody>
      </p:sp>
    </p:spTree>
    <p:extLst>
      <p:ext uri="{BB962C8B-B14F-4D97-AF65-F5344CB8AC3E}">
        <p14:creationId xmlns:p14="http://schemas.microsoft.com/office/powerpoint/2010/main" val="3021402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4</a:t>
            </a:fld>
            <a:endParaRPr lang="en-US"/>
          </a:p>
        </p:txBody>
      </p:sp>
    </p:spTree>
    <p:extLst>
      <p:ext uri="{BB962C8B-B14F-4D97-AF65-F5344CB8AC3E}">
        <p14:creationId xmlns:p14="http://schemas.microsoft.com/office/powerpoint/2010/main" val="16942078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40</a:t>
            </a:fld>
            <a:endParaRPr lang="en-US"/>
          </a:p>
        </p:txBody>
      </p:sp>
    </p:spTree>
    <p:extLst>
      <p:ext uri="{BB962C8B-B14F-4D97-AF65-F5344CB8AC3E}">
        <p14:creationId xmlns:p14="http://schemas.microsoft.com/office/powerpoint/2010/main" val="29613519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41</a:t>
            </a:fld>
            <a:endParaRPr lang="en-US"/>
          </a:p>
        </p:txBody>
      </p:sp>
    </p:spTree>
    <p:extLst>
      <p:ext uri="{BB962C8B-B14F-4D97-AF65-F5344CB8AC3E}">
        <p14:creationId xmlns:p14="http://schemas.microsoft.com/office/powerpoint/2010/main" val="37219692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42</a:t>
            </a:fld>
            <a:endParaRPr lang="en-US"/>
          </a:p>
        </p:txBody>
      </p:sp>
    </p:spTree>
    <p:extLst>
      <p:ext uri="{BB962C8B-B14F-4D97-AF65-F5344CB8AC3E}">
        <p14:creationId xmlns:p14="http://schemas.microsoft.com/office/powerpoint/2010/main" val="11372278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43</a:t>
            </a:fld>
            <a:endParaRPr lang="en-US"/>
          </a:p>
        </p:txBody>
      </p:sp>
    </p:spTree>
    <p:extLst>
      <p:ext uri="{BB962C8B-B14F-4D97-AF65-F5344CB8AC3E}">
        <p14:creationId xmlns:p14="http://schemas.microsoft.com/office/powerpoint/2010/main" val="19158945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44</a:t>
            </a:fld>
            <a:endParaRPr lang="en-US"/>
          </a:p>
        </p:txBody>
      </p:sp>
    </p:spTree>
    <p:extLst>
      <p:ext uri="{BB962C8B-B14F-4D97-AF65-F5344CB8AC3E}">
        <p14:creationId xmlns:p14="http://schemas.microsoft.com/office/powerpoint/2010/main" val="12881739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45</a:t>
            </a:fld>
            <a:endParaRPr lang="en-US"/>
          </a:p>
        </p:txBody>
      </p:sp>
    </p:spTree>
    <p:extLst>
      <p:ext uri="{BB962C8B-B14F-4D97-AF65-F5344CB8AC3E}">
        <p14:creationId xmlns:p14="http://schemas.microsoft.com/office/powerpoint/2010/main" val="3604477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46</a:t>
            </a:fld>
            <a:endParaRPr lang="en-US"/>
          </a:p>
        </p:txBody>
      </p:sp>
    </p:spTree>
    <p:extLst>
      <p:ext uri="{BB962C8B-B14F-4D97-AF65-F5344CB8AC3E}">
        <p14:creationId xmlns:p14="http://schemas.microsoft.com/office/powerpoint/2010/main" val="24334642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47</a:t>
            </a:fld>
            <a:endParaRPr lang="en-US"/>
          </a:p>
        </p:txBody>
      </p:sp>
    </p:spTree>
    <p:extLst>
      <p:ext uri="{BB962C8B-B14F-4D97-AF65-F5344CB8AC3E}">
        <p14:creationId xmlns:p14="http://schemas.microsoft.com/office/powerpoint/2010/main" val="209066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48</a:t>
            </a:fld>
            <a:endParaRPr lang="en-US"/>
          </a:p>
        </p:txBody>
      </p:sp>
    </p:spTree>
    <p:extLst>
      <p:ext uri="{BB962C8B-B14F-4D97-AF65-F5344CB8AC3E}">
        <p14:creationId xmlns:p14="http://schemas.microsoft.com/office/powerpoint/2010/main" val="27690171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49</a:t>
            </a:fld>
            <a:endParaRPr lang="en-US"/>
          </a:p>
        </p:txBody>
      </p:sp>
    </p:spTree>
    <p:extLst>
      <p:ext uri="{BB962C8B-B14F-4D97-AF65-F5344CB8AC3E}">
        <p14:creationId xmlns:p14="http://schemas.microsoft.com/office/powerpoint/2010/main" val="1387180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5</a:t>
            </a:fld>
            <a:endParaRPr lang="en-US"/>
          </a:p>
        </p:txBody>
      </p:sp>
    </p:spTree>
    <p:extLst>
      <p:ext uri="{BB962C8B-B14F-4D97-AF65-F5344CB8AC3E}">
        <p14:creationId xmlns:p14="http://schemas.microsoft.com/office/powerpoint/2010/main" val="30582670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50</a:t>
            </a:fld>
            <a:endParaRPr lang="en-US"/>
          </a:p>
        </p:txBody>
      </p:sp>
    </p:spTree>
    <p:extLst>
      <p:ext uri="{BB962C8B-B14F-4D97-AF65-F5344CB8AC3E}">
        <p14:creationId xmlns:p14="http://schemas.microsoft.com/office/powerpoint/2010/main" val="9108689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51</a:t>
            </a:fld>
            <a:endParaRPr lang="en-US"/>
          </a:p>
        </p:txBody>
      </p:sp>
    </p:spTree>
    <p:extLst>
      <p:ext uri="{BB962C8B-B14F-4D97-AF65-F5344CB8AC3E}">
        <p14:creationId xmlns:p14="http://schemas.microsoft.com/office/powerpoint/2010/main" val="18571815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52</a:t>
            </a:fld>
            <a:endParaRPr lang="en-US"/>
          </a:p>
        </p:txBody>
      </p:sp>
    </p:spTree>
    <p:extLst>
      <p:ext uri="{BB962C8B-B14F-4D97-AF65-F5344CB8AC3E}">
        <p14:creationId xmlns:p14="http://schemas.microsoft.com/office/powerpoint/2010/main" val="18727503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53</a:t>
            </a:fld>
            <a:endParaRPr lang="en-US"/>
          </a:p>
        </p:txBody>
      </p:sp>
    </p:spTree>
    <p:extLst>
      <p:ext uri="{BB962C8B-B14F-4D97-AF65-F5344CB8AC3E}">
        <p14:creationId xmlns:p14="http://schemas.microsoft.com/office/powerpoint/2010/main" val="26392247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54</a:t>
            </a:fld>
            <a:endParaRPr lang="en-US"/>
          </a:p>
        </p:txBody>
      </p:sp>
    </p:spTree>
    <p:extLst>
      <p:ext uri="{BB962C8B-B14F-4D97-AF65-F5344CB8AC3E}">
        <p14:creationId xmlns:p14="http://schemas.microsoft.com/office/powerpoint/2010/main" val="809831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6</a:t>
            </a:fld>
            <a:endParaRPr lang="en-US"/>
          </a:p>
        </p:txBody>
      </p:sp>
    </p:spTree>
    <p:extLst>
      <p:ext uri="{BB962C8B-B14F-4D97-AF65-F5344CB8AC3E}">
        <p14:creationId xmlns:p14="http://schemas.microsoft.com/office/powerpoint/2010/main" val="1239914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7</a:t>
            </a:fld>
            <a:endParaRPr lang="en-US"/>
          </a:p>
        </p:txBody>
      </p:sp>
    </p:spTree>
    <p:extLst>
      <p:ext uri="{BB962C8B-B14F-4D97-AF65-F5344CB8AC3E}">
        <p14:creationId xmlns:p14="http://schemas.microsoft.com/office/powerpoint/2010/main" val="4182019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8</a:t>
            </a:fld>
            <a:endParaRPr lang="en-US"/>
          </a:p>
        </p:txBody>
      </p:sp>
    </p:spTree>
    <p:extLst>
      <p:ext uri="{BB962C8B-B14F-4D97-AF65-F5344CB8AC3E}">
        <p14:creationId xmlns:p14="http://schemas.microsoft.com/office/powerpoint/2010/main" val="3582691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E1E9A-E921-4174-A0FC-51868D7AC568}" type="slidenum">
              <a:rPr lang="en-US" smtClean="0"/>
              <a:t>9</a:t>
            </a:fld>
            <a:endParaRPr lang="en-US"/>
          </a:p>
        </p:txBody>
      </p:sp>
    </p:spTree>
    <p:extLst>
      <p:ext uri="{BB962C8B-B14F-4D97-AF65-F5344CB8AC3E}">
        <p14:creationId xmlns:p14="http://schemas.microsoft.com/office/powerpoint/2010/main" val="2073080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EAB7D7-3608-4730-B2E2-670834DF882C}" type="datetimeFigureOut">
              <a:rPr lang="en-US" smtClean="0"/>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smtClean="0"/>
              <a:t>Click to edit Master title style</a:t>
            </a:r>
            <a:endParaRPr lang="en-US" dirty="0"/>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EAB7D7-3608-4730-B2E2-670834DF882C}" type="datetimeFigureOut">
              <a:rPr lang="en-US" smtClean="0"/>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
        <p:nvSpPr>
          <p:cNvPr id="3" name="Vertical Text Placeholder 2"/>
          <p:cNvSpPr>
            <a:spLocks noGrp="1"/>
          </p:cNvSpPr>
          <p:nvPr>
            <p:ph type="body" orient="vert" idx="1"/>
          </p:nvPr>
        </p:nvSpPr>
        <p:spPr>
          <a:xfrm>
            <a:off x="1562100" y="1825625"/>
            <a:ext cx="9791700" cy="4351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EAB7D7-3608-4730-B2E2-670834DF882C}" type="datetimeFigureOut">
              <a:rPr lang="en-US" smtClean="0"/>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
        <p:nvSpPr>
          <p:cNvPr id="3" name="Vertical Text Placeholder 2"/>
          <p:cNvSpPr>
            <a:spLocks noGrp="1"/>
          </p:cNvSpPr>
          <p:nvPr>
            <p:ph type="body" orient="vert" idx="1"/>
          </p:nvPr>
        </p:nvSpPr>
        <p:spPr>
          <a:xfrm>
            <a:off x="1562100" y="365125"/>
            <a:ext cx="70104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EAB7D7-3608-4730-B2E2-670834DF882C}" type="datetimeFigureOut">
              <a:rPr lang="en-US" smtClean="0"/>
              <a:t>11/13/2015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
        <p:nvSpPr>
          <p:cNvPr id="3" name="Picture Placeholder 2"/>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Title 1"/>
          <p:cNvSpPr>
            <a:spLocks noGrp="1"/>
          </p:cNvSpPr>
          <p:nvPr>
            <p:ph type="title"/>
          </p:nvPr>
        </p:nvSpPr>
        <p:spPr>
          <a:xfrm>
            <a:off x="1562100" y="457200"/>
            <a:ext cx="3932237"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EAB7D7-3608-4730-B2E2-670834DF882C}" type="datetimeFigureOut">
              <a:rPr lang="en-US" smtClean="0"/>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EAB7D7-3608-4730-B2E2-670834DF882C}" type="datetimeFigureOut">
              <a:rPr lang="en-US" smtClean="0"/>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
        <p:nvSpPr>
          <p:cNvPr id="3" name="Text Placeholder 2"/>
          <p:cNvSpPr>
            <a:spLocks noGrp="1"/>
          </p:cNvSpPr>
          <p:nvPr>
            <p:ph type="body" idx="1"/>
          </p:nvPr>
        </p:nvSpPr>
        <p:spPr>
          <a:xfrm>
            <a:off x="1241658" y="4589463"/>
            <a:ext cx="10105791"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2" name="Title 1"/>
          <p:cNvSpPr>
            <a:spLocks noGrp="1"/>
          </p:cNvSpPr>
          <p:nvPr>
            <p:ph type="title"/>
          </p:nvPr>
        </p:nvSpPr>
        <p:spPr>
          <a:xfrm>
            <a:off x="1241658" y="1709738"/>
            <a:ext cx="10105791" cy="2862262"/>
          </a:xfrm>
        </p:spPr>
        <p:txBody>
          <a:bodyPr anchor="b"/>
          <a:lstStyle>
            <a:lvl1pPr>
              <a:defRPr sz="6000"/>
            </a:lvl1pPr>
          </a:lstStyle>
          <a:p>
            <a:r>
              <a:rPr lang="en-US" smtClean="0"/>
              <a:t>Click to edit Master title style</a:t>
            </a:r>
            <a:endParaRPr lang="en-US"/>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EAB7D7-3608-4730-B2E2-670834DF882C}" type="datetimeFigureOut">
              <a:rPr lang="en-US" smtClean="0"/>
              <a:t>11/13/2015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
        <p:nvSpPr>
          <p:cNvPr id="4" name="Content Placeholder 3"/>
          <p:cNvSpPr>
            <a:spLocks noGrp="1"/>
          </p:cNvSpPr>
          <p:nvPr>
            <p:ph sz="half" idx="2"/>
          </p:nvPr>
        </p:nvSpPr>
        <p:spPr>
          <a:xfrm>
            <a:off x="6605325"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2"/>
          <p:cNvSpPr>
            <a:spLocks noGrp="1"/>
          </p:cNvSpPr>
          <p:nvPr>
            <p:ph sz="half" idx="1"/>
          </p:nvPr>
        </p:nvSpPr>
        <p:spPr>
          <a:xfrm>
            <a:off x="1569700"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4EAB7D7-3608-4730-B2E2-670834DF882C}" type="datetimeFigureOut">
              <a:rPr lang="en-US" smtClean="0"/>
              <a:t>11/13/2015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B7BAC7-FE87-40F6-AA24-4F4685D1B022}" type="slidenum">
              <a:rPr lang="en-US" smtClean="0"/>
              <a:t>‹#›</a:t>
            </a:fld>
            <a:endParaRPr lang="en-US"/>
          </a:p>
        </p:txBody>
      </p:sp>
      <p:sp>
        <p:nvSpPr>
          <p:cNvPr id="6" name="Content Placeholder 5"/>
          <p:cNvSpPr>
            <a:spLocks noGrp="1"/>
          </p:cNvSpPr>
          <p:nvPr>
            <p:ph sz="quarter" idx="4"/>
          </p:nvPr>
        </p:nvSpPr>
        <p:spPr>
          <a:xfrm>
            <a:off x="659892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98920" y="1489075"/>
            <a:ext cx="4754880" cy="641350"/>
          </a:xfrm>
          <a:noFill/>
          <a:ln>
            <a:noFill/>
          </a:ln>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6210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p:nvPr>
        </p:nvSpPr>
        <p:spPr>
          <a:xfrm>
            <a:off x="1562100" y="1489075"/>
            <a:ext cx="4754880" cy="641350"/>
          </a:xfrm>
          <a:noFill/>
          <a:ln>
            <a:noFill/>
          </a:ln>
        </p:spPr>
        <p:txBody>
          <a:bodyPr anchor="b"/>
          <a:lstStyle>
            <a:lvl1pPr marL="0" indent="0">
              <a:buNone/>
              <a:defRPr sz="24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2324100" y="274638"/>
            <a:ext cx="902335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EAB7D7-3608-4730-B2E2-670834DF882C}" type="datetimeFigureOut">
              <a:rPr lang="en-US" smtClean="0"/>
              <a:t>11/13/2015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B7BAC7-FE87-40F6-AA24-4F4685D1B022}"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AB7D7-3608-4730-B2E2-670834DF882C}" type="datetimeFigureOut">
              <a:rPr lang="en-US" smtClean="0"/>
              <a:t>11/13/2015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EAB7D7-3608-4730-B2E2-670834DF882C}" type="datetimeFigureOut">
              <a:rPr lang="en-US" smtClean="0"/>
              <a:t>11/13/2015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
        <p:nvSpPr>
          <p:cNvPr id="3" name="Content Placeholder 2"/>
          <p:cNvSpPr>
            <a:spLocks noGrp="1"/>
          </p:cNvSpPr>
          <p:nvPr>
            <p:ph idx="1"/>
          </p:nvPr>
        </p:nvSpPr>
        <p:spPr>
          <a:xfrm>
            <a:off x="5678905" y="987425"/>
            <a:ext cx="56764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1562100" y="457200"/>
            <a:ext cx="3932237"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EAB7D7-3608-4730-B2E2-670834DF882C}" type="datetimeFigureOut">
              <a:rPr lang="en-US" smtClean="0"/>
              <a:t>11/13/2015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
        <p:nvSpPr>
          <p:cNvPr id="3" name="Picture Placeholder 2"/>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Title 1"/>
          <p:cNvSpPr>
            <a:spLocks noGrp="1"/>
          </p:cNvSpPr>
          <p:nvPr>
            <p:ph type="title"/>
          </p:nvPr>
        </p:nvSpPr>
        <p:spPr>
          <a:xfrm>
            <a:off x="1562100" y="457200"/>
            <a:ext cx="3932237"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AB7D7-3608-4730-B2E2-670834DF882C}" type="datetimeFigureOut">
              <a:rPr lang="en-US" smtClean="0"/>
              <a:pPr/>
              <a:t>11/13/2015</a:t>
            </a:fld>
            <a:endParaRPr 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B7BAC7-FE87-40F6-AA24-4F4685D1B022}" type="slidenum">
              <a:rPr lang="en-US" smtClean="0"/>
              <a:t>‹#›</a:t>
            </a:fld>
            <a:endParaRPr lang="en-US"/>
          </a:p>
        </p:txBody>
      </p:sp>
      <p:sp>
        <p:nvSpPr>
          <p:cNvPr id="3" name="Text Placeholder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gif"/></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1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2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omments" Target="../comments/commen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comments" Target="../comments/comment8.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1drv.ms/1Qp0W9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comments" Target="../comments/comment10.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comments" Target="../comments/comment11.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comments" Target="../comments/comment12.xml"/></Relationships>
</file>

<file path=ppt/slides/_rels/slide47.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3" Type="http://schemas.openxmlformats.org/officeDocument/2006/relationships/hyperlink" Target="http://1drv.ms/1NoUcbs"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goo.gl/forms/aJ5WfGZQ3o"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5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53.xml.rels><?xml version="1.0" encoding="UTF-8" standalone="yes"?>
<Relationships xmlns="http://schemas.openxmlformats.org/package/2006/relationships"><Relationship Id="rId3" Type="http://schemas.openxmlformats.org/officeDocument/2006/relationships/hyperlink" Target="http://goo.gl/forms/aJ5WfGZQ3o"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54.xml.rels><?xml version="1.0" encoding="UTF-8" standalone="yes"?>
<Relationships xmlns="http://schemas.openxmlformats.org/package/2006/relationships"><Relationship Id="rId3" Type="http://schemas.openxmlformats.org/officeDocument/2006/relationships/comments" Target="../comments/comment15.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Presented by the Faculty &amp; Staff of Las </a:t>
            </a:r>
            <a:r>
              <a:rPr lang="en-US" dirty="0" err="1" smtClean="0"/>
              <a:t>Positas</a:t>
            </a:r>
            <a:r>
              <a:rPr lang="en-US" dirty="0" smtClean="0"/>
              <a:t> College</a:t>
            </a:r>
          </a:p>
          <a:p>
            <a:r>
              <a:rPr lang="en-US" dirty="0" smtClean="0"/>
              <a:t>Saturday, November 14, 2015</a:t>
            </a:r>
            <a:br>
              <a:rPr lang="en-US" dirty="0" smtClean="0"/>
            </a:br>
            <a:r>
              <a:rPr lang="en-US" dirty="0" smtClean="0"/>
              <a:t>1:00 PM – 3:00 PM</a:t>
            </a:r>
          </a:p>
          <a:p>
            <a:r>
              <a:rPr lang="en-US" dirty="0" smtClean="0"/>
              <a:t>Room 2420</a:t>
            </a:r>
            <a:endParaRPr lang="en-US" dirty="0"/>
          </a:p>
        </p:txBody>
      </p:sp>
      <p:sp>
        <p:nvSpPr>
          <p:cNvPr id="2" name="Title 1"/>
          <p:cNvSpPr>
            <a:spLocks noGrp="1"/>
          </p:cNvSpPr>
          <p:nvPr>
            <p:ph type="ctrTitle"/>
          </p:nvPr>
        </p:nvSpPr>
        <p:spPr/>
        <p:txBody>
          <a:bodyPr>
            <a:normAutofit fontScale="90000"/>
          </a:bodyPr>
          <a:lstStyle/>
          <a:p>
            <a:r>
              <a:rPr lang="en-US" dirty="0" smtClean="0"/>
              <a:t>Everything You Need to Know to Secure a Full-Time Tenure-Track Faculty Position at a Community College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1710" y="4606289"/>
            <a:ext cx="1954530" cy="187475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246" y="4606289"/>
            <a:ext cx="3185317" cy="2118360"/>
          </a:xfrm>
          <a:prstGeom prst="rect">
            <a:avLst/>
          </a:prstGeom>
        </p:spPr>
      </p:pic>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fontScale="92500" lnSpcReduction="20000"/>
          </a:bodyPr>
          <a:lstStyle/>
          <a:p>
            <a:r>
              <a:rPr lang="en-US" sz="3600" dirty="0">
                <a:latin typeface="Cambria" charset="0"/>
              </a:rPr>
              <a:t>Community college teaching experience</a:t>
            </a:r>
            <a:endParaRPr lang="en-US" sz="3600" dirty="0">
              <a:latin typeface="Cambria" charset="0"/>
            </a:endParaRPr>
          </a:p>
          <a:p>
            <a:r>
              <a:rPr lang="en-US" sz="3600" dirty="0">
                <a:latin typeface="Cambria" charset="0"/>
              </a:rPr>
              <a:t>Other teaching experience</a:t>
            </a:r>
          </a:p>
          <a:p>
            <a:r>
              <a:rPr lang="en-US" sz="3600" dirty="0">
                <a:latin typeface="Cambria" charset="0"/>
              </a:rPr>
              <a:t>Courses you have taught</a:t>
            </a:r>
          </a:p>
          <a:p>
            <a:r>
              <a:rPr lang="en-US" sz="3600" dirty="0">
                <a:latin typeface="Cambria" charset="0"/>
              </a:rPr>
              <a:t>Variety of levels and topics</a:t>
            </a:r>
          </a:p>
          <a:p>
            <a:r>
              <a:rPr lang="en-US" sz="3600" dirty="0">
                <a:latin typeface="Cambria" charset="0"/>
              </a:rPr>
              <a:t>Training, knowledge and experience in your field </a:t>
            </a:r>
          </a:p>
          <a:p>
            <a:r>
              <a:rPr lang="en-US" sz="3600" dirty="0">
                <a:latin typeface="Cambria" charset="0"/>
              </a:rPr>
              <a:t>The ways you meet the minimum and desirable qualifications for the position</a:t>
            </a:r>
          </a:p>
          <a:p>
            <a:r>
              <a:rPr lang="en-US" sz="3600" dirty="0">
                <a:latin typeface="Cambria"/>
              </a:rPr>
              <a:t>Collegial/discipline work such as curriculum development, SLO writing and assessment </a:t>
            </a:r>
          </a:p>
        </p:txBody>
      </p:sp>
      <p:sp>
        <p:nvSpPr>
          <p:cNvPr id="3" name="Title 2"/>
          <p:cNvSpPr>
            <a:spLocks noGrp="1"/>
          </p:cNvSpPr>
          <p:nvPr>
            <p:ph type="title"/>
          </p:nvPr>
        </p:nvSpPr>
        <p:spPr/>
        <p:txBody>
          <a:bodyPr/>
          <a:lstStyle/>
          <a:p>
            <a:r>
              <a:rPr lang="en-US" dirty="0"/>
              <a:t>What to Emphasize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4386" y="819308"/>
            <a:ext cx="2047534" cy="2012633"/>
          </a:xfrm>
          <a:prstGeom prst="rect">
            <a:avLst/>
          </a:prstGeom>
        </p:spPr>
      </p:pic>
    </p:spTree>
    <p:extLst>
      <p:ext uri="{BB962C8B-B14F-4D97-AF65-F5344CB8AC3E}">
        <p14:creationId xmlns:p14="http://schemas.microsoft.com/office/powerpoint/2010/main" val="250055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lnSpcReduction="10000"/>
          </a:bodyPr>
          <a:lstStyle/>
          <a:p>
            <a:r>
              <a:rPr lang="en-US" sz="3600" dirty="0">
                <a:latin typeface="Cambria" charset="0"/>
              </a:rPr>
              <a:t>Experiences that show your ability to teach a diverse student body</a:t>
            </a:r>
            <a:endParaRPr lang="en-US" sz="3600" dirty="0">
              <a:latin typeface="Cambria" charset="0"/>
            </a:endParaRPr>
          </a:p>
          <a:p>
            <a:r>
              <a:rPr lang="en-US" sz="3600" dirty="0">
                <a:latin typeface="Cambria" charset="0"/>
              </a:rPr>
              <a:t>Experiences that show your ability to work with students with learning disabilities and other struggling learners</a:t>
            </a:r>
          </a:p>
          <a:p>
            <a:r>
              <a:rPr lang="en-US" sz="3600" dirty="0">
                <a:latin typeface="Cambria" charset="0"/>
              </a:rPr>
              <a:t>Experience teaching with technology</a:t>
            </a:r>
          </a:p>
          <a:p>
            <a:r>
              <a:rPr lang="en-US" sz="3600" dirty="0">
                <a:latin typeface="Cambria"/>
              </a:rPr>
              <a:t>Experience teaching in multiple modalities </a:t>
            </a:r>
          </a:p>
          <a:p>
            <a:r>
              <a:rPr lang="en-US" sz="3600" dirty="0">
                <a:latin typeface="Cambria"/>
              </a:rPr>
              <a:t>(DE, Hybrid, Flipped, Lecture, Lab)</a:t>
            </a:r>
          </a:p>
        </p:txBody>
      </p:sp>
      <p:sp>
        <p:nvSpPr>
          <p:cNvPr id="3" name="Title 2"/>
          <p:cNvSpPr>
            <a:spLocks noGrp="1"/>
          </p:cNvSpPr>
          <p:nvPr>
            <p:ph type="title"/>
          </p:nvPr>
        </p:nvSpPr>
        <p:spPr/>
        <p:txBody>
          <a:bodyPr/>
          <a:lstStyle/>
          <a:p>
            <a:r>
              <a:rPr lang="en-US"/>
              <a:t>What to Emphasize (Cont'd)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5040" y="4455261"/>
            <a:ext cx="1979295" cy="201888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577" y="225029"/>
            <a:ext cx="1986935" cy="145462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37" y="5166359"/>
            <a:ext cx="1513523" cy="1513523"/>
          </a:xfrm>
          <a:prstGeom prst="rect">
            <a:avLst/>
          </a:prstGeom>
        </p:spPr>
      </p:pic>
    </p:spTree>
    <p:extLst>
      <p:ext uri="{BB962C8B-B14F-4D97-AF65-F5344CB8AC3E}">
        <p14:creationId xmlns:p14="http://schemas.microsoft.com/office/powerpoint/2010/main" val="393589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a:bodyPr>
          <a:lstStyle/>
          <a:p>
            <a:r>
              <a:rPr lang="en-US" sz="3600" dirty="0">
                <a:latin typeface="Cambria" charset="0"/>
              </a:rPr>
              <a:t>Industry experience if you are applying for a career technical position</a:t>
            </a:r>
            <a:endParaRPr lang="en-US" sz="3600" dirty="0">
              <a:latin typeface="Cambria" charset="0"/>
            </a:endParaRPr>
          </a:p>
          <a:p>
            <a:r>
              <a:rPr lang="en-US" sz="3600" dirty="0">
                <a:latin typeface="Cambria" charset="0"/>
              </a:rPr>
              <a:t>Professional experience that might be useful to the college (grant writing, event planning, budgeting/resource allocations)</a:t>
            </a:r>
          </a:p>
          <a:p>
            <a:r>
              <a:rPr lang="en-US" sz="3600" dirty="0">
                <a:latin typeface="Cambria"/>
              </a:rPr>
              <a:t>Your familiarity with the college and </a:t>
            </a:r>
          </a:p>
          <a:p>
            <a:pPr marL="0" indent="0">
              <a:buNone/>
            </a:pPr>
            <a:r>
              <a:rPr lang="en-US" sz="3600" dirty="0">
                <a:latin typeface="Cambria"/>
              </a:rPr>
              <a:t>department to which you are applying </a:t>
            </a:r>
          </a:p>
        </p:txBody>
      </p:sp>
      <p:sp>
        <p:nvSpPr>
          <p:cNvPr id="3" name="Title 2"/>
          <p:cNvSpPr>
            <a:spLocks noGrp="1"/>
          </p:cNvSpPr>
          <p:nvPr>
            <p:ph type="title"/>
          </p:nvPr>
        </p:nvSpPr>
        <p:spPr/>
        <p:txBody>
          <a:bodyPr/>
          <a:lstStyle/>
          <a:p>
            <a:r>
              <a:rPr lang="en-US"/>
              <a:t>What to Emphasize (Cont'd)</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9712" y="4861560"/>
            <a:ext cx="2434167" cy="1825625"/>
          </a:xfrm>
          <a:prstGeom prst="rect">
            <a:avLst/>
          </a:prstGeom>
        </p:spPr>
      </p:pic>
    </p:spTree>
    <p:extLst>
      <p:ext uri="{BB962C8B-B14F-4D97-AF65-F5344CB8AC3E}">
        <p14:creationId xmlns:p14="http://schemas.microsoft.com/office/powerpoint/2010/main" val="82942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a:bodyPr>
          <a:lstStyle/>
          <a:p>
            <a:r>
              <a:rPr lang="en-US" sz="3600" dirty="0">
                <a:latin typeface="Cambria" charset="0"/>
              </a:rPr>
              <a:t>Academic scholarship and publications</a:t>
            </a:r>
          </a:p>
          <a:p>
            <a:r>
              <a:rPr lang="en-US" sz="3600" dirty="0">
                <a:latin typeface="Cambria" charset="0"/>
              </a:rPr>
              <a:t>Academic papers presented</a:t>
            </a:r>
          </a:p>
          <a:p>
            <a:r>
              <a:rPr lang="en-US" sz="3600" dirty="0">
                <a:latin typeface="Cambria" charset="0"/>
              </a:rPr>
              <a:t>The argument of your thesis or dissertation</a:t>
            </a:r>
          </a:p>
          <a:p>
            <a:r>
              <a:rPr lang="en-US" sz="3600" dirty="0">
                <a:latin typeface="Cambria" charset="0"/>
              </a:rPr>
              <a:t>Any job experience not related to the position you’re applying for </a:t>
            </a:r>
          </a:p>
          <a:p>
            <a:r>
              <a:rPr lang="en-US" sz="3600" dirty="0">
                <a:latin typeface="Cambria" charset="0"/>
              </a:rPr>
              <a:t>Anything that might sound negative or make the reader uncomfortable </a:t>
            </a:r>
          </a:p>
        </p:txBody>
      </p:sp>
      <p:sp>
        <p:nvSpPr>
          <p:cNvPr id="3" name="Title 2"/>
          <p:cNvSpPr>
            <a:spLocks noGrp="1"/>
          </p:cNvSpPr>
          <p:nvPr>
            <p:ph type="title"/>
          </p:nvPr>
        </p:nvSpPr>
        <p:spPr/>
        <p:txBody>
          <a:bodyPr/>
          <a:lstStyle/>
          <a:p>
            <a:r>
              <a:rPr lang="en-US" dirty="0"/>
              <a:t>What Not to Emphasize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1483" y="680376"/>
            <a:ext cx="1684278" cy="2020624"/>
          </a:xfrm>
          <a:prstGeom prst="rect">
            <a:avLst/>
          </a:prstGeom>
        </p:spPr>
      </p:pic>
    </p:spTree>
    <p:extLst>
      <p:ext uri="{BB962C8B-B14F-4D97-AF65-F5344CB8AC3E}">
        <p14:creationId xmlns:p14="http://schemas.microsoft.com/office/powerpoint/2010/main" val="182923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3716000" cy="857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198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3716000" cy="857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921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3716000" cy="857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6695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3716000" cy="857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183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Autofit/>
          </a:bodyPr>
          <a:lstStyle/>
          <a:p>
            <a:r>
              <a:rPr lang="en-US" sz="3600" dirty="0">
                <a:latin typeface="Cambria" charset="0"/>
              </a:rPr>
              <a:t>Courses you taught (not just numbers, but topics/levels)</a:t>
            </a:r>
            <a:endParaRPr lang="en-US" sz="3600" dirty="0">
              <a:latin typeface="Cambria" charset="0"/>
            </a:endParaRPr>
          </a:p>
          <a:p>
            <a:r>
              <a:rPr lang="en-US" sz="3600" dirty="0">
                <a:latin typeface="Cambria" charset="0"/>
              </a:rPr>
              <a:t>Emphasize California Community College teaching </a:t>
            </a:r>
          </a:p>
          <a:p>
            <a:r>
              <a:rPr lang="en-US" sz="3600" dirty="0">
                <a:latin typeface="Cambria" charset="0"/>
              </a:rPr>
              <a:t>Include anything “above and beyond” your teaching; SLO work, writing curriculum, special projects for the department or college</a:t>
            </a:r>
          </a:p>
        </p:txBody>
      </p:sp>
      <p:sp>
        <p:nvSpPr>
          <p:cNvPr id="3" name="Title 2"/>
          <p:cNvSpPr>
            <a:spLocks noGrp="1"/>
          </p:cNvSpPr>
          <p:nvPr>
            <p:ph type="title"/>
          </p:nvPr>
        </p:nvSpPr>
        <p:spPr/>
        <p:txBody>
          <a:bodyPr/>
          <a:lstStyle/>
          <a:p>
            <a:r>
              <a:rPr lang="en-US" dirty="0"/>
              <a:t>Resume (Or CV)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798" y="493646"/>
            <a:ext cx="1524003" cy="1331979"/>
          </a:xfrm>
          <a:prstGeom prst="rect">
            <a:avLst/>
          </a:prstGeom>
        </p:spPr>
      </p:pic>
    </p:spTree>
    <p:extLst>
      <p:ext uri="{BB962C8B-B14F-4D97-AF65-F5344CB8AC3E}">
        <p14:creationId xmlns:p14="http://schemas.microsoft.com/office/powerpoint/2010/main" val="268181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Autofit/>
          </a:bodyPr>
          <a:lstStyle/>
          <a:p>
            <a:pPr marL="0" indent="0">
              <a:buNone/>
            </a:pPr>
            <a:r>
              <a:rPr lang="en-US" sz="2400" b="1" dirty="0">
                <a:latin typeface="Cambria" charset="0"/>
              </a:rPr>
              <a:t>2012-Present</a:t>
            </a:r>
          </a:p>
          <a:p>
            <a:pPr marL="0" indent="0">
              <a:buNone/>
            </a:pPr>
            <a:r>
              <a:rPr lang="en-US" sz="2400" b="1" dirty="0">
                <a:latin typeface="Cambria" charset="0"/>
              </a:rPr>
              <a:t>Biology Instructor, Diablo Valley College</a:t>
            </a:r>
          </a:p>
          <a:p>
            <a:pPr marL="0" indent="0">
              <a:buNone/>
            </a:pPr>
            <a:r>
              <a:rPr lang="en-US" sz="2400" dirty="0">
                <a:latin typeface="Cambria" charset="0"/>
              </a:rPr>
              <a:t>Courses taught: </a:t>
            </a:r>
          </a:p>
          <a:p>
            <a:pPr marL="0" indent="0">
              <a:buNone/>
            </a:pPr>
            <a:r>
              <a:rPr lang="en-US" sz="2400" dirty="0">
                <a:latin typeface="Cambria" charset="0"/>
              </a:rPr>
              <a:t>Biology 101, Fundamentals of Biological Science (Spring 2012, 2013; Fall 2013, 2014; Summer 2013) </a:t>
            </a:r>
          </a:p>
          <a:p>
            <a:pPr marL="0" indent="0">
              <a:buNone/>
            </a:pPr>
            <a:r>
              <a:rPr lang="en-US" sz="2400" dirty="0">
                <a:latin typeface="Cambria" charset="0"/>
              </a:rPr>
              <a:t>Biology 118, Fundamentals of Microbiology with Lab (Fall 2012; Spring 2013, 2014)</a:t>
            </a:r>
          </a:p>
          <a:p>
            <a:pPr marL="0" indent="0">
              <a:buNone/>
            </a:pPr>
            <a:r>
              <a:rPr lang="en-US" sz="2400" dirty="0">
                <a:latin typeface="Cambria" charset="0"/>
              </a:rPr>
              <a:t>Biology 120, Introduction to Human Anatomy and Physiology (Fall 2013)</a:t>
            </a:r>
          </a:p>
          <a:p>
            <a:pPr marL="0" indent="0">
              <a:buNone/>
            </a:pPr>
            <a:r>
              <a:rPr lang="en-US" sz="2400" dirty="0">
                <a:latin typeface="Cambria" charset="0"/>
              </a:rPr>
              <a:t>Duties: Prepare and deliver lectures, design lab assignments and teach laboratory courses, coordinate with lab technicians, hold one office hour per week, attend monthly department meetings, assess and record SLOs.  </a:t>
            </a:r>
          </a:p>
          <a:p>
            <a:endParaRPr lang="en-US" sz="2400" dirty="0"/>
          </a:p>
        </p:txBody>
      </p:sp>
      <p:sp>
        <p:nvSpPr>
          <p:cNvPr id="3" name="Title 2"/>
          <p:cNvSpPr>
            <a:spLocks noGrp="1"/>
          </p:cNvSpPr>
          <p:nvPr>
            <p:ph type="title"/>
          </p:nvPr>
        </p:nvSpPr>
        <p:spPr/>
        <p:txBody>
          <a:bodyPr/>
          <a:lstStyle/>
          <a:p>
            <a:r>
              <a:rPr lang="en-US" dirty="0"/>
              <a:t>Sample Resume Entry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2975" y="295275"/>
            <a:ext cx="2790825" cy="2790825"/>
          </a:xfrm>
          <a:prstGeom prst="rect">
            <a:avLst/>
          </a:prstGeom>
        </p:spPr>
      </p:pic>
    </p:spTree>
    <p:extLst>
      <p:ext uri="{BB962C8B-B14F-4D97-AF65-F5344CB8AC3E}">
        <p14:creationId xmlns:p14="http://schemas.microsoft.com/office/powerpoint/2010/main" val="157838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vert="horz" lIns="91440" tIns="45720" rIns="91440" bIns="45720" rtlCol="0" anchor="t">
            <a:normAutofit fontScale="77500" lnSpcReduction="20000"/>
          </a:bodyPr>
          <a:lstStyle/>
          <a:p>
            <a:pPr lvl="0"/>
            <a:r>
              <a:rPr lang="en-US" dirty="0"/>
              <a:t>Dr. Barry Russell (President)</a:t>
            </a:r>
          </a:p>
          <a:p>
            <a:pPr lvl="0"/>
            <a:r>
              <a:rPr lang="en-US" dirty="0" err="1"/>
              <a:t>Roanna</a:t>
            </a:r>
            <a:r>
              <a:rPr lang="en-US" dirty="0"/>
              <a:t> Bennie (VP of Academic Services)</a:t>
            </a:r>
          </a:p>
          <a:p>
            <a:pPr lvl="0"/>
            <a:r>
              <a:rPr lang="en-US" dirty="0"/>
              <a:t>Don Miller (Dean of ALSS)</a:t>
            </a:r>
          </a:p>
          <a:p>
            <a:pPr lvl="0"/>
            <a:r>
              <a:rPr lang="en-US" dirty="0"/>
              <a:t>Howard Blumenfeld (Mathematics Faculty)</a:t>
            </a:r>
          </a:p>
          <a:p>
            <a:pPr lvl="0"/>
            <a:r>
              <a:rPr lang="en-US" dirty="0"/>
              <a:t>Rajeev Chopra (Business Faculty)</a:t>
            </a:r>
          </a:p>
          <a:p>
            <a:r>
              <a:rPr lang="en-US" dirty="0"/>
              <a:t>Heike </a:t>
            </a:r>
            <a:r>
              <a:rPr lang="en-US" dirty="0" err="1"/>
              <a:t>Gecox</a:t>
            </a:r>
            <a:r>
              <a:rPr lang="en-US" dirty="0"/>
              <a:t> (Counseling Faculty</a:t>
            </a:r>
            <a:r>
              <a:rPr lang="en-US" dirty="0" smtClean="0"/>
              <a:t>)</a:t>
            </a:r>
          </a:p>
          <a:p>
            <a:r>
              <a:rPr lang="en-US" dirty="0" smtClean="0"/>
              <a:t>Barbara Morrissey (Dean of Student Services)</a:t>
            </a:r>
            <a:endParaRPr lang="en-US" dirty="0"/>
          </a:p>
          <a:p>
            <a:pPr lvl="0"/>
            <a:r>
              <a:rPr lang="en-US" dirty="0"/>
              <a:t>Richard Grow (Chemistry Faculty)</a:t>
            </a:r>
          </a:p>
          <a:p>
            <a:pPr lvl="0"/>
            <a:r>
              <a:rPr lang="en-US" dirty="0" err="1"/>
              <a:t>LaVaughn</a:t>
            </a:r>
            <a:r>
              <a:rPr lang="en-US" dirty="0"/>
              <a:t> Hart (CIS Faculty &amp; FA Representative)</a:t>
            </a:r>
          </a:p>
          <a:p>
            <a:pPr lvl="0"/>
            <a:r>
              <a:rPr lang="en-US" dirty="0"/>
              <a:t>Ernie Jones (Psychology Faculty)</a:t>
            </a:r>
          </a:p>
          <a:p>
            <a:pPr lvl="0"/>
            <a:r>
              <a:rPr lang="en-US" dirty="0"/>
              <a:t>Karin </a:t>
            </a:r>
            <a:r>
              <a:rPr lang="en-US" dirty="0" err="1"/>
              <a:t>Spirn</a:t>
            </a:r>
            <a:r>
              <a:rPr lang="en-US" dirty="0"/>
              <a:t> (English Faculty)</a:t>
            </a:r>
          </a:p>
          <a:p>
            <a:pPr lvl="0"/>
            <a:r>
              <a:rPr lang="en-US" dirty="0"/>
              <a:t>Marsha </a:t>
            </a:r>
            <a:r>
              <a:rPr lang="en-US" dirty="0" err="1"/>
              <a:t>Vernoga</a:t>
            </a:r>
            <a:r>
              <a:rPr lang="en-US" dirty="0"/>
              <a:t> (Nutrition Faculty)</a:t>
            </a:r>
          </a:p>
        </p:txBody>
      </p:sp>
      <p:sp>
        <p:nvSpPr>
          <p:cNvPr id="13" name="Title 12"/>
          <p:cNvSpPr>
            <a:spLocks noGrp="1"/>
          </p:cNvSpPr>
          <p:nvPr>
            <p:ph type="title"/>
          </p:nvPr>
        </p:nvSpPr>
        <p:spPr/>
        <p:txBody>
          <a:bodyPr/>
          <a:lstStyle/>
          <a:p>
            <a:r>
              <a:rPr lang="en-US" dirty="0" smtClean="0"/>
              <a:t>List of Presenters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3060" y="567690"/>
            <a:ext cx="1866900" cy="17907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320" y="2677974"/>
            <a:ext cx="2316480" cy="3498989"/>
          </a:xfrm>
          <a:prstGeom prst="rect">
            <a:avLst/>
          </a:prstGeom>
        </p:spPr>
      </p:pic>
    </p:spTree>
    <p:extLst>
      <p:ext uri="{BB962C8B-B14F-4D97-AF65-F5344CB8AC3E}">
        <p14:creationId xmlns:p14="http://schemas.microsoft.com/office/powerpoint/2010/main" val="236493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fontScale="92500"/>
          </a:bodyPr>
          <a:lstStyle/>
          <a:p>
            <a:r>
              <a:rPr lang="en-US" sz="4000" dirty="0">
                <a:latin typeface="Cambria" charset="0"/>
              </a:rPr>
              <a:t>NOT a regular business cover letter</a:t>
            </a:r>
          </a:p>
          <a:p>
            <a:r>
              <a:rPr lang="en-US" sz="4000" dirty="0">
                <a:latin typeface="Cambria" charset="0"/>
              </a:rPr>
              <a:t>Should specifically address how you meet all the minimum and desirable qualifications (unless the job announcement asked you to do this as a supplemental question/qualifications statement)</a:t>
            </a:r>
          </a:p>
          <a:p>
            <a:r>
              <a:rPr lang="en-US" sz="4000" dirty="0">
                <a:latin typeface="Cambria" charset="0"/>
              </a:rPr>
              <a:t>Can be up to three pages</a:t>
            </a:r>
          </a:p>
          <a:p>
            <a:endParaRPr lang="en-US" dirty="0"/>
          </a:p>
        </p:txBody>
      </p:sp>
      <p:sp>
        <p:nvSpPr>
          <p:cNvPr id="3" name="Title 2"/>
          <p:cNvSpPr>
            <a:spLocks noGrp="1"/>
          </p:cNvSpPr>
          <p:nvPr>
            <p:ph type="title"/>
          </p:nvPr>
        </p:nvSpPr>
        <p:spPr/>
        <p:txBody>
          <a:bodyPr/>
          <a:lstStyle/>
          <a:p>
            <a:r>
              <a:rPr lang="en-US" dirty="0"/>
              <a:t>Cover Letters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4520" y="232092"/>
            <a:ext cx="2062826" cy="1593533"/>
          </a:xfrm>
          <a:prstGeom prst="rect">
            <a:avLst/>
          </a:prstGeom>
        </p:spPr>
      </p:pic>
    </p:spTree>
    <p:extLst>
      <p:ext uri="{BB962C8B-B14F-4D97-AF65-F5344CB8AC3E}">
        <p14:creationId xmlns:p14="http://schemas.microsoft.com/office/powerpoint/2010/main" val="268604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lnSpcReduction="10000"/>
          </a:bodyPr>
          <a:lstStyle/>
          <a:p>
            <a:r>
              <a:rPr lang="en-US" sz="3600" dirty="0">
                <a:latin typeface="Cambria" charset="0"/>
              </a:rPr>
              <a:t>Some positions may have supplemental questions for you to answer. </a:t>
            </a:r>
          </a:p>
          <a:p>
            <a:r>
              <a:rPr lang="en-US" sz="3600" dirty="0">
                <a:latin typeface="Cambria" charset="0"/>
              </a:rPr>
              <a:t>Teaching philosophy and sample assignments should generally reflect that you are a positive, accessible, and encouraging. </a:t>
            </a:r>
          </a:p>
          <a:p>
            <a:r>
              <a:rPr lang="en-US" sz="3600" dirty="0">
                <a:latin typeface="Cambria" charset="0"/>
              </a:rPr>
              <a:t>Most departments value an interactive teaching style that allows students to work hands-on and collaborate in groups.  </a:t>
            </a:r>
          </a:p>
          <a:p>
            <a:endParaRPr lang="en-US" dirty="0"/>
          </a:p>
        </p:txBody>
      </p:sp>
      <p:sp>
        <p:nvSpPr>
          <p:cNvPr id="3" name="Title 2"/>
          <p:cNvSpPr>
            <a:spLocks noGrp="1"/>
          </p:cNvSpPr>
          <p:nvPr>
            <p:ph type="title"/>
          </p:nvPr>
        </p:nvSpPr>
        <p:spPr/>
        <p:txBody>
          <a:bodyPr/>
          <a:lstStyle/>
          <a:p>
            <a:r>
              <a:rPr lang="en-US" dirty="0"/>
              <a:t>Supplemental Questions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0269" y="272732"/>
            <a:ext cx="1562109" cy="1723707"/>
          </a:xfrm>
          <a:prstGeom prst="rect">
            <a:avLst/>
          </a:prstGeom>
        </p:spPr>
      </p:pic>
    </p:spTree>
    <p:extLst>
      <p:ext uri="{BB962C8B-B14F-4D97-AF65-F5344CB8AC3E}">
        <p14:creationId xmlns:p14="http://schemas.microsoft.com/office/powerpoint/2010/main" val="61467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4"/>
          </p:nvPr>
        </p:nvSpPr>
        <p:spPr/>
        <p:txBody>
          <a:bodyPr vert="horz" lIns="91440" tIns="45720" rIns="91440" bIns="45720" rtlCol="0" anchor="t">
            <a:normAutofit fontScale="47500" lnSpcReduction="20000"/>
          </a:bodyPr>
          <a:lstStyle/>
          <a:p>
            <a:r>
              <a:rPr lang="en-US" sz="5800" dirty="0">
                <a:latin typeface="Cambria" charset="0"/>
              </a:rPr>
              <a:t>I faced some initial challenges working with this student population. </a:t>
            </a:r>
          </a:p>
          <a:p>
            <a:r>
              <a:rPr lang="en-US" sz="5800" dirty="0">
                <a:latin typeface="Cambria" charset="0"/>
              </a:rPr>
              <a:t>While I have so far only had the chance to teach Statistics, I have a background in Calculus and attended department  trainings on basic skills instruction and am excited to teach those courses when the opportunity arises.</a:t>
            </a:r>
          </a:p>
          <a:p>
            <a:endParaRPr lang="en-US" dirty="0"/>
          </a:p>
        </p:txBody>
      </p:sp>
      <p:sp>
        <p:nvSpPr>
          <p:cNvPr id="7" name="Text Placeholder 6"/>
          <p:cNvSpPr>
            <a:spLocks noGrp="1"/>
          </p:cNvSpPr>
          <p:nvPr>
            <p:ph type="body" sz="quarter" idx="3"/>
          </p:nvPr>
        </p:nvSpPr>
        <p:spPr/>
        <p:txBody>
          <a:bodyPr>
            <a:normAutofit/>
          </a:bodyPr>
          <a:lstStyle/>
          <a:p>
            <a:r>
              <a:rPr lang="en-US" sz="3200" dirty="0"/>
              <a:t>positive language</a:t>
            </a:r>
          </a:p>
        </p:txBody>
      </p:sp>
      <p:sp>
        <p:nvSpPr>
          <p:cNvPr id="6" name="Content Placeholder 5"/>
          <p:cNvSpPr>
            <a:spLocks noGrp="1"/>
          </p:cNvSpPr>
          <p:nvPr>
            <p:ph sz="half" idx="2"/>
          </p:nvPr>
        </p:nvSpPr>
        <p:spPr>
          <a:xfrm>
            <a:off x="1562100" y="2209165"/>
            <a:ext cx="4754880" cy="3978275"/>
          </a:xfrm>
        </p:spPr>
        <p:txBody>
          <a:bodyPr vert="horz" lIns="91440" tIns="45720" rIns="91440" bIns="45720" rtlCol="0" anchor="t">
            <a:normAutofit/>
          </a:bodyPr>
          <a:lstStyle/>
          <a:p>
            <a:r>
              <a:rPr lang="en-US" sz="3200" dirty="0">
                <a:latin typeface="Cambria" charset="0"/>
              </a:rPr>
              <a:t>I had some initial problems working with this student population. </a:t>
            </a:r>
          </a:p>
          <a:p>
            <a:r>
              <a:rPr lang="en-US" sz="3200" dirty="0">
                <a:latin typeface="Cambria" charset="0"/>
              </a:rPr>
              <a:t>I was not offered any classes but Statistics, so my experience teaching at other levels is unfortunately limited. </a:t>
            </a:r>
          </a:p>
          <a:p>
            <a:endParaRPr lang="en-US" dirty="0"/>
          </a:p>
        </p:txBody>
      </p:sp>
      <p:sp>
        <p:nvSpPr>
          <p:cNvPr id="5" name="Text Placeholder 4"/>
          <p:cNvSpPr>
            <a:spLocks noGrp="1"/>
          </p:cNvSpPr>
          <p:nvPr>
            <p:ph type="body" idx="1"/>
          </p:nvPr>
        </p:nvSpPr>
        <p:spPr/>
        <p:txBody>
          <a:bodyPr>
            <a:normAutofit/>
          </a:bodyPr>
          <a:lstStyle/>
          <a:p>
            <a:r>
              <a:rPr lang="en-US" sz="3200" dirty="0"/>
              <a:t>negative language</a:t>
            </a:r>
          </a:p>
        </p:txBody>
      </p:sp>
      <p:sp>
        <p:nvSpPr>
          <p:cNvPr id="4" name="Title 3"/>
          <p:cNvSpPr>
            <a:spLocks noGrp="1"/>
          </p:cNvSpPr>
          <p:nvPr>
            <p:ph type="title"/>
          </p:nvPr>
        </p:nvSpPr>
        <p:spPr/>
        <p:txBody>
          <a:bodyPr/>
          <a:lstStyle/>
          <a:p>
            <a:r>
              <a:rPr lang="en-US"/>
              <a:t>Use Positive Language</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8207" y="348456"/>
            <a:ext cx="1559243" cy="1559243"/>
          </a:xfrm>
          <a:prstGeom prst="rect">
            <a:avLst/>
          </a:prstGeom>
        </p:spPr>
      </p:pic>
    </p:spTree>
    <p:extLst>
      <p:ext uri="{BB962C8B-B14F-4D97-AF65-F5344CB8AC3E}">
        <p14:creationId xmlns:p14="http://schemas.microsoft.com/office/powerpoint/2010/main" val="420977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Autofit/>
          </a:bodyPr>
          <a:lstStyle/>
          <a:p>
            <a:r>
              <a:rPr lang="en-US" sz="3600" dirty="0"/>
              <a:t>Be early and give yourself a few minutes to relax before the interview is scheduled to start.</a:t>
            </a:r>
          </a:p>
          <a:p>
            <a:r>
              <a:rPr lang="en-US" sz="3600" dirty="0">
                <a:latin typeface="Calibri" charset="0"/>
              </a:rPr>
              <a:t>When you enter the room, there may be people on the committee that you work with regularly; they will probably act as if they have never met you before.</a:t>
            </a:r>
          </a:p>
          <a:p>
            <a:r>
              <a:rPr lang="en-US" sz="3600" dirty="0">
                <a:latin typeface="Calibri" charset="0"/>
              </a:rPr>
              <a:t>Committees may have more members than you expect. It isn't unusual for committees have 5-8 members.</a:t>
            </a:r>
          </a:p>
        </p:txBody>
      </p:sp>
      <p:sp>
        <p:nvSpPr>
          <p:cNvPr id="3" name="Title 2"/>
          <p:cNvSpPr>
            <a:spLocks noGrp="1"/>
          </p:cNvSpPr>
          <p:nvPr>
            <p:ph type="title"/>
          </p:nvPr>
        </p:nvSpPr>
        <p:spPr/>
        <p:txBody>
          <a:bodyPr>
            <a:normAutofit/>
          </a:bodyPr>
          <a:lstStyle/>
          <a:p>
            <a:r>
              <a:rPr lang="en-US" dirty="0" smtClean="0"/>
              <a:t>The First Interview</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5966" y="230188"/>
            <a:ext cx="2171604" cy="1258253"/>
          </a:xfrm>
          <a:prstGeom prst="rect">
            <a:avLst/>
          </a:prstGeom>
        </p:spPr>
      </p:pic>
    </p:spTree>
    <p:extLst>
      <p:ext uri="{BB962C8B-B14F-4D97-AF65-F5344CB8AC3E}">
        <p14:creationId xmlns:p14="http://schemas.microsoft.com/office/powerpoint/2010/main" val="245029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0979" y="1825625"/>
            <a:ext cx="9872821" cy="4767263"/>
          </a:xfrm>
        </p:spPr>
        <p:txBody>
          <a:bodyPr vert="horz" lIns="91440" tIns="45720" rIns="91440" bIns="45720" rtlCol="0" anchor="t">
            <a:normAutofit lnSpcReduction="10000"/>
          </a:bodyPr>
          <a:lstStyle/>
          <a:p>
            <a:r>
              <a:rPr lang="en-US" sz="3200" b="1" dirty="0">
                <a:latin typeface="Calibri" charset="0"/>
              </a:rPr>
              <a:t>Introductions </a:t>
            </a:r>
          </a:p>
          <a:p>
            <a:pPr lvl="1"/>
            <a:r>
              <a:rPr lang="en-US" sz="2800" dirty="0">
                <a:latin typeface="Calibri" charset="0"/>
              </a:rPr>
              <a:t>Follow the lead of the person that brought you into the room </a:t>
            </a:r>
          </a:p>
          <a:p>
            <a:pPr lvl="1"/>
            <a:r>
              <a:rPr lang="en-US" sz="2800" dirty="0">
                <a:latin typeface="Calibri" charset="0"/>
              </a:rPr>
              <a:t>There may not be time or space to shake everyone's hand; that's ok </a:t>
            </a:r>
          </a:p>
          <a:p>
            <a:pPr lvl="1"/>
            <a:r>
              <a:rPr lang="en-US" sz="2800" dirty="0">
                <a:latin typeface="Calibri" charset="0"/>
              </a:rPr>
              <a:t>Typically, the committee members will introduce themselves </a:t>
            </a:r>
          </a:p>
          <a:p>
            <a:r>
              <a:rPr lang="en-US" sz="3200" b="1" dirty="0">
                <a:latin typeface="Calibri" charset="0"/>
              </a:rPr>
              <a:t>Committee Composition</a:t>
            </a:r>
            <a:r>
              <a:rPr lang="en-US" sz="3200" dirty="0">
                <a:latin typeface="Calibri" charset="0"/>
              </a:rPr>
              <a:t> </a:t>
            </a:r>
          </a:p>
          <a:p>
            <a:pPr lvl="1"/>
            <a:r>
              <a:rPr lang="en-US" sz="2800" dirty="0">
                <a:latin typeface="Calibri" charset="0"/>
              </a:rPr>
              <a:t>Faculty from the discipline and/or related disciplines </a:t>
            </a:r>
          </a:p>
          <a:p>
            <a:pPr lvl="1"/>
            <a:r>
              <a:rPr lang="en-US" sz="2800" dirty="0">
                <a:latin typeface="Calibri" charset="0"/>
              </a:rPr>
              <a:t>Dean/Area Administrator</a:t>
            </a:r>
          </a:p>
          <a:p>
            <a:pPr lvl="1"/>
            <a:r>
              <a:rPr lang="en-US" sz="2800" dirty="0">
                <a:latin typeface="Calibri" charset="0"/>
              </a:rPr>
              <a:t>Classified staff  </a:t>
            </a:r>
          </a:p>
          <a:p>
            <a:pPr lvl="1"/>
            <a:r>
              <a:rPr lang="en-US" sz="2800" dirty="0">
                <a:latin typeface="Calibri" charset="0"/>
              </a:rPr>
              <a:t>Student(s) </a:t>
            </a:r>
          </a:p>
        </p:txBody>
      </p:sp>
      <p:sp>
        <p:nvSpPr>
          <p:cNvPr id="3" name="Title 2"/>
          <p:cNvSpPr>
            <a:spLocks noGrp="1"/>
          </p:cNvSpPr>
          <p:nvPr>
            <p:ph type="title"/>
          </p:nvPr>
        </p:nvSpPr>
        <p:spPr/>
        <p:txBody>
          <a:bodyPr/>
          <a:lstStyle/>
          <a:p>
            <a:r>
              <a:rPr lang="en-US" dirty="0">
                <a:latin typeface="Cambria" charset="0"/>
              </a:rPr>
              <a:t>The First Interview</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5100" y="45720"/>
            <a:ext cx="2159000" cy="2159000"/>
          </a:xfrm>
          <a:prstGeom prst="rect">
            <a:avLst/>
          </a:prstGeom>
        </p:spPr>
      </p:pic>
    </p:spTree>
    <p:extLst>
      <p:ext uri="{BB962C8B-B14F-4D97-AF65-F5344CB8AC3E}">
        <p14:creationId xmlns:p14="http://schemas.microsoft.com/office/powerpoint/2010/main" val="110758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87436" y="1604963"/>
            <a:ext cx="10266364" cy="4976812"/>
          </a:xfrm>
        </p:spPr>
        <p:txBody>
          <a:bodyPr vert="horz" lIns="91440" tIns="45720" rIns="91440" bIns="45720" rtlCol="0" anchor="t">
            <a:normAutofit/>
          </a:bodyPr>
          <a:lstStyle/>
          <a:p>
            <a:r>
              <a:rPr lang="en-US" sz="3600" b="1" dirty="0"/>
              <a:t>The Questions</a:t>
            </a:r>
          </a:p>
          <a:p>
            <a:pPr lvl="1"/>
            <a:r>
              <a:rPr lang="en-US" sz="3600" dirty="0"/>
              <a:t>Will be written in advance of the interview, all candidates will be asked the same questions and will be based on job announcement.</a:t>
            </a:r>
          </a:p>
          <a:p>
            <a:pPr lvl="1"/>
            <a:r>
              <a:rPr lang="en-US" sz="3600" dirty="0"/>
              <a:t>A copy will likely be available on the table for you to refer to during the interview.</a:t>
            </a:r>
          </a:p>
          <a:p>
            <a:pPr lvl="2"/>
            <a:r>
              <a:rPr lang="en-US" sz="3200" dirty="0">
                <a:latin typeface="Calibri" charset="0"/>
              </a:rPr>
              <a:t>May be provided to you a few minutes before the interview but don't rely on that. </a:t>
            </a:r>
          </a:p>
        </p:txBody>
      </p:sp>
      <p:sp>
        <p:nvSpPr>
          <p:cNvPr id="3" name="Title 2"/>
          <p:cNvSpPr>
            <a:spLocks noGrp="1"/>
          </p:cNvSpPr>
          <p:nvPr>
            <p:ph type="title"/>
          </p:nvPr>
        </p:nvSpPr>
        <p:spPr>
          <a:xfrm>
            <a:off x="2324100" y="365125"/>
            <a:ext cx="9029700" cy="1128628"/>
          </a:xfrm>
        </p:spPr>
        <p:txBody>
          <a:bodyPr>
            <a:normAutofit/>
          </a:bodyPr>
          <a:lstStyle/>
          <a:p>
            <a:r>
              <a:rPr lang="en-US" dirty="0">
                <a:latin typeface="Cambria" charset="0"/>
              </a:rPr>
              <a:t>The First Interview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2263" y="175059"/>
            <a:ext cx="2086817" cy="1973781"/>
          </a:xfrm>
          <a:prstGeom prst="rect">
            <a:avLst/>
          </a:prstGeom>
        </p:spPr>
      </p:pic>
    </p:spTree>
    <p:extLst>
      <p:ext uri="{BB962C8B-B14F-4D97-AF65-F5344CB8AC3E}">
        <p14:creationId xmlns:p14="http://schemas.microsoft.com/office/powerpoint/2010/main" val="426892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87436" y="1604963"/>
            <a:ext cx="10266364" cy="4976812"/>
          </a:xfrm>
        </p:spPr>
        <p:txBody>
          <a:bodyPr vert="horz" lIns="91440" tIns="45720" rIns="91440" bIns="45720" rtlCol="0" anchor="t">
            <a:normAutofit/>
          </a:bodyPr>
          <a:lstStyle/>
          <a:p>
            <a:r>
              <a:rPr lang="en-US" sz="3600" b="1" dirty="0"/>
              <a:t>The Questions</a:t>
            </a:r>
          </a:p>
          <a:p>
            <a:pPr lvl="1"/>
            <a:r>
              <a:rPr lang="en-US" sz="3200" dirty="0" smtClean="0"/>
              <a:t>Will </a:t>
            </a:r>
            <a:r>
              <a:rPr lang="en-US" sz="3200" dirty="0"/>
              <a:t>focus on how you relate to students, your knowledge of the subject matter, and your understanding of the roles and responsibilities of a full-time faculty member in a community college. </a:t>
            </a:r>
          </a:p>
        </p:txBody>
      </p:sp>
      <p:sp>
        <p:nvSpPr>
          <p:cNvPr id="3" name="Title 2"/>
          <p:cNvSpPr>
            <a:spLocks noGrp="1"/>
          </p:cNvSpPr>
          <p:nvPr>
            <p:ph type="title"/>
          </p:nvPr>
        </p:nvSpPr>
        <p:spPr>
          <a:xfrm>
            <a:off x="2324100" y="365125"/>
            <a:ext cx="9029700" cy="1128628"/>
          </a:xfrm>
        </p:spPr>
        <p:txBody>
          <a:bodyPr>
            <a:normAutofit/>
          </a:bodyPr>
          <a:lstStyle/>
          <a:p>
            <a:r>
              <a:rPr lang="en-US" dirty="0">
                <a:latin typeface="Cambria" charset="0"/>
              </a:rPr>
              <a:t>The First Interview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 y="4193625"/>
            <a:ext cx="3352800" cy="2514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1390" y="4212071"/>
            <a:ext cx="3679286" cy="2450434"/>
          </a:xfrm>
          <a:prstGeom prst="rect">
            <a:avLst/>
          </a:prstGeom>
        </p:spPr>
      </p:pic>
    </p:spTree>
    <p:extLst>
      <p:ext uri="{BB962C8B-B14F-4D97-AF65-F5344CB8AC3E}">
        <p14:creationId xmlns:p14="http://schemas.microsoft.com/office/powerpoint/2010/main" val="37560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lnSpcReduction="10000"/>
          </a:bodyPr>
          <a:lstStyle/>
          <a:p>
            <a:r>
              <a:rPr lang="en-US" sz="3600" b="1" dirty="0"/>
              <a:t>During the Interview</a:t>
            </a:r>
          </a:p>
          <a:p>
            <a:pPr lvl="1"/>
            <a:r>
              <a:rPr lang="en-US" sz="3200" dirty="0"/>
              <a:t>Be mindful of the </a:t>
            </a:r>
            <a:r>
              <a:rPr lang="en-US" sz="3200" dirty="0" smtClean="0"/>
              <a:t>time, yet answer thoroughly.</a:t>
            </a:r>
            <a:endParaRPr lang="en-US" sz="3200" dirty="0"/>
          </a:p>
          <a:p>
            <a:pPr lvl="2"/>
            <a:r>
              <a:rPr lang="en-US" sz="2800" dirty="0"/>
              <a:t>If you don't get to answer all the questions, you will lose points.</a:t>
            </a:r>
          </a:p>
          <a:p>
            <a:pPr lvl="2"/>
            <a:r>
              <a:rPr lang="en-US" sz="2800" dirty="0" smtClean="0"/>
              <a:t>You may also lose points if you do not go into enough detail.</a:t>
            </a:r>
            <a:endParaRPr lang="en-US" sz="2800" dirty="0"/>
          </a:p>
          <a:p>
            <a:pPr lvl="1"/>
            <a:r>
              <a:rPr lang="en-US" sz="3200" dirty="0">
                <a:latin typeface="Calibri" charset="0"/>
              </a:rPr>
              <a:t>Make eye contact when possible</a:t>
            </a:r>
          </a:p>
          <a:p>
            <a:pPr lvl="2"/>
            <a:r>
              <a:rPr lang="en-US" sz="2800" dirty="0">
                <a:latin typeface="Calibri" charset="0"/>
              </a:rPr>
              <a:t>Committee members will be making notes so they may not be looking at you all the time. </a:t>
            </a:r>
          </a:p>
        </p:txBody>
      </p:sp>
      <p:sp>
        <p:nvSpPr>
          <p:cNvPr id="3" name="Title 2"/>
          <p:cNvSpPr>
            <a:spLocks noGrp="1"/>
          </p:cNvSpPr>
          <p:nvPr>
            <p:ph type="title"/>
          </p:nvPr>
        </p:nvSpPr>
        <p:spPr/>
        <p:txBody>
          <a:bodyPr/>
          <a:lstStyle/>
          <a:p>
            <a:r>
              <a:rPr lang="en-US" dirty="0">
                <a:latin typeface="Cambria" charset="0"/>
              </a:rPr>
              <a:t>The First Interview</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7760" y="365124"/>
            <a:ext cx="2606040" cy="1738381"/>
          </a:xfrm>
          <a:prstGeom prst="rect">
            <a:avLst/>
          </a:prstGeom>
        </p:spPr>
      </p:pic>
    </p:spTree>
    <p:extLst>
      <p:ext uri="{BB962C8B-B14F-4D97-AF65-F5344CB8AC3E}">
        <p14:creationId xmlns:p14="http://schemas.microsoft.com/office/powerpoint/2010/main" val="162899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62100" y="1840865"/>
            <a:ext cx="9791700" cy="4351338"/>
          </a:xfrm>
        </p:spPr>
        <p:txBody>
          <a:bodyPr vert="horz" lIns="91440" tIns="45720" rIns="91440" bIns="45720" rtlCol="0" anchor="t">
            <a:normAutofit/>
          </a:bodyPr>
          <a:lstStyle/>
          <a:p>
            <a:r>
              <a:rPr lang="en-US" sz="3600" b="1" dirty="0">
                <a:latin typeface="Calibri" charset="0"/>
              </a:rPr>
              <a:t>During the Interview</a:t>
            </a:r>
            <a:r>
              <a:rPr lang="en-US" sz="3600" dirty="0">
                <a:latin typeface="Calibri" charset="0"/>
              </a:rPr>
              <a:t> </a:t>
            </a:r>
          </a:p>
          <a:p>
            <a:pPr lvl="1"/>
            <a:r>
              <a:rPr lang="en-US" sz="3200" dirty="0">
                <a:latin typeface="Calibri" charset="0"/>
              </a:rPr>
              <a:t>Answer questions concisely and completely  </a:t>
            </a:r>
          </a:p>
          <a:p>
            <a:pPr lvl="2"/>
            <a:r>
              <a:rPr lang="en-US" sz="3200" dirty="0">
                <a:latin typeface="Calibri" charset="0"/>
              </a:rPr>
              <a:t>If a question has multiple parts, make sure your answer covers the entire question. </a:t>
            </a:r>
          </a:p>
          <a:p>
            <a:pPr lvl="2"/>
            <a:r>
              <a:rPr lang="en-US" sz="3200" dirty="0">
                <a:latin typeface="Calibri" charset="0"/>
              </a:rPr>
              <a:t>It's OK to take a moment to compose your thoughts before answering a question. </a:t>
            </a:r>
          </a:p>
          <a:p>
            <a:pPr lvl="2"/>
            <a:r>
              <a:rPr lang="en-US" sz="3200" dirty="0">
                <a:latin typeface="Calibri" charset="0"/>
              </a:rPr>
              <a:t>Stay on topic. </a:t>
            </a:r>
          </a:p>
        </p:txBody>
      </p:sp>
      <p:sp>
        <p:nvSpPr>
          <p:cNvPr id="3" name="Title 2"/>
          <p:cNvSpPr>
            <a:spLocks noGrp="1"/>
          </p:cNvSpPr>
          <p:nvPr>
            <p:ph type="title"/>
          </p:nvPr>
        </p:nvSpPr>
        <p:spPr/>
        <p:txBody>
          <a:bodyPr>
            <a:normAutofit/>
          </a:bodyPr>
          <a:lstStyle/>
          <a:p>
            <a:r>
              <a:rPr lang="en-US" dirty="0">
                <a:latin typeface="Cambria" charset="0"/>
              </a:rPr>
              <a:t>The First Interview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4026" y="156210"/>
            <a:ext cx="1877785" cy="2190750"/>
          </a:xfrm>
          <a:prstGeom prst="rect">
            <a:avLst/>
          </a:prstGeom>
        </p:spPr>
      </p:pic>
    </p:spTree>
    <p:extLst>
      <p:ext uri="{BB962C8B-B14F-4D97-AF65-F5344CB8AC3E}">
        <p14:creationId xmlns:p14="http://schemas.microsoft.com/office/powerpoint/2010/main" val="251030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a:bodyPr>
          <a:lstStyle/>
          <a:p>
            <a:r>
              <a:rPr lang="en-US" sz="3600" b="1" dirty="0">
                <a:latin typeface="Calibri" charset="0"/>
              </a:rPr>
              <a:t>During the Interview</a:t>
            </a:r>
            <a:r>
              <a:rPr lang="en-US" sz="3600" dirty="0">
                <a:latin typeface="Calibri" charset="0"/>
              </a:rPr>
              <a:t> </a:t>
            </a:r>
          </a:p>
          <a:p>
            <a:pPr lvl="1"/>
            <a:r>
              <a:rPr lang="en-US" sz="3200" dirty="0" smtClean="0">
                <a:latin typeface="Calibri" charset="0"/>
              </a:rPr>
              <a:t>Let the committee know you want to be part of their college</a:t>
            </a:r>
          </a:p>
          <a:p>
            <a:pPr lvl="2"/>
            <a:r>
              <a:rPr lang="en-US" sz="3200" dirty="0" smtClean="0">
                <a:latin typeface="Calibri" charset="0"/>
              </a:rPr>
              <a:t>Use examples that show that you know about the programs/services at their college</a:t>
            </a:r>
            <a:r>
              <a:rPr lang="en-US" sz="2400" dirty="0" smtClean="0">
                <a:latin typeface="Calibri" charset="0"/>
              </a:rPr>
              <a:t>.  </a:t>
            </a:r>
            <a:endParaRPr lang="en-US" sz="2400" dirty="0">
              <a:latin typeface="Calibri" charset="0"/>
            </a:endParaRPr>
          </a:p>
        </p:txBody>
      </p:sp>
      <p:sp>
        <p:nvSpPr>
          <p:cNvPr id="3" name="Title 2"/>
          <p:cNvSpPr>
            <a:spLocks noGrp="1"/>
          </p:cNvSpPr>
          <p:nvPr>
            <p:ph type="title"/>
          </p:nvPr>
        </p:nvSpPr>
        <p:spPr/>
        <p:txBody>
          <a:bodyPr>
            <a:normAutofit/>
          </a:bodyPr>
          <a:lstStyle/>
          <a:p>
            <a:r>
              <a:rPr lang="en-US" dirty="0">
                <a:latin typeface="Cambria" charset="0"/>
              </a:rPr>
              <a:t>The First Interview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7270" y="132555"/>
            <a:ext cx="2122170" cy="2035551"/>
          </a:xfrm>
          <a:prstGeom prst="rect">
            <a:avLst/>
          </a:prstGeom>
        </p:spPr>
      </p:pic>
    </p:spTree>
    <p:extLst>
      <p:ext uri="{BB962C8B-B14F-4D97-AF65-F5344CB8AC3E}">
        <p14:creationId xmlns:p14="http://schemas.microsoft.com/office/powerpoint/2010/main" val="334312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3200" dirty="0" smtClean="0"/>
              <a:t>You can follow along with our presentation on your smartphone, tablet, or laptop by entering the following link on your browser:</a:t>
            </a:r>
            <a:endParaRPr lang="en-US" dirty="0"/>
          </a:p>
          <a:p>
            <a:pPr marL="0" indent="0" algn="ctr">
              <a:buNone/>
            </a:pPr>
            <a:r>
              <a:rPr lang="en-US" sz="7200" dirty="0">
                <a:hlinkClick r:id="rId3"/>
              </a:rPr>
              <a:t>http://1drv.ms/1Qp0W9K</a:t>
            </a:r>
            <a:endParaRPr lang="en-US" sz="7200" dirty="0"/>
          </a:p>
        </p:txBody>
      </p:sp>
      <p:sp>
        <p:nvSpPr>
          <p:cNvPr id="3" name="Title 2"/>
          <p:cNvSpPr>
            <a:spLocks noGrp="1"/>
          </p:cNvSpPr>
          <p:nvPr>
            <p:ph type="title"/>
          </p:nvPr>
        </p:nvSpPr>
        <p:spPr/>
        <p:txBody>
          <a:bodyPr/>
          <a:lstStyle/>
          <a:p>
            <a:r>
              <a:rPr lang="en-US" dirty="0" smtClean="0"/>
              <a:t>Follow us in the Cloud</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3430" y="4825792"/>
            <a:ext cx="3223260" cy="161163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6440" y="4692015"/>
            <a:ext cx="2107820" cy="1879185"/>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4460" y="4847699"/>
            <a:ext cx="1619220" cy="1589723"/>
          </a:xfrm>
          <a:prstGeom prst="rect">
            <a:avLst/>
          </a:prstGeom>
        </p:spPr>
      </p:pic>
    </p:spTree>
    <p:extLst>
      <p:ext uri="{BB962C8B-B14F-4D97-AF65-F5344CB8AC3E}">
        <p14:creationId xmlns:p14="http://schemas.microsoft.com/office/powerpoint/2010/main" val="199078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62100" y="1825625"/>
            <a:ext cx="9791700" cy="4536689"/>
          </a:xfrm>
        </p:spPr>
        <p:txBody>
          <a:bodyPr vert="horz" lIns="91440" tIns="45720" rIns="91440" bIns="45720" rtlCol="0" anchor="t">
            <a:normAutofit/>
          </a:bodyPr>
          <a:lstStyle/>
          <a:p>
            <a:r>
              <a:rPr lang="en-US" sz="4800" b="1" dirty="0"/>
              <a:t>Typical Types of Questions</a:t>
            </a:r>
          </a:p>
          <a:p>
            <a:pPr lvl="1"/>
            <a:r>
              <a:rPr lang="en-US" sz="4400" dirty="0"/>
              <a:t>Subject </a:t>
            </a:r>
            <a:r>
              <a:rPr lang="en-US" sz="4400" dirty="0" smtClean="0"/>
              <a:t>matter </a:t>
            </a:r>
          </a:p>
          <a:p>
            <a:pPr lvl="1"/>
            <a:r>
              <a:rPr lang="en-US" sz="4400" dirty="0" smtClean="0">
                <a:latin typeface="Calibri" charset="0"/>
              </a:rPr>
              <a:t>Scenarios</a:t>
            </a:r>
            <a:endParaRPr lang="en-US" sz="4400" dirty="0">
              <a:latin typeface="Calibri" charset="0"/>
            </a:endParaRPr>
          </a:p>
          <a:p>
            <a:pPr lvl="1"/>
            <a:r>
              <a:rPr lang="en-US" sz="4400" dirty="0"/>
              <a:t>Professional </a:t>
            </a:r>
            <a:r>
              <a:rPr lang="en-US" sz="4400" dirty="0" smtClean="0"/>
              <a:t>experience</a:t>
            </a:r>
            <a:endParaRPr lang="en-US" sz="4400" dirty="0"/>
          </a:p>
        </p:txBody>
      </p:sp>
      <p:sp>
        <p:nvSpPr>
          <p:cNvPr id="3" name="Title 2"/>
          <p:cNvSpPr>
            <a:spLocks noGrp="1"/>
          </p:cNvSpPr>
          <p:nvPr>
            <p:ph type="title"/>
          </p:nvPr>
        </p:nvSpPr>
        <p:spPr/>
        <p:txBody>
          <a:bodyPr/>
          <a:lstStyle/>
          <a:p>
            <a:r>
              <a:rPr lang="en-US" dirty="0">
                <a:latin typeface="Cambria" charset="0"/>
              </a:rPr>
              <a:t>The First Interview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1466" y="2454946"/>
            <a:ext cx="2283387" cy="2283387"/>
          </a:xfrm>
          <a:prstGeom prst="rect">
            <a:avLst/>
          </a:prstGeom>
        </p:spPr>
      </p:pic>
    </p:spTree>
    <p:extLst>
      <p:ext uri="{BB962C8B-B14F-4D97-AF65-F5344CB8AC3E}">
        <p14:creationId xmlns:p14="http://schemas.microsoft.com/office/powerpoint/2010/main" val="229520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a:bodyPr>
          <a:lstStyle/>
          <a:p>
            <a:r>
              <a:rPr lang="en-US" sz="4800" b="1" dirty="0"/>
              <a:t>Closing the Interview</a:t>
            </a:r>
          </a:p>
          <a:p>
            <a:pPr lvl="1"/>
            <a:r>
              <a:rPr lang="en-US" sz="3600" dirty="0"/>
              <a:t>May be asked if you have any questions of the committee</a:t>
            </a:r>
          </a:p>
          <a:p>
            <a:pPr lvl="1"/>
            <a:r>
              <a:rPr lang="en-US" sz="3600" dirty="0" smtClean="0"/>
              <a:t>Committee </a:t>
            </a:r>
            <a:r>
              <a:rPr lang="en-US" sz="3600" dirty="0"/>
              <a:t>chair will probably explain the next </a:t>
            </a:r>
            <a:r>
              <a:rPr lang="en-US" sz="3600" dirty="0" smtClean="0"/>
              <a:t>steps</a:t>
            </a:r>
          </a:p>
          <a:p>
            <a:pPr lvl="1"/>
            <a:r>
              <a:rPr lang="en-US" sz="3600" dirty="0" smtClean="0"/>
              <a:t>Always </a:t>
            </a:r>
            <a:r>
              <a:rPr lang="en-US" sz="3600" dirty="0"/>
              <a:t>good to thank the committee for their time </a:t>
            </a:r>
          </a:p>
        </p:txBody>
      </p:sp>
      <p:sp>
        <p:nvSpPr>
          <p:cNvPr id="3" name="Title 2"/>
          <p:cNvSpPr>
            <a:spLocks noGrp="1"/>
          </p:cNvSpPr>
          <p:nvPr>
            <p:ph type="title"/>
          </p:nvPr>
        </p:nvSpPr>
        <p:spPr/>
        <p:txBody>
          <a:bodyPr/>
          <a:lstStyle/>
          <a:p>
            <a:r>
              <a:rPr lang="en-US" dirty="0">
                <a:latin typeface="Cambria" charset="0"/>
              </a:rPr>
              <a:t>The First Interview</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4139" y="248412"/>
            <a:ext cx="3329661" cy="2220468"/>
          </a:xfrm>
          <a:prstGeom prst="rect">
            <a:avLst/>
          </a:prstGeom>
        </p:spPr>
      </p:pic>
    </p:spTree>
    <p:extLst>
      <p:ext uri="{BB962C8B-B14F-4D97-AF65-F5344CB8AC3E}">
        <p14:creationId xmlns:p14="http://schemas.microsoft.com/office/powerpoint/2010/main" val="303247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0236"/>
            <a:ext cx="9144000" cy="2387600"/>
          </a:xfrm>
        </p:spPr>
        <p:txBody>
          <a:bodyPr>
            <a:normAutofit/>
          </a:bodyPr>
          <a:lstStyle/>
          <a:p>
            <a:r>
              <a:rPr lang="en-US" sz="4000" dirty="0" smtClean="0"/>
              <a:t>A Teaching Demonstration  on….</a:t>
            </a:r>
            <a:endParaRPr lang="en-US" sz="4000" dirty="0"/>
          </a:p>
        </p:txBody>
      </p:sp>
      <p:sp>
        <p:nvSpPr>
          <p:cNvPr id="3" name="Subtitle 2"/>
          <p:cNvSpPr>
            <a:spLocks noGrp="1"/>
          </p:cNvSpPr>
          <p:nvPr>
            <p:ph type="subTitle" idx="1"/>
          </p:nvPr>
        </p:nvSpPr>
        <p:spPr>
          <a:xfrm>
            <a:off x="1341120" y="2897299"/>
            <a:ext cx="9144000" cy="1655762"/>
          </a:xfrm>
        </p:spPr>
        <p:txBody>
          <a:bodyPr>
            <a:normAutofit fontScale="70000" lnSpcReduction="20000"/>
          </a:bodyPr>
          <a:lstStyle/>
          <a:p>
            <a:r>
              <a:rPr lang="en-US" sz="6000" dirty="0" smtClean="0"/>
              <a:t>How to do a Teaching Demonstration</a:t>
            </a:r>
          </a:p>
          <a:p>
            <a:r>
              <a:rPr lang="en-US" sz="6000" dirty="0"/>
              <a:t>	</a:t>
            </a:r>
            <a:r>
              <a:rPr lang="en-US" sz="6000" dirty="0" smtClean="0"/>
              <a:t>		</a:t>
            </a:r>
            <a:endParaRPr lang="en-US" sz="6000" dirty="0"/>
          </a:p>
        </p:txBody>
      </p:sp>
      <p:pic>
        <p:nvPicPr>
          <p:cNvPr id="4" name="Picture 3"/>
          <p:cNvPicPr>
            <a:picLocks noChangeAspect="1"/>
          </p:cNvPicPr>
          <p:nvPr/>
        </p:nvPicPr>
        <p:blipFill>
          <a:blip r:embed="rId3"/>
          <a:stretch>
            <a:fillRect/>
          </a:stretch>
        </p:blipFill>
        <p:spPr>
          <a:xfrm>
            <a:off x="4073112" y="3934906"/>
            <a:ext cx="3260546" cy="2401348"/>
          </a:xfrm>
          <a:prstGeom prst="rect">
            <a:avLst/>
          </a:prstGeom>
        </p:spPr>
      </p:pic>
    </p:spTree>
    <p:extLst>
      <p:ext uri="{BB962C8B-B14F-4D97-AF65-F5344CB8AC3E}">
        <p14:creationId xmlns:p14="http://schemas.microsoft.com/office/powerpoint/2010/main" val="289016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Autofit/>
          </a:bodyPr>
          <a:lstStyle/>
          <a:p>
            <a:r>
              <a:rPr lang="en-US" sz="3600" dirty="0" smtClean="0"/>
              <a:t>After viewing this teaching demonstration, you will have the tools to:</a:t>
            </a:r>
          </a:p>
          <a:p>
            <a:pPr marL="914400" lvl="1" indent="-457200">
              <a:buFont typeface="+mj-lt"/>
              <a:buAutoNum type="arabicPeriod"/>
            </a:pPr>
            <a:r>
              <a:rPr lang="en-US" sz="3600" dirty="0" smtClean="0"/>
              <a:t>Develop an engaging teaching demonstration based on your strengths</a:t>
            </a:r>
          </a:p>
          <a:p>
            <a:pPr marL="914400" lvl="1" indent="-457200">
              <a:buFont typeface="+mj-lt"/>
              <a:buAutoNum type="arabicPeriod"/>
            </a:pPr>
            <a:r>
              <a:rPr lang="en-US" sz="3600" dirty="0" smtClean="0"/>
              <a:t>Differentiate between what should and should not be included </a:t>
            </a:r>
          </a:p>
          <a:p>
            <a:pPr marL="914400" lvl="1" indent="-457200">
              <a:buFont typeface="+mj-lt"/>
              <a:buAutoNum type="arabicPeriod"/>
            </a:pPr>
            <a:r>
              <a:rPr lang="en-US" sz="3600" dirty="0" smtClean="0"/>
              <a:t>Organize your teaching demonstration concisely and effectively</a:t>
            </a:r>
            <a:endParaRPr lang="en-US" sz="3600" dirty="0"/>
          </a:p>
        </p:txBody>
      </p:sp>
    </p:spTree>
    <p:extLst>
      <p:ext uri="{BB962C8B-B14F-4D97-AF65-F5344CB8AC3E}">
        <p14:creationId xmlns:p14="http://schemas.microsoft.com/office/powerpoint/2010/main" val="420768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in pairs…</a:t>
            </a:r>
            <a:endParaRPr lang="en-US" dirty="0"/>
          </a:p>
        </p:txBody>
      </p:sp>
      <p:sp>
        <p:nvSpPr>
          <p:cNvPr id="3" name="Content Placeholder 2"/>
          <p:cNvSpPr>
            <a:spLocks noGrp="1"/>
          </p:cNvSpPr>
          <p:nvPr>
            <p:ph idx="1"/>
          </p:nvPr>
        </p:nvSpPr>
        <p:spPr/>
        <p:txBody>
          <a:bodyPr/>
          <a:lstStyle/>
          <a:p>
            <a:r>
              <a:rPr lang="en-US" sz="3600" dirty="0" smtClean="0"/>
              <a:t>Answer these questions:</a:t>
            </a:r>
          </a:p>
          <a:p>
            <a:pPr lvl="1"/>
            <a:r>
              <a:rPr lang="en-US" sz="3600" dirty="0" smtClean="0"/>
              <a:t>What makes a GREAT teacher?</a:t>
            </a:r>
          </a:p>
          <a:p>
            <a:pPr lvl="1"/>
            <a:r>
              <a:rPr lang="en-US" sz="3600" dirty="0" smtClean="0"/>
              <a:t>What strategies have you used to engage the adult learner and why?</a:t>
            </a:r>
          </a:p>
          <a:p>
            <a:pPr lvl="1"/>
            <a:endParaRPr lang="en-US" dirty="0" smtClean="0"/>
          </a:p>
          <a:p>
            <a:pPr lvl="1"/>
            <a:endParaRPr lang="en-US" dirty="0"/>
          </a:p>
        </p:txBody>
      </p:sp>
    </p:spTree>
    <p:extLst>
      <p:ext uri="{BB962C8B-B14F-4D97-AF65-F5344CB8AC3E}">
        <p14:creationId xmlns:p14="http://schemas.microsoft.com/office/powerpoint/2010/main" val="299911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 good teacher?</a:t>
            </a:r>
            <a:endParaRPr lang="en-US" dirty="0"/>
          </a:p>
        </p:txBody>
      </p:sp>
      <p:pic>
        <p:nvPicPr>
          <p:cNvPr id="4" name="Picture 3"/>
          <p:cNvPicPr>
            <a:picLocks noChangeAspect="1"/>
          </p:cNvPicPr>
          <p:nvPr/>
        </p:nvPicPr>
        <p:blipFill>
          <a:blip r:embed="rId3"/>
          <a:stretch>
            <a:fillRect/>
          </a:stretch>
        </p:blipFill>
        <p:spPr>
          <a:xfrm>
            <a:off x="3005866" y="1690688"/>
            <a:ext cx="5352825" cy="4460688"/>
          </a:xfrm>
          <a:prstGeom prst="rect">
            <a:avLst/>
          </a:prstGeom>
        </p:spPr>
      </p:pic>
      <p:pic>
        <p:nvPicPr>
          <p:cNvPr id="6" name="Picture 5"/>
          <p:cNvPicPr>
            <a:picLocks noChangeAspect="1"/>
          </p:cNvPicPr>
          <p:nvPr/>
        </p:nvPicPr>
        <p:blipFill>
          <a:blip r:embed="rId4"/>
          <a:stretch>
            <a:fillRect/>
          </a:stretch>
        </p:blipFill>
        <p:spPr>
          <a:xfrm>
            <a:off x="38100" y="1425482"/>
            <a:ext cx="12153900" cy="4991100"/>
          </a:xfrm>
          <a:prstGeom prst="rect">
            <a:avLst/>
          </a:prstGeom>
        </p:spPr>
      </p:pic>
    </p:spTree>
    <p:extLst>
      <p:ext uri="{BB962C8B-B14F-4D97-AF65-F5344CB8AC3E}">
        <p14:creationId xmlns:p14="http://schemas.microsoft.com/office/powerpoint/2010/main" val="277798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strategies have you used to engage the adult learner and why?</a:t>
            </a:r>
            <a:endParaRPr lang="en-US" dirty="0"/>
          </a:p>
        </p:txBody>
      </p:sp>
      <p:pic>
        <p:nvPicPr>
          <p:cNvPr id="5" name="Picture 4"/>
          <p:cNvPicPr>
            <a:picLocks noChangeAspect="1"/>
          </p:cNvPicPr>
          <p:nvPr/>
        </p:nvPicPr>
        <p:blipFill>
          <a:blip r:embed="rId3"/>
          <a:stretch>
            <a:fillRect/>
          </a:stretch>
        </p:blipFill>
        <p:spPr>
          <a:xfrm>
            <a:off x="3108960" y="1798264"/>
            <a:ext cx="5168769" cy="4683151"/>
          </a:xfrm>
          <a:prstGeom prst="rect">
            <a:avLst/>
          </a:prstGeom>
        </p:spPr>
      </p:pic>
    </p:spTree>
    <p:extLst>
      <p:ext uri="{BB962C8B-B14F-4D97-AF65-F5344CB8AC3E}">
        <p14:creationId xmlns:p14="http://schemas.microsoft.com/office/powerpoint/2010/main" val="175960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focus on….</a:t>
            </a:r>
            <a:endParaRPr lang="en-US" dirty="0"/>
          </a:p>
        </p:txBody>
      </p:sp>
      <p:sp>
        <p:nvSpPr>
          <p:cNvPr id="3" name="Content Placeholder 2"/>
          <p:cNvSpPr>
            <a:spLocks noGrp="1"/>
          </p:cNvSpPr>
          <p:nvPr>
            <p:ph idx="1"/>
          </p:nvPr>
        </p:nvSpPr>
        <p:spPr/>
        <p:txBody>
          <a:bodyPr/>
          <a:lstStyle/>
          <a:p>
            <a:r>
              <a:rPr lang="en-US" dirty="0" smtClean="0"/>
              <a:t>The topic?????</a:t>
            </a:r>
          </a:p>
          <a:p>
            <a:pPr marL="0" indent="0">
              <a:buNone/>
            </a:pPr>
            <a:endParaRPr lang="en-US" dirty="0" smtClean="0"/>
          </a:p>
          <a:p>
            <a:r>
              <a:rPr lang="en-US" dirty="0" smtClean="0"/>
              <a:t>Focus on the </a:t>
            </a:r>
            <a:r>
              <a:rPr lang="en-US" b="1" dirty="0" smtClean="0">
                <a:solidFill>
                  <a:srgbClr val="FF0000"/>
                </a:solidFill>
              </a:rPr>
              <a:t>HOW</a:t>
            </a:r>
            <a:r>
              <a:rPr lang="en-US" dirty="0" smtClean="0"/>
              <a:t> you are delivering the material</a:t>
            </a:r>
          </a:p>
          <a:p>
            <a:r>
              <a:rPr lang="en-US" dirty="0" smtClean="0"/>
              <a:t>Focus on the </a:t>
            </a:r>
            <a:r>
              <a:rPr lang="en-US" b="1" dirty="0" smtClean="0">
                <a:solidFill>
                  <a:srgbClr val="FF0000"/>
                </a:solidFill>
              </a:rPr>
              <a:t>LEARNER</a:t>
            </a:r>
            <a:r>
              <a:rPr lang="en-US" dirty="0" smtClean="0"/>
              <a:t> (engaging your committee)</a:t>
            </a:r>
          </a:p>
          <a:p>
            <a:r>
              <a:rPr lang="en-US" dirty="0" smtClean="0"/>
              <a:t>Focus on </a:t>
            </a:r>
            <a:r>
              <a:rPr lang="en-US" b="1" dirty="0" smtClean="0">
                <a:solidFill>
                  <a:srgbClr val="FF0000"/>
                </a:solidFill>
              </a:rPr>
              <a:t>HIGHLIGHTING</a:t>
            </a:r>
            <a:r>
              <a:rPr lang="en-US" dirty="0" smtClean="0"/>
              <a:t> your teaching capabilities</a:t>
            </a:r>
            <a:endParaRPr lang="en-US" dirty="0"/>
          </a:p>
        </p:txBody>
      </p:sp>
    </p:spTree>
    <p:extLst>
      <p:ext uri="{BB962C8B-B14F-4D97-AF65-F5344CB8AC3E}">
        <p14:creationId xmlns:p14="http://schemas.microsoft.com/office/powerpoint/2010/main" val="387056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a:t>
            </a:r>
            <a:endParaRPr lang="en-US" dirty="0"/>
          </a:p>
        </p:txBody>
      </p:sp>
      <p:sp>
        <p:nvSpPr>
          <p:cNvPr id="10" name="Text Placeholder 9"/>
          <p:cNvSpPr>
            <a:spLocks noGrp="1"/>
          </p:cNvSpPr>
          <p:nvPr>
            <p:ph type="body" idx="1"/>
          </p:nvPr>
        </p:nvSpPr>
        <p:spPr/>
        <p:txBody>
          <a:bodyPr/>
          <a:lstStyle/>
          <a:p>
            <a:r>
              <a:rPr lang="en-US" dirty="0" smtClean="0"/>
              <a:t>Do….</a:t>
            </a:r>
            <a:endParaRPr lang="en-US" dirty="0"/>
          </a:p>
        </p:txBody>
      </p:sp>
      <p:sp>
        <p:nvSpPr>
          <p:cNvPr id="11" name="Content Placeholder 10"/>
          <p:cNvSpPr>
            <a:spLocks noGrp="1"/>
          </p:cNvSpPr>
          <p:nvPr>
            <p:ph sz="half" idx="2"/>
          </p:nvPr>
        </p:nvSpPr>
        <p:spPr/>
        <p:txBody>
          <a:bodyPr>
            <a:normAutofit/>
          </a:bodyPr>
          <a:lstStyle/>
          <a:p>
            <a:r>
              <a:rPr lang="en-US" dirty="0" smtClean="0"/>
              <a:t>Be creative!</a:t>
            </a:r>
          </a:p>
          <a:p>
            <a:r>
              <a:rPr lang="en-US" dirty="0" smtClean="0"/>
              <a:t>Ask about available technology</a:t>
            </a:r>
          </a:p>
          <a:p>
            <a:r>
              <a:rPr lang="en-US" dirty="0" smtClean="0"/>
              <a:t>Think of ways to engage your committee…</a:t>
            </a:r>
          </a:p>
          <a:p>
            <a:r>
              <a:rPr lang="en-US" dirty="0" smtClean="0"/>
              <a:t>Visuals, handouts, short videos</a:t>
            </a:r>
          </a:p>
          <a:p>
            <a:r>
              <a:rPr lang="en-US" dirty="0" smtClean="0"/>
              <a:t>Consider ALL learning styles</a:t>
            </a:r>
          </a:p>
          <a:p>
            <a:r>
              <a:rPr lang="en-US" dirty="0" smtClean="0"/>
              <a:t>Highlight your best teaching practices</a:t>
            </a:r>
          </a:p>
          <a:p>
            <a:r>
              <a:rPr lang="en-US" dirty="0" smtClean="0"/>
              <a:t>Practice with a timer!</a:t>
            </a:r>
            <a:endParaRPr lang="en-US" dirty="0"/>
          </a:p>
        </p:txBody>
      </p:sp>
      <p:sp>
        <p:nvSpPr>
          <p:cNvPr id="12" name="Text Placeholder 11"/>
          <p:cNvSpPr>
            <a:spLocks noGrp="1"/>
          </p:cNvSpPr>
          <p:nvPr>
            <p:ph type="body" sz="quarter" idx="3"/>
          </p:nvPr>
        </p:nvSpPr>
        <p:spPr>
          <a:xfrm>
            <a:off x="6172200" y="2117604"/>
            <a:ext cx="5183188" cy="823912"/>
          </a:xfrm>
        </p:spPr>
        <p:txBody>
          <a:bodyPr/>
          <a:lstStyle/>
          <a:p>
            <a:r>
              <a:rPr lang="en-US" dirty="0" smtClean="0"/>
              <a:t>Limit</a:t>
            </a:r>
            <a:endParaRPr lang="en-US" dirty="0"/>
          </a:p>
        </p:txBody>
      </p:sp>
      <p:sp>
        <p:nvSpPr>
          <p:cNvPr id="13" name="Content Placeholder 12"/>
          <p:cNvSpPr>
            <a:spLocks noGrp="1"/>
          </p:cNvSpPr>
          <p:nvPr>
            <p:ph sz="quarter" idx="4"/>
          </p:nvPr>
        </p:nvSpPr>
        <p:spPr>
          <a:xfrm>
            <a:off x="6172200" y="3173412"/>
            <a:ext cx="5183188" cy="3684588"/>
          </a:xfrm>
        </p:spPr>
        <p:txBody>
          <a:bodyPr/>
          <a:lstStyle/>
          <a:p>
            <a:r>
              <a:rPr lang="en-US" dirty="0" smtClean="0"/>
              <a:t>The amount of information thrown at your committee</a:t>
            </a:r>
          </a:p>
          <a:p>
            <a:r>
              <a:rPr lang="en-US" dirty="0" smtClean="0"/>
              <a:t>Sage on the stage</a:t>
            </a:r>
          </a:p>
          <a:p>
            <a:r>
              <a:rPr lang="en-US" dirty="0" smtClean="0"/>
              <a:t>Research oriented vs. learner oriented</a:t>
            </a:r>
            <a:endParaRPr lang="en-US" dirty="0"/>
          </a:p>
        </p:txBody>
      </p:sp>
      <p:pic>
        <p:nvPicPr>
          <p:cNvPr id="14" name="Picture 13"/>
          <p:cNvPicPr>
            <a:picLocks noChangeAspect="1"/>
          </p:cNvPicPr>
          <p:nvPr/>
        </p:nvPicPr>
        <p:blipFill>
          <a:blip r:embed="rId3"/>
          <a:stretch>
            <a:fillRect/>
          </a:stretch>
        </p:blipFill>
        <p:spPr>
          <a:xfrm>
            <a:off x="8619225" y="242842"/>
            <a:ext cx="2988276" cy="1981564"/>
          </a:xfrm>
          <a:prstGeom prst="rect">
            <a:avLst/>
          </a:prstGeom>
        </p:spPr>
      </p:pic>
    </p:spTree>
    <p:extLst>
      <p:ext uri="{BB962C8B-B14F-4D97-AF65-F5344CB8AC3E}">
        <p14:creationId xmlns:p14="http://schemas.microsoft.com/office/powerpoint/2010/main" val="388783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How to organize…</a:t>
            </a:r>
            <a:endParaRPr lang="en-US" dirty="0"/>
          </a:p>
        </p:txBody>
      </p:sp>
      <p:sp>
        <p:nvSpPr>
          <p:cNvPr id="8" name="Content Placeholder 7"/>
          <p:cNvSpPr>
            <a:spLocks noGrp="1"/>
          </p:cNvSpPr>
          <p:nvPr>
            <p:ph idx="1"/>
          </p:nvPr>
        </p:nvSpPr>
        <p:spPr/>
        <p:txBody>
          <a:bodyPr>
            <a:noAutofit/>
          </a:bodyPr>
          <a:lstStyle/>
          <a:p>
            <a:r>
              <a:rPr lang="en-US" sz="3600" dirty="0" smtClean="0"/>
              <a:t>KISS (Keep it simple sweetheart)</a:t>
            </a:r>
          </a:p>
          <a:p>
            <a:pPr marL="914400" lvl="1" indent="-457200">
              <a:buFont typeface="+mj-lt"/>
              <a:buAutoNum type="arabicPeriod"/>
            </a:pPr>
            <a:r>
              <a:rPr lang="en-US" sz="3600" dirty="0" smtClean="0"/>
              <a:t>Objectives (1-3)</a:t>
            </a:r>
          </a:p>
          <a:p>
            <a:pPr marL="914400" lvl="1" indent="-457200">
              <a:buFont typeface="+mj-lt"/>
              <a:buAutoNum type="arabicPeriod"/>
            </a:pPr>
            <a:r>
              <a:rPr lang="en-US" sz="3600" dirty="0" smtClean="0"/>
              <a:t>Concise body addressing objectives</a:t>
            </a:r>
          </a:p>
          <a:p>
            <a:pPr marL="1371600" lvl="2" indent="-457200">
              <a:buFont typeface="+mj-lt"/>
              <a:buAutoNum type="arabicPeriod"/>
            </a:pPr>
            <a:r>
              <a:rPr lang="en-US" sz="3600" dirty="0" smtClean="0"/>
              <a:t>Use images, videos, example exercises, etc. to engage your committee</a:t>
            </a:r>
          </a:p>
          <a:p>
            <a:pPr marL="914400" lvl="1" indent="-457200">
              <a:buFont typeface="+mj-lt"/>
              <a:buAutoNum type="arabicPeriod"/>
            </a:pPr>
            <a:r>
              <a:rPr lang="en-US" sz="3600" dirty="0" smtClean="0"/>
              <a:t>Wrap-up</a:t>
            </a:r>
          </a:p>
          <a:p>
            <a:pPr marL="914400" lvl="1" indent="-457200">
              <a:buFont typeface="+mj-lt"/>
              <a:buAutoNum type="arabicPeriod"/>
            </a:pPr>
            <a:r>
              <a:rPr lang="en-US" sz="3600" dirty="0" smtClean="0"/>
              <a:t>Questions</a:t>
            </a:r>
            <a:endParaRPr lang="en-US" sz="3600" dirty="0"/>
          </a:p>
        </p:txBody>
      </p:sp>
    </p:spTree>
    <p:extLst>
      <p:ext uri="{BB962C8B-B14F-4D97-AF65-F5344CB8AC3E}">
        <p14:creationId xmlns:p14="http://schemas.microsoft.com/office/powerpoint/2010/main" val="25943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600" dirty="0" smtClean="0"/>
              <a:t>We will make time at the end of our presentation for a Q&amp;A session.</a:t>
            </a:r>
          </a:p>
          <a:p>
            <a:r>
              <a:rPr lang="en-US" sz="3600" dirty="0" smtClean="0"/>
              <a:t>Put one question on the 3x5 notecard that was provided to you at the entrance.</a:t>
            </a:r>
            <a:endParaRPr lang="en-US" sz="3600" dirty="0"/>
          </a:p>
          <a:p>
            <a:r>
              <a:rPr lang="en-US" sz="3600" dirty="0" smtClean="0"/>
              <a:t>There will be a staffed table located in the main foyer dedicated to answering additional questions.</a:t>
            </a:r>
          </a:p>
          <a:p>
            <a:r>
              <a:rPr lang="en-US" sz="3600" dirty="0" smtClean="0"/>
              <a:t>An “FAQ” page may be created and distributed to </a:t>
            </a:r>
            <a:br>
              <a:rPr lang="en-US" sz="3600" dirty="0" smtClean="0"/>
            </a:br>
            <a:r>
              <a:rPr lang="en-US" sz="3600" dirty="0" smtClean="0"/>
              <a:t>answer additional questions.</a:t>
            </a:r>
          </a:p>
          <a:p>
            <a:endParaRPr lang="en-US" dirty="0"/>
          </a:p>
        </p:txBody>
      </p:sp>
      <p:sp>
        <p:nvSpPr>
          <p:cNvPr id="3" name="Title 2"/>
          <p:cNvSpPr>
            <a:spLocks noGrp="1"/>
          </p:cNvSpPr>
          <p:nvPr>
            <p:ph type="title"/>
          </p:nvPr>
        </p:nvSpPr>
        <p:spPr/>
        <p:txBody>
          <a:bodyPr>
            <a:normAutofit/>
          </a:bodyPr>
          <a:lstStyle/>
          <a:p>
            <a:r>
              <a:rPr lang="en-US" dirty="0" smtClean="0"/>
              <a:t>Please Hold Your Questions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9563" y="365125"/>
            <a:ext cx="1249680" cy="124968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000" y="297482"/>
            <a:ext cx="1266657" cy="131732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428" y="5895498"/>
            <a:ext cx="1265672" cy="83280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54841" y="5740718"/>
            <a:ext cx="1499124" cy="872490"/>
          </a:xfrm>
          <a:prstGeom prst="rect">
            <a:avLst/>
          </a:prstGeom>
        </p:spPr>
      </p:pic>
    </p:spTree>
    <p:extLst>
      <p:ext uri="{BB962C8B-B14F-4D97-AF65-F5344CB8AC3E}">
        <p14:creationId xmlns:p14="http://schemas.microsoft.com/office/powerpoint/2010/main" val="221722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Wrap-up</a:t>
            </a:r>
            <a:endParaRPr lang="en-US" dirty="0"/>
          </a:p>
        </p:txBody>
      </p:sp>
      <p:sp>
        <p:nvSpPr>
          <p:cNvPr id="3" name="Content Placeholder 2"/>
          <p:cNvSpPr>
            <a:spLocks noGrp="1"/>
          </p:cNvSpPr>
          <p:nvPr>
            <p:ph idx="1"/>
          </p:nvPr>
        </p:nvSpPr>
        <p:spPr/>
        <p:txBody>
          <a:bodyPr>
            <a:normAutofit lnSpcReduction="10000"/>
          </a:bodyPr>
          <a:lstStyle/>
          <a:p>
            <a:r>
              <a:rPr lang="en-US" sz="4400" dirty="0" smtClean="0"/>
              <a:t>Relax</a:t>
            </a:r>
          </a:p>
          <a:p>
            <a:r>
              <a:rPr lang="en-US" sz="4400" dirty="0" smtClean="0"/>
              <a:t>Focus on the learner</a:t>
            </a:r>
          </a:p>
          <a:p>
            <a:r>
              <a:rPr lang="en-US" sz="4400" dirty="0" smtClean="0"/>
              <a:t>Keep it simple and concise</a:t>
            </a:r>
          </a:p>
          <a:p>
            <a:r>
              <a:rPr lang="en-US" sz="4400" dirty="0" smtClean="0"/>
              <a:t>Practice</a:t>
            </a:r>
          </a:p>
          <a:p>
            <a:r>
              <a:rPr lang="en-US" sz="4400" dirty="0" smtClean="0"/>
              <a:t>Let your great teaching skills shine through!</a:t>
            </a:r>
          </a:p>
          <a:p>
            <a:endParaRPr lang="en-US" dirty="0" smtClean="0"/>
          </a:p>
        </p:txBody>
      </p:sp>
      <p:pic>
        <p:nvPicPr>
          <p:cNvPr id="4" name="Picture 3"/>
          <p:cNvPicPr>
            <a:picLocks noChangeAspect="1"/>
          </p:cNvPicPr>
          <p:nvPr/>
        </p:nvPicPr>
        <p:blipFill>
          <a:blip r:embed="rId3"/>
          <a:stretch>
            <a:fillRect/>
          </a:stretch>
        </p:blipFill>
        <p:spPr>
          <a:xfrm>
            <a:off x="7820808" y="905346"/>
            <a:ext cx="3994673" cy="2628074"/>
          </a:xfrm>
          <a:prstGeom prst="rect">
            <a:avLst/>
          </a:prstGeom>
        </p:spPr>
      </p:pic>
    </p:spTree>
    <p:extLst>
      <p:ext uri="{BB962C8B-B14F-4D97-AF65-F5344CB8AC3E}">
        <p14:creationId xmlns:p14="http://schemas.microsoft.com/office/powerpoint/2010/main" val="407962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Answered during Q&amp;A</a:t>
            </a:r>
            <a:endParaRPr lang="en-US" dirty="0"/>
          </a:p>
        </p:txBody>
      </p:sp>
      <p:pic>
        <p:nvPicPr>
          <p:cNvPr id="4" name="Picture 3"/>
          <p:cNvPicPr>
            <a:picLocks noChangeAspect="1"/>
          </p:cNvPicPr>
          <p:nvPr/>
        </p:nvPicPr>
        <p:blipFill>
          <a:blip r:embed="rId3"/>
          <a:stretch>
            <a:fillRect/>
          </a:stretch>
        </p:blipFill>
        <p:spPr>
          <a:xfrm>
            <a:off x="2641227" y="2549802"/>
            <a:ext cx="6847018" cy="3762098"/>
          </a:xfrm>
          <a:prstGeom prst="rect">
            <a:avLst/>
          </a:prstGeom>
        </p:spPr>
      </p:pic>
    </p:spTree>
    <p:extLst>
      <p:ext uri="{BB962C8B-B14F-4D97-AF65-F5344CB8AC3E}">
        <p14:creationId xmlns:p14="http://schemas.microsoft.com/office/powerpoint/2010/main" val="13543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fontScale="62500" lnSpcReduction="20000"/>
          </a:bodyPr>
          <a:lstStyle/>
          <a:p>
            <a:r>
              <a:rPr lang="en-US" sz="4600" dirty="0"/>
              <a:t>Counseling is often </a:t>
            </a:r>
            <a:r>
              <a:rPr lang="en-US" sz="4600" dirty="0" smtClean="0"/>
              <a:t>college specific </a:t>
            </a:r>
            <a:r>
              <a:rPr lang="en-US" sz="4600" dirty="0"/>
              <a:t>(read the job description)</a:t>
            </a:r>
          </a:p>
          <a:p>
            <a:pPr marL="0" indent="0">
              <a:buNone/>
            </a:pPr>
            <a:r>
              <a:rPr lang="en-US" sz="4600" dirty="0"/>
              <a:t>      </a:t>
            </a:r>
            <a:r>
              <a:rPr lang="en-US" sz="4600" dirty="0" smtClean="0"/>
              <a:t>	- </a:t>
            </a:r>
            <a:r>
              <a:rPr lang="en-US" sz="4600" dirty="0"/>
              <a:t>Academic   </a:t>
            </a:r>
            <a:endParaRPr lang="en-US" sz="4600" dirty="0" smtClean="0"/>
          </a:p>
          <a:p>
            <a:pPr marL="0" indent="0">
              <a:buNone/>
            </a:pPr>
            <a:r>
              <a:rPr lang="en-US" sz="4600" dirty="0"/>
              <a:t>	</a:t>
            </a:r>
            <a:r>
              <a:rPr lang="en-US" sz="4600" dirty="0" smtClean="0"/>
              <a:t>- </a:t>
            </a:r>
            <a:r>
              <a:rPr lang="en-US" sz="4600" dirty="0"/>
              <a:t>Career   </a:t>
            </a:r>
            <a:endParaRPr lang="en-US" sz="4600" dirty="0" smtClean="0"/>
          </a:p>
          <a:p>
            <a:pPr marL="0" indent="0">
              <a:buNone/>
            </a:pPr>
            <a:r>
              <a:rPr lang="en-US" sz="4600" dirty="0"/>
              <a:t>	</a:t>
            </a:r>
            <a:r>
              <a:rPr lang="en-US" sz="4600" dirty="0" smtClean="0"/>
              <a:t>- Personal  </a:t>
            </a:r>
            <a:r>
              <a:rPr lang="en-US" sz="4600" dirty="0"/>
              <a:t>(connect &amp; identify skills)</a:t>
            </a:r>
          </a:p>
          <a:p>
            <a:r>
              <a:rPr lang="en-US" sz="4600" dirty="0"/>
              <a:t>SSSP </a:t>
            </a:r>
          </a:p>
          <a:p>
            <a:pPr marL="0" indent="0">
              <a:buNone/>
            </a:pPr>
            <a:r>
              <a:rPr lang="en-US" sz="4600" dirty="0"/>
              <a:t>      </a:t>
            </a:r>
            <a:r>
              <a:rPr lang="en-US" sz="4600" dirty="0" smtClean="0"/>
              <a:t>	-</a:t>
            </a:r>
            <a:r>
              <a:rPr lang="en-US" sz="4600" dirty="0"/>
              <a:t>What is it?  </a:t>
            </a:r>
            <a:endParaRPr lang="en-US" sz="4600" dirty="0" smtClean="0"/>
          </a:p>
          <a:p>
            <a:pPr marL="0" indent="0">
              <a:buNone/>
            </a:pPr>
            <a:r>
              <a:rPr lang="en-US" sz="4600" dirty="0"/>
              <a:t>	</a:t>
            </a:r>
            <a:r>
              <a:rPr lang="en-US" sz="4600" dirty="0" smtClean="0"/>
              <a:t>- How </a:t>
            </a:r>
            <a:r>
              <a:rPr lang="en-US" sz="4600" dirty="0"/>
              <a:t>does it affect counseling? </a:t>
            </a:r>
            <a:endParaRPr lang="en-US" sz="4600" dirty="0" smtClean="0"/>
          </a:p>
          <a:p>
            <a:pPr marL="0" indent="0">
              <a:buNone/>
            </a:pPr>
            <a:r>
              <a:rPr lang="en-US" sz="4600" dirty="0" smtClean="0"/>
              <a:t> 	- </a:t>
            </a:r>
            <a:r>
              <a:rPr lang="en-US" sz="4600" dirty="0"/>
              <a:t>This is how we serve our students  </a:t>
            </a:r>
          </a:p>
          <a:p>
            <a:endParaRPr lang="en-US" dirty="0"/>
          </a:p>
          <a:p>
            <a:pPr marL="0" indent="0">
              <a:buNone/>
            </a:pPr>
            <a:r>
              <a:rPr lang="en-US" dirty="0"/>
              <a:t>     </a:t>
            </a:r>
          </a:p>
        </p:txBody>
      </p:sp>
      <p:sp>
        <p:nvSpPr>
          <p:cNvPr id="3" name="Title 2"/>
          <p:cNvSpPr>
            <a:spLocks noGrp="1"/>
          </p:cNvSpPr>
          <p:nvPr>
            <p:ph type="title"/>
          </p:nvPr>
        </p:nvSpPr>
        <p:spPr/>
        <p:txBody>
          <a:bodyPr>
            <a:normAutofit/>
          </a:bodyPr>
          <a:lstStyle/>
          <a:p>
            <a:r>
              <a:rPr lang="en-US" dirty="0" smtClean="0"/>
              <a:t>Counseling Specific Information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9610" y="3158490"/>
            <a:ext cx="2857500" cy="2552700"/>
          </a:xfrm>
          <a:prstGeom prst="rect">
            <a:avLst/>
          </a:prstGeom>
        </p:spPr>
      </p:pic>
    </p:spTree>
    <p:extLst>
      <p:ext uri="{BB962C8B-B14F-4D97-AF65-F5344CB8AC3E}">
        <p14:creationId xmlns:p14="http://schemas.microsoft.com/office/powerpoint/2010/main" val="178343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a:bodyPr>
          <a:lstStyle/>
          <a:p>
            <a:r>
              <a:rPr lang="en-US" sz="3600" dirty="0" smtClean="0"/>
              <a:t>Transfer </a:t>
            </a:r>
            <a:r>
              <a:rPr lang="en-US" sz="3600" dirty="0"/>
              <a:t>Information </a:t>
            </a:r>
          </a:p>
          <a:p>
            <a:pPr marL="0" indent="0">
              <a:buNone/>
            </a:pPr>
            <a:r>
              <a:rPr lang="en-US" sz="3600" dirty="0"/>
              <a:t>      </a:t>
            </a:r>
            <a:r>
              <a:rPr lang="en-US" sz="3600" dirty="0" smtClean="0"/>
              <a:t>	- </a:t>
            </a:r>
            <a:r>
              <a:rPr lang="en-US" sz="3600" dirty="0"/>
              <a:t>articulation   </a:t>
            </a:r>
            <a:r>
              <a:rPr lang="en-US" sz="3600" dirty="0" smtClean="0"/>
              <a:t/>
            </a:r>
            <a:br>
              <a:rPr lang="en-US" sz="3600" dirty="0" smtClean="0"/>
            </a:br>
            <a:r>
              <a:rPr lang="en-US" sz="3600" dirty="0" smtClean="0"/>
              <a:t>	-</a:t>
            </a:r>
            <a:r>
              <a:rPr lang="en-US" sz="3600" dirty="0"/>
              <a:t>A.A.-T or A.D.-T.     </a:t>
            </a:r>
          </a:p>
          <a:p>
            <a:r>
              <a:rPr lang="en-US" sz="3600" dirty="0"/>
              <a:t>Assist.org  </a:t>
            </a:r>
          </a:p>
          <a:p>
            <a:pPr marL="0" indent="0">
              <a:buNone/>
            </a:pPr>
            <a:r>
              <a:rPr lang="en-US" sz="3600" dirty="0"/>
              <a:t>      </a:t>
            </a:r>
            <a:r>
              <a:rPr lang="en-US" sz="3600" dirty="0" smtClean="0"/>
              <a:t>	-</a:t>
            </a:r>
            <a:r>
              <a:rPr lang="en-US" sz="3600" dirty="0"/>
              <a:t>transfer assistance</a:t>
            </a:r>
          </a:p>
          <a:p>
            <a:r>
              <a:rPr lang="en-US" sz="3600" dirty="0"/>
              <a:t>Degree Works   </a:t>
            </a:r>
          </a:p>
          <a:p>
            <a:pPr marL="0" indent="0">
              <a:buNone/>
            </a:pPr>
            <a:r>
              <a:rPr lang="en-US" dirty="0"/>
              <a:t>     </a:t>
            </a:r>
          </a:p>
        </p:txBody>
      </p:sp>
      <p:sp>
        <p:nvSpPr>
          <p:cNvPr id="3" name="Title 2"/>
          <p:cNvSpPr>
            <a:spLocks noGrp="1"/>
          </p:cNvSpPr>
          <p:nvPr>
            <p:ph type="title"/>
          </p:nvPr>
        </p:nvSpPr>
        <p:spPr/>
        <p:txBody>
          <a:bodyPr>
            <a:normAutofit/>
          </a:bodyPr>
          <a:lstStyle/>
          <a:p>
            <a:r>
              <a:rPr lang="en-US" dirty="0" smtClean="0"/>
              <a:t>Counseling Specific Information</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7080" y="1690688"/>
            <a:ext cx="4459233" cy="4431792"/>
          </a:xfrm>
          <a:prstGeom prst="rect">
            <a:avLst/>
          </a:prstGeom>
        </p:spPr>
      </p:pic>
    </p:spTree>
    <p:extLst>
      <p:ext uri="{BB962C8B-B14F-4D97-AF65-F5344CB8AC3E}">
        <p14:creationId xmlns:p14="http://schemas.microsoft.com/office/powerpoint/2010/main" val="82586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a:bodyPr>
          <a:lstStyle/>
          <a:p>
            <a:r>
              <a:rPr lang="en-US" sz="4000" dirty="0"/>
              <a:t>Minimum Qualifications </a:t>
            </a:r>
          </a:p>
          <a:p>
            <a:r>
              <a:rPr lang="en-US" sz="4000" dirty="0"/>
              <a:t>Teaching Philosophy </a:t>
            </a:r>
          </a:p>
          <a:p>
            <a:pPr marL="0" indent="0">
              <a:buNone/>
            </a:pPr>
            <a:r>
              <a:rPr lang="en-US" sz="4000" dirty="0"/>
              <a:t>     - may be required to give a demonstration </a:t>
            </a:r>
          </a:p>
          <a:p>
            <a:r>
              <a:rPr lang="en-US" sz="4000" dirty="0"/>
              <a:t>Personal Philosophy </a:t>
            </a:r>
          </a:p>
        </p:txBody>
      </p:sp>
      <p:sp>
        <p:nvSpPr>
          <p:cNvPr id="3" name="Title 2"/>
          <p:cNvSpPr>
            <a:spLocks noGrp="1"/>
          </p:cNvSpPr>
          <p:nvPr>
            <p:ph type="title"/>
          </p:nvPr>
        </p:nvSpPr>
        <p:spPr/>
        <p:txBody>
          <a:bodyPr/>
          <a:lstStyle/>
          <a:p>
            <a:r>
              <a:rPr lang="en-US"/>
              <a:t>Counseling Specific Information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4804" y="4154805"/>
            <a:ext cx="4378996" cy="2322195"/>
          </a:xfrm>
          <a:prstGeom prst="rect">
            <a:avLst/>
          </a:prstGeom>
        </p:spPr>
      </p:pic>
    </p:spTree>
    <p:extLst>
      <p:ext uri="{BB962C8B-B14F-4D97-AF65-F5344CB8AC3E}">
        <p14:creationId xmlns:p14="http://schemas.microsoft.com/office/powerpoint/2010/main" val="379326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a:bodyPr>
          <a:lstStyle/>
          <a:p>
            <a:r>
              <a:rPr lang="en-US" sz="4000" dirty="0" smtClean="0"/>
              <a:t>Sensitivity </a:t>
            </a:r>
            <a:r>
              <a:rPr lang="en-US" sz="4000" dirty="0"/>
              <a:t>to Diversity &amp; Experience </a:t>
            </a:r>
          </a:p>
          <a:p>
            <a:r>
              <a:rPr lang="en-US" sz="4000" dirty="0"/>
              <a:t>Case Scenarios  </a:t>
            </a:r>
          </a:p>
          <a:p>
            <a:pPr marL="0" indent="0">
              <a:buNone/>
            </a:pPr>
            <a:r>
              <a:rPr lang="en-US" sz="4000" dirty="0"/>
              <a:t>      - How would you work with a particular student? </a:t>
            </a:r>
          </a:p>
          <a:p>
            <a:pPr marL="0" indent="0">
              <a:buNone/>
            </a:pPr>
            <a:r>
              <a:rPr lang="en-US" sz="4000" dirty="0"/>
              <a:t>      - What would you do? </a:t>
            </a:r>
          </a:p>
          <a:p>
            <a:r>
              <a:rPr lang="en-US" sz="4000" dirty="0"/>
              <a:t> Flexible, Multi-Tasking, Fast Paced</a:t>
            </a:r>
          </a:p>
        </p:txBody>
      </p:sp>
      <p:sp>
        <p:nvSpPr>
          <p:cNvPr id="3" name="Title 2"/>
          <p:cNvSpPr>
            <a:spLocks noGrp="1"/>
          </p:cNvSpPr>
          <p:nvPr>
            <p:ph type="title"/>
          </p:nvPr>
        </p:nvSpPr>
        <p:spPr/>
        <p:txBody>
          <a:bodyPr/>
          <a:lstStyle/>
          <a:p>
            <a:r>
              <a:rPr lang="en-US"/>
              <a:t>Counseling Specific Information</a:t>
            </a:r>
            <a:endParaRPr lang="en-US" dirty="0"/>
          </a:p>
        </p:txBody>
      </p:sp>
    </p:spTree>
    <p:extLst>
      <p:ext uri="{BB962C8B-B14F-4D97-AF65-F5344CB8AC3E}">
        <p14:creationId xmlns:p14="http://schemas.microsoft.com/office/powerpoint/2010/main" val="324826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fontScale="92500" lnSpcReduction="10000"/>
          </a:bodyPr>
          <a:lstStyle/>
          <a:p>
            <a:r>
              <a:rPr lang="en-US" sz="3200" dirty="0"/>
              <a:t>What is the college mission, vision and values...and how do you fit in?</a:t>
            </a:r>
          </a:p>
          <a:p>
            <a:r>
              <a:rPr lang="en-US" sz="3200" dirty="0"/>
              <a:t>The process involves many variables like</a:t>
            </a:r>
          </a:p>
          <a:p>
            <a:pPr lvl="1"/>
            <a:r>
              <a:rPr lang="en-US" sz="2800" dirty="0"/>
              <a:t>What additional skills or tools do you bring to the campus?</a:t>
            </a:r>
          </a:p>
          <a:p>
            <a:pPr lvl="1"/>
            <a:r>
              <a:rPr lang="en-US" sz="2800" dirty="0"/>
              <a:t>Diversity</a:t>
            </a:r>
          </a:p>
          <a:p>
            <a:pPr lvl="1"/>
            <a:r>
              <a:rPr lang="en-US" sz="2800" dirty="0"/>
              <a:t>"Fit" in terms of the college and the department</a:t>
            </a:r>
          </a:p>
          <a:p>
            <a:pPr lvl="1"/>
            <a:r>
              <a:rPr lang="en-US" sz="2800" dirty="0"/>
              <a:t>Commitment to the community</a:t>
            </a:r>
          </a:p>
          <a:p>
            <a:r>
              <a:rPr lang="en-US" sz="3200" dirty="0"/>
              <a:t>Dress and Composure</a:t>
            </a:r>
          </a:p>
          <a:p>
            <a:r>
              <a:rPr lang="en-US" sz="3200" dirty="0"/>
              <a:t>Expect the Unexpected</a:t>
            </a:r>
          </a:p>
          <a:p>
            <a:pPr lvl="1"/>
            <a:endParaRPr lang="en-US" dirty="0"/>
          </a:p>
        </p:txBody>
      </p:sp>
      <p:sp>
        <p:nvSpPr>
          <p:cNvPr id="3" name="Title 2"/>
          <p:cNvSpPr>
            <a:spLocks noGrp="1"/>
          </p:cNvSpPr>
          <p:nvPr>
            <p:ph type="title"/>
          </p:nvPr>
        </p:nvSpPr>
        <p:spPr/>
        <p:txBody>
          <a:bodyPr>
            <a:normAutofit/>
          </a:bodyPr>
          <a:lstStyle/>
          <a:p>
            <a:r>
              <a:rPr lang="en-US" dirty="0" smtClean="0"/>
              <a:t>The Second Interview</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640" y="4610100"/>
            <a:ext cx="4053840" cy="2026920"/>
          </a:xfrm>
          <a:prstGeom prst="rect">
            <a:avLst/>
          </a:prstGeom>
        </p:spPr>
      </p:pic>
    </p:spTree>
    <p:extLst>
      <p:ext uri="{BB962C8B-B14F-4D97-AF65-F5344CB8AC3E}">
        <p14:creationId xmlns:p14="http://schemas.microsoft.com/office/powerpoint/2010/main" val="172206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a:bodyPr>
          <a:lstStyle/>
          <a:p>
            <a:pPr marL="0" indent="0" algn="ctr">
              <a:buNone/>
            </a:pPr>
            <a:r>
              <a:rPr lang="en-US" sz="4400" b="1" dirty="0"/>
              <a:t>Breakout Room Assignments</a:t>
            </a:r>
          </a:p>
          <a:p>
            <a:pPr marL="0" indent="0" algn="ctr">
              <a:buNone/>
            </a:pPr>
            <a:endParaRPr lang="en-US" sz="3200" b="1" dirty="0"/>
          </a:p>
          <a:p>
            <a:r>
              <a:rPr lang="en-US" sz="3200" dirty="0"/>
              <a:t>Room 2480: Arts, Letters, and Social Sciences</a:t>
            </a:r>
          </a:p>
          <a:p>
            <a:r>
              <a:rPr lang="en-US" sz="3200" dirty="0"/>
              <a:t>                       Behavioral Sciences, Business and Athletics</a:t>
            </a:r>
          </a:p>
          <a:p>
            <a:endParaRPr lang="en-US" sz="3200" dirty="0"/>
          </a:p>
          <a:p>
            <a:r>
              <a:rPr lang="en-US" sz="3200" dirty="0"/>
              <a:t>Room 2470: STEM and Public Safety  </a:t>
            </a:r>
          </a:p>
          <a:p>
            <a:r>
              <a:rPr lang="en-US" sz="3200" dirty="0"/>
              <a:t>                       Student Services</a:t>
            </a:r>
          </a:p>
        </p:txBody>
      </p:sp>
      <p:sp>
        <p:nvSpPr>
          <p:cNvPr id="3" name="Title 2"/>
          <p:cNvSpPr>
            <a:spLocks noGrp="1"/>
          </p:cNvSpPr>
          <p:nvPr>
            <p:ph type="title"/>
          </p:nvPr>
        </p:nvSpPr>
        <p:spPr>
          <a:xfrm>
            <a:off x="1809847" y="647097"/>
            <a:ext cx="9029700" cy="994505"/>
          </a:xfrm>
        </p:spPr>
        <p:txBody>
          <a:bodyPr>
            <a:normAutofit fontScale="90000"/>
          </a:bodyPr>
          <a:lstStyle/>
          <a:p>
            <a:pPr algn="ctr"/>
            <a:r>
              <a:rPr lang="en-US" dirty="0">
                <a:latin typeface="Cambria" charset="0"/>
              </a:rPr>
              <a:t>Information about Recruitment Event </a:t>
            </a:r>
            <a:r>
              <a:rPr lang="en-US" dirty="0"/>
              <a:t/>
            </a:r>
            <a:br>
              <a:rPr lang="en-US" dirty="0"/>
            </a:br>
            <a:endParaRPr lang="en-US" dirty="0"/>
          </a:p>
        </p:txBody>
      </p:sp>
    </p:spTree>
    <p:extLst>
      <p:ext uri="{BB962C8B-B14F-4D97-AF65-F5344CB8AC3E}">
        <p14:creationId xmlns:p14="http://schemas.microsoft.com/office/powerpoint/2010/main" val="119175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70080577"/>
              </p:ext>
            </p:extLst>
          </p:nvPr>
        </p:nvGraphicFramePr>
        <p:xfrm>
          <a:off x="1063940" y="32250"/>
          <a:ext cx="9791700" cy="6736080"/>
        </p:xfrm>
        <a:graphic>
          <a:graphicData uri="http://schemas.openxmlformats.org/drawingml/2006/table">
            <a:tbl>
              <a:tblPr firstRow="1" bandRow="1">
                <a:tableStyleId>{5C22544A-7EE6-4342-B048-85BDC9FD1C3A}</a:tableStyleId>
              </a:tblPr>
              <a:tblGrid>
                <a:gridCol w="2447925">
                  <a:extLst>
                    <a:ext uri="{9D8B030D-6E8A-4147-A177-3AD203B41FA5}">
                      <a16:colId xmlns:a16="http://schemas.microsoft.com/office/drawing/2014/main" val="4251698317"/>
                    </a:ext>
                  </a:extLst>
                </a:gridCol>
                <a:gridCol w="2447925">
                  <a:extLst>
                    <a:ext uri="{9D8B030D-6E8A-4147-A177-3AD203B41FA5}">
                      <a16:colId xmlns:a16="http://schemas.microsoft.com/office/drawing/2014/main" val="2276726129"/>
                    </a:ext>
                  </a:extLst>
                </a:gridCol>
                <a:gridCol w="2447925">
                  <a:extLst>
                    <a:ext uri="{9D8B030D-6E8A-4147-A177-3AD203B41FA5}">
                      <a16:colId xmlns:a16="http://schemas.microsoft.com/office/drawing/2014/main" val="3387593800"/>
                    </a:ext>
                  </a:extLst>
                </a:gridCol>
                <a:gridCol w="2447925">
                  <a:extLst>
                    <a:ext uri="{9D8B030D-6E8A-4147-A177-3AD203B41FA5}">
                      <a16:colId xmlns:a16="http://schemas.microsoft.com/office/drawing/2014/main" val="4165609513"/>
                    </a:ext>
                  </a:extLst>
                </a:gridCol>
              </a:tblGrid>
              <a:tr h="370840">
                <a:tc>
                  <a:txBody>
                    <a:bodyPr/>
                    <a:lstStyle/>
                    <a:p>
                      <a:pPr algn="ctr"/>
                      <a:r>
                        <a:rPr lang="en-US" sz="1400" dirty="0">
                          <a:solidFill>
                            <a:srgbClr val="933533"/>
                          </a:solidFill>
                          <a:latin typeface="Arial Narrow" charset="0"/>
                        </a:rPr>
                        <a:t>ALSS</a:t>
                      </a:r>
                    </a:p>
                    <a:p>
                      <a:pPr algn="ctr"/>
                      <a:r>
                        <a:rPr lang="en-US" sz="1400" dirty="0">
                          <a:solidFill>
                            <a:srgbClr val="000000"/>
                          </a:solidFill>
                          <a:latin typeface="Arial Narrow" charset="0"/>
                        </a:rPr>
                        <a:t>Arts, Letters and Social Sciences</a:t>
                      </a:r>
                    </a:p>
                    <a:p>
                      <a:pPr algn="ctr"/>
                      <a:r>
                        <a:rPr lang="en-US" sz="1400" dirty="0">
                          <a:solidFill>
                            <a:srgbClr val="000000"/>
                          </a:solidFill>
                          <a:latin typeface="Arial Narrow" charset="0"/>
                        </a:rPr>
                        <a:t>Don Miller, Ph.D., Dean</a:t>
                      </a:r>
                    </a:p>
                    <a:p>
                      <a:pPr algn="ctr"/>
                      <a:r>
                        <a:rPr lang="en-US" sz="1200" dirty="0">
                          <a:solidFill>
                            <a:srgbClr val="000000"/>
                          </a:solidFill>
                          <a:latin typeface="Arial Narrow" charset="0"/>
                        </a:rPr>
                        <a:t>donmiller@laspositascollege.edu</a:t>
                      </a:r>
                    </a:p>
                  </a:txBody>
                  <a:tcPr/>
                </a:tc>
                <a:tc>
                  <a:txBody>
                    <a:bodyPr/>
                    <a:lstStyle/>
                    <a:p>
                      <a:pPr algn="ctr"/>
                      <a:r>
                        <a:rPr lang="en-US" sz="1400" dirty="0">
                          <a:solidFill>
                            <a:srgbClr val="933533"/>
                          </a:solidFill>
                          <a:latin typeface="Arial Narrow" charset="0"/>
                        </a:rPr>
                        <a:t>STEMPS</a:t>
                      </a:r>
                    </a:p>
                    <a:p>
                      <a:pPr algn="ctr"/>
                      <a:r>
                        <a:rPr lang="en-US" sz="1400" dirty="0">
                          <a:solidFill>
                            <a:srgbClr val="000000"/>
                          </a:solidFill>
                          <a:latin typeface="Arial Narrow" charset="0"/>
                        </a:rPr>
                        <a:t>Science, Technology, Engineering,</a:t>
                      </a:r>
                    </a:p>
                    <a:p>
                      <a:pPr algn="ctr"/>
                      <a:r>
                        <a:rPr lang="en-US" sz="1400" dirty="0">
                          <a:solidFill>
                            <a:srgbClr val="000000"/>
                          </a:solidFill>
                          <a:latin typeface="Arial Narrow" charset="0"/>
                        </a:rPr>
                        <a:t>Math &amp; Public Safety</a:t>
                      </a:r>
                    </a:p>
                    <a:p>
                      <a:pPr algn="ctr"/>
                      <a:r>
                        <a:rPr lang="en-US" sz="1200" dirty="0">
                          <a:solidFill>
                            <a:srgbClr val="000000"/>
                          </a:solidFill>
                          <a:latin typeface="Arial Narrow" charset="0"/>
                        </a:rPr>
                        <a:t>Lisa Everett, Ed.D., Dean</a:t>
                      </a:r>
                    </a:p>
                    <a:p>
                      <a:pPr algn="ctr"/>
                      <a:r>
                        <a:rPr lang="en-US" sz="1200" dirty="0">
                          <a:solidFill>
                            <a:srgbClr val="000000"/>
                          </a:solidFill>
                          <a:latin typeface="Arial Narrow" charset="0"/>
                        </a:rPr>
                        <a:t>leverett@laspositascollege.edu</a:t>
                      </a:r>
                    </a:p>
                    <a:p>
                      <a:pPr algn="ctr"/>
                      <a:r>
                        <a:rPr lang="en-US" sz="1400" dirty="0">
                          <a:solidFill>
                            <a:srgbClr val="000000"/>
                          </a:solidFill>
                          <a:latin typeface="Arial Narrow" charset="0"/>
                        </a:rPr>
                        <a:t> </a:t>
                      </a:r>
                    </a:p>
                  </a:txBody>
                  <a:tcPr/>
                </a:tc>
                <a:tc>
                  <a:txBody>
                    <a:bodyPr/>
                    <a:lstStyle/>
                    <a:p>
                      <a:pPr algn="ctr"/>
                      <a:r>
                        <a:rPr lang="en-US" sz="1400" dirty="0">
                          <a:solidFill>
                            <a:srgbClr val="933533"/>
                          </a:solidFill>
                          <a:latin typeface="Arial Narrow" charset="0"/>
                        </a:rPr>
                        <a:t>BSBA</a:t>
                      </a:r>
                    </a:p>
                    <a:p>
                      <a:pPr algn="ctr"/>
                      <a:r>
                        <a:rPr lang="en-US" sz="1400" dirty="0">
                          <a:solidFill>
                            <a:srgbClr val="000000"/>
                          </a:solidFill>
                          <a:latin typeface="Arial Narrow" charset="0"/>
                        </a:rPr>
                        <a:t>Behavioral Sciences, Business</a:t>
                      </a:r>
                    </a:p>
                    <a:p>
                      <a:pPr algn="ctr"/>
                      <a:r>
                        <a:rPr lang="en-US" sz="1400" dirty="0">
                          <a:solidFill>
                            <a:srgbClr val="000000"/>
                          </a:solidFill>
                          <a:latin typeface="Arial Narrow" charset="0"/>
                        </a:rPr>
                        <a:t>&amp; Athletics</a:t>
                      </a:r>
                    </a:p>
                    <a:p>
                      <a:pPr algn="ctr"/>
                      <a:r>
                        <a:rPr lang="en-US" dirty="0">
                          <a:solidFill>
                            <a:srgbClr val="000000"/>
                          </a:solidFill>
                          <a:latin typeface="Arial Narrow" charset="0"/>
                        </a:rPr>
                        <a:t> </a:t>
                      </a:r>
                      <a:r>
                        <a:rPr lang="en-US" sz="1400" dirty="0">
                          <a:solidFill>
                            <a:srgbClr val="000000"/>
                          </a:solidFill>
                          <a:latin typeface="Arial Narrow" charset="0"/>
                        </a:rPr>
                        <a:t>Dyan Miller, Dean/Athletic Director</a:t>
                      </a:r>
                    </a:p>
                    <a:p>
                      <a:pPr algn="ctr"/>
                      <a:r>
                        <a:rPr lang="en-US" sz="1200" dirty="0">
                          <a:solidFill>
                            <a:srgbClr val="000000"/>
                          </a:solidFill>
                          <a:latin typeface="Arial Narrow" charset="0"/>
                        </a:rPr>
                        <a:t>drmiller@laspositascollege.edu</a:t>
                      </a:r>
                    </a:p>
                  </a:txBody>
                  <a:tcPr/>
                </a:tc>
                <a:tc>
                  <a:txBody>
                    <a:bodyPr/>
                    <a:lstStyle/>
                    <a:p>
                      <a:pPr algn="ctr"/>
                      <a:r>
                        <a:rPr lang="en-US" sz="1400" dirty="0">
                          <a:solidFill>
                            <a:srgbClr val="933533"/>
                          </a:solidFill>
                          <a:latin typeface="Arial Narrow" charset="0"/>
                        </a:rPr>
                        <a:t>SS</a:t>
                      </a:r>
                    </a:p>
                    <a:p>
                      <a:pPr algn="ctr"/>
                      <a:r>
                        <a:rPr lang="en-US" sz="1400" dirty="0">
                          <a:solidFill>
                            <a:srgbClr val="000000"/>
                          </a:solidFill>
                          <a:latin typeface="Arial Narrow" charset="0"/>
                        </a:rPr>
                        <a:t>Student Services</a:t>
                      </a:r>
                    </a:p>
                    <a:p>
                      <a:pPr algn="ctr"/>
                      <a:r>
                        <a:rPr lang="en-US" sz="1400" dirty="0">
                          <a:solidFill>
                            <a:srgbClr val="000000"/>
                          </a:solidFill>
                          <a:latin typeface="Arial Narrow" charset="0"/>
                        </a:rPr>
                        <a:t> </a:t>
                      </a:r>
                    </a:p>
                    <a:p>
                      <a:pPr algn="ctr"/>
                      <a:r>
                        <a:rPr lang="en-US" sz="1400" dirty="0">
                          <a:solidFill>
                            <a:srgbClr val="000000"/>
                          </a:solidFill>
                          <a:latin typeface="Arial Narrow" charset="0"/>
                        </a:rPr>
                        <a:t>Barbara Morrissey, Dean</a:t>
                      </a:r>
                    </a:p>
                    <a:p>
                      <a:pPr algn="ctr"/>
                      <a:r>
                        <a:rPr lang="en-US" sz="1200" dirty="0">
                          <a:solidFill>
                            <a:srgbClr val="000000"/>
                          </a:solidFill>
                          <a:latin typeface="Arial Narrow" charset="0"/>
                        </a:rPr>
                        <a:t>bmorrissey@laspositascollege.edu</a:t>
                      </a:r>
                    </a:p>
                  </a:txBody>
                  <a:tcPr/>
                </a:tc>
                <a:extLst>
                  <a:ext uri="{0D108BD9-81ED-4DB2-BD59-A6C34878D82A}">
                    <a16:rowId xmlns:a16="http://schemas.microsoft.com/office/drawing/2014/main" val="1007740498"/>
                  </a:ext>
                </a:extLst>
              </a:tr>
              <a:tr h="370840">
                <a:tc>
                  <a:txBody>
                    <a:bodyPr/>
                    <a:lstStyle/>
                    <a:p>
                      <a:r>
                        <a:rPr lang="en-US" sz="1050" b="1" dirty="0">
                          <a:solidFill>
                            <a:srgbClr val="000000"/>
                          </a:solidFill>
                          <a:latin typeface="Arial Narrow" charset="0"/>
                        </a:rPr>
                        <a:t>ANTR - Anthropology </a:t>
                      </a:r>
                    </a:p>
                    <a:p>
                      <a:r>
                        <a:rPr lang="en-US" sz="1050" b="1" dirty="0">
                          <a:solidFill>
                            <a:srgbClr val="000000"/>
                          </a:solidFill>
                          <a:latin typeface="Arial Narrow" charset="0"/>
                        </a:rPr>
                        <a:t>ASL - American Sign Language </a:t>
                      </a:r>
                    </a:p>
                    <a:p>
                      <a:r>
                        <a:rPr lang="en-US" sz="1050" b="1" dirty="0">
                          <a:solidFill>
                            <a:srgbClr val="000000"/>
                          </a:solidFill>
                          <a:latin typeface="Arial Narrow" charset="0"/>
                        </a:rPr>
                        <a:t>ENG - English </a:t>
                      </a:r>
                    </a:p>
                    <a:p>
                      <a:r>
                        <a:rPr lang="en-US" sz="1050" b="1" dirty="0">
                          <a:solidFill>
                            <a:srgbClr val="000000"/>
                          </a:solidFill>
                          <a:latin typeface="Arial Narrow" charset="0"/>
                        </a:rPr>
                        <a:t>ESL - English as a Second Language </a:t>
                      </a:r>
                    </a:p>
                    <a:p>
                      <a:r>
                        <a:rPr lang="en-US" sz="1050" b="1" dirty="0">
                          <a:solidFill>
                            <a:srgbClr val="000000"/>
                          </a:solidFill>
                          <a:latin typeface="Arial Narrow" charset="0"/>
                        </a:rPr>
                        <a:t>Foreign Languages </a:t>
                      </a:r>
                    </a:p>
                    <a:p>
                      <a:r>
                        <a:rPr lang="en-US" sz="1050" b="1" dirty="0">
                          <a:solidFill>
                            <a:srgbClr val="000000"/>
                          </a:solidFill>
                          <a:latin typeface="Arial Narrow" charset="0"/>
                        </a:rPr>
                        <a:t>*FREN - French</a:t>
                      </a:r>
                    </a:p>
                    <a:p>
                      <a:r>
                        <a:rPr lang="en-US" sz="1050" b="1" dirty="0">
                          <a:solidFill>
                            <a:srgbClr val="000000"/>
                          </a:solidFill>
                          <a:latin typeface="Arial Narrow" charset="0"/>
                        </a:rPr>
                        <a:t>*ITLN - Italian</a:t>
                      </a:r>
                    </a:p>
                    <a:p>
                      <a:r>
                        <a:rPr lang="en-US" sz="1050" b="1" dirty="0">
                          <a:solidFill>
                            <a:srgbClr val="000000"/>
                          </a:solidFill>
                          <a:latin typeface="Arial Narrow" charset="0"/>
                        </a:rPr>
                        <a:t>*SPAN - Spanish</a:t>
                      </a:r>
                    </a:p>
                    <a:p>
                      <a:r>
                        <a:rPr lang="en-US" sz="1050" b="1" dirty="0">
                          <a:solidFill>
                            <a:srgbClr val="000000"/>
                          </a:solidFill>
                          <a:latin typeface="Arial Narrow" charset="0"/>
                        </a:rPr>
                        <a:t>GEOG – Geography </a:t>
                      </a:r>
                    </a:p>
                    <a:p>
                      <a:r>
                        <a:rPr lang="en-US" sz="1050" b="1" dirty="0">
                          <a:solidFill>
                            <a:srgbClr val="000000"/>
                          </a:solidFill>
                          <a:latin typeface="Arial Narrow" charset="0"/>
                        </a:rPr>
                        <a:t>HIST – History </a:t>
                      </a:r>
                    </a:p>
                    <a:p>
                      <a:r>
                        <a:rPr lang="en-US" sz="1050" b="1" dirty="0">
                          <a:solidFill>
                            <a:srgbClr val="000000"/>
                          </a:solidFill>
                          <a:latin typeface="Arial Narrow" charset="0"/>
                        </a:rPr>
                        <a:t>Humanities </a:t>
                      </a:r>
                    </a:p>
                    <a:p>
                      <a:r>
                        <a:rPr lang="en-US" sz="1050" b="1" dirty="0">
                          <a:solidFill>
                            <a:srgbClr val="000000"/>
                          </a:solidFill>
                          <a:latin typeface="Arial Narrow" charset="0"/>
                        </a:rPr>
                        <a:t>*ARTS - Art</a:t>
                      </a:r>
                    </a:p>
                    <a:p>
                      <a:r>
                        <a:rPr lang="en-US" sz="1050" b="1" dirty="0">
                          <a:solidFill>
                            <a:srgbClr val="000000"/>
                          </a:solidFill>
                          <a:latin typeface="Arial Narrow" charset="0"/>
                        </a:rPr>
                        <a:t>*ARHS – Art History</a:t>
                      </a:r>
                    </a:p>
                    <a:p>
                      <a:r>
                        <a:rPr lang="en-US" sz="1050" b="1" dirty="0">
                          <a:solidFill>
                            <a:srgbClr val="000000"/>
                          </a:solidFill>
                          <a:latin typeface="Arial Narrow" charset="0"/>
                        </a:rPr>
                        <a:t>*HUMN - Humanities</a:t>
                      </a:r>
                    </a:p>
                    <a:p>
                      <a:r>
                        <a:rPr lang="en-US" sz="1050" b="1" dirty="0">
                          <a:solidFill>
                            <a:srgbClr val="000000"/>
                          </a:solidFill>
                          <a:latin typeface="Arial Narrow" charset="0"/>
                        </a:rPr>
                        <a:t>*PHIL - Philosophy</a:t>
                      </a:r>
                    </a:p>
                    <a:p>
                      <a:r>
                        <a:rPr lang="en-US" sz="1050" b="1" dirty="0">
                          <a:solidFill>
                            <a:srgbClr val="000000"/>
                          </a:solidFill>
                          <a:latin typeface="Arial Narrow" charset="0"/>
                        </a:rPr>
                        <a:t>*PHTO - Photography</a:t>
                      </a:r>
                    </a:p>
                    <a:p>
                      <a:r>
                        <a:rPr lang="en-US" sz="1050" b="1" dirty="0">
                          <a:solidFill>
                            <a:srgbClr val="000000"/>
                          </a:solidFill>
                          <a:latin typeface="Arial Narrow" charset="0"/>
                        </a:rPr>
                        <a:t>*RELS - Religious Studies</a:t>
                      </a:r>
                    </a:p>
                    <a:p>
                      <a:r>
                        <a:rPr lang="en-US" sz="1050" b="1" dirty="0">
                          <a:solidFill>
                            <a:srgbClr val="000000"/>
                          </a:solidFill>
                          <a:latin typeface="Arial Narrow" charset="0"/>
                        </a:rPr>
                        <a:t>*VCOM - Visual Communications</a:t>
                      </a:r>
                    </a:p>
                    <a:p>
                      <a:r>
                        <a:rPr lang="en-US" sz="1050" b="1" dirty="0">
                          <a:solidFill>
                            <a:srgbClr val="000000"/>
                          </a:solidFill>
                          <a:latin typeface="Arial Narrow" charset="0"/>
                        </a:rPr>
                        <a:t>INTD - Interior Design </a:t>
                      </a:r>
                    </a:p>
                    <a:p>
                      <a:r>
                        <a:rPr lang="en-US" sz="1050" b="1" dirty="0">
                          <a:solidFill>
                            <a:srgbClr val="000000"/>
                          </a:solidFill>
                          <a:latin typeface="Arial Narrow" charset="0"/>
                        </a:rPr>
                        <a:t>Learning Communities </a:t>
                      </a:r>
                    </a:p>
                    <a:p>
                      <a:r>
                        <a:rPr lang="en-US" sz="1050" b="1" dirty="0">
                          <a:solidFill>
                            <a:srgbClr val="000000"/>
                          </a:solidFill>
                          <a:latin typeface="Arial Narrow" charset="0"/>
                        </a:rPr>
                        <a:t>LIBR – Library Skills </a:t>
                      </a:r>
                    </a:p>
                    <a:p>
                      <a:r>
                        <a:rPr lang="en-US" sz="1050" b="1" dirty="0">
                          <a:solidFill>
                            <a:srgbClr val="000000"/>
                          </a:solidFill>
                          <a:latin typeface="Arial Narrow" charset="0"/>
                        </a:rPr>
                        <a:t>MSCM - Mass Communications </a:t>
                      </a:r>
                    </a:p>
                    <a:p>
                      <a:r>
                        <a:rPr lang="en-US" sz="1050" b="1" dirty="0">
                          <a:solidFill>
                            <a:srgbClr val="000000"/>
                          </a:solidFill>
                          <a:latin typeface="Arial Narrow" charset="0"/>
                        </a:rPr>
                        <a:t>*MSCM - Journalism</a:t>
                      </a:r>
                    </a:p>
                    <a:p>
                      <a:r>
                        <a:rPr lang="en-US" sz="1050" b="1" dirty="0">
                          <a:solidFill>
                            <a:srgbClr val="000000"/>
                          </a:solidFill>
                          <a:latin typeface="Arial Narrow" charset="0"/>
                        </a:rPr>
                        <a:t>*MSCM - TV/Radio</a:t>
                      </a:r>
                    </a:p>
                    <a:p>
                      <a:r>
                        <a:rPr lang="en-US" sz="1050" b="1" dirty="0">
                          <a:solidFill>
                            <a:srgbClr val="000000"/>
                          </a:solidFill>
                          <a:latin typeface="Arial Narrow" charset="0"/>
                        </a:rPr>
                        <a:t>Performing Arts </a:t>
                      </a:r>
                    </a:p>
                    <a:p>
                      <a:r>
                        <a:rPr lang="en-US" sz="1050" b="1" dirty="0">
                          <a:solidFill>
                            <a:srgbClr val="000000"/>
                          </a:solidFill>
                          <a:latin typeface="Arial Narrow" charset="0"/>
                        </a:rPr>
                        <a:t>*DANC - Dance</a:t>
                      </a:r>
                    </a:p>
                    <a:p>
                      <a:r>
                        <a:rPr lang="en-US" sz="1050" b="1" dirty="0">
                          <a:solidFill>
                            <a:srgbClr val="000000"/>
                          </a:solidFill>
                          <a:latin typeface="Arial Narrow" charset="0"/>
                        </a:rPr>
                        <a:t>*MUS - Music</a:t>
                      </a:r>
                    </a:p>
                    <a:p>
                      <a:r>
                        <a:rPr lang="en-US" sz="1050" b="1" dirty="0">
                          <a:solidFill>
                            <a:srgbClr val="000000"/>
                          </a:solidFill>
                          <a:latin typeface="Arial Narrow" charset="0"/>
                        </a:rPr>
                        <a:t>*SPCH - Speech/ Forensics</a:t>
                      </a:r>
                    </a:p>
                    <a:p>
                      <a:r>
                        <a:rPr lang="en-US" sz="1050" b="1" dirty="0">
                          <a:solidFill>
                            <a:srgbClr val="000000"/>
                          </a:solidFill>
                          <a:latin typeface="Arial Narrow" charset="0"/>
                        </a:rPr>
                        <a:t>*THEA – Theater</a:t>
                      </a:r>
                    </a:p>
                    <a:p>
                      <a:r>
                        <a:rPr lang="en-US" sz="1050" b="1" dirty="0">
                          <a:solidFill>
                            <a:srgbClr val="000000"/>
                          </a:solidFill>
                          <a:latin typeface="Arial Narrow" charset="0"/>
                        </a:rPr>
                        <a:t>POLI – Political Science </a:t>
                      </a:r>
                    </a:p>
                    <a:p>
                      <a:r>
                        <a:rPr lang="en-US" sz="1050" b="1" dirty="0">
                          <a:solidFill>
                            <a:srgbClr val="000000"/>
                          </a:solidFill>
                          <a:latin typeface="Arial Narrow" charset="0"/>
                        </a:rPr>
                        <a:t>SOC – Sociology </a:t>
                      </a:r>
                    </a:p>
                    <a:p>
                      <a:r>
                        <a:rPr lang="en-US" sz="1050" b="1" dirty="0">
                          <a:solidFill>
                            <a:srgbClr val="000000"/>
                          </a:solidFill>
                          <a:latin typeface="Arial Narrow" charset="0"/>
                        </a:rPr>
                        <a:t>WMST - Women’s Studies</a:t>
                      </a:r>
                      <a:r>
                        <a:rPr lang="en-US" sz="1000" b="1" dirty="0">
                          <a:solidFill>
                            <a:srgbClr val="000000"/>
                          </a:solidFill>
                          <a:latin typeface="Arial Narrow" charset="0"/>
                        </a:rPr>
                        <a:t> </a:t>
                      </a:r>
                    </a:p>
                  </a:txBody>
                  <a:tcPr/>
                </a:tc>
                <a:tc>
                  <a:txBody>
                    <a:bodyPr/>
                    <a:lstStyle/>
                    <a:p>
                      <a:r>
                        <a:rPr lang="en-US" sz="1200" b="1" dirty="0">
                          <a:solidFill>
                            <a:srgbClr val="000000"/>
                          </a:solidFill>
                          <a:latin typeface="Arial Narrow" charset="0"/>
                        </a:rPr>
                        <a:t>AJ - Administration of Justice </a:t>
                      </a:r>
                    </a:p>
                    <a:p>
                      <a:r>
                        <a:rPr lang="en-US" sz="1200" b="1" dirty="0">
                          <a:solidFill>
                            <a:srgbClr val="000000"/>
                          </a:solidFill>
                          <a:latin typeface="Arial Narrow" charset="0"/>
                        </a:rPr>
                        <a:t>ANAT - Anatomy </a:t>
                      </a:r>
                    </a:p>
                    <a:p>
                      <a:r>
                        <a:rPr lang="en-US" sz="1200" b="1" dirty="0">
                          <a:solidFill>
                            <a:srgbClr val="000000"/>
                          </a:solidFill>
                          <a:latin typeface="Arial Narrow" charset="0"/>
                        </a:rPr>
                        <a:t>ASTR – Astronomy </a:t>
                      </a:r>
                    </a:p>
                    <a:p>
                      <a:r>
                        <a:rPr lang="en-US" sz="1200" b="1" dirty="0">
                          <a:solidFill>
                            <a:srgbClr val="000000"/>
                          </a:solidFill>
                          <a:latin typeface="Arial Narrow" charset="0"/>
                        </a:rPr>
                        <a:t>AUTO - Automotive </a:t>
                      </a:r>
                    </a:p>
                    <a:p>
                      <a:r>
                        <a:rPr lang="en-US" sz="1200" b="1" dirty="0">
                          <a:solidFill>
                            <a:srgbClr val="000000"/>
                          </a:solidFill>
                          <a:latin typeface="Arial Narrow" charset="0"/>
                        </a:rPr>
                        <a:t>BIO - Biology </a:t>
                      </a:r>
                    </a:p>
                    <a:p>
                      <a:r>
                        <a:rPr lang="en-US" sz="1200" b="1" dirty="0">
                          <a:solidFill>
                            <a:srgbClr val="000000"/>
                          </a:solidFill>
                          <a:latin typeface="Arial Narrow" charset="0"/>
                        </a:rPr>
                        <a:t>BOTN - Botany </a:t>
                      </a:r>
                    </a:p>
                    <a:p>
                      <a:r>
                        <a:rPr lang="en-US" sz="1200" b="1" dirty="0">
                          <a:solidFill>
                            <a:srgbClr val="000000"/>
                          </a:solidFill>
                          <a:latin typeface="Arial Narrow" charset="0"/>
                        </a:rPr>
                        <a:t>CHEM – Chemistry </a:t>
                      </a:r>
                    </a:p>
                    <a:p>
                      <a:r>
                        <a:rPr lang="en-US" sz="1200" b="1" dirty="0">
                          <a:solidFill>
                            <a:srgbClr val="000000"/>
                          </a:solidFill>
                          <a:latin typeface="Arial Narrow" charset="0"/>
                        </a:rPr>
                        <a:t>CIS – Computer Information Sys </a:t>
                      </a:r>
                    </a:p>
                    <a:p>
                      <a:r>
                        <a:rPr lang="en-US" sz="1200" b="1" dirty="0">
                          <a:solidFill>
                            <a:srgbClr val="000000"/>
                          </a:solidFill>
                          <a:latin typeface="Arial Narrow" charset="0"/>
                        </a:rPr>
                        <a:t>CNT- Computer Networking Tech </a:t>
                      </a:r>
                    </a:p>
                    <a:p>
                      <a:r>
                        <a:rPr lang="en-US" sz="1200" b="1" dirty="0">
                          <a:solidFill>
                            <a:srgbClr val="000000"/>
                          </a:solidFill>
                          <a:latin typeface="Arial Narrow" charset="0"/>
                        </a:rPr>
                        <a:t>CS – Computer Science </a:t>
                      </a:r>
                    </a:p>
                    <a:p>
                      <a:r>
                        <a:rPr lang="en-US" sz="1200" b="1" dirty="0">
                          <a:solidFill>
                            <a:srgbClr val="000000"/>
                          </a:solidFill>
                          <a:latin typeface="Arial Narrow" charset="0"/>
                        </a:rPr>
                        <a:t>ECOL - Ecology </a:t>
                      </a:r>
                    </a:p>
                    <a:p>
                      <a:r>
                        <a:rPr lang="en-US" sz="1200" b="1" dirty="0">
                          <a:solidFill>
                            <a:srgbClr val="000000"/>
                          </a:solidFill>
                          <a:latin typeface="Arial Narrow" charset="0"/>
                        </a:rPr>
                        <a:t>EMS - Emergency Medical Services </a:t>
                      </a:r>
                    </a:p>
                    <a:p>
                      <a:r>
                        <a:rPr lang="en-US" sz="1200" b="1" dirty="0">
                          <a:solidFill>
                            <a:srgbClr val="000000"/>
                          </a:solidFill>
                          <a:latin typeface="Arial Narrow" charset="0"/>
                        </a:rPr>
                        <a:t>ENGR – Engineering </a:t>
                      </a:r>
                    </a:p>
                    <a:p>
                      <a:r>
                        <a:rPr lang="en-US" sz="1200" b="1" dirty="0">
                          <a:solidFill>
                            <a:srgbClr val="000000"/>
                          </a:solidFill>
                          <a:latin typeface="Arial Narrow" charset="0"/>
                        </a:rPr>
                        <a:t>EVST – Environmental Studies </a:t>
                      </a:r>
                    </a:p>
                    <a:p>
                      <a:r>
                        <a:rPr lang="en-US" sz="1200" b="1" dirty="0">
                          <a:solidFill>
                            <a:srgbClr val="000000"/>
                          </a:solidFill>
                          <a:latin typeface="Arial Narrow" charset="0"/>
                        </a:rPr>
                        <a:t>EVSC - Environmental Sciences </a:t>
                      </a:r>
                    </a:p>
                    <a:p>
                      <a:r>
                        <a:rPr lang="en-US" sz="1200" b="1" dirty="0">
                          <a:solidFill>
                            <a:srgbClr val="000000"/>
                          </a:solidFill>
                          <a:latin typeface="Arial Narrow" charset="0"/>
                        </a:rPr>
                        <a:t>FST - Fire Service Technology </a:t>
                      </a:r>
                    </a:p>
                    <a:p>
                      <a:r>
                        <a:rPr lang="en-US" sz="1200" b="1" dirty="0">
                          <a:solidFill>
                            <a:srgbClr val="000000"/>
                          </a:solidFill>
                          <a:latin typeface="Arial Narrow" charset="0"/>
                        </a:rPr>
                        <a:t>GEOL - Geology </a:t>
                      </a:r>
                    </a:p>
                    <a:p>
                      <a:r>
                        <a:rPr lang="en-US" sz="1200" b="1" dirty="0">
                          <a:solidFill>
                            <a:srgbClr val="000000"/>
                          </a:solidFill>
                          <a:latin typeface="Arial Narrow" charset="0"/>
                        </a:rPr>
                        <a:t>HSCI – Health Sciences </a:t>
                      </a:r>
                    </a:p>
                    <a:p>
                      <a:r>
                        <a:rPr lang="en-US" sz="1200" b="1" dirty="0">
                          <a:solidFill>
                            <a:srgbClr val="000000"/>
                          </a:solidFill>
                          <a:latin typeface="Arial Narrow" charset="0"/>
                        </a:rPr>
                        <a:t>MATH - Mathematics </a:t>
                      </a:r>
                    </a:p>
                    <a:p>
                      <a:r>
                        <a:rPr lang="en-US" sz="1200" b="1" dirty="0">
                          <a:solidFill>
                            <a:srgbClr val="000000"/>
                          </a:solidFill>
                          <a:latin typeface="Arial Narrow" charset="0"/>
                        </a:rPr>
                        <a:t>MICR - Microbiology </a:t>
                      </a:r>
                    </a:p>
                    <a:p>
                      <a:r>
                        <a:rPr lang="en-US" sz="1200" b="1" dirty="0">
                          <a:solidFill>
                            <a:srgbClr val="000000"/>
                          </a:solidFill>
                          <a:latin typeface="Arial Narrow" charset="0"/>
                        </a:rPr>
                        <a:t>OSH - Occupational Safety &amp; Health </a:t>
                      </a:r>
                    </a:p>
                    <a:p>
                      <a:r>
                        <a:rPr lang="en-US" sz="1200" b="1" dirty="0">
                          <a:latin typeface="Arial Narrow" charset="0"/>
                        </a:rPr>
                        <a:t>PARA - Paramedics </a:t>
                      </a:r>
                    </a:p>
                    <a:p>
                      <a:r>
                        <a:rPr lang="en-US" sz="1200" b="1" dirty="0">
                          <a:solidFill>
                            <a:srgbClr val="000000"/>
                          </a:solidFill>
                          <a:latin typeface="Arial Narrow" charset="0"/>
                        </a:rPr>
                        <a:t>Technology </a:t>
                      </a:r>
                    </a:p>
                    <a:p>
                      <a:r>
                        <a:rPr lang="en-US" sz="1200" b="1" dirty="0">
                          <a:solidFill>
                            <a:srgbClr val="000000"/>
                          </a:solidFill>
                          <a:latin typeface="Arial Narrow" charset="0"/>
                        </a:rPr>
                        <a:t>PHYS - Physics </a:t>
                      </a:r>
                    </a:p>
                    <a:p>
                      <a:r>
                        <a:rPr lang="en-US" sz="1200" b="1" dirty="0">
                          <a:solidFill>
                            <a:srgbClr val="000000"/>
                          </a:solidFill>
                          <a:latin typeface="Arial Narrow" charset="0"/>
                        </a:rPr>
                        <a:t>PHSI - Physiology </a:t>
                      </a:r>
                    </a:p>
                    <a:p>
                      <a:r>
                        <a:rPr lang="en-US" sz="1200" b="1" dirty="0">
                          <a:solidFill>
                            <a:srgbClr val="000000"/>
                          </a:solidFill>
                          <a:latin typeface="Arial Narrow" charset="0"/>
                        </a:rPr>
                        <a:t>WLDT – Welding Technology </a:t>
                      </a:r>
                    </a:p>
                    <a:p>
                      <a:endParaRPr lang="en-US" dirty="0"/>
                    </a:p>
                  </a:txBody>
                  <a:tcPr/>
                </a:tc>
                <a:tc>
                  <a:txBody>
                    <a:bodyPr/>
                    <a:lstStyle/>
                    <a:p>
                      <a:r>
                        <a:rPr lang="en-US" sz="1600" b="1" dirty="0">
                          <a:latin typeface="Arial Narrow" charset="0"/>
                        </a:rPr>
                        <a:t>BUSN – Business </a:t>
                      </a:r>
                    </a:p>
                    <a:p>
                      <a:r>
                        <a:rPr lang="en-US" sz="1600" b="1" dirty="0">
                          <a:latin typeface="Arial Narrow" charset="0"/>
                        </a:rPr>
                        <a:t>Child Development Center </a:t>
                      </a:r>
                    </a:p>
                    <a:p>
                      <a:r>
                        <a:rPr lang="en-US" sz="1600" b="1" dirty="0">
                          <a:latin typeface="Arial Narrow" charset="0"/>
                        </a:rPr>
                        <a:t>ECD – Early Childhood Dev. </a:t>
                      </a:r>
                    </a:p>
                    <a:p>
                      <a:r>
                        <a:rPr lang="en-US" sz="1600" b="1" dirty="0">
                          <a:latin typeface="Arial Narrow" charset="0"/>
                        </a:rPr>
                        <a:t>ECON - Economics </a:t>
                      </a:r>
                    </a:p>
                    <a:p>
                      <a:r>
                        <a:rPr lang="en-US" sz="1600" b="1" dirty="0">
                          <a:latin typeface="Arial Narrow" charset="0"/>
                        </a:rPr>
                        <a:t>HLTH – Health/Wellness </a:t>
                      </a:r>
                    </a:p>
                    <a:p>
                      <a:r>
                        <a:rPr lang="en-US" sz="1600" b="1" dirty="0">
                          <a:latin typeface="Arial Narrow" charset="0"/>
                        </a:rPr>
                        <a:t>Intercollegiate Athletics </a:t>
                      </a:r>
                    </a:p>
                    <a:p>
                      <a:r>
                        <a:rPr lang="en-US" sz="1600" b="1" dirty="0">
                          <a:latin typeface="Arial Narrow" charset="0"/>
                        </a:rPr>
                        <a:t>INTN - Internship </a:t>
                      </a:r>
                    </a:p>
                    <a:p>
                      <a:r>
                        <a:rPr lang="en-US" sz="1600" b="1" dirty="0">
                          <a:latin typeface="Arial Narrow" charset="0"/>
                        </a:rPr>
                        <a:t>KIN – Kinesiology (formerly Physical Educ) </a:t>
                      </a:r>
                    </a:p>
                    <a:p>
                      <a:r>
                        <a:rPr lang="en-US" sz="1600" b="1" dirty="0">
                          <a:latin typeface="Arial Narrow" charset="0"/>
                        </a:rPr>
                        <a:t>MKTG - Marketing </a:t>
                      </a:r>
                    </a:p>
                    <a:p>
                      <a:r>
                        <a:rPr lang="en-US" sz="1600" b="1" dirty="0">
                          <a:latin typeface="Arial Narrow" charset="0"/>
                        </a:rPr>
                        <a:t>NUTR – Nutrition </a:t>
                      </a:r>
                    </a:p>
                    <a:p>
                      <a:r>
                        <a:rPr lang="en-US" sz="1600" b="1" dirty="0">
                          <a:latin typeface="Arial Narrow" charset="0"/>
                        </a:rPr>
                        <a:t>PSYC – Psychology </a:t>
                      </a:r>
                    </a:p>
                    <a:p>
                      <a:r>
                        <a:rPr lang="en-US" sz="1600" b="1" dirty="0">
                          <a:latin typeface="Arial Narrow" charset="0"/>
                        </a:rPr>
                        <a:t>VWT - Viticulture/Winery Technology </a:t>
                      </a:r>
                    </a:p>
                    <a:p>
                      <a:r>
                        <a:rPr lang="en-US" sz="1600" b="1" dirty="0">
                          <a:latin typeface="Arial Narrow" charset="0"/>
                        </a:rPr>
                        <a:t>HORT – Horticulture </a:t>
                      </a:r>
                    </a:p>
                    <a:p>
                      <a:r>
                        <a:rPr lang="en-US" sz="1600" b="1" dirty="0">
                          <a:latin typeface="Arial Narrow" charset="0"/>
                        </a:rPr>
                        <a:t>WRKX – Work Experience </a:t>
                      </a:r>
                    </a:p>
                  </a:txBody>
                  <a:tcPr/>
                </a:tc>
                <a:tc>
                  <a:txBody>
                    <a:bodyPr/>
                    <a:lstStyle/>
                    <a:p>
                      <a:r>
                        <a:rPr lang="en-US" sz="1600" b="1" dirty="0">
                          <a:latin typeface="Arial Narrow" charset="0"/>
                        </a:rPr>
                        <a:t>Counseling </a:t>
                      </a:r>
                    </a:p>
                    <a:p>
                      <a:r>
                        <a:rPr lang="en-US" sz="1600" b="1" dirty="0">
                          <a:latin typeface="Arial Narrow" charset="0"/>
                        </a:rPr>
                        <a:t>GNST-General Studies </a:t>
                      </a:r>
                    </a:p>
                    <a:p>
                      <a:r>
                        <a:rPr lang="en-US" sz="1600" b="1" dirty="0">
                          <a:latin typeface="Arial Narrow" charset="0"/>
                        </a:rPr>
                        <a:t>LRNS - Learning Skills </a:t>
                      </a:r>
                    </a:p>
                    <a:p>
                      <a:r>
                        <a:rPr lang="en-US" sz="1600" b="1" dirty="0">
                          <a:latin typeface="Arial Narrow" charset="0"/>
                        </a:rPr>
                        <a:t>TUTR – Tutoring </a:t>
                      </a:r>
                    </a:p>
                    <a:p>
                      <a:r>
                        <a:rPr lang="en-US" sz="1600" b="1" dirty="0">
                          <a:latin typeface="Arial Narrow" charset="0"/>
                        </a:rPr>
                        <a:t>PSCN – Psychology Counseling and Human Services</a:t>
                      </a:r>
                    </a:p>
                    <a:p>
                      <a:r>
                        <a:rPr lang="en-US" sz="1600" b="1" dirty="0">
                          <a:latin typeface="Arial Narrow" charset="0"/>
                        </a:rPr>
                        <a:t> </a:t>
                      </a:r>
                    </a:p>
                    <a:p>
                      <a:r>
                        <a:rPr lang="en-US" sz="1600" b="1" dirty="0">
                          <a:latin typeface="Arial Narrow" charset="0"/>
                        </a:rPr>
                        <a:t>Transfer Center Assessment</a:t>
                      </a:r>
                    </a:p>
                    <a:p>
                      <a:r>
                        <a:rPr lang="en-US" b="1" dirty="0">
                          <a:latin typeface="Arial Narrow" charset="0"/>
                        </a:rPr>
                        <a:t> </a:t>
                      </a:r>
                    </a:p>
                    <a:p>
                      <a:r>
                        <a:rPr lang="en-US" sz="1600" b="1" dirty="0">
                          <a:latin typeface="Arial Narrow" charset="0"/>
                        </a:rPr>
                        <a:t>CalWORKs</a:t>
                      </a:r>
                    </a:p>
                    <a:p>
                      <a:r>
                        <a:rPr lang="en-US" sz="1600" b="1" dirty="0">
                          <a:latin typeface="Arial Narrow" charset="0"/>
                        </a:rPr>
                        <a:t>DSPS</a:t>
                      </a:r>
                    </a:p>
                    <a:p>
                      <a:r>
                        <a:rPr lang="en-US" sz="1600" b="1" dirty="0">
                          <a:latin typeface="Arial Narrow" charset="0"/>
                        </a:rPr>
                        <a:t>EOPS &amp; CARE Programs</a:t>
                      </a:r>
                    </a:p>
                    <a:p>
                      <a:endParaRPr lang="en-US" dirty="0"/>
                    </a:p>
                  </a:txBody>
                  <a:tcPr/>
                </a:tc>
                <a:extLst>
                  <a:ext uri="{0D108BD9-81ED-4DB2-BD59-A6C34878D82A}">
                    <a16:rowId xmlns:a16="http://schemas.microsoft.com/office/drawing/2014/main" val="1425532787"/>
                  </a:ext>
                </a:extLst>
              </a:tr>
            </a:tbl>
          </a:graphicData>
        </a:graphic>
      </p:graphicFrame>
    </p:spTree>
    <p:extLst>
      <p:ext uri="{BB962C8B-B14F-4D97-AF65-F5344CB8AC3E}">
        <p14:creationId xmlns:p14="http://schemas.microsoft.com/office/powerpoint/2010/main" val="65113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9713" y="265113"/>
            <a:ext cx="9029700" cy="927035"/>
          </a:xfrm>
        </p:spPr>
        <p:txBody>
          <a:bodyPr>
            <a:normAutofit fontScale="90000"/>
          </a:bodyPr>
          <a:lstStyle/>
          <a:p>
            <a:pPr algn="ctr"/>
            <a:r>
              <a:rPr lang="en-US" dirty="0">
                <a:latin typeface="Cambria" charset="0"/>
              </a:rPr>
              <a:t>LPC Full-Time Positions </a:t>
            </a:r>
            <a:r>
              <a:rPr lang="en-US" dirty="0"/>
              <a:t/>
            </a:r>
            <a:br>
              <a:rPr lang="en-US" dirty="0"/>
            </a:br>
            <a:endParaRPr lang="en-US" dirty="0"/>
          </a:p>
        </p:txBody>
      </p:sp>
      <p:sp>
        <p:nvSpPr>
          <p:cNvPr id="3" name="TextBox 2"/>
          <p:cNvSpPr txBox="1"/>
          <p:nvPr/>
        </p:nvSpPr>
        <p:spPr>
          <a:xfrm>
            <a:off x="1096280" y="2317492"/>
            <a:ext cx="4469288" cy="3046988"/>
          </a:xfrm>
          <a:prstGeom prst="rect">
            <a:avLst/>
          </a:prstGeom>
        </p:spPr>
        <p:txBody>
          <a:bodyPr wrap="square" rtlCol="0" anchor="ctr" anchorCtr="1">
            <a:spAutoFit/>
          </a:bodyPr>
          <a:lstStyle/>
          <a:p>
            <a:r>
              <a:rPr lang="en-US" sz="2400" dirty="0">
                <a:latin typeface="Calibri"/>
              </a:rPr>
              <a:t>Anthropology</a:t>
            </a:r>
          </a:p>
          <a:p>
            <a:r>
              <a:rPr lang="en-US" sz="2400" dirty="0">
                <a:latin typeface="Calibri"/>
              </a:rPr>
              <a:t>Art</a:t>
            </a:r>
          </a:p>
          <a:p>
            <a:r>
              <a:rPr lang="en-US" sz="2400" dirty="0">
                <a:latin typeface="Calibri"/>
              </a:rPr>
              <a:t>Biology</a:t>
            </a:r>
          </a:p>
          <a:p>
            <a:r>
              <a:rPr lang="en-US" sz="2400" dirty="0">
                <a:latin typeface="Calibri"/>
              </a:rPr>
              <a:t>Computer Networking Technology</a:t>
            </a:r>
          </a:p>
          <a:p>
            <a:r>
              <a:rPr lang="en-US" sz="2400" dirty="0">
                <a:latin typeface="Calibri"/>
              </a:rPr>
              <a:t>Counselor (3 positions)</a:t>
            </a:r>
          </a:p>
          <a:p>
            <a:r>
              <a:rPr lang="en-US" sz="2400" dirty="0">
                <a:latin typeface="Calibri"/>
              </a:rPr>
              <a:t>Emergency Medical Services</a:t>
            </a:r>
          </a:p>
          <a:p>
            <a:r>
              <a:rPr lang="en-US" sz="2400" dirty="0">
                <a:latin typeface="Calibri"/>
              </a:rPr>
              <a:t>English</a:t>
            </a:r>
          </a:p>
          <a:p>
            <a:r>
              <a:rPr lang="en-US" sz="2400" dirty="0">
                <a:latin typeface="Calibri"/>
              </a:rPr>
              <a:t>Health</a:t>
            </a:r>
          </a:p>
        </p:txBody>
      </p:sp>
      <p:sp>
        <p:nvSpPr>
          <p:cNvPr id="4" name="TextBox 3"/>
          <p:cNvSpPr txBox="1"/>
          <p:nvPr/>
        </p:nvSpPr>
        <p:spPr>
          <a:xfrm>
            <a:off x="5919880" y="2305523"/>
            <a:ext cx="5518565" cy="3046988"/>
          </a:xfrm>
          <a:prstGeom prst="rect">
            <a:avLst/>
          </a:prstGeom>
        </p:spPr>
        <p:txBody>
          <a:bodyPr wrap="square" rtlCol="0" anchor="ctr" anchorCtr="1">
            <a:spAutoFit/>
          </a:bodyPr>
          <a:lstStyle/>
          <a:p>
            <a:r>
              <a:rPr lang="en-US" sz="2400" dirty="0">
                <a:latin typeface="Calibri"/>
              </a:rPr>
              <a:t>History</a:t>
            </a:r>
          </a:p>
          <a:p>
            <a:r>
              <a:rPr lang="en-US" sz="2400" dirty="0">
                <a:latin typeface="Calibri"/>
              </a:rPr>
              <a:t>Horticulture/Viticulture</a:t>
            </a:r>
          </a:p>
          <a:p>
            <a:r>
              <a:rPr lang="en-US" sz="2400" dirty="0">
                <a:latin typeface="Calibri"/>
              </a:rPr>
              <a:t>Humanities</a:t>
            </a:r>
          </a:p>
          <a:p>
            <a:r>
              <a:rPr lang="en-US" sz="2400" dirty="0">
                <a:latin typeface="Calibri"/>
              </a:rPr>
              <a:t>Kinesiology – Head Men’s Soccer Coach</a:t>
            </a:r>
          </a:p>
          <a:p>
            <a:r>
              <a:rPr lang="en-US" sz="2400" dirty="0">
                <a:latin typeface="Calibri"/>
              </a:rPr>
              <a:t>Math (2 positions)</a:t>
            </a:r>
          </a:p>
          <a:p>
            <a:r>
              <a:rPr lang="en-US" sz="2400" dirty="0">
                <a:latin typeface="Calibri"/>
              </a:rPr>
              <a:t>Political Science</a:t>
            </a:r>
          </a:p>
          <a:p>
            <a:r>
              <a:rPr lang="en-US" sz="2400" dirty="0">
                <a:latin typeface="Calibri"/>
              </a:rPr>
              <a:t>Psychology</a:t>
            </a:r>
          </a:p>
          <a:p>
            <a:r>
              <a:rPr lang="en-US" sz="2400" dirty="0">
                <a:latin typeface="Calibri"/>
              </a:rPr>
              <a:t>Theater - with Technical Theater Emphasis</a:t>
            </a:r>
          </a:p>
        </p:txBody>
      </p:sp>
      <p:sp>
        <p:nvSpPr>
          <p:cNvPr id="5" name="TextBox 4"/>
          <p:cNvSpPr txBox="1"/>
          <p:nvPr/>
        </p:nvSpPr>
        <p:spPr>
          <a:xfrm>
            <a:off x="2200275" y="1492006"/>
            <a:ext cx="7658100" cy="523220"/>
          </a:xfrm>
          <a:prstGeom prst="rect">
            <a:avLst/>
          </a:prstGeom>
        </p:spPr>
        <p:txBody>
          <a:bodyPr wrap="square" rtlCol="0" anchor="ctr" anchorCtr="1">
            <a:spAutoFit/>
          </a:bodyPr>
          <a:lstStyle/>
          <a:p>
            <a:pPr algn="ctr"/>
            <a:r>
              <a:rPr lang="en-US" sz="2800" b="1" u="sng" dirty="0">
                <a:latin typeface="Calibri" charset="0"/>
              </a:rPr>
              <a:t>LPC will soon recruit for the following positions:</a:t>
            </a:r>
            <a:endParaRPr lang="en-US" sz="2800" b="1" dirty="0">
              <a:latin typeface="Calibri" charset="0"/>
            </a:endParaRPr>
          </a:p>
        </p:txBody>
      </p:sp>
    </p:spTree>
    <p:extLst>
      <p:ext uri="{BB962C8B-B14F-4D97-AF65-F5344CB8AC3E}">
        <p14:creationId xmlns:p14="http://schemas.microsoft.com/office/powerpoint/2010/main" val="17097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3900" dirty="0"/>
              <a:t>A</a:t>
            </a:r>
            <a:r>
              <a:rPr lang="en-US" sz="3900" dirty="0" smtClean="0"/>
              <a:t>nnual full-time teaching load is 30 units</a:t>
            </a:r>
          </a:p>
          <a:p>
            <a:r>
              <a:rPr lang="en-US" sz="3900" dirty="0" smtClean="0"/>
              <a:t>Serve on committees</a:t>
            </a:r>
          </a:p>
          <a:p>
            <a:r>
              <a:rPr lang="en-US" sz="3900" dirty="0" smtClean="0"/>
              <a:t>Coordinator duties </a:t>
            </a:r>
          </a:p>
          <a:p>
            <a:r>
              <a:rPr lang="en-US" sz="3900" dirty="0" smtClean="0"/>
              <a:t>Professional development activities</a:t>
            </a:r>
          </a:p>
          <a:p>
            <a:r>
              <a:rPr lang="en-US" sz="3900" dirty="0" smtClean="0"/>
              <a:t>Conduct Faculty Evaluations</a:t>
            </a:r>
          </a:p>
          <a:p>
            <a:r>
              <a:rPr lang="en-US" sz="3900" dirty="0" smtClean="0"/>
              <a:t>Program Review &amp; Student Learning Outcomes</a:t>
            </a:r>
          </a:p>
          <a:p>
            <a:r>
              <a:rPr lang="en-US" sz="3900" dirty="0" smtClean="0"/>
              <a:t>Participation in Accreditation Process</a:t>
            </a:r>
          </a:p>
          <a:p>
            <a:r>
              <a:rPr lang="en-US" sz="3900" dirty="0" smtClean="0"/>
              <a:t>Mentoring Opportunities</a:t>
            </a:r>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Full-Time Professional Responsibilities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937" y="246221"/>
            <a:ext cx="1710929" cy="114061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0784" y="5316192"/>
            <a:ext cx="2339914" cy="995708"/>
          </a:xfrm>
          <a:prstGeom prst="rect">
            <a:avLst/>
          </a:prstGeom>
        </p:spPr>
      </p:pic>
    </p:spTree>
    <p:extLst>
      <p:ext uri="{BB962C8B-B14F-4D97-AF65-F5344CB8AC3E}">
        <p14:creationId xmlns:p14="http://schemas.microsoft.com/office/powerpoint/2010/main" val="301899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23060" y="1962785"/>
            <a:ext cx="9791700" cy="4351338"/>
          </a:xfrm>
        </p:spPr>
        <p:txBody>
          <a:bodyPr/>
          <a:lstStyle/>
          <a:p>
            <a:r>
              <a:rPr lang="en-US" sz="3600" dirty="0" smtClean="0"/>
              <a:t>We have provided you with an online handout that summarizes important points covered in this presentation and a checklist for your use when completing applications.</a:t>
            </a:r>
          </a:p>
          <a:p>
            <a:endParaRPr lang="en-US" dirty="0"/>
          </a:p>
          <a:p>
            <a:r>
              <a:rPr lang="en-US" sz="7200" dirty="0">
                <a:hlinkClick r:id="rId3"/>
              </a:rPr>
              <a:t>http://</a:t>
            </a:r>
            <a:r>
              <a:rPr lang="en-US" sz="7200" dirty="0" smtClean="0">
                <a:hlinkClick r:id="rId3"/>
              </a:rPr>
              <a:t>1drv.ms/1NoUcbs</a:t>
            </a:r>
            <a:endParaRPr lang="en-US" sz="7200" dirty="0" smtClean="0"/>
          </a:p>
          <a:p>
            <a:pPr marL="0" indent="0">
              <a:buNone/>
            </a:pPr>
            <a:endParaRPr lang="en-US" sz="7200" dirty="0" smtClean="0"/>
          </a:p>
        </p:txBody>
      </p:sp>
      <p:sp>
        <p:nvSpPr>
          <p:cNvPr id="3" name="Title 2"/>
          <p:cNvSpPr>
            <a:spLocks noGrp="1"/>
          </p:cNvSpPr>
          <p:nvPr>
            <p:ph type="title"/>
          </p:nvPr>
        </p:nvSpPr>
        <p:spPr/>
        <p:txBody>
          <a:bodyPr>
            <a:normAutofit/>
          </a:bodyPr>
          <a:lstStyle/>
          <a:p>
            <a:r>
              <a:rPr lang="en-US" dirty="0" smtClean="0"/>
              <a:t>Informational Handout &amp; Checklist</a:t>
            </a:r>
            <a:endParaRPr lang="en-US" dirty="0"/>
          </a:p>
        </p:txBody>
      </p:sp>
    </p:spTree>
    <p:extLst>
      <p:ext uri="{BB962C8B-B14F-4D97-AF65-F5344CB8AC3E}">
        <p14:creationId xmlns:p14="http://schemas.microsoft.com/office/powerpoint/2010/main" val="403436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3000" dirty="0" smtClean="0"/>
              <a:t>If you only came for the first event, we would appreciate if you could take a few minutes to provide us with feedback about the seminar.</a:t>
            </a:r>
          </a:p>
          <a:p>
            <a:endParaRPr lang="en-US" sz="3000" dirty="0"/>
          </a:p>
          <a:p>
            <a:r>
              <a:rPr lang="en-US" sz="3000" dirty="0" smtClean="0"/>
              <a:t>If you are staying for the second event, please provide us with feedback about both events after you have attended the recruitment event.</a:t>
            </a:r>
          </a:p>
          <a:p>
            <a:endParaRPr lang="en-US" sz="3000" dirty="0"/>
          </a:p>
          <a:p>
            <a:r>
              <a:rPr lang="en-US" sz="3000" dirty="0" smtClean="0"/>
              <a:t>The online survey can </a:t>
            </a:r>
            <a:r>
              <a:rPr lang="en-US" sz="3000" dirty="0"/>
              <a:t>be found at </a:t>
            </a:r>
            <a:endParaRPr lang="en-US" sz="3000" dirty="0" smtClean="0"/>
          </a:p>
          <a:p>
            <a:pPr marL="0" indent="0">
              <a:buNone/>
            </a:pPr>
            <a:r>
              <a:rPr lang="en-US" dirty="0" smtClean="0"/>
              <a:t/>
            </a:r>
            <a:br>
              <a:rPr lang="en-US" dirty="0" smtClean="0"/>
            </a:br>
            <a:r>
              <a:rPr lang="en-US" sz="5800" dirty="0" smtClean="0">
                <a:hlinkClick r:id="rId3"/>
              </a:rPr>
              <a:t>http</a:t>
            </a:r>
            <a:r>
              <a:rPr lang="en-US" sz="5800" dirty="0">
                <a:hlinkClick r:id="rId3"/>
              </a:rPr>
              <a:t>://</a:t>
            </a:r>
            <a:r>
              <a:rPr lang="en-US" sz="5800" dirty="0" smtClean="0">
                <a:hlinkClick r:id="rId3"/>
              </a:rPr>
              <a:t>goo.gl/forms/aJ5WfGZQ3o</a:t>
            </a:r>
            <a:endParaRPr lang="en-US" sz="5800" dirty="0"/>
          </a:p>
        </p:txBody>
      </p:sp>
      <p:sp>
        <p:nvSpPr>
          <p:cNvPr id="3" name="Title 2"/>
          <p:cNvSpPr>
            <a:spLocks noGrp="1"/>
          </p:cNvSpPr>
          <p:nvPr>
            <p:ph type="title"/>
          </p:nvPr>
        </p:nvSpPr>
        <p:spPr/>
        <p:txBody>
          <a:bodyPr>
            <a:normAutofit/>
          </a:bodyPr>
          <a:lstStyle/>
          <a:p>
            <a:r>
              <a:rPr lang="en-US" dirty="0" smtClean="0"/>
              <a:t>Participant Feedback</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2109" y="254000"/>
            <a:ext cx="1978890" cy="1413493"/>
          </a:xfrm>
          <a:prstGeom prst="rect">
            <a:avLst/>
          </a:prstGeom>
        </p:spPr>
      </p:pic>
    </p:spTree>
    <p:extLst>
      <p:ext uri="{BB962C8B-B14F-4D97-AF65-F5344CB8AC3E}">
        <p14:creationId xmlns:p14="http://schemas.microsoft.com/office/powerpoint/2010/main" val="153138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Pass the 3x5 cards toward the aisles for collection. </a:t>
            </a:r>
          </a:p>
          <a:p>
            <a:r>
              <a:rPr lang="en-US" dirty="0" smtClean="0"/>
              <a:t>Panel of experts will answer as many as possible.</a:t>
            </a:r>
          </a:p>
          <a:p>
            <a:r>
              <a:rPr lang="en-US" dirty="0" smtClean="0"/>
              <a:t>FAQ page</a:t>
            </a:r>
          </a:p>
        </p:txBody>
      </p:sp>
      <p:sp>
        <p:nvSpPr>
          <p:cNvPr id="3" name="Title 2"/>
          <p:cNvSpPr>
            <a:spLocks noGrp="1"/>
          </p:cNvSpPr>
          <p:nvPr>
            <p:ph type="title"/>
          </p:nvPr>
        </p:nvSpPr>
        <p:spPr/>
        <p:txBody>
          <a:bodyPr>
            <a:normAutofit/>
          </a:bodyPr>
          <a:lstStyle/>
          <a:p>
            <a:r>
              <a:rPr lang="en-US" dirty="0" smtClean="0"/>
              <a:t>Q&amp;A Session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245" y="3366654"/>
            <a:ext cx="4953000" cy="2286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3597" y="3366654"/>
            <a:ext cx="3520203" cy="2346802"/>
          </a:xfrm>
          <a:prstGeom prst="rect">
            <a:avLst/>
          </a:prstGeom>
        </p:spPr>
      </p:pic>
    </p:spTree>
    <p:extLst>
      <p:ext uri="{BB962C8B-B14F-4D97-AF65-F5344CB8AC3E}">
        <p14:creationId xmlns:p14="http://schemas.microsoft.com/office/powerpoint/2010/main" val="14019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If you only came for the first event, we would appreciate if you could take a few minutes to provide us with feedback about the seminar.</a:t>
            </a:r>
          </a:p>
          <a:p>
            <a:endParaRPr lang="en-US" dirty="0"/>
          </a:p>
          <a:p>
            <a:r>
              <a:rPr lang="en-US" dirty="0" smtClean="0"/>
              <a:t>If you are staying for the second event, please provide us with feedback about both events after you have attended the recruitment event.</a:t>
            </a:r>
          </a:p>
          <a:p>
            <a:endParaRPr lang="en-US" dirty="0"/>
          </a:p>
          <a:p>
            <a:r>
              <a:rPr lang="en-US" dirty="0" smtClean="0"/>
              <a:t>The online survey can </a:t>
            </a:r>
            <a:r>
              <a:rPr lang="en-US" dirty="0"/>
              <a:t>be found at </a:t>
            </a:r>
            <a:endParaRPr lang="en-US" dirty="0" smtClean="0"/>
          </a:p>
          <a:p>
            <a:pPr marL="0" indent="0">
              <a:buNone/>
            </a:pPr>
            <a:r>
              <a:rPr lang="en-US" dirty="0" smtClean="0"/>
              <a:t/>
            </a:r>
            <a:br>
              <a:rPr lang="en-US" dirty="0" smtClean="0"/>
            </a:br>
            <a:r>
              <a:rPr lang="en-US" sz="5800" dirty="0" smtClean="0">
                <a:hlinkClick r:id="rId3"/>
              </a:rPr>
              <a:t>http</a:t>
            </a:r>
            <a:r>
              <a:rPr lang="en-US" sz="5800" dirty="0">
                <a:hlinkClick r:id="rId3"/>
              </a:rPr>
              <a:t>://</a:t>
            </a:r>
            <a:r>
              <a:rPr lang="en-US" sz="5800" dirty="0" smtClean="0">
                <a:hlinkClick r:id="rId3"/>
              </a:rPr>
              <a:t>goo.gl/forms/aJ5WfGZQ3o</a:t>
            </a:r>
            <a:endParaRPr lang="en-US" sz="5800" dirty="0"/>
          </a:p>
        </p:txBody>
      </p:sp>
      <p:sp>
        <p:nvSpPr>
          <p:cNvPr id="3" name="Title 2"/>
          <p:cNvSpPr>
            <a:spLocks noGrp="1"/>
          </p:cNvSpPr>
          <p:nvPr>
            <p:ph type="title"/>
          </p:nvPr>
        </p:nvSpPr>
        <p:spPr/>
        <p:txBody>
          <a:bodyPr>
            <a:normAutofit/>
          </a:bodyPr>
          <a:lstStyle/>
          <a:p>
            <a:r>
              <a:rPr lang="en-US" dirty="0" smtClean="0"/>
              <a:t>Participant Feedback</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2109" y="254000"/>
            <a:ext cx="1978890" cy="1413493"/>
          </a:xfrm>
          <a:prstGeom prst="rect">
            <a:avLst/>
          </a:prstGeom>
        </p:spPr>
      </p:pic>
    </p:spTree>
    <p:extLst>
      <p:ext uri="{BB962C8B-B14F-4D97-AF65-F5344CB8AC3E}">
        <p14:creationId xmlns:p14="http://schemas.microsoft.com/office/powerpoint/2010/main" val="184432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a:bodyPr>
          <a:lstStyle/>
          <a:p>
            <a:pPr marL="0" indent="0" algn="ctr">
              <a:buNone/>
            </a:pPr>
            <a:r>
              <a:rPr lang="en-US" sz="3600" b="1"/>
              <a:t>Breakout Room Assignments</a:t>
            </a:r>
            <a:endParaRPr lang="en-US" sz="3600" b="1" dirty="0"/>
          </a:p>
          <a:p>
            <a:pPr marL="0" indent="0" algn="ctr">
              <a:buNone/>
            </a:pPr>
            <a:endParaRPr lang="en-US" sz="3600" b="1" dirty="0"/>
          </a:p>
          <a:p>
            <a:r>
              <a:rPr lang="en-US" sz="3600"/>
              <a:t>Room 2480: ALSS and BSBA</a:t>
            </a:r>
            <a:endParaRPr lang="en-US" sz="3600" dirty="0"/>
          </a:p>
          <a:p>
            <a:r>
              <a:rPr lang="en-US" sz="3600"/>
              <a:t>Room 2470: STEMPS and Student Services</a:t>
            </a:r>
            <a:endParaRPr lang="en-US" sz="3600" dirty="0"/>
          </a:p>
        </p:txBody>
      </p:sp>
      <p:sp>
        <p:nvSpPr>
          <p:cNvPr id="3" name="Title 2"/>
          <p:cNvSpPr>
            <a:spLocks noGrp="1"/>
          </p:cNvSpPr>
          <p:nvPr>
            <p:ph type="title"/>
          </p:nvPr>
        </p:nvSpPr>
        <p:spPr>
          <a:xfrm>
            <a:off x="1809847" y="647097"/>
            <a:ext cx="9029700" cy="994505"/>
          </a:xfrm>
        </p:spPr>
        <p:txBody>
          <a:bodyPr>
            <a:normAutofit fontScale="90000"/>
          </a:bodyPr>
          <a:lstStyle/>
          <a:p>
            <a:pPr algn="ctr"/>
            <a:r>
              <a:rPr lang="en-US" dirty="0">
                <a:latin typeface="Cambria" charset="0"/>
              </a:rPr>
              <a:t>Information about Recruitment Event </a:t>
            </a:r>
            <a:r>
              <a:rPr lang="en-US" dirty="0"/>
              <a:t/>
            </a:r>
            <a:br>
              <a:rPr lang="en-US" dirty="0"/>
            </a:br>
            <a:endParaRPr lang="en-US" dirty="0"/>
          </a:p>
        </p:txBody>
      </p:sp>
    </p:spTree>
    <p:extLst>
      <p:ext uri="{BB962C8B-B14F-4D97-AF65-F5344CB8AC3E}">
        <p14:creationId xmlns:p14="http://schemas.microsoft.com/office/powerpoint/2010/main" val="38493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Earning tenure is a four year comprehensive process</a:t>
            </a:r>
          </a:p>
          <a:p>
            <a:r>
              <a:rPr lang="en-US" sz="3200" dirty="0" smtClean="0"/>
              <a:t>Must write annual professional review report to division dean</a:t>
            </a:r>
          </a:p>
          <a:p>
            <a:r>
              <a:rPr lang="en-US" sz="3200" dirty="0" smtClean="0"/>
              <a:t>Evaluated at regular intervals during first four years</a:t>
            </a:r>
          </a:p>
          <a:p>
            <a:r>
              <a:rPr lang="en-US" sz="3200" dirty="0" smtClean="0"/>
              <a:t>New Faculty Orientation during first year</a:t>
            </a:r>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Full-Time Professional Responsibilities</a:t>
            </a:r>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6513" y="4663439"/>
            <a:ext cx="2379519" cy="1903615"/>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776" y="4663439"/>
            <a:ext cx="3192778" cy="2042159"/>
          </a:xfrm>
          <a:prstGeom prst="rect">
            <a:avLst/>
          </a:prstGeom>
        </p:spPr>
      </p:pic>
    </p:spTree>
    <p:extLst>
      <p:ext uri="{BB962C8B-B14F-4D97-AF65-F5344CB8AC3E}">
        <p14:creationId xmlns:p14="http://schemas.microsoft.com/office/powerpoint/2010/main" val="62567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a:bodyPr>
          <a:lstStyle/>
          <a:p>
            <a:r>
              <a:rPr lang="en-US" dirty="0"/>
              <a:t>Be sure to prepare all materials well ahead of time. Submit early the day it is due.</a:t>
            </a:r>
          </a:p>
          <a:p>
            <a:r>
              <a:rPr lang="en-US" dirty="0"/>
              <a:t>Write clearly and concisely highlighting ALL points from the ad</a:t>
            </a:r>
          </a:p>
          <a:p>
            <a:r>
              <a:rPr lang="en-US" dirty="0"/>
              <a:t>Edit, rewrite, review, revise, spellcheck.</a:t>
            </a:r>
          </a:p>
          <a:p>
            <a:r>
              <a:rPr lang="en-US" dirty="0"/>
              <a:t>Know your audience (work in a brief sentence or two that lets them know you have researched their campus in detail).</a:t>
            </a:r>
          </a:p>
          <a:p>
            <a:r>
              <a:rPr lang="en-US" dirty="0"/>
              <a:t>Address all correspondence to the correct person/college.</a:t>
            </a:r>
          </a:p>
          <a:p>
            <a:r>
              <a:rPr lang="en-US" dirty="0"/>
              <a:t>Include information that directly refers to what they are seeking (avoid tangents).</a:t>
            </a:r>
          </a:p>
        </p:txBody>
      </p:sp>
      <p:sp>
        <p:nvSpPr>
          <p:cNvPr id="3" name="Title 2"/>
          <p:cNvSpPr>
            <a:spLocks noGrp="1"/>
          </p:cNvSpPr>
          <p:nvPr>
            <p:ph type="title"/>
          </p:nvPr>
        </p:nvSpPr>
        <p:spPr/>
        <p:txBody>
          <a:bodyPr>
            <a:normAutofit/>
          </a:bodyPr>
          <a:lstStyle/>
          <a:p>
            <a:r>
              <a:rPr lang="en-US" dirty="0" smtClean="0"/>
              <a:t>Preparing Your Application </a:t>
            </a:r>
            <a:endParaRPr lang="en-US" dirty="0"/>
          </a:p>
        </p:txBody>
      </p:sp>
    </p:spTree>
    <p:extLst>
      <p:ext uri="{BB962C8B-B14F-4D97-AF65-F5344CB8AC3E}">
        <p14:creationId xmlns:p14="http://schemas.microsoft.com/office/powerpoint/2010/main" val="280322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a:bodyPr>
          <a:lstStyle/>
          <a:p>
            <a:r>
              <a:rPr lang="en-US" dirty="0"/>
              <a:t>Equivalency</a:t>
            </a:r>
          </a:p>
          <a:p>
            <a:r>
              <a:rPr lang="en-US" dirty="0">
                <a:latin typeface="Calibri" charset="0"/>
              </a:rPr>
              <a:t>The use of equivalency in the Chabot-Las Positas Community College District specifies that an individual who is eligible for the applicant pool must have academic preparation at least equal to that for the required degree, or must have the degree, and/or experience equivalent to the required degree as determined by the District Equivalency Committee.</a:t>
            </a:r>
          </a:p>
        </p:txBody>
      </p:sp>
      <p:sp>
        <p:nvSpPr>
          <p:cNvPr id="3" name="Title 2"/>
          <p:cNvSpPr>
            <a:spLocks noGrp="1"/>
          </p:cNvSpPr>
          <p:nvPr>
            <p:ph type="title"/>
          </p:nvPr>
        </p:nvSpPr>
        <p:spPr/>
        <p:txBody>
          <a:bodyPr>
            <a:normAutofit/>
          </a:bodyPr>
          <a:lstStyle/>
          <a:p>
            <a:r>
              <a:rPr lang="en-US" dirty="0" smtClean="0"/>
              <a:t>Preparing Your Application </a:t>
            </a:r>
            <a:endParaRPr lang="en-US" dirty="0"/>
          </a:p>
        </p:txBody>
      </p:sp>
    </p:spTree>
    <p:extLst>
      <p:ext uri="{BB962C8B-B14F-4D97-AF65-F5344CB8AC3E}">
        <p14:creationId xmlns:p14="http://schemas.microsoft.com/office/powerpoint/2010/main" val="236034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a:bodyPr>
          <a:lstStyle/>
          <a:p>
            <a:r>
              <a:rPr lang="en-US" dirty="0">
                <a:latin typeface="Cambria" charset="0"/>
              </a:rPr>
              <a:t>Your paperwork </a:t>
            </a:r>
            <a:r>
              <a:rPr lang="en-US" b="1" dirty="0">
                <a:latin typeface="Cambria" charset="0"/>
              </a:rPr>
              <a:t>must explain how you meet all of the minimum and desirable qualifications</a:t>
            </a:r>
            <a:r>
              <a:rPr lang="en-US" dirty="0">
                <a:latin typeface="Cambria" charset="0"/>
              </a:rPr>
              <a:t> for the position.</a:t>
            </a:r>
            <a:endParaRPr lang="en-US" dirty="0">
              <a:latin typeface="Cambria" charset="0"/>
            </a:endParaRPr>
          </a:p>
          <a:p>
            <a:pPr lvl="1"/>
            <a:r>
              <a:rPr lang="en-US" dirty="0">
                <a:latin typeface="Cambria" charset="0"/>
              </a:rPr>
              <a:t>coverletter</a:t>
            </a:r>
          </a:p>
          <a:p>
            <a:pPr lvl="1"/>
            <a:r>
              <a:rPr lang="en-US" dirty="0">
                <a:latin typeface="Cambria" charset="0"/>
              </a:rPr>
              <a:t>resume</a:t>
            </a:r>
          </a:p>
          <a:p>
            <a:pPr lvl="1"/>
            <a:r>
              <a:rPr lang="en-US" dirty="0">
                <a:latin typeface="Cambria" charset="0"/>
              </a:rPr>
              <a:t>application</a:t>
            </a:r>
          </a:p>
          <a:p>
            <a:pPr lvl="1"/>
            <a:r>
              <a:rPr lang="en-US" dirty="0">
                <a:latin typeface="Cambria" charset="0"/>
              </a:rPr>
              <a:t>other requested materials (statement of qualifications, supplemental questions)</a:t>
            </a:r>
          </a:p>
          <a:p>
            <a:pPr lvl="1"/>
            <a:endParaRPr lang="en-US" dirty="0">
              <a:latin typeface="Cambria" charset="0"/>
            </a:endParaRPr>
          </a:p>
          <a:p>
            <a:r>
              <a:rPr lang="en-US" dirty="0">
                <a:latin typeface="Cambria" charset="0"/>
              </a:rPr>
              <a:t>Do not assume the department knows anything about you.</a:t>
            </a:r>
          </a:p>
        </p:txBody>
      </p:sp>
      <p:sp>
        <p:nvSpPr>
          <p:cNvPr id="3" name="Title 2"/>
          <p:cNvSpPr>
            <a:spLocks noGrp="1"/>
          </p:cNvSpPr>
          <p:nvPr>
            <p:ph type="title"/>
          </p:nvPr>
        </p:nvSpPr>
        <p:spPr/>
        <p:txBody>
          <a:bodyPr>
            <a:normAutofit/>
          </a:bodyPr>
          <a:lstStyle/>
          <a:p>
            <a:r>
              <a:rPr lang="en-US" dirty="0" smtClean="0"/>
              <a:t>The Resume &amp; Cover Letter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 y="440373"/>
            <a:ext cx="1840230" cy="122682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0760" y="439261"/>
            <a:ext cx="1935271" cy="1177290"/>
          </a:xfrm>
          <a:prstGeom prst="rect">
            <a:avLst/>
          </a:prstGeom>
        </p:spPr>
      </p:pic>
    </p:spTree>
    <p:extLst>
      <p:ext uri="{BB962C8B-B14F-4D97-AF65-F5344CB8AC3E}">
        <p14:creationId xmlns:p14="http://schemas.microsoft.com/office/powerpoint/2010/main" val="154804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loud skipper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loud skipper design template" id="{30DBBF30-EDA2-4408-9702-3B0A8AED6F12}" vid="{0F128B79-39D4-4007-9EC6-E245A2CC91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A1AFEDE-5CAF-4D05-AC35-0F55C5366E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Cloud skipper design slides</Template>
  <TotalTime>0</TotalTime>
  <Words>2550</Words>
  <Application>Microsoft Office PowerPoint</Application>
  <PresentationFormat>Widescreen</PresentationFormat>
  <Paragraphs>446</Paragraphs>
  <Slides>54</Slides>
  <Notes>54</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Cloud skipper design template</vt:lpstr>
      <vt:lpstr>Everything You Need to Know to Secure a Full-Time Tenure-Track Faculty Position at a Community College</vt:lpstr>
      <vt:lpstr>List of Presenters</vt:lpstr>
      <vt:lpstr>Follow us in the Cloud</vt:lpstr>
      <vt:lpstr>Please Hold Your Questions</vt:lpstr>
      <vt:lpstr>Full-Time Professional Responsibilities</vt:lpstr>
      <vt:lpstr>Full-Time Professional Responsibilities</vt:lpstr>
      <vt:lpstr>Preparing Your Application </vt:lpstr>
      <vt:lpstr>Preparing Your Application </vt:lpstr>
      <vt:lpstr>The Resume &amp; Cover Letter</vt:lpstr>
      <vt:lpstr>What to Emphasize</vt:lpstr>
      <vt:lpstr>What to Emphasize (Cont'd)</vt:lpstr>
      <vt:lpstr>What to Emphasize (Cont'd)</vt:lpstr>
      <vt:lpstr>What Not to Emphasize</vt:lpstr>
      <vt:lpstr>PowerPoint Presentation</vt:lpstr>
      <vt:lpstr>PowerPoint Presentation</vt:lpstr>
      <vt:lpstr>PowerPoint Presentation</vt:lpstr>
      <vt:lpstr>PowerPoint Presentation</vt:lpstr>
      <vt:lpstr>Resume (Or CV) </vt:lpstr>
      <vt:lpstr>Sample Resume Entry</vt:lpstr>
      <vt:lpstr>Cover Letters</vt:lpstr>
      <vt:lpstr>Supplemental Questions</vt:lpstr>
      <vt:lpstr>Use Positive Language</vt:lpstr>
      <vt:lpstr>The First Interview</vt:lpstr>
      <vt:lpstr>The First Interview</vt:lpstr>
      <vt:lpstr>The First Interview </vt:lpstr>
      <vt:lpstr>The First Interview </vt:lpstr>
      <vt:lpstr>The First Interview</vt:lpstr>
      <vt:lpstr>The First Interview </vt:lpstr>
      <vt:lpstr>The First Interview </vt:lpstr>
      <vt:lpstr>The First Interview </vt:lpstr>
      <vt:lpstr>The First Interview</vt:lpstr>
      <vt:lpstr>A Teaching Demonstration  on….</vt:lpstr>
      <vt:lpstr>Objectives</vt:lpstr>
      <vt:lpstr>Work in pairs…</vt:lpstr>
      <vt:lpstr>What makes a good teacher?</vt:lpstr>
      <vt:lpstr>What strategies have you used to engage the adult learner and why?</vt:lpstr>
      <vt:lpstr>What to focus on….</vt:lpstr>
      <vt:lpstr>What to Do</vt:lpstr>
      <vt:lpstr>How to organize…</vt:lpstr>
      <vt:lpstr>Wrap-up</vt:lpstr>
      <vt:lpstr>Questions??????</vt:lpstr>
      <vt:lpstr>Counseling Specific Information</vt:lpstr>
      <vt:lpstr>Counseling Specific Information</vt:lpstr>
      <vt:lpstr>Counseling Specific Information</vt:lpstr>
      <vt:lpstr>Counseling Specific Information</vt:lpstr>
      <vt:lpstr>The Second Interview</vt:lpstr>
      <vt:lpstr>Information about Recruitment Event  </vt:lpstr>
      <vt:lpstr>PowerPoint Presentation</vt:lpstr>
      <vt:lpstr>LPC Full-Time Positions  </vt:lpstr>
      <vt:lpstr>Informational Handout &amp; Checklist</vt:lpstr>
      <vt:lpstr>Participant Feedback</vt:lpstr>
      <vt:lpstr>Q&amp;A Session</vt:lpstr>
      <vt:lpstr>Participant Feedback</vt:lpstr>
      <vt:lpstr>Information about Recruitment Event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Everything You Need to Know to Secure a Full-Time Tenure-Track Faculty Position at a Community College</dc:title>
  <dc:creator/>
  <cp:keywords/>
  <cp:lastModifiedBy/>
  <cp:revision>23</cp:revision>
  <dcterms:created xsi:type="dcterms:W3CDTF">2015-10-11T18:42:11Z</dcterms:created>
  <dcterms:modified xsi:type="dcterms:W3CDTF">2015-11-13T23:45:02Z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TC034605089991</vt:lpwstr>
  </property>
</Properties>
</file>