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2" r:id="rId2"/>
    <p:sldMasterId id="2147483730" r:id="rId3"/>
    <p:sldMasterId id="2147483754" r:id="rId4"/>
    <p:sldMasterId id="2147483767" r:id="rId5"/>
    <p:sldMasterId id="2147483779" r:id="rId6"/>
    <p:sldMasterId id="2147483791" r:id="rId7"/>
    <p:sldMasterId id="2147483803" r:id="rId8"/>
  </p:sldMasterIdLst>
  <p:notesMasterIdLst>
    <p:notesMasterId r:id="rId92"/>
  </p:notesMasterIdLst>
  <p:handoutMasterIdLst>
    <p:handoutMasterId r:id="rId93"/>
  </p:handoutMasterIdLst>
  <p:sldIdLst>
    <p:sldId id="320" r:id="rId9"/>
    <p:sldId id="608" r:id="rId10"/>
    <p:sldId id="448" r:id="rId11"/>
    <p:sldId id="2053842897" r:id="rId12"/>
    <p:sldId id="2053842803" r:id="rId13"/>
    <p:sldId id="607" r:id="rId14"/>
    <p:sldId id="2053842974" r:id="rId15"/>
    <p:sldId id="2053842946" r:id="rId16"/>
    <p:sldId id="534" r:id="rId17"/>
    <p:sldId id="535" r:id="rId18"/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053842925" r:id="rId32"/>
    <p:sldId id="2053842926" r:id="rId33"/>
    <p:sldId id="2053842927" r:id="rId34"/>
    <p:sldId id="2053842928" r:id="rId35"/>
    <p:sldId id="2053842900" r:id="rId36"/>
    <p:sldId id="2053842918" r:id="rId37"/>
    <p:sldId id="2053842919" r:id="rId38"/>
    <p:sldId id="2053842920" r:id="rId39"/>
    <p:sldId id="2053842921" r:id="rId40"/>
    <p:sldId id="2053842922" r:id="rId41"/>
    <p:sldId id="2053842923" r:id="rId42"/>
    <p:sldId id="2053842924" r:id="rId43"/>
    <p:sldId id="2053842899" r:id="rId44"/>
    <p:sldId id="2053842917" r:id="rId45"/>
    <p:sldId id="2053842901" r:id="rId46"/>
    <p:sldId id="360" r:id="rId47"/>
    <p:sldId id="2053843042" r:id="rId48"/>
    <p:sldId id="2053843033" r:id="rId49"/>
    <p:sldId id="411" r:id="rId50"/>
    <p:sldId id="2053843035" r:id="rId51"/>
    <p:sldId id="2053843044" r:id="rId52"/>
    <p:sldId id="410" r:id="rId53"/>
    <p:sldId id="2053843037" r:id="rId54"/>
    <p:sldId id="2053843039" r:id="rId55"/>
    <p:sldId id="407" r:id="rId56"/>
    <p:sldId id="2053843038" r:id="rId57"/>
    <p:sldId id="2053843041" r:id="rId58"/>
    <p:sldId id="2053843040" r:id="rId59"/>
    <p:sldId id="2053843043" r:id="rId60"/>
    <p:sldId id="2053842898" r:id="rId61"/>
    <p:sldId id="305" r:id="rId62"/>
    <p:sldId id="304" r:id="rId63"/>
    <p:sldId id="309" r:id="rId64"/>
    <p:sldId id="308" r:id="rId65"/>
    <p:sldId id="303" r:id="rId66"/>
    <p:sldId id="306" r:id="rId67"/>
    <p:sldId id="307" r:id="rId68"/>
    <p:sldId id="2053842945" r:id="rId69"/>
    <p:sldId id="2053842902" r:id="rId70"/>
    <p:sldId id="2053842929" r:id="rId71"/>
    <p:sldId id="2053842930" r:id="rId72"/>
    <p:sldId id="2053842931" r:id="rId73"/>
    <p:sldId id="2053842932" r:id="rId74"/>
    <p:sldId id="2053842933" r:id="rId75"/>
    <p:sldId id="2053842934" r:id="rId76"/>
    <p:sldId id="2053842935" r:id="rId77"/>
    <p:sldId id="2053842936" r:id="rId78"/>
    <p:sldId id="2053842937" r:id="rId79"/>
    <p:sldId id="2053842938" r:id="rId80"/>
    <p:sldId id="2053842939" r:id="rId81"/>
    <p:sldId id="2053842940" r:id="rId82"/>
    <p:sldId id="2053842941" r:id="rId83"/>
    <p:sldId id="269" r:id="rId84"/>
    <p:sldId id="270" r:id="rId85"/>
    <p:sldId id="271" r:id="rId86"/>
    <p:sldId id="272" r:id="rId87"/>
    <p:sldId id="276" r:id="rId88"/>
    <p:sldId id="274" r:id="rId89"/>
    <p:sldId id="275" r:id="rId90"/>
    <p:sldId id="2053842944" r:id="rId91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904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viewProps" Target="viewProp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tx1"/>
                </a:solidFill>
              </a:rPr>
              <a:t>LPC</a:t>
            </a:r>
            <a:r>
              <a:rPr lang="en-US" sz="2400" b="1" baseline="0" dirty="0">
                <a:solidFill>
                  <a:schemeClr val="tx1"/>
                </a:solidFill>
              </a:rPr>
              <a:t> Enrollments (seats filled): Fall 2015 to Fall 2024</a:t>
            </a:r>
            <a:endParaRPr lang="en-US" sz="24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2112887493793001"/>
          <c:y val="1.8787578238428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546410583812153E-2"/>
          <c:y val="0.10290382321464175"/>
          <c:w val="0.91906620202880041"/>
          <c:h val="0.7561023878633887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6888583793842311E-17"/>
                  <c:y val="1.2419274714356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B8-4C7C-89D3-56D4D03B7BFC}"/>
                </c:ext>
              </c:extLst>
            </c:dLbl>
            <c:dLbl>
              <c:idx val="14"/>
              <c:layout>
                <c:manualLayout>
                  <c:x val="3.2219437603339231E-3"/>
                  <c:y val="1.9392345127993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477723530704036E-2"/>
                      <c:h val="6.45909306796703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3B8-4C7C-89D3-56D4D03B7BFC}"/>
                </c:ext>
              </c:extLst>
            </c:dLbl>
            <c:dLbl>
              <c:idx val="16"/>
              <c:layout>
                <c:manualLayout>
                  <c:x val="9.2750230545506139E-4"/>
                  <c:y val="-2.069062070623159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B8-4C7C-89D3-56D4D03B7B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LPC!$B$23:$B$32</c:f>
              <c:strCache>
                <c:ptCount val="10"/>
                <c:pt idx="0">
                  <c:v>Fall '15</c:v>
                </c:pt>
                <c:pt idx="1">
                  <c:v>Fall '16</c:v>
                </c:pt>
                <c:pt idx="2">
                  <c:v>Fall '17</c:v>
                </c:pt>
                <c:pt idx="3">
                  <c:v>Fall '18</c:v>
                </c:pt>
                <c:pt idx="4">
                  <c:v>Fall '19</c:v>
                </c:pt>
                <c:pt idx="5">
                  <c:v>Fall '20</c:v>
                </c:pt>
                <c:pt idx="6">
                  <c:v>Fall '21</c:v>
                </c:pt>
                <c:pt idx="7">
                  <c:v>Fall '22</c:v>
                </c:pt>
                <c:pt idx="8">
                  <c:v>Fall '23</c:v>
                </c:pt>
                <c:pt idx="9">
                  <c:v>Fall '24 (preliminary)</c:v>
                </c:pt>
              </c:strCache>
            </c:strRef>
          </c:cat>
          <c:val>
            <c:numRef>
              <c:f>LPC!$C$23:$C$32</c:f>
              <c:numCache>
                <c:formatCode>#,##0</c:formatCode>
                <c:ptCount val="10"/>
                <c:pt idx="0">
                  <c:v>24934</c:v>
                </c:pt>
                <c:pt idx="1">
                  <c:v>25446</c:v>
                </c:pt>
                <c:pt idx="2">
                  <c:v>25477</c:v>
                </c:pt>
                <c:pt idx="3">
                  <c:v>25370</c:v>
                </c:pt>
                <c:pt idx="4">
                  <c:v>25045</c:v>
                </c:pt>
                <c:pt idx="5">
                  <c:v>22409</c:v>
                </c:pt>
                <c:pt idx="6">
                  <c:v>19585</c:v>
                </c:pt>
                <c:pt idx="7">
                  <c:v>18662</c:v>
                </c:pt>
                <c:pt idx="8">
                  <c:v>21375</c:v>
                </c:pt>
                <c:pt idx="9">
                  <c:v>24259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3B8-4C7C-89D3-56D4D03B7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4168128"/>
        <c:axId val="1906255728"/>
      </c:barChart>
      <c:catAx>
        <c:axId val="17041681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Semester</a:t>
                </a:r>
              </a:p>
            </c:rich>
          </c:tx>
          <c:layout>
            <c:manualLayout>
              <c:xMode val="edge"/>
              <c:yMode val="edge"/>
              <c:x val="0.43363410654749235"/>
              <c:y val="0.941601862123502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6255728"/>
        <c:crosses val="autoZero"/>
        <c:auto val="1"/>
        <c:lblAlgn val="ctr"/>
        <c:lblOffset val="100"/>
        <c:noMultiLvlLbl val="0"/>
      </c:catAx>
      <c:valAx>
        <c:axId val="1906255728"/>
        <c:scaling>
          <c:orientation val="minMax"/>
          <c:max val="3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Enrollments</a:t>
                </a:r>
                <a:r>
                  <a:rPr lang="en-US" sz="1800" b="1" dirty="0"/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416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Fall 2019</a:t>
            </a:r>
          </a:p>
        </c:rich>
      </c:tx>
      <c:layout>
        <c:manualLayout>
          <c:xMode val="edge"/>
          <c:yMode val="edge"/>
          <c:x val="0.36131875615977266"/>
          <c:y val="1.63198673438940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245166229221349"/>
          <c:y val="0.25631931861659779"/>
          <c:w val="0.50843022747156608"/>
          <c:h val="0.667705811590089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9A-4D6B-AD80-9506053D78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9A-4D6B-AD80-9506053D78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C9A-4D6B-AD80-9506053D7878}"/>
              </c:ext>
            </c:extLst>
          </c:dPt>
          <c:dLbls>
            <c:dLbl>
              <c:idx val="0"/>
              <c:layout>
                <c:manualLayout>
                  <c:x val="0.16944444444444445"/>
                  <c:y val="2.357249464868609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9A-4D6B-AD80-9506053D7878}"/>
                </c:ext>
              </c:extLst>
            </c:dLbl>
            <c:dLbl>
              <c:idx val="1"/>
              <c:layout>
                <c:manualLayout>
                  <c:x val="-0.20277777777777778"/>
                  <c:y val="-1.388874526801124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55555555555554"/>
                      <c:h val="0.1178294404415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C9A-4D6B-AD80-9506053D7878}"/>
                </c:ext>
              </c:extLst>
            </c:dLbl>
            <c:dLbl>
              <c:idx val="2"/>
              <c:layout>
                <c:manualLayout>
                  <c:x val="-0.11666666666666672"/>
                  <c:y val="-0.1111111111111111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9A-4D6B-AD80-9506053D78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Sheet1!$O$2:$O$4</c:f>
              <c:strCache>
                <c:ptCount val="3"/>
                <c:pt idx="0">
                  <c:v>In Person Only</c:v>
                </c:pt>
                <c:pt idx="1">
                  <c:v>Asynchronous</c:v>
                </c:pt>
                <c:pt idx="2">
                  <c:v>Hybrid</c:v>
                </c:pt>
              </c:strCache>
            </c:strRef>
          </c:cat>
          <c:val>
            <c:numRef>
              <c:f>Sheet1!$P$2:$P$4</c:f>
              <c:numCache>
                <c:formatCode>0%</c:formatCode>
                <c:ptCount val="3"/>
                <c:pt idx="0">
                  <c:v>0.7933320023956878</c:v>
                </c:pt>
                <c:pt idx="1">
                  <c:v>0.18211219804352166</c:v>
                </c:pt>
                <c:pt idx="2">
                  <c:v>2.4555799560790577E-2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C9A-4D6B-AD80-9506053D78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Fall 2024</a:t>
            </a:r>
          </a:p>
        </c:rich>
      </c:tx>
      <c:layout>
        <c:manualLayout>
          <c:xMode val="edge"/>
          <c:yMode val="edge"/>
          <c:x val="0.40534843054241831"/>
          <c:y val="1.95838357795137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799608162862799"/>
          <c:y val="0.25156079573082663"/>
          <c:w val="0.51312887462579115"/>
          <c:h val="0.6846994729326717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D4-4F06-94D9-5AF6C67A64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D4-4F06-94D9-5AF6C67A644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9D4-4F06-94D9-5AF6C67A644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9D4-4F06-94D9-5AF6C67A644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9D4-4F06-94D9-5AF6C67A644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9D4-4F06-94D9-5AF6C67A6449}"/>
              </c:ext>
            </c:extLst>
          </c:dPt>
          <c:dLbls>
            <c:dLbl>
              <c:idx val="0"/>
              <c:layout>
                <c:manualLayout>
                  <c:x val="0.15277777777777768"/>
                  <c:y val="4.166666666666658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D4-4F06-94D9-5AF6C67A6449}"/>
                </c:ext>
              </c:extLst>
            </c:dLbl>
            <c:dLbl>
              <c:idx val="1"/>
              <c:layout>
                <c:manualLayout>
                  <c:x val="-0.13333333333333333"/>
                  <c:y val="4.62962962962962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D4-4F06-94D9-5AF6C67A6449}"/>
                </c:ext>
              </c:extLst>
            </c:dLbl>
            <c:dLbl>
              <c:idx val="2"/>
              <c:layout>
                <c:manualLayout>
                  <c:x val="-0.19353256857294354"/>
                  <c:y val="9.94889698285566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D4-4F06-94D9-5AF6C67A6449}"/>
                </c:ext>
              </c:extLst>
            </c:dLbl>
            <c:dLbl>
              <c:idx val="3"/>
              <c:layout>
                <c:manualLayout>
                  <c:x val="-0.2"/>
                  <c:y val="-7.40740740740740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9D4-4F06-94D9-5AF6C67A6449}"/>
                </c:ext>
              </c:extLst>
            </c:dLbl>
            <c:dLbl>
              <c:idx val="4"/>
              <c:layout>
                <c:manualLayout>
                  <c:x val="-0.05"/>
                  <c:y val="-0.1666666666666666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9D4-4F06-94D9-5AF6C67A6449}"/>
                </c:ext>
              </c:extLst>
            </c:dLbl>
            <c:dLbl>
              <c:idx val="5"/>
              <c:layout>
                <c:manualLayout>
                  <c:x val="0.17499999999999999"/>
                  <c:y val="-8.333333333333332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9D4-4F06-94D9-5AF6C67A64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Sheet1!$R$2:$R$7</c:f>
              <c:strCache>
                <c:ptCount val="6"/>
                <c:pt idx="0">
                  <c:v>In Person Only</c:v>
                </c:pt>
                <c:pt idx="1">
                  <c:v>Asynchronous</c:v>
                </c:pt>
                <c:pt idx="2">
                  <c:v>Synchronous</c:v>
                </c:pt>
                <c:pt idx="3">
                  <c:v>Combo - Asynchronous &amp; Synchronous</c:v>
                </c:pt>
                <c:pt idx="4">
                  <c:v>Hybrid</c:v>
                </c:pt>
                <c:pt idx="5">
                  <c:v>HyFlex</c:v>
                </c:pt>
              </c:strCache>
            </c:strRef>
          </c:cat>
          <c:val>
            <c:numRef>
              <c:f>Sheet1!$S$2:$S$7</c:f>
              <c:numCache>
                <c:formatCode>0%</c:formatCode>
                <c:ptCount val="6"/>
                <c:pt idx="0">
                  <c:v>0.46316830866894759</c:v>
                </c:pt>
                <c:pt idx="1">
                  <c:v>0.39263778391524795</c:v>
                </c:pt>
                <c:pt idx="2">
                  <c:v>1.051156271899089E-2</c:v>
                </c:pt>
                <c:pt idx="3">
                  <c:v>9.9344573148109974E-3</c:v>
                </c:pt>
                <c:pt idx="4">
                  <c:v>9.1594872006265718E-2</c:v>
                </c:pt>
                <c:pt idx="5">
                  <c:v>3.2153015375736838E-2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9D4-4F06-94D9-5AF6C67A64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tx1"/>
                </a:solidFill>
              </a:rPr>
              <a:t>LPC</a:t>
            </a:r>
            <a:r>
              <a:rPr lang="en-US" sz="2400" b="1" baseline="0" dirty="0">
                <a:solidFill>
                  <a:schemeClr val="tx1"/>
                </a:solidFill>
              </a:rPr>
              <a:t> Student Headcount: Fall 2015 to Fall 2024</a:t>
            </a:r>
            <a:endParaRPr lang="en-US" sz="24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9883157764063278"/>
          <c:y val="2.71376130110636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546410583812153E-2"/>
          <c:y val="0.10290382321464175"/>
          <c:w val="0.91906620202880041"/>
          <c:h val="0.7561023878633887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6888583793842311E-17"/>
                  <c:y val="1.2419274714356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B8-4C7C-89D3-56D4D03B7BFC}"/>
                </c:ext>
              </c:extLst>
            </c:dLbl>
            <c:dLbl>
              <c:idx val="14"/>
              <c:layout>
                <c:manualLayout>
                  <c:x val="3.2219437603339231E-3"/>
                  <c:y val="1.9392345127993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477723530704036E-2"/>
                      <c:h val="6.45909306796703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3B8-4C7C-89D3-56D4D03B7BFC}"/>
                </c:ext>
              </c:extLst>
            </c:dLbl>
            <c:dLbl>
              <c:idx val="16"/>
              <c:layout>
                <c:manualLayout>
                  <c:x val="9.2750230545506139E-4"/>
                  <c:y val="-2.069062070623159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B8-4C7C-89D3-56D4D03B7B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LPC!$B$23:$B$32</c:f>
              <c:strCache>
                <c:ptCount val="10"/>
                <c:pt idx="0">
                  <c:v>Fall '15</c:v>
                </c:pt>
                <c:pt idx="1">
                  <c:v>Fall '16</c:v>
                </c:pt>
                <c:pt idx="2">
                  <c:v>Fall '17</c:v>
                </c:pt>
                <c:pt idx="3">
                  <c:v>Fall '18</c:v>
                </c:pt>
                <c:pt idx="4">
                  <c:v>Fall '19</c:v>
                </c:pt>
                <c:pt idx="5">
                  <c:v>Fall '20</c:v>
                </c:pt>
                <c:pt idx="6">
                  <c:v>Fall '21</c:v>
                </c:pt>
                <c:pt idx="7">
                  <c:v>Fall '22</c:v>
                </c:pt>
                <c:pt idx="8">
                  <c:v>Fall '23</c:v>
                </c:pt>
                <c:pt idx="9">
                  <c:v>Fall '24 (preliminary)</c:v>
                </c:pt>
              </c:strCache>
            </c:strRef>
          </c:cat>
          <c:val>
            <c:numRef>
              <c:f>LPC!$C$23:$C$32</c:f>
              <c:numCache>
                <c:formatCode>#,##0</c:formatCode>
                <c:ptCount val="10"/>
                <c:pt idx="0">
                  <c:v>9221</c:v>
                </c:pt>
                <c:pt idx="1">
                  <c:v>9326</c:v>
                </c:pt>
                <c:pt idx="2">
                  <c:v>9372</c:v>
                </c:pt>
                <c:pt idx="3">
                  <c:v>9314</c:v>
                </c:pt>
                <c:pt idx="4">
                  <c:v>9061</c:v>
                </c:pt>
                <c:pt idx="5">
                  <c:v>8340</c:v>
                </c:pt>
                <c:pt idx="6">
                  <c:v>7372</c:v>
                </c:pt>
                <c:pt idx="7">
                  <c:v>6825</c:v>
                </c:pt>
                <c:pt idx="8">
                  <c:v>7618</c:v>
                </c:pt>
                <c:pt idx="9">
                  <c:v>8365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3B8-4C7C-89D3-56D4D03B7B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4168128"/>
        <c:axId val="1906255728"/>
      </c:barChart>
      <c:catAx>
        <c:axId val="17041681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Semester</a:t>
                </a:r>
              </a:p>
            </c:rich>
          </c:tx>
          <c:layout>
            <c:manualLayout>
              <c:xMode val="edge"/>
              <c:yMode val="edge"/>
              <c:x val="0.44939987231325812"/>
              <c:y val="0.943689370816661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6255728"/>
        <c:crosses val="autoZero"/>
        <c:auto val="1"/>
        <c:lblAlgn val="ctr"/>
        <c:lblOffset val="100"/>
        <c:noMultiLvlLbl val="0"/>
      </c:catAx>
      <c:valAx>
        <c:axId val="1906255728"/>
        <c:scaling>
          <c:orientation val="minMax"/>
          <c:max val="11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Headcount</a:t>
                </a:r>
                <a:r>
                  <a:rPr lang="en-US" sz="1800" b="1" dirty="0"/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416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Las Positas College</a:t>
            </a:r>
          </a:p>
          <a:p>
            <a:pPr>
              <a:defRPr sz="2000" b="1"/>
            </a:pPr>
            <a:r>
              <a:rPr lang="en-US" sz="2000" b="1" dirty="0"/>
              <a:t>Online</a:t>
            </a:r>
            <a:r>
              <a:rPr lang="en-US" sz="2000" b="1" baseline="0" dirty="0"/>
              <a:t> Only Students</a:t>
            </a:r>
          </a:p>
          <a:p>
            <a:pPr>
              <a:defRPr sz="2000" b="1"/>
            </a:pPr>
            <a:r>
              <a:rPr lang="en-US" sz="1800" b="1" baseline="0" dirty="0"/>
              <a:t>Fall 2019 vs. Fall 2024</a:t>
            </a:r>
            <a:endParaRPr lang="en-US" sz="1800" b="1" dirty="0"/>
          </a:p>
        </c:rich>
      </c:tx>
      <c:layout>
        <c:manualLayout>
          <c:xMode val="edge"/>
          <c:yMode val="edge"/>
          <c:x val="0.3724378477536394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Fall 2019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Overall!$D$5</c:f>
              <c:numCache>
                <c:formatCode>General</c:formatCode>
                <c:ptCount val="1"/>
              </c:numCache>
            </c:numRef>
          </c:cat>
          <c:val>
            <c:numRef>
              <c:f>Overall!$E$5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B3-44A8-A595-9379F7C01268}"/>
            </c:ext>
          </c:extLst>
        </c:ser>
        <c:ser>
          <c:idx val="1"/>
          <c:order val="1"/>
          <c:tx>
            <c:v>Fall 2024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Overall!$D$5</c:f>
              <c:numCache>
                <c:formatCode>General</c:formatCode>
                <c:ptCount val="1"/>
              </c:numCache>
            </c:numRef>
          </c:cat>
          <c:val>
            <c:numRef>
              <c:f>Overall!$F$5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B3-44A8-A595-9379F7C012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3115535"/>
        <c:axId val="1535630079"/>
      </c:barChart>
      <c:catAx>
        <c:axId val="423115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5630079"/>
        <c:crosses val="autoZero"/>
        <c:auto val="1"/>
        <c:lblAlgn val="ctr"/>
        <c:lblOffset val="100"/>
        <c:noMultiLvlLbl val="0"/>
      </c:catAx>
      <c:valAx>
        <c:axId val="1535630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 Taking Online Only</a:t>
                </a:r>
                <a:r>
                  <a:rPr lang="en-US" baseline="0"/>
                  <a:t> Classes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115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072453496055609"/>
          <c:y val="0.92373133169425881"/>
          <c:w val="0.5951873631829776"/>
          <c:h val="5.92800899887514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Las Positas College</a:t>
            </a:r>
          </a:p>
          <a:p>
            <a:pPr>
              <a:defRPr sz="1800" b="1"/>
            </a:pPr>
            <a:r>
              <a:rPr lang="en-US" sz="1800" b="1" dirty="0"/>
              <a:t>Online</a:t>
            </a:r>
            <a:r>
              <a:rPr lang="en-US" sz="1800" b="1" baseline="0" dirty="0"/>
              <a:t> Only Students by Gender</a:t>
            </a:r>
          </a:p>
          <a:p>
            <a:pPr>
              <a:defRPr sz="1800" b="1"/>
            </a:pPr>
            <a:r>
              <a:rPr lang="en-US" sz="1800" b="1" baseline="0" dirty="0"/>
              <a:t>Fall 2019 vs. Fall 2024</a:t>
            </a:r>
            <a:endParaRPr lang="en-US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Fall 2019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Gender!$D$5:$D$7</c:f>
              <c:strCache>
                <c:ptCount val="3"/>
                <c:pt idx="0">
                  <c:v>Female</c:v>
                </c:pt>
                <c:pt idx="1">
                  <c:v>Male</c:v>
                </c:pt>
                <c:pt idx="2">
                  <c:v>Non-Binary/Declined to State</c:v>
                </c:pt>
              </c:strCache>
            </c:strRef>
          </c:cat>
          <c:val>
            <c:numRef>
              <c:f>Gender!$E$5:$E$7</c:f>
              <c:numCache>
                <c:formatCode>0%</c:formatCode>
                <c:ptCount val="3"/>
                <c:pt idx="0">
                  <c:v>0.14000000000000001</c:v>
                </c:pt>
                <c:pt idx="1">
                  <c:v>0.08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F0-4E24-BC16-8C1822102184}"/>
            </c:ext>
          </c:extLst>
        </c:ser>
        <c:ser>
          <c:idx val="1"/>
          <c:order val="1"/>
          <c:tx>
            <c:v>Fall 2024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Gender!$D$5:$D$7</c:f>
              <c:strCache>
                <c:ptCount val="3"/>
                <c:pt idx="0">
                  <c:v>Female</c:v>
                </c:pt>
                <c:pt idx="1">
                  <c:v>Male</c:v>
                </c:pt>
                <c:pt idx="2">
                  <c:v>Non-Binary/Declined to State</c:v>
                </c:pt>
              </c:strCache>
            </c:strRef>
          </c:cat>
          <c:val>
            <c:numRef>
              <c:f>Gender!$F$5:$F$7</c:f>
              <c:numCache>
                <c:formatCode>0%</c:formatCode>
                <c:ptCount val="3"/>
                <c:pt idx="0">
                  <c:v>0.30189573459715641</c:v>
                </c:pt>
                <c:pt idx="1">
                  <c:v>0.20862764883955601</c:v>
                </c:pt>
                <c:pt idx="2">
                  <c:v>0.143646408839779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F0-4E24-BC16-8C18221021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3115535"/>
        <c:axId val="1535630079"/>
      </c:barChart>
      <c:catAx>
        <c:axId val="423115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5630079"/>
        <c:crosses val="autoZero"/>
        <c:auto val="1"/>
        <c:lblAlgn val="ctr"/>
        <c:lblOffset val="100"/>
        <c:noMultiLvlLbl val="0"/>
      </c:catAx>
      <c:valAx>
        <c:axId val="1535630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 Taking Online Only</a:t>
                </a:r>
                <a:r>
                  <a:rPr lang="en-US" baseline="0"/>
                  <a:t> Classes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115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06734713716341E-2"/>
          <c:y val="8.4414001587401893E-2"/>
          <c:w val="0.19785963440960413"/>
          <c:h val="5.92800899887514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Las Positas College</a:t>
            </a:r>
          </a:p>
          <a:p>
            <a:pPr>
              <a:defRPr sz="1800" b="1"/>
            </a:pPr>
            <a:r>
              <a:rPr lang="en-US" sz="1800" b="1"/>
              <a:t>Online</a:t>
            </a:r>
            <a:r>
              <a:rPr lang="en-US" sz="1800" b="1" baseline="0"/>
              <a:t> Only Students by Race/Ethnicity</a:t>
            </a:r>
          </a:p>
          <a:p>
            <a:pPr>
              <a:defRPr sz="1800" b="1"/>
            </a:pPr>
            <a:r>
              <a:rPr lang="en-US" sz="1800" b="1" baseline="0"/>
              <a:t>Fall 2019 vs. Fall 2024</a:t>
            </a:r>
            <a:endParaRPr lang="en-US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Fall 2019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Race!$D$5:$D$12</c:f>
              <c:strCache>
                <c:ptCount val="8"/>
                <c:pt idx="0">
                  <c:v>Asian Am.</c:v>
                </c:pt>
                <c:pt idx="1">
                  <c:v>African Am.</c:v>
                </c:pt>
                <c:pt idx="2">
                  <c:v>Filipino/a/x</c:v>
                </c:pt>
                <c:pt idx="3">
                  <c:v>Latino/a/x</c:v>
                </c:pt>
                <c:pt idx="4">
                  <c:v>Pacific Islander</c:v>
                </c:pt>
                <c:pt idx="5">
                  <c:v>White</c:v>
                </c:pt>
                <c:pt idx="6">
                  <c:v>Multiracial</c:v>
                </c:pt>
                <c:pt idx="7">
                  <c:v>Other/Unknown</c:v>
                </c:pt>
              </c:strCache>
            </c:strRef>
          </c:cat>
          <c:val>
            <c:numRef>
              <c:f>Race!$E$5:$E$12</c:f>
              <c:numCache>
                <c:formatCode>0%</c:formatCode>
                <c:ptCount val="8"/>
                <c:pt idx="0">
                  <c:v>0.1</c:v>
                </c:pt>
                <c:pt idx="1">
                  <c:v>0.14000000000000001</c:v>
                </c:pt>
                <c:pt idx="2">
                  <c:v>0.14000000000000001</c:v>
                </c:pt>
                <c:pt idx="3">
                  <c:v>0.11</c:v>
                </c:pt>
                <c:pt idx="4">
                  <c:v>0.21</c:v>
                </c:pt>
                <c:pt idx="5">
                  <c:v>0.11</c:v>
                </c:pt>
                <c:pt idx="6">
                  <c:v>0.1</c:v>
                </c:pt>
                <c:pt idx="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78-41AA-967C-4E24742D88A1}"/>
            </c:ext>
          </c:extLst>
        </c:ser>
        <c:ser>
          <c:idx val="1"/>
          <c:order val="1"/>
          <c:tx>
            <c:v>Fall 2024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Race!$D$5:$D$12</c:f>
              <c:strCache>
                <c:ptCount val="8"/>
                <c:pt idx="0">
                  <c:v>Asian Am.</c:v>
                </c:pt>
                <c:pt idx="1">
                  <c:v>African Am.</c:v>
                </c:pt>
                <c:pt idx="2">
                  <c:v>Filipino/a/x</c:v>
                </c:pt>
                <c:pt idx="3">
                  <c:v>Latino/a/x</c:v>
                </c:pt>
                <c:pt idx="4">
                  <c:v>Pacific Islander</c:v>
                </c:pt>
                <c:pt idx="5">
                  <c:v>White</c:v>
                </c:pt>
                <c:pt idx="6">
                  <c:v>Multiracial</c:v>
                </c:pt>
                <c:pt idx="7">
                  <c:v>Other/Unknown</c:v>
                </c:pt>
              </c:strCache>
            </c:strRef>
          </c:cat>
          <c:val>
            <c:numRef>
              <c:f>Race!$F$5:$F$12</c:f>
              <c:numCache>
                <c:formatCode>0%</c:formatCode>
                <c:ptCount val="8"/>
                <c:pt idx="0">
                  <c:v>0.23</c:v>
                </c:pt>
                <c:pt idx="1">
                  <c:v>0.34</c:v>
                </c:pt>
                <c:pt idx="2">
                  <c:v>0.27</c:v>
                </c:pt>
                <c:pt idx="3">
                  <c:v>0.28999999999999998</c:v>
                </c:pt>
                <c:pt idx="4">
                  <c:v>0.39</c:v>
                </c:pt>
                <c:pt idx="5">
                  <c:v>0.22</c:v>
                </c:pt>
                <c:pt idx="6">
                  <c:v>0.24</c:v>
                </c:pt>
                <c:pt idx="7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78-41AA-967C-4E24742D88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3115535"/>
        <c:axId val="1535630079"/>
      </c:barChart>
      <c:catAx>
        <c:axId val="423115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5630079"/>
        <c:crosses val="autoZero"/>
        <c:auto val="1"/>
        <c:lblAlgn val="ctr"/>
        <c:lblOffset val="100"/>
        <c:noMultiLvlLbl val="0"/>
      </c:catAx>
      <c:valAx>
        <c:axId val="1535630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 Taking Online Only</a:t>
                </a:r>
                <a:r>
                  <a:rPr lang="en-US" baseline="0"/>
                  <a:t> Classes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115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527714361148642E-2"/>
          <c:y val="0.11737121569481235"/>
          <c:w val="0.1965159437873612"/>
          <c:h val="5.9280089988751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Las Positas College</a:t>
            </a:r>
          </a:p>
          <a:p>
            <a:pPr>
              <a:defRPr sz="1600" b="1"/>
            </a:pPr>
            <a:r>
              <a:rPr lang="en-US" sz="1600" b="1"/>
              <a:t>Online</a:t>
            </a:r>
            <a:r>
              <a:rPr lang="en-US" sz="1600" b="1" baseline="0"/>
              <a:t> Only Students by Age</a:t>
            </a:r>
          </a:p>
          <a:p>
            <a:pPr>
              <a:defRPr sz="1600" b="1"/>
            </a:pPr>
            <a:r>
              <a:rPr lang="en-US" sz="1600" b="1" baseline="0"/>
              <a:t>Fall 2019 vs. Fall 2024</a:t>
            </a:r>
            <a:endParaRPr lang="en-US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Fall 2019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Age!$D$5:$D$11</c:f>
              <c:strCache>
                <c:ptCount val="7"/>
                <c:pt idx="0">
                  <c:v>19 or younger</c:v>
                </c:pt>
                <c:pt idx="1">
                  <c:v>20-21</c:v>
                </c:pt>
                <c:pt idx="2">
                  <c:v>22-24</c:v>
                </c:pt>
                <c:pt idx="3">
                  <c:v>25-29</c:v>
                </c:pt>
                <c:pt idx="4">
                  <c:v>30-39</c:v>
                </c:pt>
                <c:pt idx="5">
                  <c:v>40-49</c:v>
                </c:pt>
                <c:pt idx="6">
                  <c:v>50 or older</c:v>
                </c:pt>
              </c:strCache>
            </c:strRef>
          </c:cat>
          <c:val>
            <c:numRef>
              <c:f>Age!$E$5:$E$11</c:f>
              <c:numCache>
                <c:formatCode>0%</c:formatCode>
                <c:ptCount val="7"/>
                <c:pt idx="0">
                  <c:v>0.04</c:v>
                </c:pt>
                <c:pt idx="1">
                  <c:v>0.09</c:v>
                </c:pt>
                <c:pt idx="2">
                  <c:v>0.13</c:v>
                </c:pt>
                <c:pt idx="3">
                  <c:v>0.17</c:v>
                </c:pt>
                <c:pt idx="4">
                  <c:v>0.2</c:v>
                </c:pt>
                <c:pt idx="5">
                  <c:v>0.21</c:v>
                </c:pt>
                <c:pt idx="6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89-40C8-9472-F7FF838626A4}"/>
            </c:ext>
          </c:extLst>
        </c:ser>
        <c:ser>
          <c:idx val="1"/>
          <c:order val="1"/>
          <c:tx>
            <c:v>Fall 2024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Age!$D$5:$D$11</c:f>
              <c:strCache>
                <c:ptCount val="7"/>
                <c:pt idx="0">
                  <c:v>19 or younger</c:v>
                </c:pt>
                <c:pt idx="1">
                  <c:v>20-21</c:v>
                </c:pt>
                <c:pt idx="2">
                  <c:v>22-24</c:v>
                </c:pt>
                <c:pt idx="3">
                  <c:v>25-29</c:v>
                </c:pt>
                <c:pt idx="4">
                  <c:v>30-39</c:v>
                </c:pt>
                <c:pt idx="5">
                  <c:v>40-49</c:v>
                </c:pt>
                <c:pt idx="6">
                  <c:v>50 or older</c:v>
                </c:pt>
              </c:strCache>
            </c:strRef>
          </c:cat>
          <c:val>
            <c:numRef>
              <c:f>Age!$F$5:$F$11</c:f>
              <c:numCache>
                <c:formatCode>0%</c:formatCode>
                <c:ptCount val="7"/>
                <c:pt idx="0">
                  <c:v>0.16</c:v>
                </c:pt>
                <c:pt idx="1">
                  <c:v>0.27</c:v>
                </c:pt>
                <c:pt idx="2">
                  <c:v>0.31</c:v>
                </c:pt>
                <c:pt idx="3">
                  <c:v>0.37</c:v>
                </c:pt>
                <c:pt idx="4">
                  <c:v>0.39</c:v>
                </c:pt>
                <c:pt idx="5">
                  <c:v>0.36</c:v>
                </c:pt>
                <c:pt idx="6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89-40C8-9472-F7FF838626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3115535"/>
        <c:axId val="1535630079"/>
      </c:barChart>
      <c:catAx>
        <c:axId val="423115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5630079"/>
        <c:crosses val="autoZero"/>
        <c:auto val="1"/>
        <c:lblAlgn val="ctr"/>
        <c:lblOffset val="100"/>
        <c:noMultiLvlLbl val="0"/>
      </c:catAx>
      <c:valAx>
        <c:axId val="1535630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 Taking Online Only</a:t>
                </a:r>
                <a:r>
                  <a:rPr lang="en-US" baseline="0"/>
                  <a:t> Classes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115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018522150923304E-2"/>
          <c:y val="0.10320642166727444"/>
          <c:w val="0.19785963440960413"/>
          <c:h val="5.92800899887514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Las Positas College</a:t>
            </a:r>
          </a:p>
          <a:p>
            <a:pPr>
              <a:defRPr sz="1600" b="1"/>
            </a:pPr>
            <a:r>
              <a:rPr lang="en-US" sz="1600" b="1"/>
              <a:t>Online</a:t>
            </a:r>
            <a:r>
              <a:rPr lang="en-US" sz="1600" b="1" baseline="0"/>
              <a:t> Only Students by Educational Goal</a:t>
            </a:r>
          </a:p>
          <a:p>
            <a:pPr>
              <a:defRPr sz="1600" b="1"/>
            </a:pPr>
            <a:r>
              <a:rPr lang="en-US" sz="1600" b="1" baseline="0"/>
              <a:t>Fall 2019 vs. Fall 2024</a:t>
            </a:r>
            <a:endParaRPr lang="en-US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Fall 2019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'Educational Goal'!$D$5:$D$10</c:f>
              <c:strCache>
                <c:ptCount val="6"/>
                <c:pt idx="0">
                  <c:v>Transfer
(With/Without Associate Degree) </c:v>
                </c:pt>
                <c:pt idx="1">
                  <c:v>Associate Degree Only</c:v>
                </c:pt>
                <c:pt idx="2">
                  <c:v>Certificate/Job Training</c:v>
                </c:pt>
                <c:pt idx="3">
                  <c:v>Improve Eng/Math Basic Skills</c:v>
                </c:pt>
                <c:pt idx="4">
                  <c:v>Personal Development</c:v>
                </c:pt>
                <c:pt idx="5">
                  <c:v>Undecided</c:v>
                </c:pt>
              </c:strCache>
            </c:strRef>
          </c:cat>
          <c:val>
            <c:numRef>
              <c:f>'Educational Goal'!$E$5:$E$10</c:f>
              <c:numCache>
                <c:formatCode>0%</c:formatCode>
                <c:ptCount val="6"/>
                <c:pt idx="0">
                  <c:v>0.1</c:v>
                </c:pt>
                <c:pt idx="1">
                  <c:v>0.14000000000000001</c:v>
                </c:pt>
                <c:pt idx="2">
                  <c:v>0.14000000000000001</c:v>
                </c:pt>
                <c:pt idx="3">
                  <c:v>0.11</c:v>
                </c:pt>
                <c:pt idx="4">
                  <c:v>0.21</c:v>
                </c:pt>
                <c:pt idx="5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49-4EF0-9641-EB42E513F691}"/>
            </c:ext>
          </c:extLst>
        </c:ser>
        <c:ser>
          <c:idx val="1"/>
          <c:order val="1"/>
          <c:tx>
            <c:v>Fall 2024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'Educational Goal'!$D$5:$D$10</c:f>
              <c:strCache>
                <c:ptCount val="6"/>
                <c:pt idx="0">
                  <c:v>Transfer
(With/Without Associate Degree) </c:v>
                </c:pt>
                <c:pt idx="1">
                  <c:v>Associate Degree Only</c:v>
                </c:pt>
                <c:pt idx="2">
                  <c:v>Certificate/Job Training</c:v>
                </c:pt>
                <c:pt idx="3">
                  <c:v>Improve Eng/Math Basic Skills</c:v>
                </c:pt>
                <c:pt idx="4">
                  <c:v>Personal Development</c:v>
                </c:pt>
                <c:pt idx="5">
                  <c:v>Undecided</c:v>
                </c:pt>
              </c:strCache>
            </c:strRef>
          </c:cat>
          <c:val>
            <c:numRef>
              <c:f>'Educational Goal'!$F$5:$F$10</c:f>
              <c:numCache>
                <c:formatCode>0%</c:formatCode>
                <c:ptCount val="6"/>
                <c:pt idx="0">
                  <c:v>0.23</c:v>
                </c:pt>
                <c:pt idx="1">
                  <c:v>0.33</c:v>
                </c:pt>
                <c:pt idx="2">
                  <c:v>0.3</c:v>
                </c:pt>
                <c:pt idx="3">
                  <c:v>0.13</c:v>
                </c:pt>
                <c:pt idx="4">
                  <c:v>0.34</c:v>
                </c:pt>
                <c:pt idx="5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49-4EF0-9641-EB42E513F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3115535"/>
        <c:axId val="1535630079"/>
      </c:barChart>
      <c:catAx>
        <c:axId val="423115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5630079"/>
        <c:crosses val="autoZero"/>
        <c:auto val="1"/>
        <c:lblAlgn val="ctr"/>
        <c:lblOffset val="100"/>
        <c:noMultiLvlLbl val="0"/>
      </c:catAx>
      <c:valAx>
        <c:axId val="1535630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 Taking Online Only</a:t>
                </a:r>
                <a:r>
                  <a:rPr lang="en-US" baseline="0"/>
                  <a:t> Classes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3115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527676010285601E-2"/>
          <c:y val="8.9350267293646091E-2"/>
          <c:w val="0.19785963440960413"/>
          <c:h val="5.9280089988751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10F8F-276E-40A5-8ACB-A2943EA0AA31}" type="doc">
      <dgm:prSet loTypeId="urn:microsoft.com/office/officeart/2011/layout/Tab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2C64CE-1280-4534-87C4-AD4ECC33C49D}">
      <dgm:prSet/>
      <dgm:spPr/>
      <dgm:t>
        <a:bodyPr/>
        <a:lstStyle/>
        <a:p>
          <a:r>
            <a:rPr lang="en-US" dirty="0"/>
            <a:t>Angelo Mercado, Student Government President</a:t>
          </a:r>
        </a:p>
      </dgm:t>
    </dgm:pt>
    <dgm:pt modelId="{45E97B13-EDA0-4192-ACA0-ADE54152762B}" type="parTrans" cxnId="{A7030F1C-0DCE-40AD-B977-D60138732EE3}">
      <dgm:prSet/>
      <dgm:spPr/>
      <dgm:t>
        <a:bodyPr/>
        <a:lstStyle/>
        <a:p>
          <a:endParaRPr lang="en-US"/>
        </a:p>
      </dgm:t>
    </dgm:pt>
    <dgm:pt modelId="{CDC84E57-BE0C-40B2-87FE-4E0319887564}" type="sibTrans" cxnId="{A7030F1C-0DCE-40AD-B977-D60138732EE3}">
      <dgm:prSet/>
      <dgm:spPr/>
      <dgm:t>
        <a:bodyPr/>
        <a:lstStyle/>
        <a:p>
          <a:endParaRPr lang="en-US"/>
        </a:p>
      </dgm:t>
    </dgm:pt>
    <dgm:pt modelId="{8AC18969-094C-43D6-AFDD-67D299897D3F}">
      <dgm:prSet custT="1"/>
      <dgm:spPr/>
      <dgm:t>
        <a:bodyPr/>
        <a:lstStyle/>
        <a:p>
          <a:r>
            <a:rPr lang="en-US" sz="1900" dirty="0"/>
            <a:t>Welcome &amp; Announcements</a:t>
          </a:r>
        </a:p>
      </dgm:t>
    </dgm:pt>
    <dgm:pt modelId="{1A351A48-64E3-4052-AEC1-DFCCB8819D77}" type="parTrans" cxnId="{1BE55E5D-E272-44B5-A1EE-D58641555B45}">
      <dgm:prSet/>
      <dgm:spPr/>
      <dgm:t>
        <a:bodyPr/>
        <a:lstStyle/>
        <a:p>
          <a:endParaRPr lang="en-US"/>
        </a:p>
      </dgm:t>
    </dgm:pt>
    <dgm:pt modelId="{E1C52956-8031-40DB-B85B-05C4E551B3A3}" type="sibTrans" cxnId="{1BE55E5D-E272-44B5-A1EE-D58641555B45}">
      <dgm:prSet/>
      <dgm:spPr/>
      <dgm:t>
        <a:bodyPr/>
        <a:lstStyle/>
        <a:p>
          <a:endParaRPr lang="en-US"/>
        </a:p>
      </dgm:t>
    </dgm:pt>
    <dgm:pt modelId="{C6ACB831-F824-4D10-AEB4-85A92CC24E7F}">
      <dgm:prSet custT="1"/>
      <dgm:spPr/>
      <dgm:t>
        <a:bodyPr/>
        <a:lstStyle/>
        <a:p>
          <a:r>
            <a:rPr lang="en-US" sz="1900" dirty="0"/>
            <a:t>Student Government Update </a:t>
          </a:r>
        </a:p>
      </dgm:t>
    </dgm:pt>
    <dgm:pt modelId="{91796462-11AC-44BE-BDC5-A85D997EE91E}" type="parTrans" cxnId="{87AD0448-B333-4B48-BA7A-6B2C50D3C1CB}">
      <dgm:prSet/>
      <dgm:spPr/>
      <dgm:t>
        <a:bodyPr/>
        <a:lstStyle/>
        <a:p>
          <a:endParaRPr lang="en-US"/>
        </a:p>
      </dgm:t>
    </dgm:pt>
    <dgm:pt modelId="{69B5A566-18CC-4287-81F9-54CBFE363D28}" type="sibTrans" cxnId="{87AD0448-B333-4B48-BA7A-6B2C50D3C1CB}">
      <dgm:prSet/>
      <dgm:spPr/>
      <dgm:t>
        <a:bodyPr/>
        <a:lstStyle/>
        <a:p>
          <a:endParaRPr lang="en-US"/>
        </a:p>
      </dgm:t>
    </dgm:pt>
    <dgm:pt modelId="{F476B58A-AD20-401C-9647-650A5C8F0CA6}">
      <dgm:prSet custT="1"/>
      <dgm:spPr/>
      <dgm:t>
        <a:bodyPr/>
        <a:lstStyle/>
        <a:p>
          <a:r>
            <a:rPr lang="en-US" sz="1900" dirty="0"/>
            <a:t>New Colleagues on Campus</a:t>
          </a:r>
        </a:p>
      </dgm:t>
    </dgm:pt>
    <dgm:pt modelId="{DA8E65C7-C664-4853-8A06-3F0E9539B042}" type="parTrans" cxnId="{DE89BC93-94AA-44D3-9680-196D0E62DDC6}">
      <dgm:prSet/>
      <dgm:spPr/>
      <dgm:t>
        <a:bodyPr/>
        <a:lstStyle/>
        <a:p>
          <a:endParaRPr lang="en-US"/>
        </a:p>
      </dgm:t>
    </dgm:pt>
    <dgm:pt modelId="{BC579BD2-FD76-4DAE-9186-6D48AF9AF1F7}" type="sibTrans" cxnId="{DE89BC93-94AA-44D3-9680-196D0E62DDC6}">
      <dgm:prSet/>
      <dgm:spPr/>
      <dgm:t>
        <a:bodyPr/>
        <a:lstStyle/>
        <a:p>
          <a:endParaRPr lang="en-US"/>
        </a:p>
      </dgm:t>
    </dgm:pt>
    <dgm:pt modelId="{458FD1DA-5FA7-4C47-87B3-E92C8A85A26B}">
      <dgm:prSet/>
      <dgm:spPr/>
      <dgm:t>
        <a:bodyPr/>
        <a:lstStyle/>
        <a:p>
          <a:r>
            <a:rPr lang="en-US" dirty="0"/>
            <a:t>Nan Ho, Vice President, Academic Services</a:t>
          </a:r>
        </a:p>
      </dgm:t>
    </dgm:pt>
    <dgm:pt modelId="{65CFE89C-65E3-4697-B237-AB7F130F2F10}" type="parTrans" cxnId="{308E4792-F318-44DD-BB39-612CC7611194}">
      <dgm:prSet/>
      <dgm:spPr/>
      <dgm:t>
        <a:bodyPr/>
        <a:lstStyle/>
        <a:p>
          <a:endParaRPr lang="en-US"/>
        </a:p>
      </dgm:t>
    </dgm:pt>
    <dgm:pt modelId="{D6A29E81-45EB-414A-9C4B-04F5D914B8B5}" type="sibTrans" cxnId="{308E4792-F318-44DD-BB39-612CC7611194}">
      <dgm:prSet/>
      <dgm:spPr/>
      <dgm:t>
        <a:bodyPr/>
        <a:lstStyle/>
        <a:p>
          <a:endParaRPr lang="en-US"/>
        </a:p>
      </dgm:t>
    </dgm:pt>
    <dgm:pt modelId="{AFEA128B-D9D9-4421-89CD-9077217E934B}">
      <dgm:prSet/>
      <dgm:spPr/>
      <dgm:t>
        <a:bodyPr/>
        <a:lstStyle/>
        <a:p>
          <a:r>
            <a:rPr lang="en-US" dirty="0"/>
            <a:t>Nan Ho, Vice President, Academic Services</a:t>
          </a:r>
        </a:p>
      </dgm:t>
    </dgm:pt>
    <dgm:pt modelId="{1185B64F-C490-43DA-A942-683C2CAFDD82}" type="parTrans" cxnId="{C7916EDB-9EA5-4B07-8278-326290469395}">
      <dgm:prSet/>
      <dgm:spPr/>
      <dgm:t>
        <a:bodyPr/>
        <a:lstStyle/>
        <a:p>
          <a:endParaRPr lang="en-US"/>
        </a:p>
      </dgm:t>
    </dgm:pt>
    <dgm:pt modelId="{507E7D19-FAF6-450F-B19A-D2639EA10092}" type="sibTrans" cxnId="{C7916EDB-9EA5-4B07-8278-326290469395}">
      <dgm:prSet/>
      <dgm:spPr/>
      <dgm:t>
        <a:bodyPr/>
        <a:lstStyle/>
        <a:p>
          <a:endParaRPr lang="en-US"/>
        </a:p>
      </dgm:t>
    </dgm:pt>
    <dgm:pt modelId="{65B3D87B-E88E-4D27-9876-E5ADE3BF2C7D}">
      <dgm:prSet custT="1"/>
      <dgm:spPr/>
      <dgm:t>
        <a:bodyPr/>
        <a:lstStyle/>
        <a:p>
          <a:r>
            <a:rPr lang="en-US" sz="1900" dirty="0"/>
            <a:t>What’s Right at LPC</a:t>
          </a:r>
        </a:p>
      </dgm:t>
    </dgm:pt>
    <dgm:pt modelId="{5463D989-2171-48A3-B09D-54706E99E0EF}" type="parTrans" cxnId="{10B3CECC-33BE-492E-86D6-916BEA807CD0}">
      <dgm:prSet/>
      <dgm:spPr/>
      <dgm:t>
        <a:bodyPr/>
        <a:lstStyle/>
        <a:p>
          <a:endParaRPr lang="en-US"/>
        </a:p>
      </dgm:t>
    </dgm:pt>
    <dgm:pt modelId="{B29F0F5C-3499-4A2E-A909-CE036BC24195}" type="sibTrans" cxnId="{10B3CECC-33BE-492E-86D6-916BEA807CD0}">
      <dgm:prSet/>
      <dgm:spPr/>
      <dgm:t>
        <a:bodyPr/>
        <a:lstStyle/>
        <a:p>
          <a:endParaRPr lang="en-US"/>
        </a:p>
      </dgm:t>
    </dgm:pt>
    <dgm:pt modelId="{C9AB9EC4-E66C-44A6-A543-7FEA6FD55DE6}">
      <dgm:prSet/>
      <dgm:spPr/>
      <dgm:t>
        <a:bodyPr/>
        <a:lstStyle/>
        <a:p>
          <a:r>
            <a:rPr lang="en-US" dirty="0"/>
            <a:t>Nan Ho, Vice President, Academic Services</a:t>
          </a:r>
        </a:p>
      </dgm:t>
    </dgm:pt>
    <dgm:pt modelId="{128BB289-2CAB-4DFC-B1B9-EBEEE618C066}" type="parTrans" cxnId="{613E7A0F-0115-45FC-BDE0-FDB59CDA0643}">
      <dgm:prSet/>
      <dgm:spPr/>
      <dgm:t>
        <a:bodyPr/>
        <a:lstStyle/>
        <a:p>
          <a:endParaRPr lang="en-US"/>
        </a:p>
      </dgm:t>
    </dgm:pt>
    <dgm:pt modelId="{82D8BAED-5397-4FC3-9C7C-965C420977C3}" type="sibTrans" cxnId="{613E7A0F-0115-45FC-BDE0-FDB59CDA0643}">
      <dgm:prSet/>
      <dgm:spPr/>
      <dgm:t>
        <a:bodyPr/>
        <a:lstStyle/>
        <a:p>
          <a:endParaRPr lang="en-US"/>
        </a:p>
      </dgm:t>
    </dgm:pt>
    <dgm:pt modelId="{AACEE91B-0FE2-4523-8B28-0CDDE0E0F2D8}">
      <dgm:prSet custT="1"/>
      <dgm:spPr/>
      <dgm:t>
        <a:bodyPr/>
        <a:lstStyle/>
        <a:p>
          <a:r>
            <a:rPr lang="en-US" sz="1900" dirty="0"/>
            <a:t>Enrollments by Modality</a:t>
          </a:r>
        </a:p>
      </dgm:t>
    </dgm:pt>
    <dgm:pt modelId="{6ABCFB82-3359-4E8C-B5DB-1C05783E1339}" type="parTrans" cxnId="{3E78944A-200C-4A4B-A22B-239390049012}">
      <dgm:prSet/>
      <dgm:spPr/>
      <dgm:t>
        <a:bodyPr/>
        <a:lstStyle/>
        <a:p>
          <a:endParaRPr lang="en-US"/>
        </a:p>
      </dgm:t>
    </dgm:pt>
    <dgm:pt modelId="{C69B90EB-3B1E-47A2-9B98-BEA6D41C3680}" type="sibTrans" cxnId="{3E78944A-200C-4A4B-A22B-239390049012}">
      <dgm:prSet/>
      <dgm:spPr/>
      <dgm:t>
        <a:bodyPr/>
        <a:lstStyle/>
        <a:p>
          <a:endParaRPr lang="en-US"/>
        </a:p>
      </dgm:t>
    </dgm:pt>
    <dgm:pt modelId="{1C5C5172-D79E-4C10-8598-3528680AE09F}">
      <dgm:prSet/>
      <dgm:spPr/>
      <dgm:t>
        <a:bodyPr/>
        <a:lstStyle/>
        <a:p>
          <a:r>
            <a:rPr lang="en-US" dirty="0"/>
            <a:t>Rajinder S. Samra, Director of Research, Planning, and Institutional Effectiveness</a:t>
          </a:r>
        </a:p>
      </dgm:t>
    </dgm:pt>
    <dgm:pt modelId="{B4C94139-39A2-4161-B37A-25C926EAB181}" type="parTrans" cxnId="{8BBFBA6A-344F-4732-9BAA-289AC684F52A}">
      <dgm:prSet/>
      <dgm:spPr/>
      <dgm:t>
        <a:bodyPr/>
        <a:lstStyle/>
        <a:p>
          <a:endParaRPr lang="en-US"/>
        </a:p>
      </dgm:t>
    </dgm:pt>
    <dgm:pt modelId="{8D44C533-D5FB-4411-8AF7-DB4E5672A09A}" type="sibTrans" cxnId="{8BBFBA6A-344F-4732-9BAA-289AC684F52A}">
      <dgm:prSet/>
      <dgm:spPr/>
      <dgm:t>
        <a:bodyPr/>
        <a:lstStyle/>
        <a:p>
          <a:endParaRPr lang="en-US"/>
        </a:p>
      </dgm:t>
    </dgm:pt>
    <dgm:pt modelId="{63E2B218-0346-4292-99D3-499963BCA316}">
      <dgm:prSet custT="1"/>
      <dgm:spPr/>
      <dgm:t>
        <a:bodyPr/>
        <a:lstStyle/>
        <a:p>
          <a:r>
            <a:rPr lang="en-US" sz="1900" dirty="0"/>
            <a:t>Facilities Master Plan Update</a:t>
          </a:r>
        </a:p>
      </dgm:t>
    </dgm:pt>
    <dgm:pt modelId="{437196D8-C786-47E3-9E4D-369E5A2C360F}" type="parTrans" cxnId="{1762BEE5-73CA-4C8A-9B28-470DCD665600}">
      <dgm:prSet/>
      <dgm:spPr/>
      <dgm:t>
        <a:bodyPr/>
        <a:lstStyle/>
        <a:p>
          <a:endParaRPr lang="en-US"/>
        </a:p>
      </dgm:t>
    </dgm:pt>
    <dgm:pt modelId="{43F61AFF-D1CB-4030-8BBB-1CA359CB6D3E}" type="sibTrans" cxnId="{1762BEE5-73CA-4C8A-9B28-470DCD665600}">
      <dgm:prSet/>
      <dgm:spPr/>
      <dgm:t>
        <a:bodyPr/>
        <a:lstStyle/>
        <a:p>
          <a:endParaRPr lang="en-US"/>
        </a:p>
      </dgm:t>
    </dgm:pt>
    <dgm:pt modelId="{E6E662B5-B464-4D88-B896-DE9BD8138E08}">
      <dgm:prSet/>
      <dgm:spPr/>
      <dgm:t>
        <a:bodyPr/>
        <a:lstStyle/>
        <a:p>
          <a:r>
            <a:rPr lang="en-US" dirty="0"/>
            <a:t>Megan </a:t>
          </a:r>
          <a:r>
            <a:rPr lang="en-US" dirty="0" err="1"/>
            <a:t>Gaunce</a:t>
          </a:r>
          <a:r>
            <a:rPr lang="en-US" dirty="0"/>
            <a:t> &amp; Melinda Nish, Cambridge West Partnership, LLC</a:t>
          </a:r>
        </a:p>
      </dgm:t>
    </dgm:pt>
    <dgm:pt modelId="{0213036F-6234-4675-87FA-7300272A3B94}" type="parTrans" cxnId="{0079BAC8-43ED-4BB0-849A-4C1426414BD6}">
      <dgm:prSet/>
      <dgm:spPr/>
      <dgm:t>
        <a:bodyPr/>
        <a:lstStyle/>
        <a:p>
          <a:endParaRPr lang="en-US"/>
        </a:p>
      </dgm:t>
    </dgm:pt>
    <dgm:pt modelId="{671C68CF-A041-48A5-B8A4-6A615CDE7EEC}" type="sibTrans" cxnId="{0079BAC8-43ED-4BB0-849A-4C1426414BD6}">
      <dgm:prSet/>
      <dgm:spPr/>
      <dgm:t>
        <a:bodyPr/>
        <a:lstStyle/>
        <a:p>
          <a:endParaRPr lang="en-US"/>
        </a:p>
      </dgm:t>
    </dgm:pt>
    <dgm:pt modelId="{B1A1D64D-629C-4407-AA9E-81870F052685}">
      <dgm:prSet custT="1"/>
      <dgm:spPr/>
      <dgm:t>
        <a:bodyPr/>
        <a:lstStyle/>
        <a:p>
          <a:r>
            <a:rPr lang="en-US" sz="1900" dirty="0"/>
            <a:t>LPC Foundation Update</a:t>
          </a:r>
        </a:p>
      </dgm:t>
    </dgm:pt>
    <dgm:pt modelId="{71DD028C-EBEF-4ED3-BE25-85D0169C2252}" type="parTrans" cxnId="{B466C5E5-7964-4DE6-95B1-FCB466E7298A}">
      <dgm:prSet/>
      <dgm:spPr/>
      <dgm:t>
        <a:bodyPr/>
        <a:lstStyle/>
        <a:p>
          <a:endParaRPr lang="en-US"/>
        </a:p>
      </dgm:t>
    </dgm:pt>
    <dgm:pt modelId="{8C8B57D4-373E-453E-867A-4F8D9F1B1D39}" type="sibTrans" cxnId="{B466C5E5-7964-4DE6-95B1-FCB466E7298A}">
      <dgm:prSet/>
      <dgm:spPr/>
      <dgm:t>
        <a:bodyPr/>
        <a:lstStyle/>
        <a:p>
          <a:endParaRPr lang="en-US"/>
        </a:p>
      </dgm:t>
    </dgm:pt>
    <dgm:pt modelId="{519E670F-4380-4B0E-BD41-143EAB30E5DD}">
      <dgm:prSet/>
      <dgm:spPr/>
      <dgm:t>
        <a:bodyPr/>
        <a:lstStyle/>
        <a:p>
          <a:r>
            <a:rPr lang="en-US" dirty="0"/>
            <a:t>Ken Cooper, Executive Director, LPC Foundation</a:t>
          </a:r>
        </a:p>
      </dgm:t>
    </dgm:pt>
    <dgm:pt modelId="{C801BB58-078C-4D1D-A5E6-E609E4128332}" type="parTrans" cxnId="{9313714D-5675-4BBB-A64B-94D712F0CAD9}">
      <dgm:prSet/>
      <dgm:spPr/>
      <dgm:t>
        <a:bodyPr/>
        <a:lstStyle/>
        <a:p>
          <a:endParaRPr lang="en-US"/>
        </a:p>
      </dgm:t>
    </dgm:pt>
    <dgm:pt modelId="{523F5F28-7ABD-4E46-A755-9BA99165CF5F}" type="sibTrans" cxnId="{9313714D-5675-4BBB-A64B-94D712F0CAD9}">
      <dgm:prSet/>
      <dgm:spPr/>
      <dgm:t>
        <a:bodyPr/>
        <a:lstStyle/>
        <a:p>
          <a:endParaRPr lang="en-US"/>
        </a:p>
      </dgm:t>
    </dgm:pt>
    <dgm:pt modelId="{9D669F9C-00DF-40A7-9BD7-8C006881CAE8}">
      <dgm:prSet custT="1"/>
      <dgm:spPr/>
      <dgm:t>
        <a:bodyPr/>
        <a:lstStyle/>
        <a:p>
          <a:r>
            <a:rPr lang="en-US" sz="1900" dirty="0"/>
            <a:t>Budget Update</a:t>
          </a:r>
        </a:p>
      </dgm:t>
    </dgm:pt>
    <dgm:pt modelId="{EFF888CB-57ED-4305-90C5-4D3DFEEB29B7}" type="parTrans" cxnId="{22E3F51A-B625-41EB-9F21-8C5063256743}">
      <dgm:prSet/>
      <dgm:spPr/>
      <dgm:t>
        <a:bodyPr/>
        <a:lstStyle/>
        <a:p>
          <a:endParaRPr lang="en-US"/>
        </a:p>
      </dgm:t>
    </dgm:pt>
    <dgm:pt modelId="{EF29A42C-0881-4992-9B18-F3A4FA0A4971}" type="sibTrans" cxnId="{22E3F51A-B625-41EB-9F21-8C5063256743}">
      <dgm:prSet/>
      <dgm:spPr/>
      <dgm:t>
        <a:bodyPr/>
        <a:lstStyle/>
        <a:p>
          <a:endParaRPr lang="en-US"/>
        </a:p>
      </dgm:t>
    </dgm:pt>
    <dgm:pt modelId="{60E6A477-DAE3-4388-945E-737462C4434A}">
      <dgm:prSet/>
      <dgm:spPr/>
      <dgm:t>
        <a:bodyPr/>
        <a:lstStyle/>
        <a:p>
          <a:r>
            <a:rPr lang="en-US" dirty="0"/>
            <a:t>Sean Brooks, Vice President, Business &amp; Administrative Services</a:t>
          </a:r>
        </a:p>
      </dgm:t>
    </dgm:pt>
    <dgm:pt modelId="{8E5EAC6E-DC9F-43AA-8804-9FD29D63F943}" type="parTrans" cxnId="{90972C2A-4030-481D-8890-7DAE6FAF5994}">
      <dgm:prSet/>
      <dgm:spPr/>
      <dgm:t>
        <a:bodyPr/>
        <a:lstStyle/>
        <a:p>
          <a:endParaRPr lang="en-US"/>
        </a:p>
      </dgm:t>
    </dgm:pt>
    <dgm:pt modelId="{AE756F03-FF8A-4AF9-B8FD-D957834EB699}" type="sibTrans" cxnId="{90972C2A-4030-481D-8890-7DAE6FAF5994}">
      <dgm:prSet/>
      <dgm:spPr/>
      <dgm:t>
        <a:bodyPr/>
        <a:lstStyle/>
        <a:p>
          <a:endParaRPr lang="en-US"/>
        </a:p>
      </dgm:t>
    </dgm:pt>
    <dgm:pt modelId="{5699E7C0-0FB5-434C-BAC8-AA7FE9679660}">
      <dgm:prSet/>
      <dgm:spPr/>
      <dgm:t>
        <a:bodyPr/>
        <a:lstStyle/>
        <a:p>
          <a:r>
            <a:rPr lang="en-US" dirty="0"/>
            <a:t>Artificial Intelligence &amp; Academic Integrity Update</a:t>
          </a:r>
        </a:p>
      </dgm:t>
    </dgm:pt>
    <dgm:pt modelId="{294D1364-47EB-4BCA-9B8E-CC57A3D2272E}" type="parTrans" cxnId="{FDCAB574-6187-4BDC-9839-3D340D010E1A}">
      <dgm:prSet/>
      <dgm:spPr/>
      <dgm:t>
        <a:bodyPr/>
        <a:lstStyle/>
        <a:p>
          <a:endParaRPr lang="en-US"/>
        </a:p>
      </dgm:t>
    </dgm:pt>
    <dgm:pt modelId="{C9DD3E23-65EF-4DBB-9C13-87893EC7F632}" type="sibTrans" cxnId="{FDCAB574-6187-4BDC-9839-3D340D010E1A}">
      <dgm:prSet/>
      <dgm:spPr/>
      <dgm:t>
        <a:bodyPr/>
        <a:lstStyle/>
        <a:p>
          <a:endParaRPr lang="en-US"/>
        </a:p>
      </dgm:t>
    </dgm:pt>
    <dgm:pt modelId="{8E7F87F2-E7B7-478D-92D0-56A637AD2FFD}">
      <dgm:prSet/>
      <dgm:spPr/>
      <dgm:t>
        <a:bodyPr/>
        <a:lstStyle/>
        <a:p>
          <a:r>
            <a:rPr lang="en-US" dirty="0"/>
            <a:t>Catherine Suarez, Spanish Professor; Catherine Eagan, English Professor; and David </a:t>
          </a:r>
          <a:r>
            <a:rPr lang="en-US" dirty="0" err="1"/>
            <a:t>Montelongo</a:t>
          </a:r>
          <a:r>
            <a:rPr lang="en-US" dirty="0"/>
            <a:t>, Chemistry Professor</a:t>
          </a:r>
        </a:p>
      </dgm:t>
    </dgm:pt>
    <dgm:pt modelId="{7A4229FC-6A95-4F52-B4CA-C3493E46BFF7}" type="parTrans" cxnId="{13B243ED-D3E7-4086-A080-AE7B2ADD45A2}">
      <dgm:prSet/>
      <dgm:spPr/>
      <dgm:t>
        <a:bodyPr/>
        <a:lstStyle/>
        <a:p>
          <a:endParaRPr lang="en-US"/>
        </a:p>
      </dgm:t>
    </dgm:pt>
    <dgm:pt modelId="{9C3E4386-8833-446B-B81A-13330083BD14}" type="sibTrans" cxnId="{13B243ED-D3E7-4086-A080-AE7B2ADD45A2}">
      <dgm:prSet/>
      <dgm:spPr/>
      <dgm:t>
        <a:bodyPr/>
        <a:lstStyle/>
        <a:p>
          <a:endParaRPr lang="en-US"/>
        </a:p>
      </dgm:t>
    </dgm:pt>
    <dgm:pt modelId="{D3BB3FA5-BE06-4B47-9666-DB834E6DD012}">
      <dgm:prSet custT="1"/>
      <dgm:spPr/>
      <dgm:t>
        <a:bodyPr/>
        <a:lstStyle/>
        <a:p>
          <a:r>
            <a:rPr lang="en-US" sz="1900" dirty="0"/>
            <a:t>Academic Senate Update</a:t>
          </a:r>
        </a:p>
      </dgm:t>
    </dgm:pt>
    <dgm:pt modelId="{E9E50F3B-61F5-40C6-8B64-CAAA314599F4}" type="parTrans" cxnId="{CE3384EF-2EFB-42B0-B076-248E051EA930}">
      <dgm:prSet/>
      <dgm:spPr/>
      <dgm:t>
        <a:bodyPr/>
        <a:lstStyle/>
        <a:p>
          <a:endParaRPr lang="en-US"/>
        </a:p>
      </dgm:t>
    </dgm:pt>
    <dgm:pt modelId="{E6AF7246-48B0-4931-BD08-22B4FD2C4B8E}" type="sibTrans" cxnId="{CE3384EF-2EFB-42B0-B076-248E051EA930}">
      <dgm:prSet/>
      <dgm:spPr/>
      <dgm:t>
        <a:bodyPr/>
        <a:lstStyle/>
        <a:p>
          <a:endParaRPr lang="en-US"/>
        </a:p>
      </dgm:t>
    </dgm:pt>
    <dgm:pt modelId="{5B7CB494-051B-440D-93BE-8FBCAFBD0108}">
      <dgm:prSet/>
      <dgm:spPr/>
      <dgm:t>
        <a:bodyPr/>
        <a:lstStyle/>
        <a:p>
          <a:r>
            <a:rPr lang="en-US" dirty="0"/>
            <a:t>Ashley Young, Academic Senate President</a:t>
          </a:r>
        </a:p>
      </dgm:t>
    </dgm:pt>
    <dgm:pt modelId="{6FFC0FF9-9893-4B18-A954-C4B702A6FE34}" type="parTrans" cxnId="{254C7961-9529-4B7E-BEF9-F803AC13A4D3}">
      <dgm:prSet/>
      <dgm:spPr/>
      <dgm:t>
        <a:bodyPr/>
        <a:lstStyle/>
        <a:p>
          <a:endParaRPr lang="en-US"/>
        </a:p>
      </dgm:t>
    </dgm:pt>
    <dgm:pt modelId="{FB02A54F-3A8C-4526-9A1D-498B3827C1A0}" type="sibTrans" cxnId="{254C7961-9529-4B7E-BEF9-F803AC13A4D3}">
      <dgm:prSet/>
      <dgm:spPr/>
      <dgm:t>
        <a:bodyPr/>
        <a:lstStyle/>
        <a:p>
          <a:endParaRPr lang="en-US"/>
        </a:p>
      </dgm:t>
    </dgm:pt>
    <dgm:pt modelId="{CEA07AA8-FFBA-48E6-A4C7-41122F7B60E3}" type="pres">
      <dgm:prSet presAssocID="{34D10F8F-276E-40A5-8ACB-A2943EA0AA31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B07B45A4-29F0-405C-A4C3-7523AB4EF900}" type="pres">
      <dgm:prSet presAssocID="{8AC18969-094C-43D6-AFDD-67D299897D3F}" presName="composite" presStyleCnt="0"/>
      <dgm:spPr/>
    </dgm:pt>
    <dgm:pt modelId="{0D0F032E-5E51-4DFA-B0CC-245F41459D2B}" type="pres">
      <dgm:prSet presAssocID="{8AC18969-094C-43D6-AFDD-67D299897D3F}" presName="FirstChild" presStyleLbl="revTx" presStyleIdx="0" presStyleCnt="10">
        <dgm:presLayoutVars>
          <dgm:chMax val="0"/>
          <dgm:chPref val="0"/>
          <dgm:bulletEnabled val="1"/>
        </dgm:presLayoutVars>
      </dgm:prSet>
      <dgm:spPr/>
    </dgm:pt>
    <dgm:pt modelId="{1AFF95B5-D41D-4F0F-B3B3-1E6E63159E9F}" type="pres">
      <dgm:prSet presAssocID="{8AC18969-094C-43D6-AFDD-67D299897D3F}" presName="Parent" presStyleLbl="alignNode1" presStyleIdx="0" presStyleCnt="10">
        <dgm:presLayoutVars>
          <dgm:chMax val="3"/>
          <dgm:chPref val="3"/>
          <dgm:bulletEnabled val="1"/>
        </dgm:presLayoutVars>
      </dgm:prSet>
      <dgm:spPr/>
    </dgm:pt>
    <dgm:pt modelId="{512D4DF1-3C25-462A-B2B3-C66F050730FD}" type="pres">
      <dgm:prSet presAssocID="{8AC18969-094C-43D6-AFDD-67D299897D3F}" presName="Accent" presStyleLbl="parChTrans1D1" presStyleIdx="0" presStyleCnt="10"/>
      <dgm:spPr/>
    </dgm:pt>
    <dgm:pt modelId="{872FEDA3-4DFF-4C8B-84DB-F6E69FE6DF64}" type="pres">
      <dgm:prSet presAssocID="{E1C52956-8031-40DB-B85B-05C4E551B3A3}" presName="sibTrans" presStyleCnt="0"/>
      <dgm:spPr/>
    </dgm:pt>
    <dgm:pt modelId="{19E24BFD-2118-427E-A49E-642B93C67DD5}" type="pres">
      <dgm:prSet presAssocID="{F476B58A-AD20-401C-9647-650A5C8F0CA6}" presName="composite" presStyleCnt="0"/>
      <dgm:spPr/>
    </dgm:pt>
    <dgm:pt modelId="{11701B59-9209-4680-8974-456134EEB706}" type="pres">
      <dgm:prSet presAssocID="{F476B58A-AD20-401C-9647-650A5C8F0CA6}" presName="FirstChild" presStyleLbl="revTx" presStyleIdx="1" presStyleCnt="10">
        <dgm:presLayoutVars>
          <dgm:chMax val="0"/>
          <dgm:chPref val="0"/>
          <dgm:bulletEnabled val="1"/>
        </dgm:presLayoutVars>
      </dgm:prSet>
      <dgm:spPr/>
    </dgm:pt>
    <dgm:pt modelId="{6A4FB1FB-B1E0-4556-8502-8BD12E6D61CC}" type="pres">
      <dgm:prSet presAssocID="{F476B58A-AD20-401C-9647-650A5C8F0CA6}" presName="Parent" presStyleLbl="alignNode1" presStyleIdx="1" presStyleCnt="10">
        <dgm:presLayoutVars>
          <dgm:chMax val="3"/>
          <dgm:chPref val="3"/>
          <dgm:bulletEnabled val="1"/>
        </dgm:presLayoutVars>
      </dgm:prSet>
      <dgm:spPr/>
    </dgm:pt>
    <dgm:pt modelId="{6289F5F0-04ED-4646-BBBC-2D44335F9F9B}" type="pres">
      <dgm:prSet presAssocID="{F476B58A-AD20-401C-9647-650A5C8F0CA6}" presName="Accent" presStyleLbl="parChTrans1D1" presStyleIdx="1" presStyleCnt="10"/>
      <dgm:spPr/>
    </dgm:pt>
    <dgm:pt modelId="{F1ED5303-EDE7-42EA-8FC6-6A332C796AA1}" type="pres">
      <dgm:prSet presAssocID="{BC579BD2-FD76-4DAE-9186-6D48AF9AF1F7}" presName="sibTrans" presStyleCnt="0"/>
      <dgm:spPr/>
    </dgm:pt>
    <dgm:pt modelId="{935ADF49-C767-4E42-ADEF-2F170249B30A}" type="pres">
      <dgm:prSet presAssocID="{65B3D87B-E88E-4D27-9876-E5ADE3BF2C7D}" presName="composite" presStyleCnt="0"/>
      <dgm:spPr/>
    </dgm:pt>
    <dgm:pt modelId="{3D420A94-6EF0-4A43-92EE-430E25D26C0E}" type="pres">
      <dgm:prSet presAssocID="{65B3D87B-E88E-4D27-9876-E5ADE3BF2C7D}" presName="FirstChild" presStyleLbl="revTx" presStyleIdx="2" presStyleCnt="10">
        <dgm:presLayoutVars>
          <dgm:chMax val="0"/>
          <dgm:chPref val="0"/>
          <dgm:bulletEnabled val="1"/>
        </dgm:presLayoutVars>
      </dgm:prSet>
      <dgm:spPr/>
    </dgm:pt>
    <dgm:pt modelId="{B5B4595F-C270-41AA-95CB-F4EEE0BBF8D8}" type="pres">
      <dgm:prSet presAssocID="{65B3D87B-E88E-4D27-9876-E5ADE3BF2C7D}" presName="Parent" presStyleLbl="alignNode1" presStyleIdx="2" presStyleCnt="10">
        <dgm:presLayoutVars>
          <dgm:chMax val="3"/>
          <dgm:chPref val="3"/>
          <dgm:bulletEnabled val="1"/>
        </dgm:presLayoutVars>
      </dgm:prSet>
      <dgm:spPr/>
    </dgm:pt>
    <dgm:pt modelId="{49A35688-CC72-47C1-9F87-3D331BD943F4}" type="pres">
      <dgm:prSet presAssocID="{65B3D87B-E88E-4D27-9876-E5ADE3BF2C7D}" presName="Accent" presStyleLbl="parChTrans1D1" presStyleIdx="2" presStyleCnt="10"/>
      <dgm:spPr/>
    </dgm:pt>
    <dgm:pt modelId="{628FC384-778D-4A01-ABE3-7362D51CC08F}" type="pres">
      <dgm:prSet presAssocID="{B29F0F5C-3499-4A2E-A909-CE036BC24195}" presName="sibTrans" presStyleCnt="0"/>
      <dgm:spPr/>
    </dgm:pt>
    <dgm:pt modelId="{B016F7AD-7D72-49B1-828C-A041E2F087EE}" type="pres">
      <dgm:prSet presAssocID="{C6ACB831-F824-4D10-AEB4-85A92CC24E7F}" presName="composite" presStyleCnt="0"/>
      <dgm:spPr/>
    </dgm:pt>
    <dgm:pt modelId="{890CA031-D60D-423C-A48B-9612D2073CCD}" type="pres">
      <dgm:prSet presAssocID="{C6ACB831-F824-4D10-AEB4-85A92CC24E7F}" presName="FirstChild" presStyleLbl="revTx" presStyleIdx="3" presStyleCnt="10">
        <dgm:presLayoutVars>
          <dgm:chMax val="0"/>
          <dgm:chPref val="0"/>
          <dgm:bulletEnabled val="1"/>
        </dgm:presLayoutVars>
      </dgm:prSet>
      <dgm:spPr/>
    </dgm:pt>
    <dgm:pt modelId="{B9B13A0F-2229-451D-BC73-071CF10A7DF6}" type="pres">
      <dgm:prSet presAssocID="{C6ACB831-F824-4D10-AEB4-85A92CC24E7F}" presName="Parent" presStyleLbl="alignNode1" presStyleIdx="3" presStyleCnt="10">
        <dgm:presLayoutVars>
          <dgm:chMax val="3"/>
          <dgm:chPref val="3"/>
          <dgm:bulletEnabled val="1"/>
        </dgm:presLayoutVars>
      </dgm:prSet>
      <dgm:spPr/>
    </dgm:pt>
    <dgm:pt modelId="{F3AA4BBB-1345-4115-B657-7AD68BF56402}" type="pres">
      <dgm:prSet presAssocID="{C6ACB831-F824-4D10-AEB4-85A92CC24E7F}" presName="Accent" presStyleLbl="parChTrans1D1" presStyleIdx="3" presStyleCnt="10"/>
      <dgm:spPr/>
    </dgm:pt>
    <dgm:pt modelId="{0FC14DD5-5232-4D20-AAEA-9BB489E30FE1}" type="pres">
      <dgm:prSet presAssocID="{69B5A566-18CC-4287-81F9-54CBFE363D28}" presName="sibTrans" presStyleCnt="0"/>
      <dgm:spPr/>
    </dgm:pt>
    <dgm:pt modelId="{64F725A6-D413-4C25-9A99-E7006FBA52AD}" type="pres">
      <dgm:prSet presAssocID="{D3BB3FA5-BE06-4B47-9666-DB834E6DD012}" presName="composite" presStyleCnt="0"/>
      <dgm:spPr/>
    </dgm:pt>
    <dgm:pt modelId="{E5963B81-76DD-4903-AC69-A8ED25341D1D}" type="pres">
      <dgm:prSet presAssocID="{D3BB3FA5-BE06-4B47-9666-DB834E6DD012}" presName="FirstChild" presStyleLbl="revTx" presStyleIdx="4" presStyleCnt="10">
        <dgm:presLayoutVars>
          <dgm:chMax val="0"/>
          <dgm:chPref val="0"/>
          <dgm:bulletEnabled val="1"/>
        </dgm:presLayoutVars>
      </dgm:prSet>
      <dgm:spPr/>
    </dgm:pt>
    <dgm:pt modelId="{A47DA4C6-4BEC-4D61-A7A1-08D57E55B454}" type="pres">
      <dgm:prSet presAssocID="{D3BB3FA5-BE06-4B47-9666-DB834E6DD012}" presName="Parent" presStyleLbl="alignNode1" presStyleIdx="4" presStyleCnt="10">
        <dgm:presLayoutVars>
          <dgm:chMax val="3"/>
          <dgm:chPref val="3"/>
          <dgm:bulletEnabled val="1"/>
        </dgm:presLayoutVars>
      </dgm:prSet>
      <dgm:spPr/>
    </dgm:pt>
    <dgm:pt modelId="{8C1EEBD6-B2A9-4E89-BA4F-7FBB28955D81}" type="pres">
      <dgm:prSet presAssocID="{D3BB3FA5-BE06-4B47-9666-DB834E6DD012}" presName="Accent" presStyleLbl="parChTrans1D1" presStyleIdx="4" presStyleCnt="10"/>
      <dgm:spPr/>
    </dgm:pt>
    <dgm:pt modelId="{DF08A0CE-F331-441D-AAD7-7E6946A867EE}" type="pres">
      <dgm:prSet presAssocID="{E6AF7246-48B0-4931-BD08-22B4FD2C4B8E}" presName="sibTrans" presStyleCnt="0"/>
      <dgm:spPr/>
    </dgm:pt>
    <dgm:pt modelId="{CA82FD8D-A77D-4461-B589-F843C235EA05}" type="pres">
      <dgm:prSet presAssocID="{B1A1D64D-629C-4407-AA9E-81870F052685}" presName="composite" presStyleCnt="0"/>
      <dgm:spPr/>
    </dgm:pt>
    <dgm:pt modelId="{50CFA40D-926E-4288-BEFF-2147499E1352}" type="pres">
      <dgm:prSet presAssocID="{B1A1D64D-629C-4407-AA9E-81870F052685}" presName="FirstChild" presStyleLbl="revTx" presStyleIdx="5" presStyleCnt="10">
        <dgm:presLayoutVars>
          <dgm:chMax val="0"/>
          <dgm:chPref val="0"/>
          <dgm:bulletEnabled val="1"/>
        </dgm:presLayoutVars>
      </dgm:prSet>
      <dgm:spPr/>
    </dgm:pt>
    <dgm:pt modelId="{03C736C6-9908-448C-8E49-D0D598E29288}" type="pres">
      <dgm:prSet presAssocID="{B1A1D64D-629C-4407-AA9E-81870F052685}" presName="Parent" presStyleLbl="alignNode1" presStyleIdx="5" presStyleCnt="10">
        <dgm:presLayoutVars>
          <dgm:chMax val="3"/>
          <dgm:chPref val="3"/>
          <dgm:bulletEnabled val="1"/>
        </dgm:presLayoutVars>
      </dgm:prSet>
      <dgm:spPr/>
    </dgm:pt>
    <dgm:pt modelId="{3BB04079-E12A-4449-B3F8-13D456310563}" type="pres">
      <dgm:prSet presAssocID="{B1A1D64D-629C-4407-AA9E-81870F052685}" presName="Accent" presStyleLbl="parChTrans1D1" presStyleIdx="5" presStyleCnt="10"/>
      <dgm:spPr/>
    </dgm:pt>
    <dgm:pt modelId="{969AE0B4-20A8-4EC6-8C9F-F704F454F602}" type="pres">
      <dgm:prSet presAssocID="{8C8B57D4-373E-453E-867A-4F8D9F1B1D39}" presName="sibTrans" presStyleCnt="0"/>
      <dgm:spPr/>
    </dgm:pt>
    <dgm:pt modelId="{C2D30B01-70A3-4DC5-AF2E-931796711B6D}" type="pres">
      <dgm:prSet presAssocID="{9D669F9C-00DF-40A7-9BD7-8C006881CAE8}" presName="composite" presStyleCnt="0"/>
      <dgm:spPr/>
    </dgm:pt>
    <dgm:pt modelId="{B51644F5-6BBE-4DCE-AD23-B7430108F0E6}" type="pres">
      <dgm:prSet presAssocID="{9D669F9C-00DF-40A7-9BD7-8C006881CAE8}" presName="FirstChild" presStyleLbl="revTx" presStyleIdx="6" presStyleCnt="10">
        <dgm:presLayoutVars>
          <dgm:chMax val="0"/>
          <dgm:chPref val="0"/>
          <dgm:bulletEnabled val="1"/>
        </dgm:presLayoutVars>
      </dgm:prSet>
      <dgm:spPr/>
    </dgm:pt>
    <dgm:pt modelId="{63E7FCB6-C2CA-4591-8275-843B9F0EB502}" type="pres">
      <dgm:prSet presAssocID="{9D669F9C-00DF-40A7-9BD7-8C006881CAE8}" presName="Parent" presStyleLbl="alignNode1" presStyleIdx="6" presStyleCnt="10">
        <dgm:presLayoutVars>
          <dgm:chMax val="3"/>
          <dgm:chPref val="3"/>
          <dgm:bulletEnabled val="1"/>
        </dgm:presLayoutVars>
      </dgm:prSet>
      <dgm:spPr/>
    </dgm:pt>
    <dgm:pt modelId="{20C01826-2108-4E09-BC21-9D08E610010E}" type="pres">
      <dgm:prSet presAssocID="{9D669F9C-00DF-40A7-9BD7-8C006881CAE8}" presName="Accent" presStyleLbl="parChTrans1D1" presStyleIdx="6" presStyleCnt="10"/>
      <dgm:spPr/>
    </dgm:pt>
    <dgm:pt modelId="{8ACA6707-F34A-41FF-807A-1ECAA1F63251}" type="pres">
      <dgm:prSet presAssocID="{EF29A42C-0881-4992-9B18-F3A4FA0A4971}" presName="sibTrans" presStyleCnt="0"/>
      <dgm:spPr/>
    </dgm:pt>
    <dgm:pt modelId="{18FF7914-BC29-4530-8E39-3162869E7A56}" type="pres">
      <dgm:prSet presAssocID="{AACEE91B-0FE2-4523-8B28-0CDDE0E0F2D8}" presName="composite" presStyleCnt="0"/>
      <dgm:spPr/>
    </dgm:pt>
    <dgm:pt modelId="{1F5B5934-5AA7-4022-93D2-DF8B0575F5FC}" type="pres">
      <dgm:prSet presAssocID="{AACEE91B-0FE2-4523-8B28-0CDDE0E0F2D8}" presName="FirstChild" presStyleLbl="revTx" presStyleIdx="7" presStyleCnt="10">
        <dgm:presLayoutVars>
          <dgm:chMax val="0"/>
          <dgm:chPref val="0"/>
          <dgm:bulletEnabled val="1"/>
        </dgm:presLayoutVars>
      </dgm:prSet>
      <dgm:spPr/>
    </dgm:pt>
    <dgm:pt modelId="{01E4855B-9093-43EF-A09A-931C8C8ED9E8}" type="pres">
      <dgm:prSet presAssocID="{AACEE91B-0FE2-4523-8B28-0CDDE0E0F2D8}" presName="Parent" presStyleLbl="alignNode1" presStyleIdx="7" presStyleCnt="10">
        <dgm:presLayoutVars>
          <dgm:chMax val="3"/>
          <dgm:chPref val="3"/>
          <dgm:bulletEnabled val="1"/>
        </dgm:presLayoutVars>
      </dgm:prSet>
      <dgm:spPr/>
    </dgm:pt>
    <dgm:pt modelId="{B285F6D9-8C15-437D-9EC5-E64D601202DD}" type="pres">
      <dgm:prSet presAssocID="{AACEE91B-0FE2-4523-8B28-0CDDE0E0F2D8}" presName="Accent" presStyleLbl="parChTrans1D1" presStyleIdx="7" presStyleCnt="10"/>
      <dgm:spPr/>
    </dgm:pt>
    <dgm:pt modelId="{534DE591-6D3A-4BBE-8C9F-50C546B6CAEA}" type="pres">
      <dgm:prSet presAssocID="{C69B90EB-3B1E-47A2-9B98-BEA6D41C3680}" presName="sibTrans" presStyleCnt="0"/>
      <dgm:spPr/>
    </dgm:pt>
    <dgm:pt modelId="{F53E1591-BFDC-4FA2-9855-93CC2CB955FC}" type="pres">
      <dgm:prSet presAssocID="{5699E7C0-0FB5-434C-BAC8-AA7FE9679660}" presName="composite" presStyleCnt="0"/>
      <dgm:spPr/>
    </dgm:pt>
    <dgm:pt modelId="{1865584A-8ABB-473E-A3E4-9BED7EE2B09C}" type="pres">
      <dgm:prSet presAssocID="{5699E7C0-0FB5-434C-BAC8-AA7FE9679660}" presName="FirstChild" presStyleLbl="revTx" presStyleIdx="8" presStyleCnt="10">
        <dgm:presLayoutVars>
          <dgm:chMax val="0"/>
          <dgm:chPref val="0"/>
          <dgm:bulletEnabled val="1"/>
        </dgm:presLayoutVars>
      </dgm:prSet>
      <dgm:spPr/>
    </dgm:pt>
    <dgm:pt modelId="{7A1BD6C6-2FFF-445D-BB22-CD380B5ADC5F}" type="pres">
      <dgm:prSet presAssocID="{5699E7C0-0FB5-434C-BAC8-AA7FE9679660}" presName="Parent" presStyleLbl="alignNode1" presStyleIdx="8" presStyleCnt="10">
        <dgm:presLayoutVars>
          <dgm:chMax val="3"/>
          <dgm:chPref val="3"/>
          <dgm:bulletEnabled val="1"/>
        </dgm:presLayoutVars>
      </dgm:prSet>
      <dgm:spPr/>
    </dgm:pt>
    <dgm:pt modelId="{E5B22379-49BF-4C1D-A5AB-9D1AA171A8ED}" type="pres">
      <dgm:prSet presAssocID="{5699E7C0-0FB5-434C-BAC8-AA7FE9679660}" presName="Accent" presStyleLbl="parChTrans1D1" presStyleIdx="8" presStyleCnt="10"/>
      <dgm:spPr/>
    </dgm:pt>
    <dgm:pt modelId="{F4204392-54E3-458E-956E-FF3CDC7B0497}" type="pres">
      <dgm:prSet presAssocID="{C9DD3E23-65EF-4DBB-9C13-87893EC7F632}" presName="sibTrans" presStyleCnt="0"/>
      <dgm:spPr/>
    </dgm:pt>
    <dgm:pt modelId="{5320735B-2E3C-4EC7-AB09-BA1ADF97ABA7}" type="pres">
      <dgm:prSet presAssocID="{63E2B218-0346-4292-99D3-499963BCA316}" presName="composite" presStyleCnt="0"/>
      <dgm:spPr/>
    </dgm:pt>
    <dgm:pt modelId="{AEC3E29B-B166-43AB-804E-2237FE15F9F3}" type="pres">
      <dgm:prSet presAssocID="{63E2B218-0346-4292-99D3-499963BCA316}" presName="FirstChild" presStyleLbl="revTx" presStyleIdx="9" presStyleCnt="10">
        <dgm:presLayoutVars>
          <dgm:chMax val="0"/>
          <dgm:chPref val="0"/>
          <dgm:bulletEnabled val="1"/>
        </dgm:presLayoutVars>
      </dgm:prSet>
      <dgm:spPr/>
    </dgm:pt>
    <dgm:pt modelId="{F43220EC-25B4-4F59-8205-465A4548E23F}" type="pres">
      <dgm:prSet presAssocID="{63E2B218-0346-4292-99D3-499963BCA316}" presName="Parent" presStyleLbl="alignNode1" presStyleIdx="9" presStyleCnt="10">
        <dgm:presLayoutVars>
          <dgm:chMax val="3"/>
          <dgm:chPref val="3"/>
          <dgm:bulletEnabled val="1"/>
        </dgm:presLayoutVars>
      </dgm:prSet>
      <dgm:spPr/>
    </dgm:pt>
    <dgm:pt modelId="{21B1D67D-1885-40D0-8435-01233A29FEA9}" type="pres">
      <dgm:prSet presAssocID="{63E2B218-0346-4292-99D3-499963BCA316}" presName="Accent" presStyleLbl="parChTrans1D1" presStyleIdx="9" presStyleCnt="10"/>
      <dgm:spPr/>
    </dgm:pt>
  </dgm:ptLst>
  <dgm:cxnLst>
    <dgm:cxn modelId="{95A3BF02-3101-45F2-8CF1-A1AC0639D612}" type="presOf" srcId="{34D10F8F-276E-40A5-8ACB-A2943EA0AA31}" destId="{CEA07AA8-FFBA-48E6-A4C7-41122F7B60E3}" srcOrd="0" destOrd="0" presId="urn:microsoft.com/office/officeart/2011/layout/TabList"/>
    <dgm:cxn modelId="{613E7A0F-0115-45FC-BDE0-FDB59CDA0643}" srcId="{65B3D87B-E88E-4D27-9876-E5ADE3BF2C7D}" destId="{C9AB9EC4-E66C-44A6-A543-7FEA6FD55DE6}" srcOrd="0" destOrd="0" parTransId="{128BB289-2CAB-4DFC-B1B9-EBEEE618C066}" sibTransId="{82D8BAED-5397-4FC3-9C7C-965C420977C3}"/>
    <dgm:cxn modelId="{C8864619-40CB-497E-8D72-0AC9F1E73A97}" type="presOf" srcId="{9D669F9C-00DF-40A7-9BD7-8C006881CAE8}" destId="{63E7FCB6-C2CA-4591-8275-843B9F0EB502}" srcOrd="0" destOrd="0" presId="urn:microsoft.com/office/officeart/2011/layout/TabList"/>
    <dgm:cxn modelId="{22E3F51A-B625-41EB-9F21-8C5063256743}" srcId="{34D10F8F-276E-40A5-8ACB-A2943EA0AA31}" destId="{9D669F9C-00DF-40A7-9BD7-8C006881CAE8}" srcOrd="6" destOrd="0" parTransId="{EFF888CB-57ED-4305-90C5-4D3DFEEB29B7}" sibTransId="{EF29A42C-0881-4992-9B18-F3A4FA0A4971}"/>
    <dgm:cxn modelId="{A7030F1C-0DCE-40AD-B977-D60138732EE3}" srcId="{C6ACB831-F824-4D10-AEB4-85A92CC24E7F}" destId="{EA2C64CE-1280-4534-87C4-AD4ECC33C49D}" srcOrd="0" destOrd="0" parTransId="{45E97B13-EDA0-4192-ACA0-ADE54152762B}" sibTransId="{CDC84E57-BE0C-40B2-87FE-4E0319887564}"/>
    <dgm:cxn modelId="{71343D1E-9826-4D02-8AB3-BD96F6A6E117}" type="presOf" srcId="{458FD1DA-5FA7-4C47-87B3-E92C8A85A26B}" destId="{11701B59-9209-4680-8974-456134EEB706}" srcOrd="0" destOrd="0" presId="urn:microsoft.com/office/officeart/2011/layout/TabList"/>
    <dgm:cxn modelId="{EAD11B21-3AB4-4B9B-A39C-B1D98A5512AD}" type="presOf" srcId="{1C5C5172-D79E-4C10-8598-3528680AE09F}" destId="{1F5B5934-5AA7-4022-93D2-DF8B0575F5FC}" srcOrd="0" destOrd="0" presId="urn:microsoft.com/office/officeart/2011/layout/TabList"/>
    <dgm:cxn modelId="{90972C2A-4030-481D-8890-7DAE6FAF5994}" srcId="{9D669F9C-00DF-40A7-9BD7-8C006881CAE8}" destId="{60E6A477-DAE3-4388-945E-737462C4434A}" srcOrd="0" destOrd="0" parTransId="{8E5EAC6E-DC9F-43AA-8804-9FD29D63F943}" sibTransId="{AE756F03-FF8A-4AF9-B8FD-D957834EB699}"/>
    <dgm:cxn modelId="{F5D0CF2F-D071-41BA-9407-72F91433D06A}" type="presOf" srcId="{B1A1D64D-629C-4407-AA9E-81870F052685}" destId="{03C736C6-9908-448C-8E49-D0D598E29288}" srcOrd="0" destOrd="0" presId="urn:microsoft.com/office/officeart/2011/layout/TabList"/>
    <dgm:cxn modelId="{9D97265D-6D93-4BEB-A452-AC11828C9926}" type="presOf" srcId="{8E7F87F2-E7B7-478D-92D0-56A637AD2FFD}" destId="{1865584A-8ABB-473E-A3E4-9BED7EE2B09C}" srcOrd="0" destOrd="0" presId="urn:microsoft.com/office/officeart/2011/layout/TabList"/>
    <dgm:cxn modelId="{1BE55E5D-E272-44B5-A1EE-D58641555B45}" srcId="{34D10F8F-276E-40A5-8ACB-A2943EA0AA31}" destId="{8AC18969-094C-43D6-AFDD-67D299897D3F}" srcOrd="0" destOrd="0" parTransId="{1A351A48-64E3-4052-AEC1-DFCCB8819D77}" sibTransId="{E1C52956-8031-40DB-B85B-05C4E551B3A3}"/>
    <dgm:cxn modelId="{254C7961-9529-4B7E-BEF9-F803AC13A4D3}" srcId="{D3BB3FA5-BE06-4B47-9666-DB834E6DD012}" destId="{5B7CB494-051B-440D-93BE-8FBCAFBD0108}" srcOrd="0" destOrd="0" parTransId="{6FFC0FF9-9893-4B18-A954-C4B702A6FE34}" sibTransId="{FB02A54F-3A8C-4526-9A1D-498B3827C1A0}"/>
    <dgm:cxn modelId="{C4E95247-A7E1-49E7-AD0D-D569AE1A5173}" type="presOf" srcId="{60E6A477-DAE3-4388-945E-737462C4434A}" destId="{B51644F5-6BBE-4DCE-AD23-B7430108F0E6}" srcOrd="0" destOrd="0" presId="urn:microsoft.com/office/officeart/2011/layout/TabList"/>
    <dgm:cxn modelId="{87AD0448-B333-4B48-BA7A-6B2C50D3C1CB}" srcId="{34D10F8F-276E-40A5-8ACB-A2943EA0AA31}" destId="{C6ACB831-F824-4D10-AEB4-85A92CC24E7F}" srcOrd="3" destOrd="0" parTransId="{91796462-11AC-44BE-BDC5-A85D997EE91E}" sibTransId="{69B5A566-18CC-4287-81F9-54CBFE363D28}"/>
    <dgm:cxn modelId="{3E78944A-200C-4A4B-A22B-239390049012}" srcId="{34D10F8F-276E-40A5-8ACB-A2943EA0AA31}" destId="{AACEE91B-0FE2-4523-8B28-0CDDE0E0F2D8}" srcOrd="7" destOrd="0" parTransId="{6ABCFB82-3359-4E8C-B5DB-1C05783E1339}" sibTransId="{C69B90EB-3B1E-47A2-9B98-BEA6D41C3680}"/>
    <dgm:cxn modelId="{8BBFBA6A-344F-4732-9BAA-289AC684F52A}" srcId="{AACEE91B-0FE2-4523-8B28-0CDDE0E0F2D8}" destId="{1C5C5172-D79E-4C10-8598-3528680AE09F}" srcOrd="0" destOrd="0" parTransId="{B4C94139-39A2-4161-B37A-25C926EAB181}" sibTransId="{8D44C533-D5FB-4411-8AF7-DB4E5672A09A}"/>
    <dgm:cxn modelId="{9313714D-5675-4BBB-A64B-94D712F0CAD9}" srcId="{B1A1D64D-629C-4407-AA9E-81870F052685}" destId="{519E670F-4380-4B0E-BD41-143EAB30E5DD}" srcOrd="0" destOrd="0" parTransId="{C801BB58-078C-4D1D-A5E6-E609E4128332}" sibTransId="{523F5F28-7ABD-4E46-A755-9BA99165CF5F}"/>
    <dgm:cxn modelId="{B2259652-C0DC-4F78-A465-0252B923F7A0}" type="presOf" srcId="{519E670F-4380-4B0E-BD41-143EAB30E5DD}" destId="{50CFA40D-926E-4288-BEFF-2147499E1352}" srcOrd="0" destOrd="0" presId="urn:microsoft.com/office/officeart/2011/layout/TabList"/>
    <dgm:cxn modelId="{FDCAB574-6187-4BDC-9839-3D340D010E1A}" srcId="{34D10F8F-276E-40A5-8ACB-A2943EA0AA31}" destId="{5699E7C0-0FB5-434C-BAC8-AA7FE9679660}" srcOrd="8" destOrd="0" parTransId="{294D1364-47EB-4BCA-9B8E-CC57A3D2272E}" sibTransId="{C9DD3E23-65EF-4DBB-9C13-87893EC7F632}"/>
    <dgm:cxn modelId="{6172C354-FBEB-4E40-B461-E55EEE340955}" type="presOf" srcId="{5699E7C0-0FB5-434C-BAC8-AA7FE9679660}" destId="{7A1BD6C6-2FFF-445D-BB22-CD380B5ADC5F}" srcOrd="0" destOrd="0" presId="urn:microsoft.com/office/officeart/2011/layout/TabList"/>
    <dgm:cxn modelId="{30A2D07C-4151-41E4-9DA1-7B69CEFD10AF}" type="presOf" srcId="{63E2B218-0346-4292-99D3-499963BCA316}" destId="{F43220EC-25B4-4F59-8205-465A4548E23F}" srcOrd="0" destOrd="0" presId="urn:microsoft.com/office/officeart/2011/layout/TabList"/>
    <dgm:cxn modelId="{668CF58A-E005-4F9E-B2A1-30B435D6D505}" type="presOf" srcId="{AACEE91B-0FE2-4523-8B28-0CDDE0E0F2D8}" destId="{01E4855B-9093-43EF-A09A-931C8C8ED9E8}" srcOrd="0" destOrd="0" presId="urn:microsoft.com/office/officeart/2011/layout/TabList"/>
    <dgm:cxn modelId="{308E4792-F318-44DD-BB39-612CC7611194}" srcId="{F476B58A-AD20-401C-9647-650A5C8F0CA6}" destId="{458FD1DA-5FA7-4C47-87B3-E92C8A85A26B}" srcOrd="0" destOrd="0" parTransId="{65CFE89C-65E3-4697-B237-AB7F130F2F10}" sibTransId="{D6A29E81-45EB-414A-9C4B-04F5D914B8B5}"/>
    <dgm:cxn modelId="{DE89BC93-94AA-44D3-9680-196D0E62DDC6}" srcId="{34D10F8F-276E-40A5-8ACB-A2943EA0AA31}" destId="{F476B58A-AD20-401C-9647-650A5C8F0CA6}" srcOrd="1" destOrd="0" parTransId="{DA8E65C7-C664-4853-8A06-3F0E9539B042}" sibTransId="{BC579BD2-FD76-4DAE-9186-6D48AF9AF1F7}"/>
    <dgm:cxn modelId="{1B7B8F97-ABC9-4254-BD49-7F63C70A8621}" type="presOf" srcId="{8AC18969-094C-43D6-AFDD-67D299897D3F}" destId="{1AFF95B5-D41D-4F0F-B3B3-1E6E63159E9F}" srcOrd="0" destOrd="0" presId="urn:microsoft.com/office/officeart/2011/layout/TabList"/>
    <dgm:cxn modelId="{0A372C9D-EDB9-471B-ADD3-713B89B289B7}" type="presOf" srcId="{EA2C64CE-1280-4534-87C4-AD4ECC33C49D}" destId="{890CA031-D60D-423C-A48B-9612D2073CCD}" srcOrd="0" destOrd="0" presId="urn:microsoft.com/office/officeart/2011/layout/TabList"/>
    <dgm:cxn modelId="{5CA461B4-5FB4-4D67-A61A-890FAADE805A}" type="presOf" srcId="{D3BB3FA5-BE06-4B47-9666-DB834E6DD012}" destId="{A47DA4C6-4BEC-4D61-A7A1-08D57E55B454}" srcOrd="0" destOrd="0" presId="urn:microsoft.com/office/officeart/2011/layout/TabList"/>
    <dgm:cxn modelId="{ED2C43C2-DF69-4165-B622-80EB0BA14586}" type="presOf" srcId="{C9AB9EC4-E66C-44A6-A543-7FEA6FD55DE6}" destId="{3D420A94-6EF0-4A43-92EE-430E25D26C0E}" srcOrd="0" destOrd="0" presId="urn:microsoft.com/office/officeart/2011/layout/TabList"/>
    <dgm:cxn modelId="{C490B7C7-E544-49CE-9F45-1A7B79FD8CA1}" type="presOf" srcId="{C6ACB831-F824-4D10-AEB4-85A92CC24E7F}" destId="{B9B13A0F-2229-451D-BC73-071CF10A7DF6}" srcOrd="0" destOrd="0" presId="urn:microsoft.com/office/officeart/2011/layout/TabList"/>
    <dgm:cxn modelId="{0079BAC8-43ED-4BB0-849A-4C1426414BD6}" srcId="{63E2B218-0346-4292-99D3-499963BCA316}" destId="{E6E662B5-B464-4D88-B896-DE9BD8138E08}" srcOrd="0" destOrd="0" parTransId="{0213036F-6234-4675-87FA-7300272A3B94}" sibTransId="{671C68CF-A041-48A5-B8A4-6A615CDE7EEC}"/>
    <dgm:cxn modelId="{10B3CECC-33BE-492E-86D6-916BEA807CD0}" srcId="{34D10F8F-276E-40A5-8ACB-A2943EA0AA31}" destId="{65B3D87B-E88E-4D27-9876-E5ADE3BF2C7D}" srcOrd="2" destOrd="0" parTransId="{5463D989-2171-48A3-B09D-54706E99E0EF}" sibTransId="{B29F0F5C-3499-4A2E-A909-CE036BC24195}"/>
    <dgm:cxn modelId="{FCC40ED8-C0E6-42FB-B7EC-8670C4125B03}" type="presOf" srcId="{F476B58A-AD20-401C-9647-650A5C8F0CA6}" destId="{6A4FB1FB-B1E0-4556-8502-8BD12E6D61CC}" srcOrd="0" destOrd="0" presId="urn:microsoft.com/office/officeart/2011/layout/TabList"/>
    <dgm:cxn modelId="{C7916EDB-9EA5-4B07-8278-326290469395}" srcId="{8AC18969-094C-43D6-AFDD-67D299897D3F}" destId="{AFEA128B-D9D9-4421-89CD-9077217E934B}" srcOrd="0" destOrd="0" parTransId="{1185B64F-C490-43DA-A942-683C2CAFDD82}" sibTransId="{507E7D19-FAF6-450F-B19A-D2639EA10092}"/>
    <dgm:cxn modelId="{F91423DE-8C20-415F-8367-FFF7B88B4B02}" type="presOf" srcId="{E6E662B5-B464-4D88-B896-DE9BD8138E08}" destId="{AEC3E29B-B166-43AB-804E-2237FE15F9F3}" srcOrd="0" destOrd="0" presId="urn:microsoft.com/office/officeart/2011/layout/TabList"/>
    <dgm:cxn modelId="{1762BEE5-73CA-4C8A-9B28-470DCD665600}" srcId="{34D10F8F-276E-40A5-8ACB-A2943EA0AA31}" destId="{63E2B218-0346-4292-99D3-499963BCA316}" srcOrd="9" destOrd="0" parTransId="{437196D8-C786-47E3-9E4D-369E5A2C360F}" sibTransId="{43F61AFF-D1CB-4030-8BBB-1CA359CB6D3E}"/>
    <dgm:cxn modelId="{B466C5E5-7964-4DE6-95B1-FCB466E7298A}" srcId="{34D10F8F-276E-40A5-8ACB-A2943EA0AA31}" destId="{B1A1D64D-629C-4407-AA9E-81870F052685}" srcOrd="5" destOrd="0" parTransId="{71DD028C-EBEF-4ED3-BE25-85D0169C2252}" sibTransId="{8C8B57D4-373E-453E-867A-4F8D9F1B1D39}"/>
    <dgm:cxn modelId="{7C310FE6-C36B-4611-BA1D-9E6788518BAE}" type="presOf" srcId="{65B3D87B-E88E-4D27-9876-E5ADE3BF2C7D}" destId="{B5B4595F-C270-41AA-95CB-F4EEE0BBF8D8}" srcOrd="0" destOrd="0" presId="urn:microsoft.com/office/officeart/2011/layout/TabList"/>
    <dgm:cxn modelId="{13B243ED-D3E7-4086-A080-AE7B2ADD45A2}" srcId="{5699E7C0-0FB5-434C-BAC8-AA7FE9679660}" destId="{8E7F87F2-E7B7-478D-92D0-56A637AD2FFD}" srcOrd="0" destOrd="0" parTransId="{7A4229FC-6A95-4F52-B4CA-C3493E46BFF7}" sibTransId="{9C3E4386-8833-446B-B81A-13330083BD14}"/>
    <dgm:cxn modelId="{AD3318EE-3A45-4A5F-9CAB-E0387FDCEDA3}" type="presOf" srcId="{5B7CB494-051B-440D-93BE-8FBCAFBD0108}" destId="{E5963B81-76DD-4903-AC69-A8ED25341D1D}" srcOrd="0" destOrd="0" presId="urn:microsoft.com/office/officeart/2011/layout/TabList"/>
    <dgm:cxn modelId="{CE3384EF-2EFB-42B0-B076-248E051EA930}" srcId="{34D10F8F-276E-40A5-8ACB-A2943EA0AA31}" destId="{D3BB3FA5-BE06-4B47-9666-DB834E6DD012}" srcOrd="4" destOrd="0" parTransId="{E9E50F3B-61F5-40C6-8B64-CAAA314599F4}" sibTransId="{E6AF7246-48B0-4931-BD08-22B4FD2C4B8E}"/>
    <dgm:cxn modelId="{AE9C65F8-6282-45E7-9384-981400F3C904}" type="presOf" srcId="{AFEA128B-D9D9-4421-89CD-9077217E934B}" destId="{0D0F032E-5E51-4DFA-B0CC-245F41459D2B}" srcOrd="0" destOrd="0" presId="urn:microsoft.com/office/officeart/2011/layout/TabList"/>
    <dgm:cxn modelId="{1949F9F4-1F1D-477D-A391-FDEDAEDAC0B2}" type="presParOf" srcId="{CEA07AA8-FFBA-48E6-A4C7-41122F7B60E3}" destId="{B07B45A4-29F0-405C-A4C3-7523AB4EF900}" srcOrd="0" destOrd="0" presId="urn:microsoft.com/office/officeart/2011/layout/TabList"/>
    <dgm:cxn modelId="{ED50C380-E94D-44B1-813C-08F6BEFDF931}" type="presParOf" srcId="{B07B45A4-29F0-405C-A4C3-7523AB4EF900}" destId="{0D0F032E-5E51-4DFA-B0CC-245F41459D2B}" srcOrd="0" destOrd="0" presId="urn:microsoft.com/office/officeart/2011/layout/TabList"/>
    <dgm:cxn modelId="{64DD1D13-CE7E-4582-84E1-D5EBE5C0ACEB}" type="presParOf" srcId="{B07B45A4-29F0-405C-A4C3-7523AB4EF900}" destId="{1AFF95B5-D41D-4F0F-B3B3-1E6E63159E9F}" srcOrd="1" destOrd="0" presId="urn:microsoft.com/office/officeart/2011/layout/TabList"/>
    <dgm:cxn modelId="{4D775FEA-301F-4C4D-8419-6ABA59288C84}" type="presParOf" srcId="{B07B45A4-29F0-405C-A4C3-7523AB4EF900}" destId="{512D4DF1-3C25-462A-B2B3-C66F050730FD}" srcOrd="2" destOrd="0" presId="urn:microsoft.com/office/officeart/2011/layout/TabList"/>
    <dgm:cxn modelId="{C996CF3D-855B-48EC-BA26-4063BF4C5570}" type="presParOf" srcId="{CEA07AA8-FFBA-48E6-A4C7-41122F7B60E3}" destId="{872FEDA3-4DFF-4C8B-84DB-F6E69FE6DF64}" srcOrd="1" destOrd="0" presId="urn:microsoft.com/office/officeart/2011/layout/TabList"/>
    <dgm:cxn modelId="{CBFF19E1-9093-4D29-9DC9-4438B4391E32}" type="presParOf" srcId="{CEA07AA8-FFBA-48E6-A4C7-41122F7B60E3}" destId="{19E24BFD-2118-427E-A49E-642B93C67DD5}" srcOrd="2" destOrd="0" presId="urn:microsoft.com/office/officeart/2011/layout/TabList"/>
    <dgm:cxn modelId="{53F2647D-C798-463E-A090-7D78A50B895C}" type="presParOf" srcId="{19E24BFD-2118-427E-A49E-642B93C67DD5}" destId="{11701B59-9209-4680-8974-456134EEB706}" srcOrd="0" destOrd="0" presId="urn:microsoft.com/office/officeart/2011/layout/TabList"/>
    <dgm:cxn modelId="{FC7D1457-9B17-400F-AE6E-F9121C6C727D}" type="presParOf" srcId="{19E24BFD-2118-427E-A49E-642B93C67DD5}" destId="{6A4FB1FB-B1E0-4556-8502-8BD12E6D61CC}" srcOrd="1" destOrd="0" presId="urn:microsoft.com/office/officeart/2011/layout/TabList"/>
    <dgm:cxn modelId="{FB44DE4D-FA87-4D64-B49C-63F80EF7A123}" type="presParOf" srcId="{19E24BFD-2118-427E-A49E-642B93C67DD5}" destId="{6289F5F0-04ED-4646-BBBC-2D44335F9F9B}" srcOrd="2" destOrd="0" presId="urn:microsoft.com/office/officeart/2011/layout/TabList"/>
    <dgm:cxn modelId="{EE2DCDE3-40DD-4644-9697-6C6C884B25C2}" type="presParOf" srcId="{CEA07AA8-FFBA-48E6-A4C7-41122F7B60E3}" destId="{F1ED5303-EDE7-42EA-8FC6-6A332C796AA1}" srcOrd="3" destOrd="0" presId="urn:microsoft.com/office/officeart/2011/layout/TabList"/>
    <dgm:cxn modelId="{172EA71A-1046-4FA7-B464-5AB5ED354C1D}" type="presParOf" srcId="{CEA07AA8-FFBA-48E6-A4C7-41122F7B60E3}" destId="{935ADF49-C767-4E42-ADEF-2F170249B30A}" srcOrd="4" destOrd="0" presId="urn:microsoft.com/office/officeart/2011/layout/TabList"/>
    <dgm:cxn modelId="{B0B00875-E81F-4E76-92BB-6454FC60D15B}" type="presParOf" srcId="{935ADF49-C767-4E42-ADEF-2F170249B30A}" destId="{3D420A94-6EF0-4A43-92EE-430E25D26C0E}" srcOrd="0" destOrd="0" presId="urn:microsoft.com/office/officeart/2011/layout/TabList"/>
    <dgm:cxn modelId="{C1BF3B20-A8E9-4AD8-BDDE-67B83F3DE398}" type="presParOf" srcId="{935ADF49-C767-4E42-ADEF-2F170249B30A}" destId="{B5B4595F-C270-41AA-95CB-F4EEE0BBF8D8}" srcOrd="1" destOrd="0" presId="urn:microsoft.com/office/officeart/2011/layout/TabList"/>
    <dgm:cxn modelId="{6B2C7644-5DDF-4260-8272-DB01D429732B}" type="presParOf" srcId="{935ADF49-C767-4E42-ADEF-2F170249B30A}" destId="{49A35688-CC72-47C1-9F87-3D331BD943F4}" srcOrd="2" destOrd="0" presId="urn:microsoft.com/office/officeart/2011/layout/TabList"/>
    <dgm:cxn modelId="{B833E42E-40E2-4B64-8437-5ED097E9E36B}" type="presParOf" srcId="{CEA07AA8-FFBA-48E6-A4C7-41122F7B60E3}" destId="{628FC384-778D-4A01-ABE3-7362D51CC08F}" srcOrd="5" destOrd="0" presId="urn:microsoft.com/office/officeart/2011/layout/TabList"/>
    <dgm:cxn modelId="{2783E169-92F1-463A-A7C8-F038DC785DEA}" type="presParOf" srcId="{CEA07AA8-FFBA-48E6-A4C7-41122F7B60E3}" destId="{B016F7AD-7D72-49B1-828C-A041E2F087EE}" srcOrd="6" destOrd="0" presId="urn:microsoft.com/office/officeart/2011/layout/TabList"/>
    <dgm:cxn modelId="{328E7104-1FFF-4DE3-90BF-1D30929CB14C}" type="presParOf" srcId="{B016F7AD-7D72-49B1-828C-A041E2F087EE}" destId="{890CA031-D60D-423C-A48B-9612D2073CCD}" srcOrd="0" destOrd="0" presId="urn:microsoft.com/office/officeart/2011/layout/TabList"/>
    <dgm:cxn modelId="{4D9F9B55-A275-40C6-AB9B-545DA83DBFC1}" type="presParOf" srcId="{B016F7AD-7D72-49B1-828C-A041E2F087EE}" destId="{B9B13A0F-2229-451D-BC73-071CF10A7DF6}" srcOrd="1" destOrd="0" presId="urn:microsoft.com/office/officeart/2011/layout/TabList"/>
    <dgm:cxn modelId="{07D20430-7B98-4F33-9FD0-46BB8E0360DD}" type="presParOf" srcId="{B016F7AD-7D72-49B1-828C-A041E2F087EE}" destId="{F3AA4BBB-1345-4115-B657-7AD68BF56402}" srcOrd="2" destOrd="0" presId="urn:microsoft.com/office/officeart/2011/layout/TabList"/>
    <dgm:cxn modelId="{A23971EC-3659-4500-9020-262249507B65}" type="presParOf" srcId="{CEA07AA8-FFBA-48E6-A4C7-41122F7B60E3}" destId="{0FC14DD5-5232-4D20-AAEA-9BB489E30FE1}" srcOrd="7" destOrd="0" presId="urn:microsoft.com/office/officeart/2011/layout/TabList"/>
    <dgm:cxn modelId="{B4A81028-0C39-4ED9-A089-7BC6A4A53706}" type="presParOf" srcId="{CEA07AA8-FFBA-48E6-A4C7-41122F7B60E3}" destId="{64F725A6-D413-4C25-9A99-E7006FBA52AD}" srcOrd="8" destOrd="0" presId="urn:microsoft.com/office/officeart/2011/layout/TabList"/>
    <dgm:cxn modelId="{E543861E-B166-4676-A82E-D9E55AF739A1}" type="presParOf" srcId="{64F725A6-D413-4C25-9A99-E7006FBA52AD}" destId="{E5963B81-76DD-4903-AC69-A8ED25341D1D}" srcOrd="0" destOrd="0" presId="urn:microsoft.com/office/officeart/2011/layout/TabList"/>
    <dgm:cxn modelId="{A5A9FB4D-1AF0-4343-9484-B40F29D379EC}" type="presParOf" srcId="{64F725A6-D413-4C25-9A99-E7006FBA52AD}" destId="{A47DA4C6-4BEC-4D61-A7A1-08D57E55B454}" srcOrd="1" destOrd="0" presId="urn:microsoft.com/office/officeart/2011/layout/TabList"/>
    <dgm:cxn modelId="{2899F85E-04CF-4131-B023-B07B2B2FBE1B}" type="presParOf" srcId="{64F725A6-D413-4C25-9A99-E7006FBA52AD}" destId="{8C1EEBD6-B2A9-4E89-BA4F-7FBB28955D81}" srcOrd="2" destOrd="0" presId="urn:microsoft.com/office/officeart/2011/layout/TabList"/>
    <dgm:cxn modelId="{4E89EE66-CAE8-4054-8DD8-4EAF5F7BE0AB}" type="presParOf" srcId="{CEA07AA8-FFBA-48E6-A4C7-41122F7B60E3}" destId="{DF08A0CE-F331-441D-AAD7-7E6946A867EE}" srcOrd="9" destOrd="0" presId="urn:microsoft.com/office/officeart/2011/layout/TabList"/>
    <dgm:cxn modelId="{063727F3-DA3C-490E-9335-274D54BF33B3}" type="presParOf" srcId="{CEA07AA8-FFBA-48E6-A4C7-41122F7B60E3}" destId="{CA82FD8D-A77D-4461-B589-F843C235EA05}" srcOrd="10" destOrd="0" presId="urn:microsoft.com/office/officeart/2011/layout/TabList"/>
    <dgm:cxn modelId="{123B851E-45E1-4980-B401-E308115BB56F}" type="presParOf" srcId="{CA82FD8D-A77D-4461-B589-F843C235EA05}" destId="{50CFA40D-926E-4288-BEFF-2147499E1352}" srcOrd="0" destOrd="0" presId="urn:microsoft.com/office/officeart/2011/layout/TabList"/>
    <dgm:cxn modelId="{60A03C76-8ED1-47F9-84ED-55A66B024C52}" type="presParOf" srcId="{CA82FD8D-A77D-4461-B589-F843C235EA05}" destId="{03C736C6-9908-448C-8E49-D0D598E29288}" srcOrd="1" destOrd="0" presId="urn:microsoft.com/office/officeart/2011/layout/TabList"/>
    <dgm:cxn modelId="{6F0E6DC2-2057-4639-B44D-6B7F1B51E263}" type="presParOf" srcId="{CA82FD8D-A77D-4461-B589-F843C235EA05}" destId="{3BB04079-E12A-4449-B3F8-13D456310563}" srcOrd="2" destOrd="0" presId="urn:microsoft.com/office/officeart/2011/layout/TabList"/>
    <dgm:cxn modelId="{025DFF44-5D2A-4A2F-B4F9-7BF569DE9516}" type="presParOf" srcId="{CEA07AA8-FFBA-48E6-A4C7-41122F7B60E3}" destId="{969AE0B4-20A8-4EC6-8C9F-F704F454F602}" srcOrd="11" destOrd="0" presId="urn:microsoft.com/office/officeart/2011/layout/TabList"/>
    <dgm:cxn modelId="{6DAE1C76-1DD5-4F1C-ACCD-C0A241C23604}" type="presParOf" srcId="{CEA07AA8-FFBA-48E6-A4C7-41122F7B60E3}" destId="{C2D30B01-70A3-4DC5-AF2E-931796711B6D}" srcOrd="12" destOrd="0" presId="urn:microsoft.com/office/officeart/2011/layout/TabList"/>
    <dgm:cxn modelId="{2226A046-8EE5-42F4-9063-9C896EB790C3}" type="presParOf" srcId="{C2D30B01-70A3-4DC5-AF2E-931796711B6D}" destId="{B51644F5-6BBE-4DCE-AD23-B7430108F0E6}" srcOrd="0" destOrd="0" presId="urn:microsoft.com/office/officeart/2011/layout/TabList"/>
    <dgm:cxn modelId="{9B9ED9A0-7D47-4682-A201-4E3CB47C9BDA}" type="presParOf" srcId="{C2D30B01-70A3-4DC5-AF2E-931796711B6D}" destId="{63E7FCB6-C2CA-4591-8275-843B9F0EB502}" srcOrd="1" destOrd="0" presId="urn:microsoft.com/office/officeart/2011/layout/TabList"/>
    <dgm:cxn modelId="{DDA74E3B-EEB8-403A-99BA-6FA6A709686C}" type="presParOf" srcId="{C2D30B01-70A3-4DC5-AF2E-931796711B6D}" destId="{20C01826-2108-4E09-BC21-9D08E610010E}" srcOrd="2" destOrd="0" presId="urn:microsoft.com/office/officeart/2011/layout/TabList"/>
    <dgm:cxn modelId="{4FAD9FE4-EBA6-4F54-A9F1-B323CE726EB5}" type="presParOf" srcId="{CEA07AA8-FFBA-48E6-A4C7-41122F7B60E3}" destId="{8ACA6707-F34A-41FF-807A-1ECAA1F63251}" srcOrd="13" destOrd="0" presId="urn:microsoft.com/office/officeart/2011/layout/TabList"/>
    <dgm:cxn modelId="{CCF86ADE-CE0B-4DA2-B067-AD36AA266661}" type="presParOf" srcId="{CEA07AA8-FFBA-48E6-A4C7-41122F7B60E3}" destId="{18FF7914-BC29-4530-8E39-3162869E7A56}" srcOrd="14" destOrd="0" presId="urn:microsoft.com/office/officeart/2011/layout/TabList"/>
    <dgm:cxn modelId="{6CBA050D-D599-477C-96E6-F6172BE1051A}" type="presParOf" srcId="{18FF7914-BC29-4530-8E39-3162869E7A56}" destId="{1F5B5934-5AA7-4022-93D2-DF8B0575F5FC}" srcOrd="0" destOrd="0" presId="urn:microsoft.com/office/officeart/2011/layout/TabList"/>
    <dgm:cxn modelId="{5FFD051C-5566-441B-96AB-61815F88E54C}" type="presParOf" srcId="{18FF7914-BC29-4530-8E39-3162869E7A56}" destId="{01E4855B-9093-43EF-A09A-931C8C8ED9E8}" srcOrd="1" destOrd="0" presId="urn:microsoft.com/office/officeart/2011/layout/TabList"/>
    <dgm:cxn modelId="{9FD0A80E-9D43-42C0-BF29-8B39E349046D}" type="presParOf" srcId="{18FF7914-BC29-4530-8E39-3162869E7A56}" destId="{B285F6D9-8C15-437D-9EC5-E64D601202DD}" srcOrd="2" destOrd="0" presId="urn:microsoft.com/office/officeart/2011/layout/TabList"/>
    <dgm:cxn modelId="{728B6BCD-1040-4C26-AD71-09F0C161CC4C}" type="presParOf" srcId="{CEA07AA8-FFBA-48E6-A4C7-41122F7B60E3}" destId="{534DE591-6D3A-4BBE-8C9F-50C546B6CAEA}" srcOrd="15" destOrd="0" presId="urn:microsoft.com/office/officeart/2011/layout/TabList"/>
    <dgm:cxn modelId="{BD919F13-407D-4B32-9D5E-00A961A53D77}" type="presParOf" srcId="{CEA07AA8-FFBA-48E6-A4C7-41122F7B60E3}" destId="{F53E1591-BFDC-4FA2-9855-93CC2CB955FC}" srcOrd="16" destOrd="0" presId="urn:microsoft.com/office/officeart/2011/layout/TabList"/>
    <dgm:cxn modelId="{FC66A1F2-7752-46F6-AFD1-BA638079F426}" type="presParOf" srcId="{F53E1591-BFDC-4FA2-9855-93CC2CB955FC}" destId="{1865584A-8ABB-473E-A3E4-9BED7EE2B09C}" srcOrd="0" destOrd="0" presId="urn:microsoft.com/office/officeart/2011/layout/TabList"/>
    <dgm:cxn modelId="{91FE646C-DEAF-41C2-B68F-781F91D1C6F4}" type="presParOf" srcId="{F53E1591-BFDC-4FA2-9855-93CC2CB955FC}" destId="{7A1BD6C6-2FFF-445D-BB22-CD380B5ADC5F}" srcOrd="1" destOrd="0" presId="urn:microsoft.com/office/officeart/2011/layout/TabList"/>
    <dgm:cxn modelId="{C84462BA-01A7-4616-B0DC-A432DF1C6A3D}" type="presParOf" srcId="{F53E1591-BFDC-4FA2-9855-93CC2CB955FC}" destId="{E5B22379-49BF-4C1D-A5AB-9D1AA171A8ED}" srcOrd="2" destOrd="0" presId="urn:microsoft.com/office/officeart/2011/layout/TabList"/>
    <dgm:cxn modelId="{95784F7E-1FEF-4B20-A83F-41F2B76823AF}" type="presParOf" srcId="{CEA07AA8-FFBA-48E6-A4C7-41122F7B60E3}" destId="{F4204392-54E3-458E-956E-FF3CDC7B0497}" srcOrd="17" destOrd="0" presId="urn:microsoft.com/office/officeart/2011/layout/TabList"/>
    <dgm:cxn modelId="{B741A865-51F2-4CA8-B6CA-4D90D88E1CDE}" type="presParOf" srcId="{CEA07AA8-FFBA-48E6-A4C7-41122F7B60E3}" destId="{5320735B-2E3C-4EC7-AB09-BA1ADF97ABA7}" srcOrd="18" destOrd="0" presId="urn:microsoft.com/office/officeart/2011/layout/TabList"/>
    <dgm:cxn modelId="{328F87D2-B629-42B6-BA05-2FC653852A9A}" type="presParOf" srcId="{5320735B-2E3C-4EC7-AB09-BA1ADF97ABA7}" destId="{AEC3E29B-B166-43AB-804E-2237FE15F9F3}" srcOrd="0" destOrd="0" presId="urn:microsoft.com/office/officeart/2011/layout/TabList"/>
    <dgm:cxn modelId="{BE045967-8E97-48F7-9859-2C27D6C5C1D3}" type="presParOf" srcId="{5320735B-2E3C-4EC7-AB09-BA1ADF97ABA7}" destId="{F43220EC-25B4-4F59-8205-465A4548E23F}" srcOrd="1" destOrd="0" presId="urn:microsoft.com/office/officeart/2011/layout/TabList"/>
    <dgm:cxn modelId="{AC884ABA-17AE-49B0-866F-C9A93D38E873}" type="presParOf" srcId="{5320735B-2E3C-4EC7-AB09-BA1ADF97ABA7}" destId="{21B1D67D-1885-40D0-8435-01233A29FEA9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1D67D-1885-40D0-8435-01233A29FEA9}">
      <dsp:nvSpPr>
        <dsp:cNvPr id="0" name=""/>
        <dsp:cNvSpPr/>
      </dsp:nvSpPr>
      <dsp:spPr>
        <a:xfrm>
          <a:off x="0" y="6758238"/>
          <a:ext cx="1033272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B22379-49BF-4C1D-A5AB-9D1AA171A8ED}">
      <dsp:nvSpPr>
        <dsp:cNvPr id="0" name=""/>
        <dsp:cNvSpPr/>
      </dsp:nvSpPr>
      <dsp:spPr>
        <a:xfrm>
          <a:off x="0" y="6079181"/>
          <a:ext cx="1033272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85F6D9-8C15-437D-9EC5-E64D601202DD}">
      <dsp:nvSpPr>
        <dsp:cNvPr id="0" name=""/>
        <dsp:cNvSpPr/>
      </dsp:nvSpPr>
      <dsp:spPr>
        <a:xfrm>
          <a:off x="0" y="5400124"/>
          <a:ext cx="1033272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C01826-2108-4E09-BC21-9D08E610010E}">
      <dsp:nvSpPr>
        <dsp:cNvPr id="0" name=""/>
        <dsp:cNvSpPr/>
      </dsp:nvSpPr>
      <dsp:spPr>
        <a:xfrm>
          <a:off x="0" y="4721068"/>
          <a:ext cx="1033272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B04079-E12A-4449-B3F8-13D456310563}">
      <dsp:nvSpPr>
        <dsp:cNvPr id="0" name=""/>
        <dsp:cNvSpPr/>
      </dsp:nvSpPr>
      <dsp:spPr>
        <a:xfrm>
          <a:off x="0" y="4042011"/>
          <a:ext cx="1033272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1EEBD6-B2A9-4E89-BA4F-7FBB28955D81}">
      <dsp:nvSpPr>
        <dsp:cNvPr id="0" name=""/>
        <dsp:cNvSpPr/>
      </dsp:nvSpPr>
      <dsp:spPr>
        <a:xfrm>
          <a:off x="0" y="3362954"/>
          <a:ext cx="1033272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AA4BBB-1345-4115-B657-7AD68BF56402}">
      <dsp:nvSpPr>
        <dsp:cNvPr id="0" name=""/>
        <dsp:cNvSpPr/>
      </dsp:nvSpPr>
      <dsp:spPr>
        <a:xfrm>
          <a:off x="0" y="2683898"/>
          <a:ext cx="1033272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A35688-CC72-47C1-9F87-3D331BD943F4}">
      <dsp:nvSpPr>
        <dsp:cNvPr id="0" name=""/>
        <dsp:cNvSpPr/>
      </dsp:nvSpPr>
      <dsp:spPr>
        <a:xfrm>
          <a:off x="0" y="2004841"/>
          <a:ext cx="1033272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89F5F0-04ED-4646-BBBC-2D44335F9F9B}">
      <dsp:nvSpPr>
        <dsp:cNvPr id="0" name=""/>
        <dsp:cNvSpPr/>
      </dsp:nvSpPr>
      <dsp:spPr>
        <a:xfrm>
          <a:off x="0" y="1325785"/>
          <a:ext cx="1033272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2D4DF1-3C25-462A-B2B3-C66F050730FD}">
      <dsp:nvSpPr>
        <dsp:cNvPr id="0" name=""/>
        <dsp:cNvSpPr/>
      </dsp:nvSpPr>
      <dsp:spPr>
        <a:xfrm>
          <a:off x="0" y="646728"/>
          <a:ext cx="1033272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0F032E-5E51-4DFA-B0CC-245F41459D2B}">
      <dsp:nvSpPr>
        <dsp:cNvPr id="0" name=""/>
        <dsp:cNvSpPr/>
      </dsp:nvSpPr>
      <dsp:spPr>
        <a:xfrm>
          <a:off x="2686507" y="7"/>
          <a:ext cx="7646212" cy="64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Nan Ho, Vice President, Academic Services</a:t>
          </a:r>
        </a:p>
      </dsp:txBody>
      <dsp:txXfrm>
        <a:off x="2686507" y="7"/>
        <a:ext cx="7646212" cy="646720"/>
      </dsp:txXfrm>
    </dsp:sp>
    <dsp:sp modelId="{1AFF95B5-D41D-4F0F-B3B3-1E6E63159E9F}">
      <dsp:nvSpPr>
        <dsp:cNvPr id="0" name=""/>
        <dsp:cNvSpPr/>
      </dsp:nvSpPr>
      <dsp:spPr>
        <a:xfrm>
          <a:off x="0" y="7"/>
          <a:ext cx="2686507" cy="646720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Welcome &amp; Announcements</a:t>
          </a:r>
        </a:p>
      </dsp:txBody>
      <dsp:txXfrm>
        <a:off x="31576" y="31583"/>
        <a:ext cx="2623355" cy="615144"/>
      </dsp:txXfrm>
    </dsp:sp>
    <dsp:sp modelId="{11701B59-9209-4680-8974-456134EEB706}">
      <dsp:nvSpPr>
        <dsp:cNvPr id="0" name=""/>
        <dsp:cNvSpPr/>
      </dsp:nvSpPr>
      <dsp:spPr>
        <a:xfrm>
          <a:off x="2686507" y="679064"/>
          <a:ext cx="7646212" cy="64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Nan Ho, Vice President, Academic Services</a:t>
          </a:r>
        </a:p>
      </dsp:txBody>
      <dsp:txXfrm>
        <a:off x="2686507" y="679064"/>
        <a:ext cx="7646212" cy="646720"/>
      </dsp:txXfrm>
    </dsp:sp>
    <dsp:sp modelId="{6A4FB1FB-B1E0-4556-8502-8BD12E6D61CC}">
      <dsp:nvSpPr>
        <dsp:cNvPr id="0" name=""/>
        <dsp:cNvSpPr/>
      </dsp:nvSpPr>
      <dsp:spPr>
        <a:xfrm>
          <a:off x="0" y="679064"/>
          <a:ext cx="2686507" cy="646720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New Colleagues on Campus</a:t>
          </a:r>
        </a:p>
      </dsp:txBody>
      <dsp:txXfrm>
        <a:off x="31576" y="710640"/>
        <a:ext cx="2623355" cy="615144"/>
      </dsp:txXfrm>
    </dsp:sp>
    <dsp:sp modelId="{3D420A94-6EF0-4A43-92EE-430E25D26C0E}">
      <dsp:nvSpPr>
        <dsp:cNvPr id="0" name=""/>
        <dsp:cNvSpPr/>
      </dsp:nvSpPr>
      <dsp:spPr>
        <a:xfrm>
          <a:off x="2686507" y="1358121"/>
          <a:ext cx="7646212" cy="64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Nan Ho, Vice President, Academic Services</a:t>
          </a:r>
        </a:p>
      </dsp:txBody>
      <dsp:txXfrm>
        <a:off x="2686507" y="1358121"/>
        <a:ext cx="7646212" cy="646720"/>
      </dsp:txXfrm>
    </dsp:sp>
    <dsp:sp modelId="{B5B4595F-C270-41AA-95CB-F4EEE0BBF8D8}">
      <dsp:nvSpPr>
        <dsp:cNvPr id="0" name=""/>
        <dsp:cNvSpPr/>
      </dsp:nvSpPr>
      <dsp:spPr>
        <a:xfrm>
          <a:off x="0" y="1358121"/>
          <a:ext cx="2686507" cy="646720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What’s Right at LPC</a:t>
          </a:r>
        </a:p>
      </dsp:txBody>
      <dsp:txXfrm>
        <a:off x="31576" y="1389697"/>
        <a:ext cx="2623355" cy="615144"/>
      </dsp:txXfrm>
    </dsp:sp>
    <dsp:sp modelId="{890CA031-D60D-423C-A48B-9612D2073CCD}">
      <dsp:nvSpPr>
        <dsp:cNvPr id="0" name=""/>
        <dsp:cNvSpPr/>
      </dsp:nvSpPr>
      <dsp:spPr>
        <a:xfrm>
          <a:off x="2686507" y="2037177"/>
          <a:ext cx="7646212" cy="64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Angelo Mercado, Student Government President</a:t>
          </a:r>
        </a:p>
      </dsp:txBody>
      <dsp:txXfrm>
        <a:off x="2686507" y="2037177"/>
        <a:ext cx="7646212" cy="646720"/>
      </dsp:txXfrm>
    </dsp:sp>
    <dsp:sp modelId="{B9B13A0F-2229-451D-BC73-071CF10A7DF6}">
      <dsp:nvSpPr>
        <dsp:cNvPr id="0" name=""/>
        <dsp:cNvSpPr/>
      </dsp:nvSpPr>
      <dsp:spPr>
        <a:xfrm>
          <a:off x="0" y="2037177"/>
          <a:ext cx="2686507" cy="646720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Student Government Update </a:t>
          </a:r>
        </a:p>
      </dsp:txBody>
      <dsp:txXfrm>
        <a:off x="31576" y="2068753"/>
        <a:ext cx="2623355" cy="615144"/>
      </dsp:txXfrm>
    </dsp:sp>
    <dsp:sp modelId="{E5963B81-76DD-4903-AC69-A8ED25341D1D}">
      <dsp:nvSpPr>
        <dsp:cNvPr id="0" name=""/>
        <dsp:cNvSpPr/>
      </dsp:nvSpPr>
      <dsp:spPr>
        <a:xfrm>
          <a:off x="2686507" y="2716234"/>
          <a:ext cx="7646212" cy="64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Ashley Young, Academic Senate President</a:t>
          </a:r>
        </a:p>
      </dsp:txBody>
      <dsp:txXfrm>
        <a:off x="2686507" y="2716234"/>
        <a:ext cx="7646212" cy="646720"/>
      </dsp:txXfrm>
    </dsp:sp>
    <dsp:sp modelId="{A47DA4C6-4BEC-4D61-A7A1-08D57E55B454}">
      <dsp:nvSpPr>
        <dsp:cNvPr id="0" name=""/>
        <dsp:cNvSpPr/>
      </dsp:nvSpPr>
      <dsp:spPr>
        <a:xfrm>
          <a:off x="0" y="2716234"/>
          <a:ext cx="2686507" cy="646720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Academic Senate Update</a:t>
          </a:r>
        </a:p>
      </dsp:txBody>
      <dsp:txXfrm>
        <a:off x="31576" y="2747810"/>
        <a:ext cx="2623355" cy="615144"/>
      </dsp:txXfrm>
    </dsp:sp>
    <dsp:sp modelId="{50CFA40D-926E-4288-BEFF-2147499E1352}">
      <dsp:nvSpPr>
        <dsp:cNvPr id="0" name=""/>
        <dsp:cNvSpPr/>
      </dsp:nvSpPr>
      <dsp:spPr>
        <a:xfrm>
          <a:off x="2686507" y="3395291"/>
          <a:ext cx="7646212" cy="64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Ken Cooper, Executive Director, LPC Foundation</a:t>
          </a:r>
        </a:p>
      </dsp:txBody>
      <dsp:txXfrm>
        <a:off x="2686507" y="3395291"/>
        <a:ext cx="7646212" cy="646720"/>
      </dsp:txXfrm>
    </dsp:sp>
    <dsp:sp modelId="{03C736C6-9908-448C-8E49-D0D598E29288}">
      <dsp:nvSpPr>
        <dsp:cNvPr id="0" name=""/>
        <dsp:cNvSpPr/>
      </dsp:nvSpPr>
      <dsp:spPr>
        <a:xfrm>
          <a:off x="0" y="3395291"/>
          <a:ext cx="2686507" cy="646720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LPC Foundation Update</a:t>
          </a:r>
        </a:p>
      </dsp:txBody>
      <dsp:txXfrm>
        <a:off x="31576" y="3426867"/>
        <a:ext cx="2623355" cy="615144"/>
      </dsp:txXfrm>
    </dsp:sp>
    <dsp:sp modelId="{B51644F5-6BBE-4DCE-AD23-B7430108F0E6}">
      <dsp:nvSpPr>
        <dsp:cNvPr id="0" name=""/>
        <dsp:cNvSpPr/>
      </dsp:nvSpPr>
      <dsp:spPr>
        <a:xfrm>
          <a:off x="2686507" y="4074347"/>
          <a:ext cx="7646212" cy="64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Sean Brooks, Vice President, Business &amp; Administrative Services</a:t>
          </a:r>
        </a:p>
      </dsp:txBody>
      <dsp:txXfrm>
        <a:off x="2686507" y="4074347"/>
        <a:ext cx="7646212" cy="646720"/>
      </dsp:txXfrm>
    </dsp:sp>
    <dsp:sp modelId="{63E7FCB6-C2CA-4591-8275-843B9F0EB502}">
      <dsp:nvSpPr>
        <dsp:cNvPr id="0" name=""/>
        <dsp:cNvSpPr/>
      </dsp:nvSpPr>
      <dsp:spPr>
        <a:xfrm>
          <a:off x="0" y="4074347"/>
          <a:ext cx="2686507" cy="646720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Budget Update</a:t>
          </a:r>
        </a:p>
      </dsp:txBody>
      <dsp:txXfrm>
        <a:off x="31576" y="4105923"/>
        <a:ext cx="2623355" cy="615144"/>
      </dsp:txXfrm>
    </dsp:sp>
    <dsp:sp modelId="{1F5B5934-5AA7-4022-93D2-DF8B0575F5FC}">
      <dsp:nvSpPr>
        <dsp:cNvPr id="0" name=""/>
        <dsp:cNvSpPr/>
      </dsp:nvSpPr>
      <dsp:spPr>
        <a:xfrm>
          <a:off x="2686507" y="4753404"/>
          <a:ext cx="7646212" cy="64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Rajinder S. Samra, Director of Research, Planning, and Institutional Effectiveness</a:t>
          </a:r>
        </a:p>
      </dsp:txBody>
      <dsp:txXfrm>
        <a:off x="2686507" y="4753404"/>
        <a:ext cx="7646212" cy="646720"/>
      </dsp:txXfrm>
    </dsp:sp>
    <dsp:sp modelId="{01E4855B-9093-43EF-A09A-931C8C8ED9E8}">
      <dsp:nvSpPr>
        <dsp:cNvPr id="0" name=""/>
        <dsp:cNvSpPr/>
      </dsp:nvSpPr>
      <dsp:spPr>
        <a:xfrm>
          <a:off x="0" y="4753404"/>
          <a:ext cx="2686507" cy="646720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Enrollments by Modality</a:t>
          </a:r>
        </a:p>
      </dsp:txBody>
      <dsp:txXfrm>
        <a:off x="31576" y="4784980"/>
        <a:ext cx="2623355" cy="615144"/>
      </dsp:txXfrm>
    </dsp:sp>
    <dsp:sp modelId="{1865584A-8ABB-473E-A3E4-9BED7EE2B09C}">
      <dsp:nvSpPr>
        <dsp:cNvPr id="0" name=""/>
        <dsp:cNvSpPr/>
      </dsp:nvSpPr>
      <dsp:spPr>
        <a:xfrm>
          <a:off x="2686507" y="5432460"/>
          <a:ext cx="7646212" cy="64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Catherine Suarez, Spanish Professor; Catherine Eagan, English Professor; and David </a:t>
          </a:r>
          <a:r>
            <a:rPr lang="en-US" sz="1500" kern="1200" dirty="0" err="1"/>
            <a:t>Montelongo</a:t>
          </a:r>
          <a:r>
            <a:rPr lang="en-US" sz="1500" kern="1200" dirty="0"/>
            <a:t>, Chemistry Professor</a:t>
          </a:r>
        </a:p>
      </dsp:txBody>
      <dsp:txXfrm>
        <a:off x="2686507" y="5432460"/>
        <a:ext cx="7646212" cy="646720"/>
      </dsp:txXfrm>
    </dsp:sp>
    <dsp:sp modelId="{7A1BD6C6-2FFF-445D-BB22-CD380B5ADC5F}">
      <dsp:nvSpPr>
        <dsp:cNvPr id="0" name=""/>
        <dsp:cNvSpPr/>
      </dsp:nvSpPr>
      <dsp:spPr>
        <a:xfrm>
          <a:off x="0" y="5432460"/>
          <a:ext cx="2686507" cy="646720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Artificial Intelligence &amp; Academic Integrity Update</a:t>
          </a:r>
        </a:p>
      </dsp:txBody>
      <dsp:txXfrm>
        <a:off x="31576" y="5464036"/>
        <a:ext cx="2623355" cy="615144"/>
      </dsp:txXfrm>
    </dsp:sp>
    <dsp:sp modelId="{AEC3E29B-B166-43AB-804E-2237FE15F9F3}">
      <dsp:nvSpPr>
        <dsp:cNvPr id="0" name=""/>
        <dsp:cNvSpPr/>
      </dsp:nvSpPr>
      <dsp:spPr>
        <a:xfrm>
          <a:off x="2686507" y="6111517"/>
          <a:ext cx="7646212" cy="64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Megan </a:t>
          </a:r>
          <a:r>
            <a:rPr lang="en-US" sz="1500" kern="1200" dirty="0" err="1"/>
            <a:t>Gaunce</a:t>
          </a:r>
          <a:r>
            <a:rPr lang="en-US" sz="1500" kern="1200" dirty="0"/>
            <a:t> &amp; Melinda Nish, Cambridge West Partnership, LLC</a:t>
          </a:r>
        </a:p>
      </dsp:txBody>
      <dsp:txXfrm>
        <a:off x="2686507" y="6111517"/>
        <a:ext cx="7646212" cy="646720"/>
      </dsp:txXfrm>
    </dsp:sp>
    <dsp:sp modelId="{F43220EC-25B4-4F59-8205-465A4548E23F}">
      <dsp:nvSpPr>
        <dsp:cNvPr id="0" name=""/>
        <dsp:cNvSpPr/>
      </dsp:nvSpPr>
      <dsp:spPr>
        <a:xfrm>
          <a:off x="0" y="6111517"/>
          <a:ext cx="2686507" cy="646720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Facilities Master Plan Update</a:t>
          </a:r>
        </a:p>
      </dsp:txBody>
      <dsp:txXfrm>
        <a:off x="31576" y="6143093"/>
        <a:ext cx="2623355" cy="615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0.17691</cdr:x>
      <cdr:y>0.77464</cdr:y>
    </cdr:from>
    <cdr:to>
      <cdr:x>0.25997</cdr:x>
      <cdr:y>0.94157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F5525AB-3478-486F-B16F-439F58F75DCA}"/>
            </a:ext>
          </a:extLst>
        </cdr:cNvPr>
        <cdr:cNvSpPr txBox="1"/>
      </cdr:nvSpPr>
      <cdr:spPr>
        <a:xfrm xmlns:a="http://schemas.openxmlformats.org/drawingml/2006/main">
          <a:off x="1947672" y="424319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29282" cy="351957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1"/>
            <a:ext cx="4029282" cy="351957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4B3ADF9C-4C02-4A3B-8807-B7E62F3C7F08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5"/>
            <a:ext cx="4029282" cy="351957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5"/>
            <a:ext cx="4029282" cy="351957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224D62B1-4DDB-481C-9D06-B126EFE4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34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649A2AED-2A05-4D15-A380-80359255258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5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7529621A-09B5-48D7-A951-BFF09B3AF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31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6123">
              <a:defRPr/>
            </a:pPr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6123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5471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   Seeing it by demographics to see what is driving the decrease in numbers.</a:t>
            </a:r>
          </a:p>
          <a:p>
            <a:pPr marL="165261" indent="-165261">
              <a:buFontTx/>
              <a:buChar char="-"/>
            </a:pPr>
            <a:r>
              <a:rPr lang="en-US" baseline="0" dirty="0"/>
              <a:t>Going over the first data slide slowly so that we are on the same page</a:t>
            </a:r>
          </a:p>
          <a:p>
            <a:pPr marL="605956" lvl="1" indent="-165261">
              <a:buFontTx/>
              <a:buChar char="-"/>
            </a:pPr>
            <a:r>
              <a:rPr lang="en-US" baseline="0" dirty="0"/>
              <a:t>Using bubbles to show the relative size of populations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915C5-C529-4ADC-881E-7FDC79775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97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   Seeing it by demographics to see what is driving the decrease in numbers.</a:t>
            </a:r>
          </a:p>
          <a:p>
            <a:pPr marL="165261" indent="-165261">
              <a:buFontTx/>
              <a:buChar char="-"/>
            </a:pPr>
            <a:r>
              <a:rPr lang="en-US" baseline="0" dirty="0"/>
              <a:t>Going over the first data slide slowly so that we are on the same page</a:t>
            </a:r>
          </a:p>
          <a:p>
            <a:pPr marL="605956" lvl="1" indent="-165261">
              <a:buFontTx/>
              <a:buChar char="-"/>
            </a:pPr>
            <a:r>
              <a:rPr lang="en-US" baseline="0" dirty="0"/>
              <a:t>Using bubbles to show the relative size of populations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915C5-C529-4ADC-881E-7FDC79775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132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   Seeing it by demographics to see what is driving the decrease in numbers.</a:t>
            </a:r>
          </a:p>
          <a:p>
            <a:pPr marL="165261" indent="-165261">
              <a:buFontTx/>
              <a:buChar char="-"/>
            </a:pPr>
            <a:r>
              <a:rPr lang="en-US" baseline="0" dirty="0"/>
              <a:t>Going over the first data slide slowly so that we are on the same page</a:t>
            </a:r>
          </a:p>
          <a:p>
            <a:pPr marL="605956" lvl="1" indent="-165261">
              <a:buFontTx/>
              <a:buChar char="-"/>
            </a:pPr>
            <a:r>
              <a:rPr lang="en-US" baseline="0" dirty="0"/>
              <a:t>Using bubbles to show the relative size of populations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915C5-C529-4ADC-881E-7FDC79775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345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   Seeing it by demographics to see what is driving the decrease in numbers.</a:t>
            </a:r>
          </a:p>
          <a:p>
            <a:pPr marL="165261" indent="-165261">
              <a:buFontTx/>
              <a:buChar char="-"/>
            </a:pPr>
            <a:r>
              <a:rPr lang="en-US" baseline="0" dirty="0"/>
              <a:t>Going over the first data slide slowly so that we are on the same page</a:t>
            </a:r>
          </a:p>
          <a:p>
            <a:pPr marL="605956" lvl="1" indent="-165261">
              <a:buFontTx/>
              <a:buChar char="-"/>
            </a:pPr>
            <a:r>
              <a:rPr lang="en-US" baseline="0" dirty="0"/>
              <a:t>Using bubbles to show the relative size of populations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915C5-C529-4ADC-881E-7FDC79775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167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-   Seeing it by demographics to see what is driving the decrease in numbers.</a:t>
            </a:r>
          </a:p>
          <a:p>
            <a:pPr marL="165261" indent="-165261">
              <a:buFontTx/>
              <a:buChar char="-"/>
            </a:pPr>
            <a:r>
              <a:rPr lang="en-US" baseline="0" dirty="0"/>
              <a:t>Going over the first data slide slowly so that we are on the same page</a:t>
            </a:r>
          </a:p>
          <a:p>
            <a:pPr marL="605956" lvl="1" indent="-165261">
              <a:buFontTx/>
              <a:buChar char="-"/>
            </a:pPr>
            <a:r>
              <a:rPr lang="en-US" baseline="0" dirty="0"/>
              <a:t>Using bubbles to show the relative size of populations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915C5-C529-4ADC-881E-7FDC79775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010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Catherine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B03BD-354A-4AA7-B6DD-AE098EFA9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581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Catherine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B03BD-354A-4AA7-B6DD-AE098EFA9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938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Katie/David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B03BD-354A-4AA7-B6DD-AE098EFA9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354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Katie/David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B03BD-354A-4AA7-B6DD-AE098EFA9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676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Katie/David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5B03BD-354A-4AA7-B6DD-AE098EFA9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966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5169">
              <a:defRPr/>
            </a:pPr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85169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1989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fe56acc03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MG</a:t>
            </a:r>
            <a:endParaRPr/>
          </a:p>
        </p:txBody>
      </p:sp>
      <p:sp>
        <p:nvSpPr>
          <p:cNvPr id="86" name="Google Shape;86;g2fe56acc0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fea926fb1e_0_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GW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g2fea926fb1e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065599234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GW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g306559923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903ff9fa_0_3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g2f8903ff9fa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fe56acc030_0_3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GW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g2fe56acc030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fe56acc030_0_4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g2fe56acc030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fe56acc030_0_5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MG</a:t>
            </a:r>
            <a:endParaRPr/>
          </a:p>
        </p:txBody>
      </p:sp>
      <p:sp>
        <p:nvSpPr>
          <p:cNvPr id="200" name="Google Shape;200;g2fe56acc030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06e412e8b4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g306e412e8b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f8903ff9fa_0_2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g2f8903ff9fa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f8903ff9fa_0_5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g2f8903ff9f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6123">
              <a:defRPr/>
            </a:pPr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6123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772316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f8903ff9fa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MG</a:t>
            </a:r>
            <a:endParaRPr/>
          </a:p>
        </p:txBody>
      </p:sp>
      <p:sp>
        <p:nvSpPr>
          <p:cNvPr id="293" name="Google Shape;293;g2f8903ff9f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6c84201a78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6" name="Google Shape;326;g26c84201a7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f8903ff9fa_0_6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0" name="Google Shape;340;g2f8903ff9fa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f8903ff9fa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g2f8903ff9fa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f8903ff9fa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g2f8903ff9f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f8903ff9fa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1" name="Google Shape;391;g2f8903ff9f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f8903ff9fa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4" name="Google Shape;414;g2f8903ff9fa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06e412e8b4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g306e412e8b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83256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f8db05e063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72" name="Google Shape;472;g2f8db05e06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f8903ff9fa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MG</a:t>
            </a:r>
            <a:endParaRPr/>
          </a:p>
        </p:txBody>
      </p:sp>
      <p:sp>
        <p:nvSpPr>
          <p:cNvPr id="554" name="Google Shape;554;g2f8903ff9f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6123">
              <a:defRPr/>
            </a:pPr>
            <a:fld id="{1D6A30A0-72BF-4C00-9011-B47FE8131A8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6123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1554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25th Hour //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501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25th Hour //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501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4839F186-0977-FA8F-DC4B-7BBCA242F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82E4E7F4-599F-D7D8-BCA3-D641F09B6F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>
            <a:extLst>
              <a:ext uri="{FF2B5EF4-FFF2-40B4-BE49-F238E27FC236}">
                <a16:creationId xmlns:a16="http://schemas.microsoft.com/office/drawing/2014/main" id="{939DC8DB-AAA2-CF99-CCDE-9E8B725D10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>
            <a:extLst>
              <a:ext uri="{FF2B5EF4-FFF2-40B4-BE49-F238E27FC236}">
                <a16:creationId xmlns:a16="http://schemas.microsoft.com/office/drawing/2014/main" id="{281F34CF-F885-4134-AAA6-B435497901A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7;p3:notes">
            <a:extLst>
              <a:ext uri="{FF2B5EF4-FFF2-40B4-BE49-F238E27FC236}">
                <a16:creationId xmlns:a16="http://schemas.microsoft.com/office/drawing/2014/main" id="{22D284C1-7F9C-D614-DEC5-65A929B7CFEE}"/>
              </a:ext>
            </a:extLst>
          </p:cNvPr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25th Hour //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2841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6B4415B0-B844-A65E-F88B-787E8C9FE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A20E837F-1DC9-B990-A881-D93961C9E6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>
            <a:extLst>
              <a:ext uri="{FF2B5EF4-FFF2-40B4-BE49-F238E27FC236}">
                <a16:creationId xmlns:a16="http://schemas.microsoft.com/office/drawing/2014/main" id="{22025793-26DD-69D7-0967-BADB98F17B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>
            <a:extLst>
              <a:ext uri="{FF2B5EF4-FFF2-40B4-BE49-F238E27FC236}">
                <a16:creationId xmlns:a16="http://schemas.microsoft.com/office/drawing/2014/main" id="{FB733A67-BF7C-F1A8-5D7E-BCFB785FEA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7;p3:notes">
            <a:extLst>
              <a:ext uri="{FF2B5EF4-FFF2-40B4-BE49-F238E27FC236}">
                <a16:creationId xmlns:a16="http://schemas.microsoft.com/office/drawing/2014/main" id="{FDBAD89A-FF27-867E-E6E5-FB9F951FF71B}"/>
              </a:ext>
            </a:extLst>
          </p:cNvPr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25th Hour //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868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There’s a lot of data that I could have covered. </a:t>
            </a:r>
          </a:p>
          <a:p>
            <a:r>
              <a:rPr lang="en-US" dirty="0"/>
              <a:t>- It takes a village to address transfer.</a:t>
            </a:r>
          </a:p>
          <a:p>
            <a:endParaRPr lang="en-US" dirty="0"/>
          </a:p>
          <a:p>
            <a:r>
              <a:rPr lang="en-US" dirty="0"/>
              <a:t>High leveraged.</a:t>
            </a:r>
          </a:p>
          <a:p>
            <a:pPr marL="177845" indent="-177845" defTabSz="948507">
              <a:buFontTx/>
              <a:buChar char="-"/>
              <a:defRPr/>
            </a:pPr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915C5-C529-4ADC-881E-7FDC79775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501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56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64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1325-238E-4482-81D0-1D59770D07E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C777-A013-4DDF-BAA9-A3403654C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340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1325-238E-4482-81D0-1D59770D07E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C777-A013-4DDF-BAA9-A3403654C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29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7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874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5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36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5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7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51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87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9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74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90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4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5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1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6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068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75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6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7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2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4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35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48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03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84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87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0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08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882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51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72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9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803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4103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886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6138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22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3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158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281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0661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4743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043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9834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2012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5734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50136"/>
            <a:ext cx="10972800" cy="39175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76162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246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2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1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38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953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990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437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960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151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545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937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688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Book Antiqua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902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99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3845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Book Antiqua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52001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03320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386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8078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98302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ook Antiqua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9122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ook Antiqua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1946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28915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0822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C8C82-2F35-43B8-B687-6DD832368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E042B-D054-4174-94C2-67B03B0E3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BEA23-193F-4F3E-BCE3-486DC0156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25-BFFD-4441-A732-44D1C21F82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EA3B4-34BE-425A-9C47-14971342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2168C-D6FB-4ED7-B212-096FC0D7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585A-5D10-4427-A1D6-3A494739C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038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ECD6A-9624-4F3F-BE8A-EA18BE57D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13C83-79E2-49C1-9994-E5D010BD4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95F08-D61D-4F37-B907-9F6607C1B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25-BFFD-4441-A732-44D1C21F82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ABC1D-5A60-4F4C-9902-D831E7115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87B46-524B-4FA3-80B3-65E650626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585A-5D10-4427-A1D6-3A494739C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973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8C02-28AE-4328-9F1C-9B795D5B9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292F1-D016-4409-98AB-D7A429737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60CAF-6E56-4AB0-A438-4BB8FAD6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25-BFFD-4441-A732-44D1C21F82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B3770-8503-4C57-BEA7-75563C867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A933F-4FDD-40A9-AF59-D31A65B0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585A-5D10-4427-A1D6-3A494739C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061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03C05-19A8-49B6-B71A-52E588C49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C6987-E664-4A39-8150-14309B70F3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B59FF-61D5-4FE7-9A8A-FBD41BEF5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C8F9B-A05A-449B-9D70-2379E1CBE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25-BFFD-4441-A732-44D1C21F82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07AC4-76E7-48A5-BD14-905CD693E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E7C42-8A15-44D9-8E49-4D4A7AB6A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585A-5D10-4427-A1D6-3A494739C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600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39703-4F7E-4CEA-913E-6A167D53F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10BEA-E1CD-4671-ACD7-71FA8B7B8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E448A-EB0B-43BE-AF58-8ED30FE66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47151F-83EF-407F-8513-997FE627FE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899CC8-00B7-4162-8FC8-9C7D02FD38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D1F35B-AA12-42C4-AFB7-BAA079D8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25-BFFD-4441-A732-44D1C21F82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D878D-3A2E-41D2-9A92-5AA118989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85D4E0-05DE-4DFC-8940-DA10B76F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585A-5D10-4427-A1D6-3A494739C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253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5D5F-A161-4ACF-B435-13962D3ED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B55285-44F2-4751-88FD-8491237E8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25-BFFD-4441-A732-44D1C21F82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9840A0-7F43-4119-BA0C-A3D7682B0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00C3F-BF91-41B9-9313-58E6259D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585A-5D10-4427-A1D6-3A494739C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19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D50F23-B726-4BBD-9C66-CD0A1D635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25-BFFD-4441-A732-44D1C21F82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91AD8-36D2-4AFD-A8E1-917A5E977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46BED-B9F9-4355-9462-C789B010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585A-5D10-4427-A1D6-3A494739C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84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3D6F7-764D-4203-A267-E1EEED57B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2D694-43A5-4F58-9A8F-07BAEB553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2468C-361B-40D2-92F1-83181345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6F907-1A74-4EB9-B31E-02BC7FFCB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25-BFFD-4441-A732-44D1C21F82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FA89B-DF51-40D8-82E5-AEA37E05F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2CC56-30D0-47FB-90C6-B3783CF1F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585A-5D10-4427-A1D6-3A494739C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24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8B100-6768-4BD1-AA2C-57AC5897D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DFB91-E427-42DF-A2EA-0C4324804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358C6-F684-4959-B69C-B57D3C4BD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0AD2C-D7F8-425B-846C-415D3F031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25-BFFD-4441-A732-44D1C21F82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9AF54-F260-4B89-9DAB-F164F55EC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0E8E0-166E-4F65-8628-A5C764EE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585A-5D10-4427-A1D6-3A494739C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997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5B6CD-C291-407D-BD7E-9F82E3023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AD3837-1C9D-4ABC-A11B-8C4A7EC4E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6A5B4-25F1-4C1F-94DB-9AB2C5D8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25-BFFD-4441-A732-44D1C21F82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35DFA-9D00-4707-9FDE-9305E1362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462B2-862D-4D0B-A318-B494A8A2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585A-5D10-4427-A1D6-3A494739C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E493DC-EE95-41BC-BA5B-E1FDA7A6D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39C2FD-A895-4EC0-9A7F-4DA107762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F49A0-31B7-44C2-B8A8-7E4A10189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25-BFFD-4441-A732-44D1C21F82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8765-4D61-41DC-9EC6-45BEA58E7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BB2DB-A87A-49F4-999E-D3A617865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585A-5D10-4427-A1D6-3A494739C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443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1325-238E-4482-81D0-1D59770D07E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C777-A013-4DDF-BAA9-A3403654C0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0886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1325-238E-4482-81D0-1D59770D07E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C777-A013-4DDF-BAA9-A3403654C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23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1325-238E-4482-81D0-1D59770D07E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C777-A013-4DDF-BAA9-A3403654C0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511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1325-238E-4482-81D0-1D59770D07E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C777-A013-4DDF-BAA9-A3403654C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556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1325-238E-4482-81D0-1D59770D07E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C777-A013-4DDF-BAA9-A3403654C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476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1325-238E-4482-81D0-1D59770D07E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C777-A013-4DDF-BAA9-A3403654C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799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1325-238E-4482-81D0-1D59770D07E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C777-A013-4DDF-BAA9-A3403654C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867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9C51325-238E-4482-81D0-1D59770D07E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ABC777-A013-4DDF-BAA9-A3403654C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947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1325-238E-4482-81D0-1D59770D07E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C777-A013-4DDF-BAA9-A3403654C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5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8681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8931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5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8F250-0D09-3E4A-A1DD-97D7FE578F6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75900-AE01-2E42-963E-9125152E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1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72734-12D8-4BA8-BD30-94F9A508F86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2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B6B82"/>
            </a:gs>
            <a:gs pos="50000">
              <a:srgbClr val="465872"/>
            </a:gs>
            <a:gs pos="100000">
              <a:srgbClr val="334358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Book Antiqua"/>
              <a:buNone/>
              <a:defRPr sz="4400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87116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BC7998-88B8-473E-B396-74F0C395B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B6B37-07C4-4865-B1A6-C4FFAD358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3E0EF-FE59-4CE5-B525-72B21F7D78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C2125-BFFD-4441-A732-44D1C21F825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724E9-FFA4-4559-A759-E7D339E3E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05354-2ED7-41A7-BA25-84872EA3E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E585A-5D10-4427-A1D6-3A494739C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0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9C51325-238E-4482-81D0-1D59770D07E3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9ABC777-A013-4DDF-BAA9-A3403654C06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0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svg"/><Relationship Id="rId3" Type="http://schemas.openxmlformats.org/officeDocument/2006/relationships/image" Target="../media/image28.svg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11" Type="http://schemas.openxmlformats.org/officeDocument/2006/relationships/image" Target="../media/image35.jpeg"/><Relationship Id="rId5" Type="http://schemas.openxmlformats.org/officeDocument/2006/relationships/image" Target="../media/image30.sv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jpe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26" Type="http://schemas.openxmlformats.org/officeDocument/2006/relationships/image" Target="../media/image76.svg"/><Relationship Id="rId3" Type="http://schemas.openxmlformats.org/officeDocument/2006/relationships/image" Target="../media/image53.sv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5" Type="http://schemas.openxmlformats.org/officeDocument/2006/relationships/image" Target="../media/image75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24" Type="http://schemas.openxmlformats.org/officeDocument/2006/relationships/image" Target="../media/image74.svg"/><Relationship Id="rId5" Type="http://schemas.openxmlformats.org/officeDocument/2006/relationships/image" Target="../media/image55.png"/><Relationship Id="rId15" Type="http://schemas.openxmlformats.org/officeDocument/2006/relationships/image" Target="../media/image65.svg"/><Relationship Id="rId23" Type="http://schemas.openxmlformats.org/officeDocument/2006/relationships/image" Target="../media/image73.png"/><Relationship Id="rId28" Type="http://schemas.openxmlformats.org/officeDocument/2006/relationships/image" Target="../media/image78.svg"/><Relationship Id="rId10" Type="http://schemas.openxmlformats.org/officeDocument/2006/relationships/image" Target="../media/image60.sv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svg"/><Relationship Id="rId27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cco.edu/-/media/CCCCO-Website/docs/general/digital-center-resolution-2024-17-signed-2024-07-22-a11y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0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 &amp; Announcements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Dr. Nan Ho</a:t>
            </a:r>
          </a:p>
          <a:p>
            <a:r>
              <a:rPr lang="en-US" sz="2800" dirty="0"/>
              <a:t>Vice President, Academic Services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0B736-1C51-4EDC-906E-530164F67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889" y="2815337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9272" y="803006"/>
            <a:ext cx="1019760" cy="981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60" y="753228"/>
            <a:ext cx="9613861" cy="1080938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  <a:cs typeface="Calibri Light" panose="020F0302020204030204" pitchFamily="34" charset="0"/>
              </a:rPr>
              <a:t>October 2024</a:t>
            </a:r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3082353" y="2005644"/>
            <a:ext cx="5026073" cy="8309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latin typeface="Century Gothic" panose="020B0502020202020204" pitchFamily="34" charset="0"/>
                <a:cs typeface="Calibri" panose="020F0502020204030204" pitchFamily="34" charset="0"/>
              </a:rPr>
              <a:t>Scott </a:t>
            </a:r>
            <a:r>
              <a:rPr lang="en-US" sz="4400" dirty="0" err="1">
                <a:latin typeface="Century Gothic" panose="020B0502020202020204" pitchFamily="34" charset="0"/>
                <a:cs typeface="Calibri" panose="020F0502020204030204" pitchFamily="34" charset="0"/>
              </a:rPr>
              <a:t>Vigallon</a:t>
            </a:r>
            <a:endParaRPr lang="en-US" sz="4400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35046A-FD75-4194-A3FA-5F5F2C3D1CF5}"/>
              </a:ext>
            </a:extLst>
          </p:cNvPr>
          <p:cNvSpPr/>
          <p:nvPr/>
        </p:nvSpPr>
        <p:spPr>
          <a:xfrm>
            <a:off x="5883198" y="2421097"/>
            <a:ext cx="50260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C6DF4-6091-4E51-87E6-2A97BBD0A4C9}"/>
              </a:ext>
            </a:extLst>
          </p:cNvPr>
          <p:cNvSpPr txBox="1"/>
          <p:nvPr/>
        </p:nvSpPr>
        <p:spPr>
          <a:xfrm>
            <a:off x="544855" y="5671339"/>
            <a:ext cx="101018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SAVE THE DATE: </a:t>
            </a:r>
          </a:p>
          <a:p>
            <a:pPr algn="ctr"/>
            <a:r>
              <a:rPr lang="en-US" sz="2200" dirty="0"/>
              <a:t>For Scott </a:t>
            </a:r>
            <a:r>
              <a:rPr lang="en-US" sz="2200" dirty="0" err="1"/>
              <a:t>Vigallon’s</a:t>
            </a:r>
            <a:r>
              <a:rPr lang="en-US" sz="2200" dirty="0"/>
              <a:t> Retirement Celebration</a:t>
            </a:r>
          </a:p>
          <a:p>
            <a:pPr algn="ctr"/>
            <a:r>
              <a:rPr lang="en-US" sz="2200" dirty="0"/>
              <a:t>Wednesday, October 30, 2024, 2:00 P.M. – 4:00 P.M. In the Cafeteria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2BCDDA-0A54-4E45-B64E-7E39DDE70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273" y="2691003"/>
            <a:ext cx="1449860" cy="29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81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7840" y="2114769"/>
            <a:ext cx="7682125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6800"/>
              </a:lnSpc>
            </a:pPr>
            <a:r>
              <a:rPr lang="en-US" sz="6800" b="1" spc="-68" dirty="0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OCTOBER</a:t>
            </a:r>
          </a:p>
          <a:p>
            <a:pPr defTabSz="609630">
              <a:lnSpc>
                <a:spcPts val="6800"/>
              </a:lnSpc>
            </a:pPr>
            <a:r>
              <a:rPr lang="en-US" sz="6800" b="1" spc="-68" dirty="0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TOWN MEETING</a:t>
            </a:r>
          </a:p>
        </p:txBody>
      </p:sp>
      <p:sp>
        <p:nvSpPr>
          <p:cNvPr id="3" name="AutoShape 3"/>
          <p:cNvSpPr/>
          <p:nvPr/>
        </p:nvSpPr>
        <p:spPr>
          <a:xfrm>
            <a:off x="22119" y="5454995"/>
            <a:ext cx="7998060" cy="0"/>
          </a:xfrm>
          <a:prstGeom prst="line">
            <a:avLst/>
          </a:prstGeom>
          <a:ln w="19050" cap="flat">
            <a:solidFill>
              <a:srgbClr val="7D141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2120" y="6165850"/>
            <a:ext cx="7988189" cy="0"/>
          </a:xfrm>
          <a:prstGeom prst="line">
            <a:avLst/>
          </a:prstGeom>
          <a:ln w="19050" cap="flat">
            <a:solidFill>
              <a:srgbClr val="7D141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7308257" y="0"/>
            <a:ext cx="4878609" cy="6858000"/>
            <a:chOff x="0" y="0"/>
            <a:chExt cx="9757217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1515" r="31059"/>
            <a:stretch>
              <a:fillRect/>
            </a:stretch>
          </p:blipFill>
          <p:spPr>
            <a:xfrm>
              <a:off x="0" y="0"/>
              <a:ext cx="9757217" cy="137160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59740" y="148534"/>
            <a:ext cx="1074533" cy="1074533"/>
          </a:xfrm>
          <a:custGeom>
            <a:avLst/>
            <a:gdLst/>
            <a:ahLst/>
            <a:cxnLst/>
            <a:rect l="l" t="t" r="r" b="b"/>
            <a:pathLst>
              <a:path w="1611800" h="1611800">
                <a:moveTo>
                  <a:pt x="0" y="0"/>
                </a:moveTo>
                <a:lnTo>
                  <a:pt x="1611800" y="0"/>
                </a:lnTo>
                <a:lnTo>
                  <a:pt x="1611800" y="1611800"/>
                </a:lnTo>
                <a:lnTo>
                  <a:pt x="0" y="1611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76745" y="5541182"/>
            <a:ext cx="784027" cy="429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  <a:spcBef>
                <a:spcPct val="0"/>
              </a:spcBef>
            </a:pPr>
            <a:r>
              <a:rPr lang="en-US" sz="1867" dirty="0">
                <a:solidFill>
                  <a:srgbClr val="A70731"/>
                </a:solidFill>
                <a:latin typeface="Neue Montreal"/>
                <a:ea typeface="Neue Montreal"/>
                <a:cs typeface="Neue Montreal"/>
                <a:sym typeface="Neue Montreal"/>
              </a:rPr>
              <a:t>2024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7840" y="1560201"/>
            <a:ext cx="768212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34"/>
              </a:lnSpc>
            </a:pPr>
            <a:r>
              <a:rPr lang="en-US" sz="3334" spc="-33" dirty="0">
                <a:solidFill>
                  <a:srgbClr val="A70731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LPCSG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7840" y="3963896"/>
            <a:ext cx="7682125" cy="853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34"/>
              </a:lnSpc>
            </a:pPr>
            <a:r>
              <a:rPr lang="en-US" sz="3334" spc="-33" dirty="0">
                <a:solidFill>
                  <a:srgbClr val="A70731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PRESENTATION</a:t>
            </a:r>
          </a:p>
          <a:p>
            <a:pPr defTabSz="609630">
              <a:lnSpc>
                <a:spcPts val="3334"/>
              </a:lnSpc>
            </a:pPr>
            <a:r>
              <a:rPr lang="en-US" sz="3334" spc="-33" dirty="0">
                <a:solidFill>
                  <a:srgbClr val="A70731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By Angelo Mercado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90648" y="5385209"/>
            <a:ext cx="9177626" cy="4256124"/>
          </a:xfrm>
          <a:custGeom>
            <a:avLst/>
            <a:gdLst/>
            <a:ahLst/>
            <a:cxnLst/>
            <a:rect l="l" t="t" r="r" b="b"/>
            <a:pathLst>
              <a:path w="13766439" h="6384186">
                <a:moveTo>
                  <a:pt x="0" y="0"/>
                </a:moveTo>
                <a:lnTo>
                  <a:pt x="13766439" y="0"/>
                </a:lnTo>
                <a:lnTo>
                  <a:pt x="13766439" y="6384186"/>
                </a:lnTo>
                <a:lnTo>
                  <a:pt x="0" y="63841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21688" y="-248218"/>
            <a:ext cx="5754846" cy="7354435"/>
          </a:xfrm>
          <a:custGeom>
            <a:avLst/>
            <a:gdLst/>
            <a:ahLst/>
            <a:cxnLst/>
            <a:rect l="l" t="t" r="r" b="b"/>
            <a:pathLst>
              <a:path w="8632269" h="11031653">
                <a:moveTo>
                  <a:pt x="0" y="0"/>
                </a:moveTo>
                <a:lnTo>
                  <a:pt x="8632268" y="0"/>
                </a:lnTo>
                <a:lnTo>
                  <a:pt x="8632268" y="11031654"/>
                </a:lnTo>
                <a:lnTo>
                  <a:pt x="0" y="11031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589802" y="4912295"/>
            <a:ext cx="13689347" cy="2600976"/>
          </a:xfrm>
          <a:custGeom>
            <a:avLst/>
            <a:gdLst/>
            <a:ahLst/>
            <a:cxnLst/>
            <a:rect l="l" t="t" r="r" b="b"/>
            <a:pathLst>
              <a:path w="20534021" h="3901464">
                <a:moveTo>
                  <a:pt x="20534021" y="0"/>
                </a:moveTo>
                <a:lnTo>
                  <a:pt x="0" y="0"/>
                </a:lnTo>
                <a:lnTo>
                  <a:pt x="0" y="3901464"/>
                </a:lnTo>
                <a:lnTo>
                  <a:pt x="20534021" y="3901464"/>
                </a:lnTo>
                <a:lnTo>
                  <a:pt x="2053402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50" y="5675517"/>
            <a:ext cx="1074533" cy="1074533"/>
          </a:xfrm>
          <a:custGeom>
            <a:avLst/>
            <a:gdLst/>
            <a:ahLst/>
            <a:cxnLst/>
            <a:rect l="l" t="t" r="r" b="b"/>
            <a:pathLst>
              <a:path w="1611800" h="1611800">
                <a:moveTo>
                  <a:pt x="0" y="0"/>
                </a:moveTo>
                <a:lnTo>
                  <a:pt x="1611800" y="0"/>
                </a:lnTo>
                <a:lnTo>
                  <a:pt x="1611800" y="1611800"/>
                </a:lnTo>
                <a:lnTo>
                  <a:pt x="0" y="1611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7209" y="2804391"/>
            <a:ext cx="2776089" cy="2590535"/>
            <a:chOff x="0" y="0"/>
            <a:chExt cx="871019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1019" cy="812800"/>
            </a:xfrm>
            <a:custGeom>
              <a:avLst/>
              <a:gdLst/>
              <a:ahLst/>
              <a:cxnLst/>
              <a:rect l="l" t="t" r="r" b="b"/>
              <a:pathLst>
                <a:path w="871019" h="812800">
                  <a:moveTo>
                    <a:pt x="0" y="0"/>
                  </a:moveTo>
                  <a:lnTo>
                    <a:pt x="871019" y="0"/>
                  </a:lnTo>
                  <a:lnTo>
                    <a:pt x="8710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 l="-20030" r="-20030"/>
              </a:stretch>
            </a:blipFill>
            <a:ln w="104775" cap="sq">
              <a:solidFill>
                <a:srgbClr val="E2B376"/>
              </a:solidFill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3161040" y="2804391"/>
            <a:ext cx="2776089" cy="2590535"/>
            <a:chOff x="0" y="0"/>
            <a:chExt cx="871019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1019" cy="812800"/>
            </a:xfrm>
            <a:custGeom>
              <a:avLst/>
              <a:gdLst/>
              <a:ahLst/>
              <a:cxnLst/>
              <a:rect l="l" t="t" r="r" b="b"/>
              <a:pathLst>
                <a:path w="871019" h="812800">
                  <a:moveTo>
                    <a:pt x="0" y="0"/>
                  </a:moveTo>
                  <a:lnTo>
                    <a:pt x="871019" y="0"/>
                  </a:lnTo>
                  <a:lnTo>
                    <a:pt x="8710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 l="-19986" r="-19986"/>
              </a:stretch>
            </a:blipFill>
            <a:ln w="104775" cap="sq">
              <a:solidFill>
                <a:srgbClr val="E2B376"/>
              </a:solidFill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6254872" y="2804391"/>
            <a:ext cx="2776089" cy="2590535"/>
            <a:chOff x="0" y="0"/>
            <a:chExt cx="871019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1019" cy="812800"/>
            </a:xfrm>
            <a:custGeom>
              <a:avLst/>
              <a:gdLst/>
              <a:ahLst/>
              <a:cxnLst/>
              <a:rect l="l" t="t" r="r" b="b"/>
              <a:pathLst>
                <a:path w="871019" h="812800">
                  <a:moveTo>
                    <a:pt x="0" y="0"/>
                  </a:moveTo>
                  <a:lnTo>
                    <a:pt x="871019" y="0"/>
                  </a:lnTo>
                  <a:lnTo>
                    <a:pt x="8710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l="-19986" r="-19986"/>
              </a:stretch>
            </a:blipFill>
            <a:ln w="104775" cap="sq">
              <a:solidFill>
                <a:srgbClr val="E2B376"/>
              </a:solidFill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9348702" y="2804391"/>
            <a:ext cx="2776089" cy="2590535"/>
            <a:chOff x="0" y="0"/>
            <a:chExt cx="871019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71019" cy="812800"/>
            </a:xfrm>
            <a:custGeom>
              <a:avLst/>
              <a:gdLst/>
              <a:ahLst/>
              <a:cxnLst/>
              <a:rect l="l" t="t" r="r" b="b"/>
              <a:pathLst>
                <a:path w="871019" h="812800">
                  <a:moveTo>
                    <a:pt x="0" y="0"/>
                  </a:moveTo>
                  <a:lnTo>
                    <a:pt x="871019" y="0"/>
                  </a:lnTo>
                  <a:lnTo>
                    <a:pt x="87101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1"/>
              <a:stretch>
                <a:fillRect l="-20030" r="-20030"/>
              </a:stretch>
            </a:blipFill>
            <a:ln w="104775" cap="sq">
              <a:solidFill>
                <a:srgbClr val="E2B376"/>
              </a:solidFill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-1061779" y="-685800"/>
            <a:ext cx="3210791" cy="3210791"/>
          </a:xfrm>
          <a:custGeom>
            <a:avLst/>
            <a:gdLst/>
            <a:ahLst/>
            <a:cxnLst/>
            <a:rect l="l" t="t" r="r" b="b"/>
            <a:pathLst>
              <a:path w="4816186" h="4816186">
                <a:moveTo>
                  <a:pt x="0" y="0"/>
                </a:moveTo>
                <a:lnTo>
                  <a:pt x="4816186" y="0"/>
                </a:lnTo>
                <a:lnTo>
                  <a:pt x="4816186" y="4816186"/>
                </a:lnTo>
                <a:lnTo>
                  <a:pt x="0" y="48161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91298" y="475118"/>
            <a:ext cx="11609405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6582"/>
              </a:lnSpc>
            </a:pPr>
            <a:r>
              <a:rPr lang="en-US" sz="6582" b="1" spc="-65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WELCOME BACK WEEK</a:t>
            </a:r>
          </a:p>
        </p:txBody>
      </p:sp>
      <p:sp>
        <p:nvSpPr>
          <p:cNvPr id="16" name="AutoShape 16"/>
          <p:cNvSpPr/>
          <p:nvPr/>
        </p:nvSpPr>
        <p:spPr>
          <a:xfrm>
            <a:off x="291297" y="2218999"/>
            <a:ext cx="6481263" cy="127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2704332" y="6004526"/>
            <a:ext cx="6783338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334"/>
              </a:lnSpc>
              <a:spcBef>
                <a:spcPct val="0"/>
              </a:spcBef>
            </a:pPr>
            <a:r>
              <a:rPr lang="en-US" sz="3334" b="1" spc="-33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OVER 550 PLATES SERVED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0"/>
            <a:ext cx="6096000" cy="6858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D14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408296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6350" y="5675517"/>
            <a:ext cx="1074533" cy="1074533"/>
          </a:xfrm>
          <a:custGeom>
            <a:avLst/>
            <a:gdLst/>
            <a:ahLst/>
            <a:cxnLst/>
            <a:rect l="l" t="t" r="r" b="b"/>
            <a:pathLst>
              <a:path w="1611800" h="1611800">
                <a:moveTo>
                  <a:pt x="0" y="0"/>
                </a:moveTo>
                <a:lnTo>
                  <a:pt x="1611800" y="0"/>
                </a:lnTo>
                <a:lnTo>
                  <a:pt x="1611800" y="1611800"/>
                </a:lnTo>
                <a:lnTo>
                  <a:pt x="0" y="1611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45751" y="342900"/>
            <a:ext cx="3996499" cy="6172200"/>
          </a:xfrm>
          <a:custGeom>
            <a:avLst/>
            <a:gdLst/>
            <a:ahLst/>
            <a:cxnLst/>
            <a:rect l="l" t="t" r="r" b="b"/>
            <a:pathLst>
              <a:path w="5994749" h="9258300">
                <a:moveTo>
                  <a:pt x="0" y="0"/>
                </a:moveTo>
                <a:lnTo>
                  <a:pt x="5994750" y="0"/>
                </a:lnTo>
                <a:lnTo>
                  <a:pt x="599475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43617" y="742950"/>
            <a:ext cx="5410200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00"/>
              </a:lnSpc>
            </a:pPr>
            <a:r>
              <a:rPr lang="en-US" sz="4600" b="1" spc="-46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CONSTITUTION DAY / VOTER REGISTRATION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3617" y="2707720"/>
            <a:ext cx="5410200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00"/>
              </a:lnSpc>
            </a:pPr>
            <a:r>
              <a:rPr lang="en-US" sz="2000" b="1" spc="-20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SEPTEMBER 17TH</a:t>
            </a:r>
          </a:p>
        </p:txBody>
      </p:sp>
      <p:sp>
        <p:nvSpPr>
          <p:cNvPr id="9" name="Freeform 9"/>
          <p:cNvSpPr/>
          <p:nvPr/>
        </p:nvSpPr>
        <p:spPr>
          <a:xfrm>
            <a:off x="1258634" y="3353217"/>
            <a:ext cx="2917645" cy="3047149"/>
          </a:xfrm>
          <a:custGeom>
            <a:avLst/>
            <a:gdLst/>
            <a:ahLst/>
            <a:cxnLst/>
            <a:rect l="l" t="t" r="r" b="b"/>
            <a:pathLst>
              <a:path w="4376468" h="4570724">
                <a:moveTo>
                  <a:pt x="0" y="0"/>
                </a:moveTo>
                <a:lnTo>
                  <a:pt x="4376468" y="0"/>
                </a:lnTo>
                <a:lnTo>
                  <a:pt x="4376468" y="4570724"/>
                </a:lnTo>
                <a:lnTo>
                  <a:pt x="0" y="4570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197045">
            <a:off x="1697923" y="3616984"/>
            <a:ext cx="2135249" cy="2237449"/>
            <a:chOff x="0" y="0"/>
            <a:chExt cx="496209" cy="5199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6209" cy="519959"/>
            </a:xfrm>
            <a:custGeom>
              <a:avLst/>
              <a:gdLst/>
              <a:ahLst/>
              <a:cxnLst/>
              <a:rect l="l" t="t" r="r" b="b"/>
              <a:pathLst>
                <a:path w="496209" h="519959">
                  <a:moveTo>
                    <a:pt x="0" y="0"/>
                  </a:moveTo>
                  <a:lnTo>
                    <a:pt x="496209" y="0"/>
                  </a:lnTo>
                  <a:lnTo>
                    <a:pt x="496209" y="519959"/>
                  </a:lnTo>
                  <a:lnTo>
                    <a:pt x="0" y="519959"/>
                  </a:lnTo>
                  <a:close/>
                </a:path>
              </a:pathLst>
            </a:custGeom>
            <a:blipFill>
              <a:blip r:embed="rId6"/>
              <a:stretch>
                <a:fillRect t="-13621" b="-13621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6466" y="502854"/>
            <a:ext cx="12524931" cy="7107898"/>
          </a:xfrm>
          <a:custGeom>
            <a:avLst/>
            <a:gdLst/>
            <a:ahLst/>
            <a:cxnLst/>
            <a:rect l="l" t="t" r="r" b="b"/>
            <a:pathLst>
              <a:path w="18787396" h="10661847">
                <a:moveTo>
                  <a:pt x="0" y="0"/>
                </a:moveTo>
                <a:lnTo>
                  <a:pt x="18787396" y="0"/>
                </a:lnTo>
                <a:lnTo>
                  <a:pt x="18787396" y="10661847"/>
                </a:lnTo>
                <a:lnTo>
                  <a:pt x="0" y="106618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42369" y="1680277"/>
            <a:ext cx="5307263" cy="3980447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14300" cap="sq">
            <a:solidFill>
              <a:srgbClr val="E01B24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0" y="120057"/>
            <a:ext cx="1508649" cy="1131487"/>
          </a:xfrm>
          <a:custGeom>
            <a:avLst/>
            <a:gdLst/>
            <a:ahLst/>
            <a:cxnLst/>
            <a:rect l="l" t="t" r="r" b="b"/>
            <a:pathLst>
              <a:path w="2262973" h="1697230">
                <a:moveTo>
                  <a:pt x="0" y="0"/>
                </a:moveTo>
                <a:lnTo>
                  <a:pt x="2262973" y="0"/>
                </a:lnTo>
                <a:lnTo>
                  <a:pt x="2262973" y="1697230"/>
                </a:lnTo>
                <a:lnTo>
                  <a:pt x="0" y="16972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95650" y="730250"/>
            <a:ext cx="8400701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4000" b="1" spc="-40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FACILITIES MASTER PLAN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17021" y="2026177"/>
            <a:ext cx="8357959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66"/>
              </a:lnSpc>
            </a:pPr>
            <a:r>
              <a:rPr lang="en-US" sz="6666" b="1" spc="-66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NEW TO LPCSG</a:t>
            </a:r>
          </a:p>
          <a:p>
            <a:pPr algn="ctr" defTabSz="609630">
              <a:lnSpc>
                <a:spcPts val="3334"/>
              </a:lnSpc>
            </a:pPr>
            <a:r>
              <a:rPr lang="en-US" sz="3334" b="1" spc="-33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A RECORD HIGH - 19 INDIVIDUALS INTERESTED IN THE TWO VACANT POSITIONS </a:t>
            </a:r>
          </a:p>
        </p:txBody>
      </p:sp>
      <p:sp>
        <p:nvSpPr>
          <p:cNvPr id="3" name="Freeform 3"/>
          <p:cNvSpPr/>
          <p:nvPr/>
        </p:nvSpPr>
        <p:spPr>
          <a:xfrm>
            <a:off x="6350" y="5675517"/>
            <a:ext cx="1074533" cy="1074533"/>
          </a:xfrm>
          <a:custGeom>
            <a:avLst/>
            <a:gdLst/>
            <a:ahLst/>
            <a:cxnLst/>
            <a:rect l="l" t="t" r="r" b="b"/>
            <a:pathLst>
              <a:path w="1611800" h="1611800">
                <a:moveTo>
                  <a:pt x="0" y="0"/>
                </a:moveTo>
                <a:lnTo>
                  <a:pt x="1611800" y="0"/>
                </a:lnTo>
                <a:lnTo>
                  <a:pt x="1611800" y="1611800"/>
                </a:lnTo>
                <a:lnTo>
                  <a:pt x="0" y="1611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18119" y="4455057"/>
            <a:ext cx="2755763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334"/>
              </a:lnSpc>
            </a:pPr>
            <a:r>
              <a:rPr lang="en-US" sz="3334" spc="-33">
                <a:solidFill>
                  <a:srgbClr val="7D141C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2024-2025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0812" y="1773318"/>
            <a:ext cx="2507878" cy="250787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62939" t="-36251" r="-41564"/>
              </a:stretch>
            </a:blipFill>
            <a:ln w="952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5148552" y="1773318"/>
            <a:ext cx="2507878" cy="250787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39975" t="-11119" r="-44382" b="-12012"/>
              </a:stretch>
            </a:blipFill>
            <a:ln w="9525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>
            <a:off x="8900325" y="1773317"/>
            <a:ext cx="2942745" cy="3923660"/>
          </a:xfrm>
          <a:custGeom>
            <a:avLst/>
            <a:gdLst/>
            <a:ahLst/>
            <a:cxnLst/>
            <a:rect l="l" t="t" r="r" b="b"/>
            <a:pathLst>
              <a:path w="4414117" h="5885490">
                <a:moveTo>
                  <a:pt x="0" y="0"/>
                </a:moveTo>
                <a:lnTo>
                  <a:pt x="4414118" y="0"/>
                </a:lnTo>
                <a:lnTo>
                  <a:pt x="4414118" y="5885490"/>
                </a:lnTo>
                <a:lnTo>
                  <a:pt x="0" y="5885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95250" cap="sq">
            <a:solidFill>
              <a:srgbClr val="000000"/>
            </a:solidFill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348931" y="576297"/>
            <a:ext cx="1149413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4000" b="1" spc="-40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NEWLY LPCSG EXECUTIVE OFFICERS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4570558"/>
            <a:ext cx="476950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5"/>
              </a:lnSpc>
            </a:pPr>
            <a:r>
              <a:rPr lang="en-US" sz="2445" b="1" u="sng" spc="-24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MARIIA VOLOVA</a:t>
            </a:r>
          </a:p>
          <a:p>
            <a:pPr algn="ctr" defTabSz="609630">
              <a:lnSpc>
                <a:spcPts val="2445"/>
              </a:lnSpc>
            </a:pPr>
            <a:r>
              <a:rPr lang="en-US" sz="2445" b="1" spc="-24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DIRECTOR OF LEGISLATION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30823" y="4641774"/>
            <a:ext cx="476950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5"/>
              </a:lnSpc>
            </a:pPr>
            <a:r>
              <a:rPr lang="en-US" sz="2445" b="1" u="sng" spc="-24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KEONI FEDERICO</a:t>
            </a:r>
          </a:p>
          <a:p>
            <a:pPr algn="ctr" defTabSz="609630">
              <a:lnSpc>
                <a:spcPts val="2445"/>
              </a:lnSpc>
            </a:pPr>
            <a:r>
              <a:rPr lang="en-US" sz="2445" b="1" spc="-24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DIRECTOR OF CLUB OUTREACH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4053762" y="3917688"/>
            <a:ext cx="8138238" cy="0"/>
          </a:xfrm>
          <a:prstGeom prst="line">
            <a:avLst/>
          </a:prstGeom>
          <a:ln w="19050" cap="flat">
            <a:solidFill>
              <a:srgbClr val="A707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-198497" y="2511099"/>
            <a:ext cx="12390497" cy="0"/>
          </a:xfrm>
          <a:prstGeom prst="line">
            <a:avLst/>
          </a:prstGeom>
          <a:ln w="19050" cap="flat">
            <a:solidFill>
              <a:srgbClr val="A7073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246339" y="2620028"/>
            <a:ext cx="4237972" cy="4237972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98990" y="2976033"/>
            <a:ext cx="6624245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3"/>
              </a:lnSpc>
              <a:spcBef>
                <a:spcPct val="0"/>
              </a:spcBef>
            </a:pPr>
            <a:r>
              <a:rPr lang="en-US" sz="2666">
                <a:solidFill>
                  <a:srgbClr val="A70731"/>
                </a:solidFill>
                <a:latin typeface="Neue Montreal"/>
                <a:ea typeface="Neue Montreal"/>
                <a:cs typeface="Neue Montreal"/>
                <a:sym typeface="Neue Montreal"/>
              </a:rPr>
              <a:t>We have appointed 7 more Senators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4730" y="1127248"/>
            <a:ext cx="10820400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6666"/>
              </a:lnSpc>
            </a:pPr>
            <a:r>
              <a:rPr lang="en-US" sz="6666" b="1" spc="-66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LPCSG COHORT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98991" y="4092820"/>
            <a:ext cx="6568035" cy="18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761" lvl="1" indent="-287881" defTabSz="609630">
              <a:lnSpc>
                <a:spcPts val="4960"/>
              </a:lnSpc>
              <a:buFont typeface="Arial"/>
              <a:buChar char="•"/>
            </a:pPr>
            <a:r>
              <a:rPr lang="en-US" sz="2666">
                <a:solidFill>
                  <a:srgbClr val="A70731"/>
                </a:solidFill>
                <a:latin typeface="Neue Montreal"/>
                <a:ea typeface="Neue Montreal"/>
                <a:cs typeface="Neue Montreal"/>
                <a:sym typeface="Neue Montreal"/>
              </a:rPr>
              <a:t>8 Executive Officers</a:t>
            </a:r>
          </a:p>
          <a:p>
            <a:pPr marL="575761" lvl="1" indent="-287881" defTabSz="609630">
              <a:lnSpc>
                <a:spcPts val="4960"/>
              </a:lnSpc>
              <a:buFont typeface="Arial"/>
              <a:buChar char="•"/>
            </a:pPr>
            <a:r>
              <a:rPr lang="en-US" sz="2666">
                <a:solidFill>
                  <a:srgbClr val="A70731"/>
                </a:solidFill>
                <a:latin typeface="Neue Montreal"/>
                <a:ea typeface="Neue Montreal"/>
                <a:cs typeface="Neue Montreal"/>
                <a:sym typeface="Neue Montreal"/>
              </a:rPr>
              <a:t>16 Senators</a:t>
            </a:r>
          </a:p>
          <a:p>
            <a:pPr marL="575761" lvl="1" indent="-287881" defTabSz="609630">
              <a:lnSpc>
                <a:spcPts val="4960"/>
              </a:lnSpc>
              <a:buFont typeface="Arial"/>
              <a:buChar char="•"/>
            </a:pPr>
            <a:r>
              <a:rPr lang="en-US" sz="2666">
                <a:solidFill>
                  <a:srgbClr val="A70731"/>
                </a:solidFill>
                <a:latin typeface="Neue Montreal"/>
                <a:ea typeface="Neue Montreal"/>
                <a:cs typeface="Neue Montreal"/>
                <a:sym typeface="Neue Montreal"/>
              </a:rPr>
              <a:t>24 total officers of LPCSG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0" y="0"/>
            <a:ext cx="6096000" cy="6858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D141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408296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>
            <a:off x="3931920" y="2635262"/>
            <a:ext cx="432816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4535957" y="3262800"/>
            <a:ext cx="3120087" cy="3120087"/>
          </a:xfrm>
          <a:custGeom>
            <a:avLst/>
            <a:gdLst/>
            <a:ahLst/>
            <a:cxnLst/>
            <a:rect l="l" t="t" r="r" b="b"/>
            <a:pathLst>
              <a:path w="4680130" h="4680130">
                <a:moveTo>
                  <a:pt x="0" y="0"/>
                </a:moveTo>
                <a:lnTo>
                  <a:pt x="4680130" y="0"/>
                </a:lnTo>
                <a:lnTo>
                  <a:pt x="4680130" y="4680129"/>
                </a:lnTo>
                <a:lnTo>
                  <a:pt x="0" y="46801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90900" y="689197"/>
            <a:ext cx="5410200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334"/>
              </a:lnSpc>
            </a:pPr>
            <a:r>
              <a:rPr lang="en-US" sz="5334" b="1" spc="-53">
                <a:solidFill>
                  <a:srgbClr val="FFFFFF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BECOME A SENATOR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19992" y="5634934"/>
            <a:ext cx="1074533" cy="1074533"/>
          </a:xfrm>
          <a:custGeom>
            <a:avLst/>
            <a:gdLst/>
            <a:ahLst/>
            <a:cxnLst/>
            <a:rect l="l" t="t" r="r" b="b"/>
            <a:pathLst>
              <a:path w="1611800" h="1611800">
                <a:moveTo>
                  <a:pt x="0" y="0"/>
                </a:moveTo>
                <a:lnTo>
                  <a:pt x="1611800" y="0"/>
                </a:lnTo>
                <a:lnTo>
                  <a:pt x="1611800" y="1611800"/>
                </a:lnTo>
                <a:lnTo>
                  <a:pt x="0" y="1611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5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229440" y="1843327"/>
            <a:ext cx="4765085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66"/>
              </a:lnSpc>
            </a:pPr>
            <a:r>
              <a:rPr lang="en-US" sz="6666" b="1" spc="-66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LIBRARY CARD DRIVE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64350" y="4732733"/>
            <a:ext cx="5495265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00"/>
              </a:lnSpc>
            </a:pPr>
            <a:r>
              <a:rPr lang="en-US" sz="2600" spc="-26">
                <a:solidFill>
                  <a:srgbClr val="7D141C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OCTOBER 16TH, 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8079212"/>
              </p:ext>
            </p:extLst>
          </p:nvPr>
        </p:nvGraphicFramePr>
        <p:xfrm>
          <a:off x="124691" y="58190"/>
          <a:ext cx="10332720" cy="6758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3A4F46D-776C-403D-9B10-9F42B4F5C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9156" y="71589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9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68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57183">
            <a:off x="-567367" y="2684011"/>
            <a:ext cx="4319073" cy="2580978"/>
          </a:xfrm>
          <a:custGeom>
            <a:avLst/>
            <a:gdLst/>
            <a:ahLst/>
            <a:cxnLst/>
            <a:rect l="l" t="t" r="r" b="b"/>
            <a:pathLst>
              <a:path w="6478609" h="3871467">
                <a:moveTo>
                  <a:pt x="0" y="0"/>
                </a:moveTo>
                <a:lnTo>
                  <a:pt x="6478609" y="0"/>
                </a:lnTo>
                <a:lnTo>
                  <a:pt x="6478609" y="3871467"/>
                </a:lnTo>
                <a:lnTo>
                  <a:pt x="0" y="38714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8661"/>
            </a:stretch>
          </a:blipFill>
        </p:spPr>
      </p:sp>
      <p:sp>
        <p:nvSpPr>
          <p:cNvPr id="3" name="Freeform 3"/>
          <p:cNvSpPr/>
          <p:nvPr/>
        </p:nvSpPr>
        <p:spPr>
          <a:xfrm rot="-6520246">
            <a:off x="1582034" y="1915629"/>
            <a:ext cx="4319073" cy="3062615"/>
          </a:xfrm>
          <a:custGeom>
            <a:avLst/>
            <a:gdLst/>
            <a:ahLst/>
            <a:cxnLst/>
            <a:rect l="l" t="t" r="r" b="b"/>
            <a:pathLst>
              <a:path w="6478609" h="4593923">
                <a:moveTo>
                  <a:pt x="0" y="0"/>
                </a:moveTo>
                <a:lnTo>
                  <a:pt x="6478609" y="0"/>
                </a:lnTo>
                <a:lnTo>
                  <a:pt x="6478609" y="4593923"/>
                </a:lnTo>
                <a:lnTo>
                  <a:pt x="0" y="459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24088" y="-528367"/>
            <a:ext cx="13615423" cy="7386367"/>
          </a:xfrm>
          <a:custGeom>
            <a:avLst/>
            <a:gdLst/>
            <a:ahLst/>
            <a:cxnLst/>
            <a:rect l="l" t="t" r="r" b="b"/>
            <a:pathLst>
              <a:path w="20423135" h="11079551">
                <a:moveTo>
                  <a:pt x="0" y="0"/>
                </a:moveTo>
                <a:lnTo>
                  <a:pt x="20423135" y="0"/>
                </a:lnTo>
                <a:lnTo>
                  <a:pt x="20423135" y="11079551"/>
                </a:lnTo>
                <a:lnTo>
                  <a:pt x="0" y="11079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1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23054" y="3614831"/>
            <a:ext cx="4876800" cy="2225040"/>
          </a:xfrm>
          <a:custGeom>
            <a:avLst/>
            <a:gdLst/>
            <a:ahLst/>
            <a:cxnLst/>
            <a:rect l="l" t="t" r="r" b="b"/>
            <a:pathLst>
              <a:path w="7315200" h="3337560">
                <a:moveTo>
                  <a:pt x="0" y="0"/>
                </a:moveTo>
                <a:lnTo>
                  <a:pt x="7315200" y="0"/>
                </a:lnTo>
                <a:lnTo>
                  <a:pt x="7315200" y="3337560"/>
                </a:lnTo>
                <a:lnTo>
                  <a:pt x="0" y="33375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54173" y="4834384"/>
            <a:ext cx="14010369" cy="3309949"/>
          </a:xfrm>
          <a:custGeom>
            <a:avLst/>
            <a:gdLst/>
            <a:ahLst/>
            <a:cxnLst/>
            <a:rect l="l" t="t" r="r" b="b"/>
            <a:pathLst>
              <a:path w="21015553" h="4964924">
                <a:moveTo>
                  <a:pt x="0" y="0"/>
                </a:moveTo>
                <a:lnTo>
                  <a:pt x="21015552" y="0"/>
                </a:lnTo>
                <a:lnTo>
                  <a:pt x="21015552" y="4964924"/>
                </a:lnTo>
                <a:lnTo>
                  <a:pt x="0" y="49649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03373" y="1627173"/>
            <a:ext cx="5402429" cy="4862186"/>
          </a:xfrm>
          <a:custGeom>
            <a:avLst/>
            <a:gdLst/>
            <a:ahLst/>
            <a:cxnLst/>
            <a:rect l="l" t="t" r="r" b="b"/>
            <a:pathLst>
              <a:path w="8103643" h="7293279">
                <a:moveTo>
                  <a:pt x="8103644" y="0"/>
                </a:moveTo>
                <a:lnTo>
                  <a:pt x="0" y="0"/>
                </a:lnTo>
                <a:lnTo>
                  <a:pt x="0" y="7293279"/>
                </a:lnTo>
                <a:lnTo>
                  <a:pt x="8103644" y="7293279"/>
                </a:lnTo>
                <a:lnTo>
                  <a:pt x="810364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11017" y="145635"/>
            <a:ext cx="3535487" cy="3469197"/>
          </a:xfrm>
          <a:custGeom>
            <a:avLst/>
            <a:gdLst/>
            <a:ahLst/>
            <a:cxnLst/>
            <a:rect l="l" t="t" r="r" b="b"/>
            <a:pathLst>
              <a:path w="5303231" h="5203796">
                <a:moveTo>
                  <a:pt x="0" y="0"/>
                </a:moveTo>
                <a:lnTo>
                  <a:pt x="5303232" y="0"/>
                </a:lnTo>
                <a:lnTo>
                  <a:pt x="5303232" y="5203795"/>
                </a:lnTo>
                <a:lnTo>
                  <a:pt x="0" y="52037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0446" y="5983042"/>
            <a:ext cx="4411081" cy="904277"/>
          </a:xfrm>
          <a:custGeom>
            <a:avLst/>
            <a:gdLst/>
            <a:ahLst/>
            <a:cxnLst/>
            <a:rect l="l" t="t" r="r" b="b"/>
            <a:pathLst>
              <a:path w="6616621" h="1356416">
                <a:moveTo>
                  <a:pt x="0" y="0"/>
                </a:moveTo>
                <a:lnTo>
                  <a:pt x="6616621" y="0"/>
                </a:lnTo>
                <a:lnTo>
                  <a:pt x="6616621" y="1356416"/>
                </a:lnTo>
                <a:lnTo>
                  <a:pt x="0" y="1356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38816" b="-5997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4957" y="4335229"/>
            <a:ext cx="592619" cy="392123"/>
          </a:xfrm>
          <a:custGeom>
            <a:avLst/>
            <a:gdLst/>
            <a:ahLst/>
            <a:cxnLst/>
            <a:rect l="l" t="t" r="r" b="b"/>
            <a:pathLst>
              <a:path w="888928" h="588184">
                <a:moveTo>
                  <a:pt x="0" y="0"/>
                </a:moveTo>
                <a:lnTo>
                  <a:pt x="888928" y="0"/>
                </a:lnTo>
                <a:lnTo>
                  <a:pt x="888928" y="588184"/>
                </a:lnTo>
                <a:lnTo>
                  <a:pt x="0" y="5881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978760" y="4363001"/>
            <a:ext cx="266502" cy="155571"/>
          </a:xfrm>
          <a:custGeom>
            <a:avLst/>
            <a:gdLst/>
            <a:ahLst/>
            <a:cxnLst/>
            <a:rect l="l" t="t" r="r" b="b"/>
            <a:pathLst>
              <a:path w="399753" h="233356">
                <a:moveTo>
                  <a:pt x="0" y="0"/>
                </a:moveTo>
                <a:lnTo>
                  <a:pt x="399753" y="0"/>
                </a:lnTo>
                <a:lnTo>
                  <a:pt x="399753" y="233355"/>
                </a:lnTo>
                <a:lnTo>
                  <a:pt x="0" y="2333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38091" y="5473079"/>
            <a:ext cx="261427" cy="153371"/>
          </a:xfrm>
          <a:custGeom>
            <a:avLst/>
            <a:gdLst/>
            <a:ahLst/>
            <a:cxnLst/>
            <a:rect l="l" t="t" r="r" b="b"/>
            <a:pathLst>
              <a:path w="392140" h="230056">
                <a:moveTo>
                  <a:pt x="0" y="0"/>
                </a:moveTo>
                <a:lnTo>
                  <a:pt x="392140" y="0"/>
                </a:lnTo>
                <a:lnTo>
                  <a:pt x="392140" y="230056"/>
                </a:lnTo>
                <a:lnTo>
                  <a:pt x="0" y="2300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799854" y="875708"/>
            <a:ext cx="4237972" cy="4237972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899514">
            <a:off x="5100212" y="-42672"/>
            <a:ext cx="3688900" cy="2743200"/>
          </a:xfrm>
          <a:custGeom>
            <a:avLst/>
            <a:gdLst/>
            <a:ahLst/>
            <a:cxnLst/>
            <a:rect l="l" t="t" r="r" b="b"/>
            <a:pathLst>
              <a:path w="5533350" h="4114800">
                <a:moveTo>
                  <a:pt x="0" y="0"/>
                </a:moveTo>
                <a:lnTo>
                  <a:pt x="5533350" y="0"/>
                </a:lnTo>
                <a:lnTo>
                  <a:pt x="55333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10867" y="0"/>
            <a:ext cx="4876800" cy="2657856"/>
          </a:xfrm>
          <a:custGeom>
            <a:avLst/>
            <a:gdLst/>
            <a:ahLst/>
            <a:cxnLst/>
            <a:rect l="l" t="t" r="r" b="b"/>
            <a:pathLst>
              <a:path w="7315200" h="3986784">
                <a:moveTo>
                  <a:pt x="0" y="0"/>
                </a:moveTo>
                <a:lnTo>
                  <a:pt x="7315200" y="0"/>
                </a:lnTo>
                <a:lnTo>
                  <a:pt x="7315200" y="3986784"/>
                </a:lnTo>
                <a:lnTo>
                  <a:pt x="0" y="398678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9123390" y="-85344"/>
            <a:ext cx="3580033" cy="2743200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5370049" y="0"/>
                </a:moveTo>
                <a:lnTo>
                  <a:pt x="0" y="0"/>
                </a:lnTo>
                <a:lnTo>
                  <a:pt x="0" y="4114800"/>
                </a:lnTo>
                <a:lnTo>
                  <a:pt x="5370049" y="4114800"/>
                </a:lnTo>
                <a:lnTo>
                  <a:pt x="5370049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234622" y="875708"/>
            <a:ext cx="2729484" cy="2743200"/>
          </a:xfrm>
          <a:custGeom>
            <a:avLst/>
            <a:gdLst/>
            <a:ahLst/>
            <a:cxnLst/>
            <a:rect l="l" t="t" r="r" b="b"/>
            <a:pathLst>
              <a:path w="4094226" h="4114800">
                <a:moveTo>
                  <a:pt x="0" y="0"/>
                </a:moveTo>
                <a:lnTo>
                  <a:pt x="4094226" y="0"/>
                </a:lnTo>
                <a:lnTo>
                  <a:pt x="40942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002874" y="945558"/>
            <a:ext cx="1951773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98"/>
              </a:lnSpc>
            </a:pPr>
            <a:r>
              <a:rPr lang="en-US" sz="3875" b="1">
                <a:solidFill>
                  <a:srgbClr val="1E022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FALL CLUB &amp; RESOURCE FAIR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31562" y="3323334"/>
            <a:ext cx="2494397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03"/>
              </a:lnSpc>
            </a:pPr>
            <a:r>
              <a:rPr lang="en-US" sz="3903" spc="-39">
                <a:solidFill>
                  <a:srgbClr val="E01B24"/>
                </a:solidFill>
                <a:latin typeface="Scary Stories"/>
                <a:ea typeface="Scary Stories"/>
                <a:cs typeface="Scary Stories"/>
                <a:sym typeface="Scary Stories"/>
              </a:rPr>
              <a:t>JOIN US</a:t>
            </a:r>
          </a:p>
          <a:p>
            <a:pPr algn="ctr" defTabSz="609630">
              <a:lnSpc>
                <a:spcPts val="3903"/>
              </a:lnSpc>
              <a:spcBef>
                <a:spcPct val="0"/>
              </a:spcBef>
            </a:pPr>
            <a:r>
              <a:rPr lang="en-US" sz="3903" spc="-39">
                <a:solidFill>
                  <a:srgbClr val="E01B24"/>
                </a:solidFill>
                <a:latin typeface="Scary Stories"/>
                <a:ea typeface="Scary Stories"/>
                <a:cs typeface="Scary Stories"/>
                <a:sym typeface="Scary Stories"/>
              </a:rPr>
              <a:t>IF YOU DARE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98797" y="6084642"/>
            <a:ext cx="7485459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268"/>
              </a:lnSpc>
              <a:spcBef>
                <a:spcPct val="0"/>
              </a:spcBef>
            </a:pPr>
            <a:r>
              <a:rPr lang="en-US" sz="5268" spc="-53">
                <a:solidFill>
                  <a:srgbClr val="E01B24"/>
                </a:solidFill>
                <a:latin typeface="Scary Stories"/>
                <a:ea typeface="Scary Stories"/>
                <a:cs typeface="Scary Stories"/>
                <a:sym typeface="Scary Stories"/>
              </a:rPr>
              <a:t>WED., OCTOBER 30TH, 2024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22462" y="2517449"/>
            <a:ext cx="12317667" cy="0"/>
          </a:xfrm>
          <a:prstGeom prst="line">
            <a:avLst/>
          </a:prstGeom>
          <a:ln w="19050" cap="flat">
            <a:solidFill>
              <a:srgbClr val="E0BBC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-172379" y="1"/>
            <a:ext cx="12536757" cy="2523799"/>
            <a:chOff x="0" y="0"/>
            <a:chExt cx="4952793" cy="9970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52793" cy="997056"/>
            </a:xfrm>
            <a:custGeom>
              <a:avLst/>
              <a:gdLst/>
              <a:ahLst/>
              <a:cxnLst/>
              <a:rect l="l" t="t" r="r" b="b"/>
              <a:pathLst>
                <a:path w="4952793" h="997056">
                  <a:moveTo>
                    <a:pt x="0" y="0"/>
                  </a:moveTo>
                  <a:lnTo>
                    <a:pt x="4952793" y="0"/>
                  </a:lnTo>
                  <a:lnTo>
                    <a:pt x="4952793" y="997056"/>
                  </a:lnTo>
                  <a:lnTo>
                    <a:pt x="0" y="997056"/>
                  </a:lnTo>
                  <a:close/>
                </a:path>
              </a:pathLst>
            </a:custGeom>
            <a:solidFill>
              <a:srgbClr val="7D141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52793" cy="10446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6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" y="2850663"/>
            <a:ext cx="3497580" cy="349758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91298" y="637898"/>
            <a:ext cx="11609405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6582"/>
              </a:lnSpc>
            </a:pPr>
            <a:r>
              <a:rPr lang="en-US" sz="6582" b="1" spc="-65">
                <a:solidFill>
                  <a:srgbClr val="FFFEFE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THE MARKET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1298" y="1552386"/>
            <a:ext cx="1160940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666"/>
              </a:lnSpc>
            </a:pPr>
            <a:r>
              <a:rPr lang="en-US" sz="2666" spc="-26">
                <a:solidFill>
                  <a:srgbClr val="FFFEFE"/>
                </a:solidFill>
                <a:latin typeface="Helios Extended"/>
                <a:ea typeface="Helios Extended"/>
                <a:cs typeface="Helios Extended"/>
                <a:sym typeface="Helios Extended"/>
              </a:rPr>
              <a:t>EVERY 4TH TUESDAY OF THE MONTH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14245" y="2968138"/>
            <a:ext cx="6568035" cy="3123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761" lvl="1" indent="-287881" defTabSz="609630">
              <a:lnSpc>
                <a:spcPts val="4960"/>
              </a:lnSpc>
              <a:buFont typeface="Arial"/>
              <a:buChar char="•"/>
            </a:pPr>
            <a:r>
              <a:rPr lang="en-US" sz="2666">
                <a:solidFill>
                  <a:srgbClr val="A70731"/>
                </a:solidFill>
                <a:latin typeface="Neue Montreal"/>
                <a:ea typeface="Neue Montreal"/>
                <a:cs typeface="Neue Montreal"/>
                <a:sym typeface="Neue Montreal"/>
              </a:rPr>
              <a:t>September Market served 200 families</a:t>
            </a:r>
          </a:p>
          <a:p>
            <a:pPr marL="575761" lvl="1" indent="-287881" defTabSz="609630">
              <a:lnSpc>
                <a:spcPts val="4960"/>
              </a:lnSpc>
              <a:buFont typeface="Arial"/>
              <a:buChar char="•"/>
            </a:pPr>
            <a:r>
              <a:rPr lang="en-US" sz="2666">
                <a:solidFill>
                  <a:srgbClr val="A70731"/>
                </a:solidFill>
                <a:latin typeface="Neue Montreal"/>
                <a:ea typeface="Neue Montreal"/>
                <a:cs typeface="Neue Montreal"/>
                <a:sym typeface="Neue Montreal"/>
              </a:rPr>
              <a:t>October 22nd, 2024 at 11:00 AM</a:t>
            </a:r>
          </a:p>
          <a:p>
            <a:pPr marL="575761" lvl="1" indent="-287881" defTabSz="609630">
              <a:lnSpc>
                <a:spcPts val="4960"/>
              </a:lnSpc>
              <a:buFont typeface="Arial"/>
              <a:buChar char="•"/>
            </a:pPr>
            <a:r>
              <a:rPr lang="en-US" sz="2666">
                <a:solidFill>
                  <a:srgbClr val="A70731"/>
                </a:solidFill>
                <a:latin typeface="Neue Montreal"/>
                <a:ea typeface="Neue Montreal"/>
                <a:cs typeface="Neue Montreal"/>
                <a:sym typeface="Neue Montreal"/>
              </a:rPr>
              <a:t>Located at the Courtyard in front of building 1600</a:t>
            </a:r>
          </a:p>
          <a:p>
            <a:pPr marL="575761" lvl="1" indent="-287881" defTabSz="609630">
              <a:lnSpc>
                <a:spcPts val="4960"/>
              </a:lnSpc>
              <a:buFont typeface="Arial"/>
              <a:buChar char="•"/>
            </a:pPr>
            <a:r>
              <a:rPr lang="en-US" sz="2666">
                <a:solidFill>
                  <a:srgbClr val="A70731"/>
                </a:solidFill>
                <a:latin typeface="Neue Montreal"/>
                <a:ea typeface="Neue Montreal"/>
                <a:cs typeface="Neue Montreal"/>
                <a:sym typeface="Neue Montreal"/>
              </a:rPr>
              <a:t>Open to all!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506200" y="685800"/>
            <a:ext cx="0" cy="6596327"/>
          </a:xfrm>
          <a:prstGeom prst="line">
            <a:avLst/>
          </a:prstGeom>
          <a:ln w="19050" cap="flat">
            <a:solidFill>
              <a:srgbClr val="7D141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H="1">
            <a:off x="685800" y="685800"/>
            <a:ext cx="8650" cy="4250732"/>
          </a:xfrm>
          <a:prstGeom prst="line">
            <a:avLst/>
          </a:prstGeom>
          <a:ln w="19050" cap="flat">
            <a:solidFill>
              <a:srgbClr val="7D141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2120" y="692150"/>
            <a:ext cx="12164746" cy="0"/>
          </a:xfrm>
          <a:prstGeom prst="line">
            <a:avLst/>
          </a:prstGeom>
          <a:ln w="19050" cap="flat">
            <a:solidFill>
              <a:srgbClr val="7D141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685800" y="2763612"/>
            <a:ext cx="10820400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66"/>
              </a:lnSpc>
            </a:pPr>
            <a:r>
              <a:rPr lang="en-US" sz="6666" b="1" spc="-66">
                <a:solidFill>
                  <a:srgbClr val="A70731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THANK YOU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93234" y="2053157"/>
            <a:ext cx="7605533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7D141C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LAS POSITAS COLLEGE STUDENT GOVERNMENT</a:t>
            </a:r>
          </a:p>
        </p:txBody>
      </p:sp>
      <p:sp>
        <p:nvSpPr>
          <p:cNvPr id="7" name="AutoShape 7"/>
          <p:cNvSpPr/>
          <p:nvPr/>
        </p:nvSpPr>
        <p:spPr>
          <a:xfrm>
            <a:off x="705817" y="4936532"/>
            <a:ext cx="10797317" cy="0"/>
          </a:xfrm>
          <a:prstGeom prst="line">
            <a:avLst/>
          </a:prstGeom>
          <a:ln w="19050" cap="flat">
            <a:solidFill>
              <a:srgbClr val="7D141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04283" y="5570666"/>
            <a:ext cx="1203068" cy="1203068"/>
          </a:xfrm>
          <a:custGeom>
            <a:avLst/>
            <a:gdLst/>
            <a:ahLst/>
            <a:cxnLst/>
            <a:rect l="l" t="t" r="r" b="b"/>
            <a:pathLst>
              <a:path w="1804602" h="1804602">
                <a:moveTo>
                  <a:pt x="0" y="0"/>
                </a:moveTo>
                <a:lnTo>
                  <a:pt x="1804602" y="0"/>
                </a:lnTo>
                <a:lnTo>
                  <a:pt x="1804602" y="1804602"/>
                </a:lnTo>
                <a:lnTo>
                  <a:pt x="0" y="180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62876" y="896354"/>
            <a:ext cx="3343324" cy="5018122"/>
          </a:xfrm>
          <a:custGeom>
            <a:avLst/>
            <a:gdLst/>
            <a:ahLst/>
            <a:cxnLst/>
            <a:rect l="l" t="t" r="r" b="b"/>
            <a:pathLst>
              <a:path w="5014986" h="7527183">
                <a:moveTo>
                  <a:pt x="0" y="0"/>
                </a:moveTo>
                <a:lnTo>
                  <a:pt x="5014986" y="0"/>
                </a:lnTo>
                <a:lnTo>
                  <a:pt x="5014986" y="7527183"/>
                </a:lnTo>
                <a:lnTo>
                  <a:pt x="0" y="7527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5644" y="638630"/>
            <a:ext cx="7163197" cy="5533570"/>
          </a:xfrm>
          <a:custGeom>
            <a:avLst/>
            <a:gdLst/>
            <a:ahLst/>
            <a:cxnLst/>
            <a:rect l="l" t="t" r="r" b="b"/>
            <a:pathLst>
              <a:path w="10744796" h="8300355">
                <a:moveTo>
                  <a:pt x="0" y="0"/>
                </a:moveTo>
                <a:lnTo>
                  <a:pt x="10744796" y="0"/>
                </a:lnTo>
                <a:lnTo>
                  <a:pt x="10744796" y="8300355"/>
                </a:lnTo>
                <a:lnTo>
                  <a:pt x="0" y="8300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Academic Senate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373071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Ashley Young</a:t>
            </a:r>
          </a:p>
          <a:p>
            <a:pPr lvl="0"/>
            <a:r>
              <a:rPr lang="en-US" sz="2800" dirty="0"/>
              <a:t>Academic Senate President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4F2AA-9F6A-4EC3-AA86-53FE3D0AE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023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975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Academic Senate Update  October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3375"/>
            <a:ext cx="10515600" cy="52546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/>
              <a:t>Artificial Intelligence Honesty Policy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2 FLEX Day Sessions: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Workshop to write your own class policy and give input into our campus-wide policy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Panel of faculty, admin, and students to discuss policy and procedures if a student violates your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856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190162" cy="90328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Common Course Numbering Phase I:   6 courses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690688"/>
            <a:ext cx="5730875" cy="4802187"/>
          </a:xfrm>
        </p:spPr>
        <p:txBody>
          <a:bodyPr>
            <a:normAutofit lnSpcReduction="10000"/>
          </a:bodyPr>
          <a:lstStyle/>
          <a:p>
            <a:r>
              <a:rPr lang="en-US" b="0" i="0" u="none" strike="noStrike" baseline="0" dirty="0">
                <a:solidFill>
                  <a:srgbClr val="545658"/>
                </a:solidFill>
                <a:latin typeface="Calibri" panose="020F0502020204030204" pitchFamily="34" charset="0"/>
              </a:rPr>
              <a:t>ENGLC1000  Academic Reading and Writing</a:t>
            </a:r>
          </a:p>
          <a:p>
            <a:r>
              <a:rPr lang="en-US" b="0" i="0" u="none" strike="noStrike" baseline="0" dirty="0">
                <a:solidFill>
                  <a:srgbClr val="545658"/>
                </a:solidFill>
                <a:latin typeface="Calibri" panose="020F0502020204030204" pitchFamily="34" charset="0"/>
              </a:rPr>
              <a:t>ENGLC1001  Critical Thinking and Writing</a:t>
            </a:r>
          </a:p>
          <a:p>
            <a:r>
              <a:rPr lang="en-US" b="0" i="0" u="none" strike="noStrike" baseline="0" dirty="0">
                <a:solidFill>
                  <a:srgbClr val="545658"/>
                </a:solidFill>
                <a:latin typeface="Calibri" panose="020F0502020204030204" pitchFamily="34" charset="0"/>
              </a:rPr>
              <a:t>COMMC1000  Introduction to Public </a:t>
            </a:r>
            <a:r>
              <a:rPr lang="en-US" b="0" i="0" u="none" strike="noStrike" baseline="0" dirty="0" err="1">
                <a:solidFill>
                  <a:srgbClr val="545658"/>
                </a:solidFill>
                <a:latin typeface="Calibri" panose="020F0502020204030204" pitchFamily="34" charset="0"/>
              </a:rPr>
              <a:t>Speakin</a:t>
            </a:r>
            <a:endParaRPr lang="en-US" b="0" i="0" u="none" strike="noStrike" baseline="0" dirty="0">
              <a:solidFill>
                <a:srgbClr val="545658"/>
              </a:solidFill>
              <a:latin typeface="Calibri" panose="020F0502020204030204" pitchFamily="34" charset="0"/>
            </a:endParaRPr>
          </a:p>
          <a:p>
            <a:r>
              <a:rPr lang="en-US" b="0" i="0" u="none" strike="noStrike" baseline="0" dirty="0">
                <a:solidFill>
                  <a:srgbClr val="545658"/>
                </a:solidFill>
                <a:latin typeface="Calibri" panose="020F0502020204030204" pitchFamily="34" charset="0"/>
              </a:rPr>
              <a:t>STATC1000  Introduction to Statistics</a:t>
            </a:r>
          </a:p>
          <a:p>
            <a:r>
              <a:rPr lang="en-US" b="0" i="0" u="none" strike="noStrike" baseline="0" dirty="0">
                <a:solidFill>
                  <a:srgbClr val="545658"/>
                </a:solidFill>
                <a:latin typeface="Calibri" panose="020F0502020204030204" pitchFamily="34" charset="0"/>
              </a:rPr>
              <a:t>POLSC1000  American Government and Pol</a:t>
            </a:r>
          </a:p>
          <a:p>
            <a:r>
              <a:rPr lang="en-US" b="0" i="0" u="none" strike="noStrike" baseline="0" dirty="0">
                <a:solidFill>
                  <a:srgbClr val="545658"/>
                </a:solidFill>
                <a:latin typeface="Calibri" panose="020F0502020204030204" pitchFamily="34" charset="0"/>
              </a:rPr>
              <a:t>PSYCC1000  Introduction to Psychology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9788" y="2120900"/>
            <a:ext cx="5183188" cy="2882899"/>
          </a:xfrm>
        </p:spPr>
        <p:txBody>
          <a:bodyPr>
            <a:normAutofit/>
          </a:bodyPr>
          <a:lstStyle/>
          <a:p>
            <a:r>
              <a:rPr lang="en-US" sz="3200" dirty="0"/>
              <a:t>In Process of updating courses through our Curriculum Committee to comply with new state course requirements to be implemented next fall</a:t>
            </a:r>
          </a:p>
        </p:txBody>
      </p:sp>
    </p:spTree>
    <p:extLst>
      <p:ext uri="{BB962C8B-B14F-4D97-AF65-F5344CB8AC3E}">
        <p14:creationId xmlns:p14="http://schemas.microsoft.com/office/powerpoint/2010/main" val="2541603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919" y="93662"/>
            <a:ext cx="10190162" cy="125412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Common Course Numbering Phase 2:  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23 courses in 12 areas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0" y="1458912"/>
            <a:ext cx="4854575" cy="52244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English</a:t>
            </a:r>
            <a:br>
              <a:rPr lang="en-US" sz="3200" dirty="0"/>
            </a:br>
            <a:r>
              <a:rPr lang="en-US" sz="3200" dirty="0"/>
              <a:t>History</a:t>
            </a:r>
            <a:br>
              <a:rPr lang="en-US" sz="3200" dirty="0"/>
            </a:br>
            <a:r>
              <a:rPr lang="en-US" sz="3200" dirty="0"/>
              <a:t>Economics</a:t>
            </a:r>
            <a:br>
              <a:rPr lang="en-US" sz="3200" dirty="0"/>
            </a:br>
            <a:r>
              <a:rPr lang="en-US" sz="3200" dirty="0"/>
              <a:t>Art History</a:t>
            </a:r>
            <a:br>
              <a:rPr lang="en-US" sz="3200" dirty="0"/>
            </a:br>
            <a:r>
              <a:rPr lang="en-US" sz="3200" dirty="0"/>
              <a:t>Biology</a:t>
            </a:r>
            <a:br>
              <a:rPr lang="en-US" sz="3200" dirty="0"/>
            </a:br>
            <a:r>
              <a:rPr lang="en-US" sz="3200" dirty="0"/>
              <a:t>Chemistry</a:t>
            </a:r>
            <a:br>
              <a:rPr lang="en-US" sz="3200" dirty="0"/>
            </a:br>
            <a:r>
              <a:rPr lang="en-US" sz="3200" dirty="0"/>
              <a:t>Math</a:t>
            </a:r>
            <a:br>
              <a:rPr lang="en-US" sz="3200" dirty="0"/>
            </a:br>
            <a:r>
              <a:rPr lang="en-US" sz="3200" dirty="0"/>
              <a:t>Astronomy</a:t>
            </a:r>
            <a:br>
              <a:rPr lang="en-US" sz="3200" dirty="0"/>
            </a:br>
            <a:r>
              <a:rPr lang="en-US" sz="3200" dirty="0"/>
              <a:t>Anthropology</a:t>
            </a:r>
            <a:br>
              <a:rPr lang="en-US" sz="3200" dirty="0"/>
            </a:br>
            <a:r>
              <a:rPr lang="en-US" sz="3200" dirty="0"/>
              <a:t>Communication Studies</a:t>
            </a:r>
            <a:br>
              <a:rPr lang="en-US" sz="3200" dirty="0"/>
            </a:br>
            <a:r>
              <a:rPr lang="en-US" sz="3200" dirty="0"/>
              <a:t>Sociology </a:t>
            </a:r>
            <a:br>
              <a:rPr lang="en-US" sz="3200" dirty="0"/>
            </a:br>
            <a:r>
              <a:rPr lang="en-US" sz="3200" dirty="0"/>
              <a:t>Child Development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9788" y="1987550"/>
            <a:ext cx="5183188" cy="2882899"/>
          </a:xfrm>
        </p:spPr>
        <p:txBody>
          <a:bodyPr>
            <a:normAutofit/>
          </a:bodyPr>
          <a:lstStyle/>
          <a:p>
            <a:r>
              <a:rPr lang="en-US" sz="3200" dirty="0"/>
              <a:t>Currently getting input from faculty across state via surveys and then smaller </a:t>
            </a:r>
            <a:br>
              <a:rPr lang="en-US" sz="3200" dirty="0"/>
            </a:br>
            <a:r>
              <a:rPr lang="en-US" sz="3200" dirty="0"/>
              <a:t>12-person workgroups to create common descriptors for these courses</a:t>
            </a:r>
          </a:p>
        </p:txBody>
      </p:sp>
    </p:spTree>
    <p:extLst>
      <p:ext uri="{BB962C8B-B14F-4D97-AF65-F5344CB8AC3E}">
        <p14:creationId xmlns:p14="http://schemas.microsoft.com/office/powerpoint/2010/main" val="2088085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LPC Foundation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373071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Ken Cooper</a:t>
            </a:r>
          </a:p>
          <a:p>
            <a:pPr lvl="0"/>
            <a:r>
              <a:rPr lang="en-US" sz="2800" dirty="0"/>
              <a:t>Executive Director, LPC Foundation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4F2AA-9F6A-4EC3-AA86-53FE3D0AE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023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C40E6-7447-9F45-2F3B-3858E33E5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920343"/>
            <a:ext cx="5715000" cy="167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95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213" y="2874604"/>
            <a:ext cx="1133954" cy="1091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25891"/>
            <a:ext cx="8757954" cy="1373070"/>
          </a:xfrm>
        </p:spPr>
        <p:txBody>
          <a:bodyPr/>
          <a:lstStyle/>
          <a:p>
            <a:r>
              <a:rPr lang="en-US" sz="4800" dirty="0"/>
              <a:t>College Updates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Dr. Nan Ho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Vice President, Academic Services</a:t>
            </a:r>
          </a:p>
        </p:txBody>
      </p:sp>
    </p:spTree>
    <p:extLst>
      <p:ext uri="{BB962C8B-B14F-4D97-AF65-F5344CB8AC3E}">
        <p14:creationId xmlns:p14="http://schemas.microsoft.com/office/powerpoint/2010/main" val="377335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22631" y="237810"/>
            <a:ext cx="3918997" cy="58477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457200"/>
            <a:r>
              <a:rPr lang="en-US" sz="3200" dirty="0">
                <a:solidFill>
                  <a:prstClr val="white"/>
                </a:solidFill>
                <a:latin typeface="Verdana"/>
                <a:cs typeface="Verdana"/>
              </a:rPr>
              <a:t>Thank You!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782538" y="1469572"/>
            <a:ext cx="3918997" cy="14778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prstClr val="black"/>
                </a:solidFill>
                <a:latin typeface="Verdana"/>
                <a:cs typeface="Verdana"/>
              </a:rPr>
              <a:t>The Las Positas College Fund was launched in 2023</a:t>
            </a:r>
          </a:p>
          <a:p>
            <a:endParaRPr lang="en-US" sz="2400" dirty="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lang="en-US" sz="2400" dirty="0">
                <a:solidFill>
                  <a:prstClr val="black"/>
                </a:solidFill>
                <a:latin typeface="Verdana"/>
                <a:cs typeface="Verdana"/>
              </a:rPr>
              <a:t>$89,500 raised through 315 gifts averaging $284 each</a:t>
            </a:r>
          </a:p>
          <a:p>
            <a:endParaRPr lang="en-US" sz="2400" dirty="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lang="en-US" sz="2400" dirty="0">
                <a:solidFill>
                  <a:prstClr val="black"/>
                </a:solidFill>
                <a:latin typeface="Verdana"/>
                <a:cs typeface="Verdana"/>
              </a:rPr>
              <a:t>Unrestricted funds provide the most flexibility to address campus-based needs</a:t>
            </a:r>
          </a:p>
          <a:p>
            <a:endParaRPr lang="en-US" sz="24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3725" y="6288518"/>
            <a:ext cx="5530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1500" dirty="0">
                <a:solidFill>
                  <a:srgbClr val="7F0324"/>
                </a:solidFill>
                <a:latin typeface="Verdana"/>
                <a:cs typeface="Verdana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4B69A7-8975-54F2-54A0-55CED3D1B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100" y="1"/>
            <a:ext cx="3251624" cy="1121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1CD27F-5B78-B978-4ED8-4D400375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69572"/>
            <a:ext cx="3690258" cy="492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22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2631" y="-8411"/>
            <a:ext cx="3918997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457200"/>
            <a:r>
              <a:rPr lang="en-US" sz="3200" dirty="0">
                <a:solidFill>
                  <a:prstClr val="white"/>
                </a:solidFill>
                <a:latin typeface="Verdana"/>
                <a:cs typeface="Verdana"/>
              </a:rPr>
              <a:t>When you give, we give back.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5622634" y="1454741"/>
            <a:ext cx="3844636" cy="14778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Areas supported through unrestricted giving:</a:t>
            </a:r>
          </a:p>
          <a:p>
            <a:pPr marL="0" indent="0">
              <a:buNone/>
            </a:pPr>
            <a:endParaRPr lang="en-US" sz="1600" dirty="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lang="en-US" sz="1600" b="1" dirty="0">
                <a:solidFill>
                  <a:prstClr val="black"/>
                </a:solidFill>
                <a:latin typeface="Verdana"/>
                <a:cs typeface="Verdana"/>
              </a:rPr>
              <a:t>Naked Magazine</a:t>
            </a:r>
            <a:b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</a:br>
            <a:endParaRPr lang="en-US" sz="1600" dirty="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lang="en-US" sz="1600" b="1" dirty="0">
                <a:solidFill>
                  <a:prstClr val="black"/>
                </a:solidFill>
                <a:latin typeface="Verdana"/>
                <a:cs typeface="Verdana"/>
              </a:rPr>
              <a:t>Big Band Workshop &amp; Performance</a:t>
            </a:r>
            <a:b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</a:br>
            <a:endParaRPr lang="en-US" sz="1600" dirty="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lang="en-US" sz="1600" b="1" dirty="0">
                <a:solidFill>
                  <a:prstClr val="black"/>
                </a:solidFill>
                <a:latin typeface="Verdana"/>
                <a:cs typeface="Verdana"/>
              </a:rPr>
              <a:t>Literary Arts Festival</a:t>
            </a:r>
            <a:b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</a:br>
            <a:endParaRPr lang="en-US" sz="1600" dirty="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lang="en-US" sz="1600" b="1" dirty="0">
                <a:solidFill>
                  <a:prstClr val="black"/>
                </a:solidFill>
                <a:latin typeface="Verdana"/>
                <a:cs typeface="Verdana"/>
              </a:rPr>
              <a:t>Aaron De La Cruz Presentation</a:t>
            </a:r>
            <a:b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</a:br>
            <a:endParaRPr lang="en-US" sz="1600" dirty="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lang="en-US" sz="1600" b="1" dirty="0">
                <a:solidFill>
                  <a:prstClr val="black"/>
                </a:solidFill>
                <a:latin typeface="Verdana"/>
                <a:cs typeface="Verdana"/>
              </a:rPr>
              <a:t>Music Ensemble Performances</a:t>
            </a:r>
            <a:b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</a:br>
            <a:endParaRPr lang="en-US" sz="1600" dirty="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lang="en-US" sz="1600" b="1" dirty="0">
                <a:solidFill>
                  <a:prstClr val="black"/>
                </a:solidFill>
                <a:latin typeface="Verdana"/>
                <a:cs typeface="Verdana"/>
              </a:rPr>
              <a:t>Automotive Technology Community Event</a:t>
            </a:r>
          </a:p>
          <a:p>
            <a:pPr marL="0" indent="0">
              <a:buNone/>
            </a:pPr>
            <a:endParaRPr lang="en-US" sz="16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0" indent="0">
              <a:buNone/>
            </a:pPr>
            <a:endParaRPr lang="en-US" sz="16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63725" y="6288518"/>
            <a:ext cx="55305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1500" dirty="0">
                <a:solidFill>
                  <a:srgbClr val="7F0324"/>
                </a:solidFill>
                <a:latin typeface="Verdana"/>
                <a:cs typeface="Verdana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0D0E9-61E8-C8E2-DDC7-536DD38A1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100" y="0"/>
            <a:ext cx="3251624" cy="10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36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;p21">
            <a:extLst>
              <a:ext uri="{FF2B5EF4-FFF2-40B4-BE49-F238E27FC236}">
                <a16:creationId xmlns:a16="http://schemas.microsoft.com/office/drawing/2014/main" id="{DF4D21EB-E718-4C2B-8E69-E85A2C83D024}"/>
              </a:ext>
            </a:extLst>
          </p:cNvPr>
          <p:cNvSpPr txBox="1">
            <a:spLocks/>
          </p:cNvSpPr>
          <p:nvPr/>
        </p:nvSpPr>
        <p:spPr>
          <a:xfrm>
            <a:off x="1630705" y="1669244"/>
            <a:ext cx="9037296" cy="461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buNone/>
              <a:defRPr/>
            </a:pPr>
            <a:r>
              <a:rPr lang="en-US" sz="3200" b="1" dirty="0">
                <a:solidFill>
                  <a:srgbClr val="233A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Opportunity</a:t>
            </a:r>
          </a:p>
          <a:p>
            <a:pPr marL="0" indent="0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buNone/>
              <a:defRPr/>
            </a:pPr>
            <a:endParaRPr lang="en-US" sz="1600" dirty="0">
              <a:solidFill>
                <a:srgbClr val="233A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buNone/>
              <a:defRPr/>
            </a:pPr>
            <a:r>
              <a:rPr lang="en-US" sz="2300" dirty="0">
                <a:solidFill>
                  <a:srgbClr val="233A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Positas College represents one of the best values in higher education and career training available today. With an excellent faculty &amp; staff and unmatched, facilities, LPC plays a vital role in helping to prepare our students for the next steps in their educational and career journeys. </a:t>
            </a:r>
          </a:p>
          <a:p>
            <a:pPr marL="0" indent="0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buNone/>
              <a:defRPr/>
            </a:pPr>
            <a:endParaRPr lang="en-US" sz="2300" dirty="0">
              <a:solidFill>
                <a:srgbClr val="233A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buNone/>
              <a:defRPr/>
            </a:pPr>
            <a:r>
              <a:rPr lang="en-US" sz="2300" dirty="0">
                <a:solidFill>
                  <a:srgbClr val="233A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Las Positas College Fund helps attract and award dollars that create truly exceptional educational experiences. Experiences that often go unmet by available state dollars and personal resources. </a:t>
            </a:r>
          </a:p>
        </p:txBody>
      </p:sp>
      <p:sp>
        <p:nvSpPr>
          <p:cNvPr id="6" name="Google Shape;184;p37">
            <a:extLst>
              <a:ext uri="{FF2B5EF4-FFF2-40B4-BE49-F238E27FC236}">
                <a16:creationId xmlns:a16="http://schemas.microsoft.com/office/drawing/2014/main" id="{C3E358F2-D3D8-41AC-8ED2-EDF4995604E6}"/>
              </a:ext>
            </a:extLst>
          </p:cNvPr>
          <p:cNvSpPr/>
          <p:nvPr/>
        </p:nvSpPr>
        <p:spPr>
          <a:xfrm>
            <a:off x="1524000" y="576548"/>
            <a:ext cx="9144000" cy="1201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  <a:defRPr/>
            </a:pPr>
            <a:r>
              <a:rPr lang="en-US" sz="3600" b="1" kern="0" dirty="0" err="1">
                <a:solidFill>
                  <a:srgbClr val="FFFFFF"/>
                </a:solidFill>
                <a:latin typeface="Arial"/>
                <a:cs typeface="Calibri"/>
                <a:sym typeface="Calibri"/>
              </a:rPr>
              <a:t>LPCF_Logo_Revision.png</a:t>
            </a:r>
            <a:endParaRPr lang="en-US" sz="3600" b="1" kern="0" dirty="0">
              <a:solidFill>
                <a:srgbClr val="FFFFFF"/>
              </a:solidFill>
              <a:latin typeface="Arial"/>
              <a:cs typeface="Calibri"/>
              <a:sym typeface="Calibri"/>
            </a:endParaRPr>
          </a:p>
        </p:txBody>
      </p:sp>
      <p:pic>
        <p:nvPicPr>
          <p:cNvPr id="9" name="Google Shape;195;p21">
            <a:extLst>
              <a:ext uri="{FF2B5EF4-FFF2-40B4-BE49-F238E27FC236}">
                <a16:creationId xmlns:a16="http://schemas.microsoft.com/office/drawing/2014/main" id="{AA0D451C-3093-4104-A193-445C71E5580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3838" y="5495193"/>
            <a:ext cx="1537458" cy="109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1399D8A5-5D41-7A10-77FE-64A529A97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330" y="684932"/>
            <a:ext cx="3411341" cy="109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45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;p21">
            <a:extLst>
              <a:ext uri="{FF2B5EF4-FFF2-40B4-BE49-F238E27FC236}">
                <a16:creationId xmlns:a16="http://schemas.microsoft.com/office/drawing/2014/main" id="{DF4D21EB-E718-4C2B-8E69-E85A2C83D024}"/>
              </a:ext>
            </a:extLst>
          </p:cNvPr>
          <p:cNvSpPr txBox="1">
            <a:spLocks/>
          </p:cNvSpPr>
          <p:nvPr/>
        </p:nvSpPr>
        <p:spPr>
          <a:xfrm>
            <a:off x="1630705" y="1669244"/>
            <a:ext cx="9037296" cy="461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buNone/>
              <a:defRPr/>
            </a:pPr>
            <a:r>
              <a:rPr lang="en-US" sz="3200" b="1" dirty="0">
                <a:solidFill>
                  <a:srgbClr val="233A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Opportunity</a:t>
            </a:r>
          </a:p>
          <a:p>
            <a:pPr marL="285750" indent="-285750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defRPr/>
            </a:pPr>
            <a:r>
              <a:rPr lang="en-US" sz="2000" dirty="0">
                <a:solidFill>
                  <a:srgbClr val="233A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a contribution to the Las Positas College Fund</a:t>
            </a:r>
          </a:p>
          <a:p>
            <a:pPr marL="285750" indent="-285750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defRPr/>
            </a:pPr>
            <a:r>
              <a:rPr lang="en-US" sz="2000" dirty="0">
                <a:solidFill>
                  <a:srgbClr val="233A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 up for monthly payroll deduction or give via credit card/digital wallet</a:t>
            </a:r>
          </a:p>
          <a:p>
            <a:pPr marL="285750" indent="-285750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defRPr/>
            </a:pPr>
            <a:r>
              <a:rPr lang="en-US" sz="2000" dirty="0">
                <a:solidFill>
                  <a:srgbClr val="233A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 this code </a:t>
            </a:r>
            <a:r>
              <a:rPr lang="en-US" sz="2000" dirty="0">
                <a:solidFill>
                  <a:srgbClr val="233A4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</a:t>
            </a:r>
            <a:endParaRPr lang="en-US" sz="2000" dirty="0">
              <a:solidFill>
                <a:srgbClr val="233A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defRPr/>
            </a:pPr>
            <a:endParaRPr lang="en-US" sz="1600" dirty="0">
              <a:solidFill>
                <a:srgbClr val="233A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buNone/>
              <a:defRPr/>
            </a:pPr>
            <a:endParaRPr lang="en-US" sz="2300" dirty="0">
              <a:solidFill>
                <a:srgbClr val="233A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184;p37">
            <a:extLst>
              <a:ext uri="{FF2B5EF4-FFF2-40B4-BE49-F238E27FC236}">
                <a16:creationId xmlns:a16="http://schemas.microsoft.com/office/drawing/2014/main" id="{C3E358F2-D3D8-41AC-8ED2-EDF4995604E6}"/>
              </a:ext>
            </a:extLst>
          </p:cNvPr>
          <p:cNvSpPr/>
          <p:nvPr/>
        </p:nvSpPr>
        <p:spPr>
          <a:xfrm>
            <a:off x="1524000" y="576548"/>
            <a:ext cx="9144000" cy="1201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  <a:defRPr/>
            </a:pPr>
            <a:r>
              <a:rPr lang="en-US" sz="3600" b="1" kern="0" dirty="0" err="1">
                <a:solidFill>
                  <a:srgbClr val="FFFFFF"/>
                </a:solidFill>
                <a:latin typeface="Arial"/>
                <a:cs typeface="Calibri"/>
                <a:sym typeface="Calibri"/>
              </a:rPr>
              <a:t>LPCF_Logo_Revision.png</a:t>
            </a:r>
            <a:endParaRPr lang="en-US" sz="3600" b="1" kern="0" dirty="0">
              <a:solidFill>
                <a:srgbClr val="FFFFFF"/>
              </a:solidFill>
              <a:latin typeface="Arial"/>
              <a:cs typeface="Calibri"/>
              <a:sym typeface="Calibri"/>
            </a:endParaRPr>
          </a:p>
        </p:txBody>
      </p:sp>
      <p:pic>
        <p:nvPicPr>
          <p:cNvPr id="9" name="Google Shape;195;p21">
            <a:extLst>
              <a:ext uri="{FF2B5EF4-FFF2-40B4-BE49-F238E27FC236}">
                <a16:creationId xmlns:a16="http://schemas.microsoft.com/office/drawing/2014/main" id="{AA0D451C-3093-4104-A193-445C71E5580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3838" y="5495193"/>
            <a:ext cx="1537458" cy="109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1399D8A5-5D41-7A10-77FE-64A529A97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330" y="684932"/>
            <a:ext cx="3411341" cy="1092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CD5D30-487E-984F-6EB6-F0DE5EE71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628" y="3132327"/>
            <a:ext cx="3040743" cy="304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11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918DA5C8-99C6-6454-B73A-E5C608F7A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;p21">
            <a:extLst>
              <a:ext uri="{FF2B5EF4-FFF2-40B4-BE49-F238E27FC236}">
                <a16:creationId xmlns:a16="http://schemas.microsoft.com/office/drawing/2014/main" id="{BBF551FF-5B8C-259E-7B94-6470ED3DD9DC}"/>
              </a:ext>
            </a:extLst>
          </p:cNvPr>
          <p:cNvSpPr txBox="1">
            <a:spLocks/>
          </p:cNvSpPr>
          <p:nvPr/>
        </p:nvSpPr>
        <p:spPr>
          <a:xfrm>
            <a:off x="1630705" y="1669244"/>
            <a:ext cx="9037296" cy="461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buNone/>
              <a:defRPr/>
            </a:pPr>
            <a:r>
              <a:rPr lang="en-US" sz="3200" b="1" dirty="0">
                <a:solidFill>
                  <a:srgbClr val="233A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Circle of Excellence</a:t>
            </a:r>
          </a:p>
          <a:p>
            <a:pPr marL="0" indent="0" algn="ctr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buNone/>
              <a:defRPr/>
            </a:pPr>
            <a:endParaRPr lang="en-US" sz="3200" b="1" dirty="0">
              <a:solidFill>
                <a:srgbClr val="233A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buNone/>
              <a:defRPr/>
            </a:pPr>
            <a:endParaRPr lang="en-US" sz="1600" dirty="0">
              <a:solidFill>
                <a:srgbClr val="233A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184;p37">
            <a:extLst>
              <a:ext uri="{FF2B5EF4-FFF2-40B4-BE49-F238E27FC236}">
                <a16:creationId xmlns:a16="http://schemas.microsoft.com/office/drawing/2014/main" id="{4628ED9C-C1E6-D5BA-58FD-23013E155BF8}"/>
              </a:ext>
            </a:extLst>
          </p:cNvPr>
          <p:cNvSpPr/>
          <p:nvPr/>
        </p:nvSpPr>
        <p:spPr>
          <a:xfrm>
            <a:off x="1524000" y="576548"/>
            <a:ext cx="9144000" cy="1201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  <a:defRPr/>
            </a:pPr>
            <a:r>
              <a:rPr lang="en-US" sz="3600" b="1" kern="0" dirty="0" err="1">
                <a:solidFill>
                  <a:srgbClr val="FFFFFF"/>
                </a:solidFill>
                <a:latin typeface="Arial"/>
                <a:cs typeface="Calibri"/>
                <a:sym typeface="Calibri"/>
              </a:rPr>
              <a:t>LPCF_Logo_Revision.png</a:t>
            </a:r>
            <a:endParaRPr lang="en-US" sz="3600" b="1" kern="0" dirty="0">
              <a:solidFill>
                <a:srgbClr val="FFFFFF"/>
              </a:solidFill>
              <a:latin typeface="Arial"/>
              <a:cs typeface="Calibri"/>
              <a:sym typeface="Calibri"/>
            </a:endParaRPr>
          </a:p>
        </p:txBody>
      </p:sp>
      <p:pic>
        <p:nvPicPr>
          <p:cNvPr id="9" name="Google Shape;195;p21">
            <a:extLst>
              <a:ext uri="{FF2B5EF4-FFF2-40B4-BE49-F238E27FC236}">
                <a16:creationId xmlns:a16="http://schemas.microsoft.com/office/drawing/2014/main" id="{35654708-B11D-16D0-3DC9-21733EAF4B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3838" y="5495193"/>
            <a:ext cx="1537458" cy="109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C355C85D-8BC0-90E3-B7BD-754E90F75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330" y="684932"/>
            <a:ext cx="3411341" cy="1092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FFA24E-5C74-69D2-3A8C-B8847C747D42}"/>
              </a:ext>
            </a:extLst>
          </p:cNvPr>
          <p:cNvSpPr txBox="1"/>
          <p:nvPr/>
        </p:nvSpPr>
        <p:spPr>
          <a:xfrm>
            <a:off x="3193345" y="2323712"/>
            <a:ext cx="591201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2000" dirty="0">
                <a:solidFill>
                  <a:srgbClr val="000000"/>
                </a:solidFill>
                <a:latin typeface="Blackbaud Sans"/>
              </a:rPr>
              <a:t>Circle of Excellence members are special friends and supporters of Las Positas College who are uniquely committed to student success. Circle of Excellence donors make a minimum $1,000 unrestricted gift to help the foundation respond to the campus‘ most critical unmet needs including; student scholarships, special campus program grants, vital student services and special projects. Circle of Excellence members play a vital role in cultivating the legacy of excellence at Las Positas College and supporting the college's mission, vision &amp; values.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288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8CAD041E-DDC4-50AC-4A6C-54C3B6B3C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4;p21">
            <a:extLst>
              <a:ext uri="{FF2B5EF4-FFF2-40B4-BE49-F238E27FC236}">
                <a16:creationId xmlns:a16="http://schemas.microsoft.com/office/drawing/2014/main" id="{861D9A34-DC1B-23AF-32F3-6C10BA93437C}"/>
              </a:ext>
            </a:extLst>
          </p:cNvPr>
          <p:cNvSpPr txBox="1">
            <a:spLocks/>
          </p:cNvSpPr>
          <p:nvPr/>
        </p:nvSpPr>
        <p:spPr>
          <a:xfrm>
            <a:off x="1630705" y="1669244"/>
            <a:ext cx="9037296" cy="4612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buNone/>
              <a:defRPr/>
            </a:pPr>
            <a:r>
              <a:rPr lang="en-US" sz="3200" b="1" dirty="0">
                <a:solidFill>
                  <a:srgbClr val="233A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Circle of Excellence</a:t>
            </a:r>
          </a:p>
          <a:p>
            <a:pPr marL="0" indent="0" algn="ctr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buNone/>
              <a:defRPr/>
            </a:pPr>
            <a:endParaRPr lang="en-US" sz="3200" b="1" dirty="0">
              <a:solidFill>
                <a:srgbClr val="233A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57200">
              <a:lnSpc>
                <a:spcPct val="90000"/>
              </a:lnSpc>
              <a:spcAft>
                <a:spcPts val="600"/>
              </a:spcAft>
              <a:buClr>
                <a:srgbClr val="233A44"/>
              </a:buClr>
              <a:buSzPts val="2600"/>
              <a:buNone/>
              <a:defRPr/>
            </a:pPr>
            <a:endParaRPr lang="en-US" sz="1600" dirty="0">
              <a:solidFill>
                <a:srgbClr val="233A4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184;p37">
            <a:extLst>
              <a:ext uri="{FF2B5EF4-FFF2-40B4-BE49-F238E27FC236}">
                <a16:creationId xmlns:a16="http://schemas.microsoft.com/office/drawing/2014/main" id="{65BCCFCA-CD6D-F65E-4E6B-C62752ADD6F9}"/>
              </a:ext>
            </a:extLst>
          </p:cNvPr>
          <p:cNvSpPr/>
          <p:nvPr/>
        </p:nvSpPr>
        <p:spPr>
          <a:xfrm>
            <a:off x="1524000" y="576548"/>
            <a:ext cx="9144000" cy="1201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51431" tIns="25706" rIns="51431" bIns="25706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  <a:defRPr/>
            </a:pPr>
            <a:r>
              <a:rPr lang="en-US" sz="3600" b="1" kern="0" dirty="0" err="1">
                <a:solidFill>
                  <a:srgbClr val="FFFFFF"/>
                </a:solidFill>
                <a:latin typeface="Arial"/>
                <a:cs typeface="Calibri"/>
                <a:sym typeface="Calibri"/>
              </a:rPr>
              <a:t>LPCF_Logo_Revision.png</a:t>
            </a:r>
            <a:endParaRPr lang="en-US" sz="3600" b="1" kern="0" dirty="0">
              <a:solidFill>
                <a:srgbClr val="FFFFFF"/>
              </a:solidFill>
              <a:latin typeface="Arial"/>
              <a:cs typeface="Calibri"/>
              <a:sym typeface="Calibri"/>
            </a:endParaRPr>
          </a:p>
        </p:txBody>
      </p:sp>
      <p:pic>
        <p:nvPicPr>
          <p:cNvPr id="9" name="Google Shape;195;p21">
            <a:extLst>
              <a:ext uri="{FF2B5EF4-FFF2-40B4-BE49-F238E27FC236}">
                <a16:creationId xmlns:a16="http://schemas.microsoft.com/office/drawing/2014/main" id="{379F08CC-C153-189A-6846-FC07DD1040E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3838" y="5495193"/>
            <a:ext cx="1537458" cy="109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B90DE562-2106-368A-EAEF-604BEE395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330" y="684932"/>
            <a:ext cx="3411341" cy="1092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FEF0D2-BE66-6349-64C9-454DFA7AB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888" y="1886010"/>
            <a:ext cx="7380515" cy="4134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1F2DB7-AB47-2D5E-4B75-927FDE88E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107147"/>
            <a:ext cx="3736399" cy="37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29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Budget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33" y="4394039"/>
            <a:ext cx="8629723" cy="1373071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Sean Brooks</a:t>
            </a:r>
          </a:p>
          <a:p>
            <a:pPr lvl="0"/>
            <a:r>
              <a:rPr lang="en-US" sz="2800" dirty="0"/>
              <a:t>Vice President, Business &amp; Administrative 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4F2AA-9F6A-4EC3-AA86-53FE3D0AE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023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6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FA17EB-A137-45E7-AF5C-7DD90B86605A}"/>
              </a:ext>
            </a:extLst>
          </p:cNvPr>
          <p:cNvSpPr txBox="1"/>
          <p:nvPr/>
        </p:nvSpPr>
        <p:spPr>
          <a:xfrm>
            <a:off x="1855694" y="385482"/>
            <a:ext cx="842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4C719-61B0-415B-90BC-5C57A28CC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204265"/>
            <a:ext cx="9685866" cy="561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8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Enrollments by Modality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33" y="4394039"/>
            <a:ext cx="8629723" cy="1373071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Rajinder S. Samra</a:t>
            </a:r>
          </a:p>
          <a:p>
            <a:pPr lvl="0"/>
            <a:r>
              <a:rPr lang="en-US" sz="2800" dirty="0"/>
              <a:t> Director of Research, Planning, and Institutional Effectiveness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4F2AA-9F6A-4EC3-AA86-53FE3D0AE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023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9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187341"/>
            <a:ext cx="8229600" cy="200151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5400" b="1" dirty="0">
                <a:solidFill>
                  <a:schemeClr val="tx1"/>
                </a:solidFill>
              </a:rPr>
              <a:t>Enrollments by Modality</a:t>
            </a:r>
            <a:br>
              <a:rPr lang="en-US" sz="5000" b="1" dirty="0">
                <a:solidFill>
                  <a:schemeClr val="tx1"/>
                </a:solidFill>
              </a:rPr>
            </a:br>
            <a:r>
              <a:rPr lang="en-US" sz="4800" b="1" dirty="0">
                <a:solidFill>
                  <a:schemeClr val="tx1"/>
                </a:solidFill>
              </a:rPr>
              <a:t>Fall 2019 vs. Fall 2024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(preliminary)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4305" y="4430486"/>
            <a:ext cx="7315200" cy="179732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Presenter: Rajinder S. Samra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400" i="1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Director of Research, Planning, and Institutional Effectiveness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400" i="1" cap="none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October 2, 2024</a:t>
            </a:r>
          </a:p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Town Meeting</a:t>
            </a:r>
          </a:p>
        </p:txBody>
      </p:sp>
    </p:spTree>
    <p:extLst>
      <p:ext uri="{BB962C8B-B14F-4D97-AF65-F5344CB8AC3E}">
        <p14:creationId xmlns:p14="http://schemas.microsoft.com/office/powerpoint/2010/main" val="1194062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50" y="764595"/>
            <a:ext cx="9613861" cy="1080938"/>
          </a:xfrm>
        </p:spPr>
        <p:txBody>
          <a:bodyPr/>
          <a:lstStyle/>
          <a:p>
            <a:r>
              <a:rPr lang="en-US" b="1" dirty="0"/>
              <a:t>College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3669" y="2100442"/>
            <a:ext cx="11068861" cy="466323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400" b="1" dirty="0"/>
              <a:t>CONGRATULATIONS COACH CUMBO</a:t>
            </a:r>
          </a:p>
          <a:p>
            <a:pPr marL="457200" lvl="1" indent="0">
              <a:buNone/>
            </a:pPr>
            <a:r>
              <a:rPr lang="en-US" sz="2400" b="1" dirty="0"/>
              <a:t>300 CAREER WINS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281" y="742887"/>
            <a:ext cx="1133954" cy="109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208425-83E0-461A-8D33-943D83F3D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756" y="2570141"/>
            <a:ext cx="7397577" cy="41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3550" y="762000"/>
            <a:ext cx="11264900" cy="533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 Person Only: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live, on campus meetings that take place physically, face-to-face.</a:t>
            </a:r>
            <a:endParaRPr kumimoji="0" lang="en-US" sz="24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Asynchronous online:</a:t>
            </a: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 All activities and work are done online at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                                           any time of the day or night in Canvas.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-5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Synchronous online:</a:t>
            </a: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 All class meetings occur live online on scheduled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                                         days and times in Zoom.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-5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Synchronous online and asynchronous online:</a:t>
            </a: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 Scheduled live, online meetings are 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                                                                                         combined with online asynchronous activities.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-5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Hybrid:</a:t>
            </a: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 Scheduled on-campus meetings are combined with online asynchronous activities.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-5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-5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HyFlex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:</a:t>
            </a: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 Instruction is conducted on campus and online 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(synchronous and/or asynchronous).</a:t>
            </a:r>
            <a:endParaRPr kumimoji="0" lang="en-US" sz="18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0B64A5-A203-462D-8567-E9EE4FD47F25}"/>
              </a:ext>
            </a:extLst>
          </p:cNvPr>
          <p:cNvSpPr txBox="1">
            <a:spLocks/>
          </p:cNvSpPr>
          <p:nvPr/>
        </p:nvSpPr>
        <p:spPr>
          <a:xfrm>
            <a:off x="1701800" y="189340"/>
            <a:ext cx="8229600" cy="8151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Class Modalities</a:t>
            </a:r>
            <a:endParaRPr kumimoji="0" lang="en-US" sz="18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599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37506" y="2538323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Enrollments (Seats Filled)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4400" y="1654629"/>
            <a:ext cx="10546080" cy="3402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1688" marR="0" lvl="1" indent="-333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67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/>
        </p:nvGraphicFramePr>
        <p:xfrm>
          <a:off x="347472" y="387096"/>
          <a:ext cx="11277600" cy="6083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3F7D3EE0-656A-4467-A1A6-2615C9E01B2B}"/>
              </a:ext>
            </a:extLst>
          </p:cNvPr>
          <p:cNvSpPr/>
          <p:nvPr/>
        </p:nvSpPr>
        <p:spPr>
          <a:xfrm>
            <a:off x="5334000" y="1295401"/>
            <a:ext cx="914400" cy="64770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9935FB-AB73-4C2D-9352-FBEF3DEF512C}"/>
              </a:ext>
            </a:extLst>
          </p:cNvPr>
          <p:cNvSpPr/>
          <p:nvPr/>
        </p:nvSpPr>
        <p:spPr>
          <a:xfrm>
            <a:off x="10525125" y="1371601"/>
            <a:ext cx="914400" cy="64770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0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Chart bld="series"/>
        </p:bldSub>
      </p:bldGraphic>
      <p:bldP spid="2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7FE79FF-BECD-4A63-8C36-F86DBFBCDFD3}"/>
              </a:ext>
            </a:extLst>
          </p:cNvPr>
          <p:cNvGraphicFramePr>
            <a:graphicFrameLocks/>
          </p:cNvGraphicFramePr>
          <p:nvPr/>
        </p:nvGraphicFramePr>
        <p:xfrm>
          <a:off x="518698" y="1607343"/>
          <a:ext cx="5191953" cy="389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EC55FAB-26B4-4589-88D6-14412B21B807}"/>
              </a:ext>
            </a:extLst>
          </p:cNvPr>
          <p:cNvGraphicFramePr>
            <a:graphicFrameLocks/>
          </p:cNvGraphicFramePr>
          <p:nvPr/>
        </p:nvGraphicFramePr>
        <p:xfrm>
          <a:off x="6295610" y="1607342"/>
          <a:ext cx="5191953" cy="3890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77496BC-54D4-4817-8868-07269EF66A36}"/>
              </a:ext>
            </a:extLst>
          </p:cNvPr>
          <p:cNvSpPr txBox="1"/>
          <p:nvPr/>
        </p:nvSpPr>
        <p:spPr>
          <a:xfrm>
            <a:off x="2285392" y="3762375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25,045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814A2-55E8-44C0-8EF1-6FB7D0AB2112}"/>
              </a:ext>
            </a:extLst>
          </p:cNvPr>
          <p:cNvSpPr txBox="1"/>
          <p:nvPr/>
        </p:nvSpPr>
        <p:spPr>
          <a:xfrm>
            <a:off x="8290299" y="3762375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24,259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A03DF7-1A75-4FB4-986F-3BD5BD0FD6B6}"/>
              </a:ext>
            </a:extLst>
          </p:cNvPr>
          <p:cNvSpPr txBox="1">
            <a:spLocks/>
          </p:cNvSpPr>
          <p:nvPr/>
        </p:nvSpPr>
        <p:spPr>
          <a:xfrm>
            <a:off x="1778000" y="417940"/>
            <a:ext cx="8229600" cy="81512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Enrollments (seats filled) by Modality of Instruction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Fall 2019 vs. Fall 2024</a:t>
            </a:r>
            <a:endParaRPr kumimoji="0" lang="en-US" sz="24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8503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"/>
        </p:bldSub>
      </p:bldGraphic>
      <p:bldGraphic spid="7" grpId="0" uiExpand="1">
        <p:bldSub>
          <a:bldChart bld="category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37506" y="2538323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Student Headcount</a:t>
            </a:r>
            <a:endParaRPr kumimoji="0" lang="en-US" sz="24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4400" y="1654629"/>
            <a:ext cx="10546080" cy="3402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1688" marR="0" lvl="1" indent="-333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74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/>
        </p:nvGraphicFramePr>
        <p:xfrm>
          <a:off x="347472" y="387096"/>
          <a:ext cx="11277600" cy="6083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30786C5B-3292-4885-96D2-91BCDC59E1DC}"/>
              </a:ext>
            </a:extLst>
          </p:cNvPr>
          <p:cNvSpPr/>
          <p:nvPr/>
        </p:nvSpPr>
        <p:spPr>
          <a:xfrm>
            <a:off x="5334000" y="1295401"/>
            <a:ext cx="914400" cy="64770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87B052-CDE6-4A78-8367-4109D79635E5}"/>
              </a:ext>
            </a:extLst>
          </p:cNvPr>
          <p:cNvSpPr/>
          <p:nvPr/>
        </p:nvSpPr>
        <p:spPr>
          <a:xfrm>
            <a:off x="10525125" y="1590676"/>
            <a:ext cx="914400" cy="64770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5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Chart bld="series"/>
        </p:bldSub>
      </p:bldGraphic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37506" y="2538323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Online Only Students</a:t>
            </a:r>
            <a:endParaRPr kumimoji="0" lang="en-US" sz="24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4400" y="1654629"/>
            <a:ext cx="10546080" cy="3402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1688" marR="0" lvl="1" indent="-333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32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3B6805E-1F44-4322-B653-B3B80E356391}"/>
              </a:ext>
            </a:extLst>
          </p:cNvPr>
          <p:cNvGraphicFramePr>
            <a:graphicFrameLocks/>
          </p:cNvGraphicFramePr>
          <p:nvPr/>
        </p:nvGraphicFramePr>
        <p:xfrm>
          <a:off x="694944" y="969264"/>
          <a:ext cx="10835640" cy="520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A245B0D-58D5-450E-9E5B-50759A7B6C25}"/>
              </a:ext>
            </a:extLst>
          </p:cNvPr>
          <p:cNvSpPr txBox="1"/>
          <p:nvPr/>
        </p:nvSpPr>
        <p:spPr>
          <a:xfrm>
            <a:off x="4368113" y="493471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9,061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41D16-8A8C-4EDE-A855-2BCD10E160DB}"/>
              </a:ext>
            </a:extLst>
          </p:cNvPr>
          <p:cNvSpPr txBox="1"/>
          <p:nvPr/>
        </p:nvSpPr>
        <p:spPr>
          <a:xfrm>
            <a:off x="7257066" y="494080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8,365 </a:t>
            </a:r>
          </a:p>
        </p:txBody>
      </p:sp>
    </p:spTree>
    <p:extLst>
      <p:ext uri="{BB962C8B-B14F-4D97-AF65-F5344CB8AC3E}">
        <p14:creationId xmlns:p14="http://schemas.microsoft.com/office/powerpoint/2010/main" val="5130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B04E2C4-062F-413E-B556-D67EF24D29BD}"/>
              </a:ext>
            </a:extLst>
          </p:cNvPr>
          <p:cNvGraphicFramePr>
            <a:graphicFrameLocks/>
          </p:cNvGraphicFramePr>
          <p:nvPr/>
        </p:nvGraphicFramePr>
        <p:xfrm>
          <a:off x="438912" y="795146"/>
          <a:ext cx="11009376" cy="5477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DBD502D-3949-4921-A51D-2E66E4179109}"/>
              </a:ext>
            </a:extLst>
          </p:cNvPr>
          <p:cNvSpPr txBox="1"/>
          <p:nvPr/>
        </p:nvSpPr>
        <p:spPr>
          <a:xfrm>
            <a:off x="1901072" y="4904086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4,652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7362D-5889-4E19-AACF-3ABE42ED20CD}"/>
              </a:ext>
            </a:extLst>
          </p:cNvPr>
          <p:cNvSpPr txBox="1"/>
          <p:nvPr/>
        </p:nvSpPr>
        <p:spPr>
          <a:xfrm>
            <a:off x="2930008" y="4922148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=4,220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167B1-3BB2-4E2B-AA03-4A72714DC89F}"/>
              </a:ext>
            </a:extLst>
          </p:cNvPr>
          <p:cNvSpPr txBox="1"/>
          <p:nvPr/>
        </p:nvSpPr>
        <p:spPr>
          <a:xfrm>
            <a:off x="5331188" y="4904086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4,224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4338D2-6CF0-4001-81C8-2B3F434AE664}"/>
              </a:ext>
            </a:extLst>
          </p:cNvPr>
          <p:cNvSpPr txBox="1"/>
          <p:nvPr/>
        </p:nvSpPr>
        <p:spPr>
          <a:xfrm>
            <a:off x="6330052" y="4897844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3,964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B86DF-0D02-4867-AADC-E9E9F4846A55}"/>
              </a:ext>
            </a:extLst>
          </p:cNvPr>
          <p:cNvSpPr txBox="1"/>
          <p:nvPr/>
        </p:nvSpPr>
        <p:spPr>
          <a:xfrm>
            <a:off x="8702040" y="4924826"/>
            <a:ext cx="70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185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186444-BAD4-4EDD-A19B-50DA9B304043}"/>
              </a:ext>
            </a:extLst>
          </p:cNvPr>
          <p:cNvSpPr txBox="1"/>
          <p:nvPr/>
        </p:nvSpPr>
        <p:spPr>
          <a:xfrm>
            <a:off x="9773240" y="4922148"/>
            <a:ext cx="667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=181 </a:t>
            </a:r>
          </a:p>
        </p:txBody>
      </p:sp>
    </p:spTree>
    <p:extLst>
      <p:ext uri="{BB962C8B-B14F-4D97-AF65-F5344CB8AC3E}">
        <p14:creationId xmlns:p14="http://schemas.microsoft.com/office/powerpoint/2010/main" val="289021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El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E620FBF-248D-4F60-B842-57679803A86F}"/>
              </a:ext>
            </a:extLst>
          </p:cNvPr>
          <p:cNvGraphicFramePr>
            <a:graphicFrameLocks/>
          </p:cNvGraphicFramePr>
          <p:nvPr/>
        </p:nvGraphicFramePr>
        <p:xfrm>
          <a:off x="466725" y="800100"/>
          <a:ext cx="10944225" cy="5343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F98FB1B-A02B-413F-A8E8-B239763BFAE9}"/>
              </a:ext>
            </a:extLst>
          </p:cNvPr>
          <p:cNvSpPr txBox="1"/>
          <p:nvPr/>
        </p:nvSpPr>
        <p:spPr>
          <a:xfrm>
            <a:off x="1353312" y="4800600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1,671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7A5F5-368E-4885-ADB8-36DF323CBA29}"/>
              </a:ext>
            </a:extLst>
          </p:cNvPr>
          <p:cNvSpPr txBox="1"/>
          <p:nvPr/>
        </p:nvSpPr>
        <p:spPr>
          <a:xfrm>
            <a:off x="1718462" y="479755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1,945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9F42BC-A10B-4B3A-A7DC-9CEF96F48BA3}"/>
              </a:ext>
            </a:extLst>
          </p:cNvPr>
          <p:cNvSpPr txBox="1"/>
          <p:nvPr/>
        </p:nvSpPr>
        <p:spPr>
          <a:xfrm>
            <a:off x="2623337" y="479755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BA149E-1C14-4638-95EE-C9255FA0091D}"/>
              </a:ext>
            </a:extLst>
          </p:cNvPr>
          <p:cNvSpPr txBox="1"/>
          <p:nvPr/>
        </p:nvSpPr>
        <p:spPr>
          <a:xfrm>
            <a:off x="3006775" y="479755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376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5E24C6-F23C-44DD-9740-3ACFD9AC4D52}"/>
              </a:ext>
            </a:extLst>
          </p:cNvPr>
          <p:cNvSpPr txBox="1"/>
          <p:nvPr/>
        </p:nvSpPr>
        <p:spPr>
          <a:xfrm>
            <a:off x="3891686" y="479755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408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FE2FB7-963E-4428-A4E3-D3F9AB17BBA7}"/>
              </a:ext>
            </a:extLst>
          </p:cNvPr>
          <p:cNvSpPr txBox="1"/>
          <p:nvPr/>
        </p:nvSpPr>
        <p:spPr>
          <a:xfrm>
            <a:off x="4275124" y="479755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388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2F128B-3AAD-48FF-8880-1A5FB37D10C2}"/>
              </a:ext>
            </a:extLst>
          </p:cNvPr>
          <p:cNvSpPr txBox="1"/>
          <p:nvPr/>
        </p:nvSpPr>
        <p:spPr>
          <a:xfrm>
            <a:off x="5171846" y="481457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2,695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81DF82-09EA-409B-A6F3-D9C927F59658}"/>
              </a:ext>
            </a:extLst>
          </p:cNvPr>
          <p:cNvSpPr txBox="1"/>
          <p:nvPr/>
        </p:nvSpPr>
        <p:spPr>
          <a:xfrm>
            <a:off x="5526747" y="481457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2,402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0953D7-C82E-409A-A971-3CA1F53D17C4}"/>
              </a:ext>
            </a:extLst>
          </p:cNvPr>
          <p:cNvSpPr txBox="1"/>
          <p:nvPr/>
        </p:nvSpPr>
        <p:spPr>
          <a:xfrm>
            <a:off x="6449910" y="4832866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4A3D61-CF8B-46EA-A74D-9D8AE64E287A}"/>
              </a:ext>
            </a:extLst>
          </p:cNvPr>
          <p:cNvSpPr txBox="1"/>
          <p:nvPr/>
        </p:nvSpPr>
        <p:spPr>
          <a:xfrm>
            <a:off x="6819327" y="4840748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04E48E-F815-492D-8044-25767A00DF75}"/>
              </a:ext>
            </a:extLst>
          </p:cNvPr>
          <p:cNvSpPr txBox="1"/>
          <p:nvPr/>
        </p:nvSpPr>
        <p:spPr>
          <a:xfrm>
            <a:off x="7694941" y="486691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2,950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CAF021-C20D-4E8E-9C52-B842691CB450}"/>
              </a:ext>
            </a:extLst>
          </p:cNvPr>
          <p:cNvSpPr txBox="1"/>
          <p:nvPr/>
        </p:nvSpPr>
        <p:spPr>
          <a:xfrm>
            <a:off x="8061920" y="486691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2,405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00BBBC-CEAA-495D-90E2-CAB048F765A1}"/>
              </a:ext>
            </a:extLst>
          </p:cNvPr>
          <p:cNvSpPr txBox="1"/>
          <p:nvPr/>
        </p:nvSpPr>
        <p:spPr>
          <a:xfrm>
            <a:off x="8964966" y="487606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670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5276D9-92DF-422B-A1DF-D0E3C7A9C576}"/>
              </a:ext>
            </a:extLst>
          </p:cNvPr>
          <p:cNvSpPr txBox="1"/>
          <p:nvPr/>
        </p:nvSpPr>
        <p:spPr>
          <a:xfrm>
            <a:off x="9344290" y="4866918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663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CD172-1969-4802-881A-ADC1FF58B737}"/>
              </a:ext>
            </a:extLst>
          </p:cNvPr>
          <p:cNvSpPr txBox="1"/>
          <p:nvPr/>
        </p:nvSpPr>
        <p:spPr>
          <a:xfrm>
            <a:off x="10233315" y="4911376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251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74580F-4289-4598-A109-89E9F798A184}"/>
              </a:ext>
            </a:extLst>
          </p:cNvPr>
          <p:cNvSpPr txBox="1"/>
          <p:nvPr/>
        </p:nvSpPr>
        <p:spPr>
          <a:xfrm>
            <a:off x="10600294" y="4919258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155 </a:t>
            </a:r>
          </a:p>
        </p:txBody>
      </p:sp>
    </p:spTree>
    <p:extLst>
      <p:ext uri="{BB962C8B-B14F-4D97-AF65-F5344CB8AC3E}">
        <p14:creationId xmlns:p14="http://schemas.microsoft.com/office/powerpoint/2010/main" val="149350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50" y="764595"/>
            <a:ext cx="9613861" cy="1080938"/>
          </a:xfrm>
        </p:spPr>
        <p:txBody>
          <a:bodyPr/>
          <a:lstStyle/>
          <a:p>
            <a:r>
              <a:rPr lang="en-US" b="1" dirty="0"/>
              <a:t>College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950" y="2084532"/>
            <a:ext cx="11068861" cy="4663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LAS POSITAS MENS SOCCER</a:t>
            </a:r>
          </a:p>
          <a:p>
            <a:pPr marL="0" indent="0">
              <a:buNone/>
            </a:pPr>
            <a:r>
              <a:rPr lang="en-US" b="1" dirty="0"/>
              <a:t>11</a:t>
            </a:r>
            <a:r>
              <a:rPr lang="en-US" b="1" baseline="30000" dirty="0"/>
              <a:t>th</a:t>
            </a:r>
            <a:r>
              <a:rPr lang="en-US" b="1" dirty="0"/>
              <a:t> in California</a:t>
            </a:r>
          </a:p>
          <a:p>
            <a:pPr marL="0" indent="0">
              <a:buNone/>
            </a:pPr>
            <a:r>
              <a:rPr lang="en-US" b="1" dirty="0"/>
              <a:t>11</a:t>
            </a:r>
            <a:r>
              <a:rPr lang="en-US" b="1" baseline="30000" dirty="0"/>
              <a:t>th</a:t>
            </a:r>
            <a:r>
              <a:rPr lang="en-US" b="1" dirty="0"/>
              <a:t> in Nation</a:t>
            </a:r>
          </a:p>
          <a:p>
            <a:pPr marL="457200" lvl="1" indent="0">
              <a:buNone/>
            </a:pPr>
            <a:endParaRPr lang="en-US" sz="2400" b="1" dirty="0"/>
          </a:p>
          <a:p>
            <a:pPr marL="457200" lvl="1" indent="0">
              <a:buNone/>
            </a:pP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0281" y="742887"/>
            <a:ext cx="1133954" cy="1091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92D9A-D635-4571-B818-60F5C8116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66" y="110234"/>
            <a:ext cx="5322754" cy="665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2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AD6B169-8D7A-45DF-8CE9-B156ABB0CA17}"/>
              </a:ext>
            </a:extLst>
          </p:cNvPr>
          <p:cNvGraphicFramePr>
            <a:graphicFrameLocks/>
          </p:cNvGraphicFramePr>
          <p:nvPr/>
        </p:nvGraphicFramePr>
        <p:xfrm>
          <a:off x="571500" y="652462"/>
          <a:ext cx="10706100" cy="555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778DB6B-9130-41E1-B810-B3E01F19410C}"/>
              </a:ext>
            </a:extLst>
          </p:cNvPr>
          <p:cNvSpPr txBox="1"/>
          <p:nvPr/>
        </p:nvSpPr>
        <p:spPr>
          <a:xfrm>
            <a:off x="1499616" y="504748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3,039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B68FE0-2A06-4C10-9004-348AFED41928}"/>
              </a:ext>
            </a:extLst>
          </p:cNvPr>
          <p:cNvSpPr txBox="1"/>
          <p:nvPr/>
        </p:nvSpPr>
        <p:spPr>
          <a:xfrm>
            <a:off x="1913330" y="5047488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3,698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DC900-734A-4415-BF3A-7A85043E8D38}"/>
              </a:ext>
            </a:extLst>
          </p:cNvPr>
          <p:cNvSpPr txBox="1"/>
          <p:nvPr/>
        </p:nvSpPr>
        <p:spPr>
          <a:xfrm>
            <a:off x="2941320" y="5047488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1,801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571669-642A-4CD8-963A-0076A3297176}"/>
              </a:ext>
            </a:extLst>
          </p:cNvPr>
          <p:cNvSpPr txBox="1"/>
          <p:nvPr/>
        </p:nvSpPr>
        <p:spPr>
          <a:xfrm>
            <a:off x="3316224" y="504748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1,373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1C6C0-D3C1-45F2-A1CD-07F741CAA40F}"/>
              </a:ext>
            </a:extLst>
          </p:cNvPr>
          <p:cNvSpPr txBox="1"/>
          <p:nvPr/>
        </p:nvSpPr>
        <p:spPr>
          <a:xfrm>
            <a:off x="4349496" y="504748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1,314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79072-A6A4-4A6E-A99B-6527BB391201}"/>
              </a:ext>
            </a:extLst>
          </p:cNvPr>
          <p:cNvSpPr txBox="1"/>
          <p:nvPr/>
        </p:nvSpPr>
        <p:spPr>
          <a:xfrm>
            <a:off x="4743095" y="5047488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890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F1863-09A4-4B40-96B0-C4E7F8CCED0F}"/>
              </a:ext>
            </a:extLst>
          </p:cNvPr>
          <p:cNvSpPr txBox="1"/>
          <p:nvPr/>
        </p:nvSpPr>
        <p:spPr>
          <a:xfrm>
            <a:off x="5767426" y="5047488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1,010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B3C78E-5706-4A56-98D9-9B7DEC7B1BB6}"/>
              </a:ext>
            </a:extLst>
          </p:cNvPr>
          <p:cNvSpPr txBox="1"/>
          <p:nvPr/>
        </p:nvSpPr>
        <p:spPr>
          <a:xfrm>
            <a:off x="6150864" y="5047488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711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A7380-5265-412F-82E7-05C9B7684406}"/>
              </a:ext>
            </a:extLst>
          </p:cNvPr>
          <p:cNvSpPr txBox="1"/>
          <p:nvPr/>
        </p:nvSpPr>
        <p:spPr>
          <a:xfrm>
            <a:off x="7180787" y="5047488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917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F33A8-8BD8-42F2-A3A9-96632AEFDE60}"/>
              </a:ext>
            </a:extLst>
          </p:cNvPr>
          <p:cNvSpPr txBox="1"/>
          <p:nvPr/>
        </p:nvSpPr>
        <p:spPr>
          <a:xfrm>
            <a:off x="7595259" y="5047488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734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ED0B22-D9D2-4EF5-A5EE-D16853579666}"/>
              </a:ext>
            </a:extLst>
          </p:cNvPr>
          <p:cNvSpPr txBox="1"/>
          <p:nvPr/>
        </p:nvSpPr>
        <p:spPr>
          <a:xfrm>
            <a:off x="8588963" y="5047488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573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D532A-FF3E-451A-A2B4-3F359FF74206}"/>
              </a:ext>
            </a:extLst>
          </p:cNvPr>
          <p:cNvSpPr txBox="1"/>
          <p:nvPr/>
        </p:nvSpPr>
        <p:spPr>
          <a:xfrm>
            <a:off x="9024041" y="5047488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555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A3F999-A9F9-4B92-83FC-484F55C5135F}"/>
              </a:ext>
            </a:extLst>
          </p:cNvPr>
          <p:cNvSpPr txBox="1"/>
          <p:nvPr/>
        </p:nvSpPr>
        <p:spPr>
          <a:xfrm>
            <a:off x="10048953" y="5047488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407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F69EEB-5A2A-452F-86A2-01C012FC2F43}"/>
              </a:ext>
            </a:extLst>
          </p:cNvPr>
          <p:cNvSpPr txBox="1"/>
          <p:nvPr/>
        </p:nvSpPr>
        <p:spPr>
          <a:xfrm>
            <a:off x="10442703" y="5047488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404 </a:t>
            </a:r>
          </a:p>
        </p:txBody>
      </p:sp>
    </p:spTree>
    <p:extLst>
      <p:ext uri="{BB962C8B-B14F-4D97-AF65-F5344CB8AC3E}">
        <p14:creationId xmlns:p14="http://schemas.microsoft.com/office/powerpoint/2010/main" val="120677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A6A35D5-AA69-466C-A10B-978930DA55E9}"/>
              </a:ext>
            </a:extLst>
          </p:cNvPr>
          <p:cNvGraphicFramePr>
            <a:graphicFrameLocks/>
          </p:cNvGraphicFramePr>
          <p:nvPr/>
        </p:nvGraphicFramePr>
        <p:xfrm>
          <a:off x="642938" y="709612"/>
          <a:ext cx="10906124" cy="543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4AE3261-75D2-4EA0-A736-6380D83D7A97}"/>
              </a:ext>
            </a:extLst>
          </p:cNvPr>
          <p:cNvSpPr txBox="1"/>
          <p:nvPr/>
        </p:nvSpPr>
        <p:spPr>
          <a:xfrm>
            <a:off x="1673352" y="459943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5,780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EF5C13-DEF8-4B28-A9FD-D1C787EFD2AA}"/>
              </a:ext>
            </a:extLst>
          </p:cNvPr>
          <p:cNvSpPr txBox="1"/>
          <p:nvPr/>
        </p:nvSpPr>
        <p:spPr>
          <a:xfrm>
            <a:off x="2151074" y="459943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5,308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C5CE8-1C3E-43AC-924E-99E9AF27F21A}"/>
              </a:ext>
            </a:extLst>
          </p:cNvPr>
          <p:cNvSpPr txBox="1"/>
          <p:nvPr/>
        </p:nvSpPr>
        <p:spPr>
          <a:xfrm>
            <a:off x="3374136" y="459943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547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BA6D17-02E6-4043-8258-A40B0C82109F}"/>
              </a:ext>
            </a:extLst>
          </p:cNvPr>
          <p:cNvSpPr txBox="1"/>
          <p:nvPr/>
        </p:nvSpPr>
        <p:spPr>
          <a:xfrm>
            <a:off x="3815282" y="459943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607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4D42B0-C88C-4B0D-90F0-E34963AFD4E1}"/>
              </a:ext>
            </a:extLst>
          </p:cNvPr>
          <p:cNvSpPr txBox="1"/>
          <p:nvPr/>
        </p:nvSpPr>
        <p:spPr>
          <a:xfrm>
            <a:off x="5020056" y="4599432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1,054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B25879-0EF6-4FCF-8AA1-FECF12FE9302}"/>
              </a:ext>
            </a:extLst>
          </p:cNvPr>
          <p:cNvSpPr txBox="1"/>
          <p:nvPr/>
        </p:nvSpPr>
        <p:spPr>
          <a:xfrm>
            <a:off x="5506922" y="4599432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1,099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CB959C-E24A-452A-9DB2-F62F0CF237FD}"/>
              </a:ext>
            </a:extLst>
          </p:cNvPr>
          <p:cNvSpPr txBox="1"/>
          <p:nvPr/>
        </p:nvSpPr>
        <p:spPr>
          <a:xfrm>
            <a:off x="6730800" y="459943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256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67C2B-4190-4DEB-BCFE-E4DC34F3ED45}"/>
              </a:ext>
            </a:extLst>
          </p:cNvPr>
          <p:cNvSpPr txBox="1"/>
          <p:nvPr/>
        </p:nvSpPr>
        <p:spPr>
          <a:xfrm>
            <a:off x="7208614" y="4599432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5771E-872B-4D1E-91C4-119DF432567A}"/>
              </a:ext>
            </a:extLst>
          </p:cNvPr>
          <p:cNvSpPr txBox="1"/>
          <p:nvPr/>
        </p:nvSpPr>
        <p:spPr>
          <a:xfrm>
            <a:off x="8450734" y="459943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371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3A1090-C4FE-458C-AD5F-56BEBDF44433}"/>
              </a:ext>
            </a:extLst>
          </p:cNvPr>
          <p:cNvSpPr txBox="1"/>
          <p:nvPr/>
        </p:nvSpPr>
        <p:spPr>
          <a:xfrm>
            <a:off x="8891880" y="459943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350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E75CCA-CEE7-4310-B368-CDF5F6C29642}"/>
              </a:ext>
            </a:extLst>
          </p:cNvPr>
          <p:cNvSpPr txBox="1"/>
          <p:nvPr/>
        </p:nvSpPr>
        <p:spPr>
          <a:xfrm>
            <a:off x="10077502" y="459943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931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BCF0C8-D709-458E-AECC-41CB8807A996}"/>
              </a:ext>
            </a:extLst>
          </p:cNvPr>
          <p:cNvSpPr txBox="1"/>
          <p:nvPr/>
        </p:nvSpPr>
        <p:spPr>
          <a:xfrm>
            <a:off x="10592709" y="459943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657 </a:t>
            </a:r>
          </a:p>
        </p:txBody>
      </p:sp>
    </p:spTree>
    <p:extLst>
      <p:ext uri="{BB962C8B-B14F-4D97-AF65-F5344CB8AC3E}">
        <p14:creationId xmlns:p14="http://schemas.microsoft.com/office/powerpoint/2010/main" val="17117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37506" y="2538323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Thanks for your time!</a:t>
            </a:r>
            <a:endParaRPr kumimoji="0" lang="en-US" sz="24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4400" y="1654629"/>
            <a:ext cx="10546080" cy="3402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1688" marR="0" lvl="1" indent="-333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36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Artificial Intelligence &amp; Academic Integrity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94039"/>
            <a:ext cx="8932332" cy="1373071"/>
          </a:xfrm>
        </p:spPr>
        <p:txBody>
          <a:bodyPr>
            <a:normAutofit/>
          </a:bodyPr>
          <a:lstStyle/>
          <a:p>
            <a:pPr lvl="0"/>
            <a:r>
              <a:rPr lang="en-US" sz="2300" dirty="0"/>
              <a:t>Catherine Suarez, Spanish Professor; </a:t>
            </a:r>
          </a:p>
          <a:p>
            <a:pPr lvl="0"/>
            <a:r>
              <a:rPr lang="en-US" sz="2300" dirty="0"/>
              <a:t>Catherine Eagan, English Professor; and </a:t>
            </a:r>
          </a:p>
          <a:p>
            <a:pPr lvl="0"/>
            <a:r>
              <a:rPr lang="en-US" sz="2300" dirty="0"/>
              <a:t>David </a:t>
            </a:r>
            <a:r>
              <a:rPr lang="en-US" sz="2300" dirty="0" err="1"/>
              <a:t>Montelongo</a:t>
            </a:r>
            <a:r>
              <a:rPr lang="en-US" sz="2300" dirty="0"/>
              <a:t>, Chemistry Professor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4F2AA-9F6A-4EC3-AA86-53FE3D0AE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023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3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12764-04B4-4ACF-8C64-6BBD05C0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Statewide Happenings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4593-6C74-4556-A94C-829D958DA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Resolution of the Board of Governors California Community Colleges Number 2024-17</a:t>
            </a:r>
            <a:endParaRPr lang="en-US" dirty="0"/>
          </a:p>
          <a:p>
            <a:r>
              <a:rPr lang="en-US" dirty="0"/>
              <a:t>Digital Center for Innovation, Transformation and Equity </a:t>
            </a:r>
          </a:p>
          <a:p>
            <a:r>
              <a:rPr lang="en-US" dirty="0"/>
              <a:t>Vision 2030’s Three Goals: Diversity, Equity, Inclusion, and Accessibility (DEIA)</a:t>
            </a:r>
          </a:p>
        </p:txBody>
      </p:sp>
    </p:spTree>
    <p:extLst>
      <p:ext uri="{BB962C8B-B14F-4D97-AF65-F5344CB8AC3E}">
        <p14:creationId xmlns:p14="http://schemas.microsoft.com/office/powerpoint/2010/main" val="27404746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AF610-F30C-456C-ACB6-9525D4FFA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Horizon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88B33-BC67-4499-9BE3-8EF8862F7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Flex Day sessions</a:t>
            </a:r>
          </a:p>
          <a:p>
            <a:pPr lvl="1"/>
            <a:r>
              <a:rPr lang="en-US" dirty="0"/>
              <a:t>A panel discussion about how to approach AI used by students in our classrooms. The panel will include students, classified representatives, faculty, and deans.</a:t>
            </a:r>
          </a:p>
          <a:p>
            <a:pPr lvl="1"/>
            <a:r>
              <a:rPr lang="en-US" dirty="0"/>
              <a:t>A workshop designed to learn how to write your own HUMANS-centered AI integrity statement. Do you want to use an Honor Code in you class?  Consider what consequences you want to have for different AI situations with your students. </a:t>
            </a:r>
          </a:p>
          <a:p>
            <a:r>
              <a:rPr lang="en-US" dirty="0"/>
              <a:t>TLC workshops</a:t>
            </a:r>
          </a:p>
          <a:p>
            <a:r>
              <a:rPr lang="en-US" dirty="0"/>
              <a:t>CVC @ONE webinar series on AI in the online classroom begins later this month</a:t>
            </a:r>
          </a:p>
          <a:p>
            <a:r>
              <a:rPr lang="en-US" dirty="0"/>
              <a:t>CVC @ONE training in Spring 2025</a:t>
            </a:r>
          </a:p>
        </p:txBody>
      </p:sp>
    </p:spTree>
    <p:extLst>
      <p:ext uri="{BB962C8B-B14F-4D97-AF65-F5344CB8AC3E}">
        <p14:creationId xmlns:p14="http://schemas.microsoft.com/office/powerpoint/2010/main" val="17977236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7F0B-5341-3557-3284-A52DDC40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in Canvas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C0859-F43F-DDDA-DFF5-C22AB8C3E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Instructor-generated discussion summaries</a:t>
            </a:r>
          </a:p>
          <a:p>
            <a:r>
              <a:rPr lang="en-US" dirty="0"/>
              <a:t>AI-generated search tool</a:t>
            </a:r>
          </a:p>
          <a:p>
            <a:r>
              <a:rPr lang="en-US" dirty="0"/>
              <a:t>Tools that plan lessons, generate questions, create discussion prompts, etc.</a:t>
            </a:r>
          </a:p>
          <a:p>
            <a:r>
              <a:rPr lang="en-US" dirty="0"/>
              <a:t>Language translation for Inbox and Discussions</a:t>
            </a:r>
          </a:p>
          <a:p>
            <a:r>
              <a:rPr lang="en-US" dirty="0"/>
              <a:t>Rubric generation</a:t>
            </a:r>
          </a:p>
          <a:p>
            <a:r>
              <a:rPr lang="en-US" dirty="0"/>
              <a:t>More AI tools are expected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9845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D046A-EA81-B5B0-8FA3-15747064D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819" y="1122363"/>
            <a:ext cx="10900881" cy="2387600"/>
          </a:xfrm>
        </p:spPr>
        <p:txBody>
          <a:bodyPr/>
          <a:lstStyle/>
          <a:p>
            <a:pPr algn="l"/>
            <a:r>
              <a:rPr lang="en-US" b="0" i="0" dirty="0">
                <a:solidFill>
                  <a:srgbClr val="242424"/>
                </a:solidFill>
                <a:effectLst/>
              </a:rPr>
              <a:t>Academic Honesty Policy Revisions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5507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86CD-390A-4E3F-8427-2E489F1D5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Honesty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597AC-D356-4C6E-86BF-45D8FA62B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Statement of College values</a:t>
            </a:r>
          </a:p>
          <a:p>
            <a:pPr lvl="0"/>
            <a:r>
              <a:rPr lang="en-US" dirty="0"/>
              <a:t>Greater inclusion of all students, not just those who earn “a high grade” or achieve “mastery”</a:t>
            </a:r>
          </a:p>
          <a:p>
            <a:pPr lvl="0"/>
            <a:r>
              <a:rPr lang="en-US" dirty="0"/>
              <a:t>New statement of commitment to student education on how to create original work/do their own work and avoid cheating and plagiarism</a:t>
            </a:r>
          </a:p>
          <a:p>
            <a:pPr lvl="0"/>
            <a:r>
              <a:rPr lang="en-US" dirty="0"/>
              <a:t>Statement of College’s response to academic dishonesty that moves away from “does not tolerate” language and toward student learning and integrity</a:t>
            </a:r>
          </a:p>
          <a:p>
            <a:pPr lvl="0"/>
            <a:r>
              <a:rPr lang="en-US" dirty="0"/>
              <a:t>Statement of penalties for academic dishonesty</a:t>
            </a:r>
          </a:p>
        </p:txBody>
      </p:sp>
    </p:spTree>
    <p:extLst>
      <p:ext uri="{BB962C8B-B14F-4D97-AF65-F5344CB8AC3E}">
        <p14:creationId xmlns:p14="http://schemas.microsoft.com/office/powerpoint/2010/main" val="14244300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797D9-A23A-4140-9D53-2E02EF763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Statement of Affirmation by the Las Positas College Academic Senate on Academic Integrity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D9DB1-9B10-4DF0-87F1-41802C0E0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Proposed renaming of statement</a:t>
            </a:r>
          </a:p>
          <a:p>
            <a:pPr lvl="0"/>
            <a:r>
              <a:rPr lang="en-US" dirty="0"/>
              <a:t>Question of whether to repeat Academic Honesty Statement at the beginning</a:t>
            </a:r>
          </a:p>
          <a:p>
            <a:pPr lvl="0"/>
            <a:r>
              <a:rPr lang="en-US" dirty="0"/>
              <a:t>Added definition of skills and knowledge needed for original student work (needs input from STEM folk)</a:t>
            </a:r>
          </a:p>
          <a:p>
            <a:pPr lvl="0"/>
            <a:r>
              <a:rPr lang="en-US" dirty="0"/>
              <a:t>Caveat that student will sometimes develop skills and knowledge with the help of instructor, tutors, study groups, etc.</a:t>
            </a:r>
          </a:p>
          <a:p>
            <a:pPr lvl="0"/>
            <a:r>
              <a:rPr lang="en-US" dirty="0"/>
              <a:t>Acknowledgement that various technologies, resources, etc. will sometimes be used in creation of student work, but only with permission of instructor and in certain instructor-defined contexts</a:t>
            </a:r>
          </a:p>
        </p:txBody>
      </p:sp>
    </p:spTree>
    <p:extLst>
      <p:ext uri="{BB962C8B-B14F-4D97-AF65-F5344CB8AC3E}">
        <p14:creationId xmlns:p14="http://schemas.microsoft.com/office/powerpoint/2010/main" val="4005963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213" y="2874604"/>
            <a:ext cx="1133954" cy="1091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25891"/>
            <a:ext cx="8757954" cy="1373070"/>
          </a:xfrm>
        </p:spPr>
        <p:txBody>
          <a:bodyPr/>
          <a:lstStyle/>
          <a:p>
            <a:r>
              <a:rPr lang="en-US" sz="4800" dirty="0"/>
              <a:t>New Colleagues on Campus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Dr. Nan Ho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Vice President, Academic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73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797D9-A23A-4140-9D53-2E02EF763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Statement of Affirmation by the Las Positas College Academic Senate on Academic Integrity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D9DB1-9B10-4DF0-87F1-41802C0E0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End goal of this kind of original student learning and practice allowing the student to develop creative and innovative solutions to academic and real-world problems</a:t>
            </a:r>
          </a:p>
          <a:p>
            <a:pPr lvl="0"/>
            <a:r>
              <a:rPr lang="en-US" dirty="0"/>
              <a:t>In definitions of cheating and plagiarism, added mention of unauthorized use of online sources and artificial intelligence</a:t>
            </a:r>
          </a:p>
          <a:p>
            <a:pPr lvl="0"/>
            <a:r>
              <a:rPr lang="en-US" dirty="0"/>
              <a:t>Review of definitions of cheating and plagiarism to make sure that they are umbrella definitions that would apply to different types of assignments and assessments in different disciplines</a:t>
            </a:r>
          </a:p>
          <a:p>
            <a:pPr lvl="0"/>
            <a:r>
              <a:rPr lang="en-US" dirty="0"/>
              <a:t>Added note that various instructors and disciplines will use modeling, collaboration, and/or artificial intelligence to complement student work but that such use is only authorized by the instructor in specific settings</a:t>
            </a:r>
          </a:p>
          <a:p>
            <a:pPr lvl="0"/>
            <a:r>
              <a:rPr lang="en-US" dirty="0"/>
              <a:t>Added footnotes</a:t>
            </a:r>
          </a:p>
        </p:txBody>
      </p:sp>
    </p:spTree>
    <p:extLst>
      <p:ext uri="{BB962C8B-B14F-4D97-AF65-F5344CB8AC3E}">
        <p14:creationId xmlns:p14="http://schemas.microsoft.com/office/powerpoint/2010/main" val="6393811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73D790-DCF6-41A2-AC97-E4311E3C8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9272" y="803006"/>
            <a:ext cx="1019760" cy="981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221941-F376-4252-8DB8-3ECD95CCD05E}"/>
              </a:ext>
            </a:extLst>
          </p:cNvPr>
          <p:cNvSpPr txBox="1"/>
          <p:nvPr/>
        </p:nvSpPr>
        <p:spPr>
          <a:xfrm>
            <a:off x="2387600" y="25908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entury Gothic" panose="020F0302020204030204"/>
              </a:rPr>
              <a:t>5 Minute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Wellness Break</a:t>
            </a:r>
          </a:p>
        </p:txBody>
      </p:sp>
    </p:spTree>
    <p:extLst>
      <p:ext uri="{BB962C8B-B14F-4D97-AF65-F5344CB8AC3E}">
        <p14:creationId xmlns:p14="http://schemas.microsoft.com/office/powerpoint/2010/main" val="147251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133" y="2733709"/>
            <a:ext cx="8731323" cy="1373070"/>
          </a:xfrm>
        </p:spPr>
        <p:txBody>
          <a:bodyPr/>
          <a:lstStyle/>
          <a:p>
            <a:r>
              <a:rPr lang="en-US" sz="4800" dirty="0"/>
              <a:t>Facilities Master Plan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33" y="4394039"/>
            <a:ext cx="8629723" cy="1373071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Megan </a:t>
            </a:r>
            <a:r>
              <a:rPr lang="en-US" sz="2800" dirty="0" err="1"/>
              <a:t>Gaunce</a:t>
            </a:r>
            <a:r>
              <a:rPr lang="en-US" sz="2800" dirty="0"/>
              <a:t> &amp; Melinda Nish</a:t>
            </a:r>
          </a:p>
          <a:p>
            <a:pPr lvl="0"/>
            <a:r>
              <a:rPr lang="en-US" sz="2800" dirty="0"/>
              <a:t>Cambridge West Partnership,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4F2AA-9F6A-4EC3-AA86-53FE3D0AE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023" y="2874604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g2fe56acc030_0_0"/>
          <p:cNvPicPr preferRelativeResize="0"/>
          <p:nvPr/>
        </p:nvPicPr>
        <p:blipFill rotWithShape="1">
          <a:blip r:embed="rId3">
            <a:alphaModFix/>
          </a:blip>
          <a:srcRect l="507" t="676" b="130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2fe56acc030_0_0"/>
          <p:cNvSpPr txBox="1"/>
          <p:nvPr/>
        </p:nvSpPr>
        <p:spPr>
          <a:xfrm>
            <a:off x="7713200" y="273050"/>
            <a:ext cx="44787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tabLst/>
              <a:defRPr/>
            </a:pPr>
            <a:r>
              <a:rPr kumimoji="0" lang="en-US" sz="4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LAS POSITAS</a:t>
            </a:r>
            <a:endParaRPr kumimoji="0" sz="4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/>
              <a:ea typeface="Book Antiqua"/>
              <a:cs typeface="Book Antiqua"/>
              <a:sym typeface="Book Antiqua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 O L L E G E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90;g2fe56acc030_0_0"/>
          <p:cNvSpPr txBox="1"/>
          <p:nvPr/>
        </p:nvSpPr>
        <p:spPr>
          <a:xfrm>
            <a:off x="8411500" y="5257625"/>
            <a:ext cx="3000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TOWN HALL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10.02.2024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fea926fb1e_0_121"/>
          <p:cNvSpPr/>
          <p:nvPr/>
        </p:nvSpPr>
        <p:spPr>
          <a:xfrm>
            <a:off x="0" y="521600"/>
            <a:ext cx="6579600" cy="1374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" name="Google Shape;95;g2fea926fb1e_0_121"/>
          <p:cNvSpPr txBox="1"/>
          <p:nvPr/>
        </p:nvSpPr>
        <p:spPr>
          <a:xfrm>
            <a:off x="747037" y="4387113"/>
            <a:ext cx="3468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EDUCATIONAL AND FACILITIES MASTER PLANS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6" name="Google Shape;96;g2fea926fb1e_0_121"/>
          <p:cNvGrpSpPr/>
          <p:nvPr/>
        </p:nvGrpSpPr>
        <p:grpSpPr>
          <a:xfrm>
            <a:off x="2706954" y="2828676"/>
            <a:ext cx="1280179" cy="1200648"/>
            <a:chOff x="810948" y="1563831"/>
            <a:chExt cx="1600024" cy="1500622"/>
          </a:xfrm>
        </p:grpSpPr>
        <p:sp>
          <p:nvSpPr>
            <p:cNvPr id="97" name="Google Shape;97;g2fea926fb1e_0_121"/>
            <p:cNvSpPr/>
            <p:nvPr/>
          </p:nvSpPr>
          <p:spPr>
            <a:xfrm>
              <a:off x="810948" y="1563831"/>
              <a:ext cx="1600024" cy="1500622"/>
            </a:xfrm>
            <a:prstGeom prst="ellipse">
              <a:avLst/>
            </a:prstGeom>
            <a:solidFill>
              <a:srgbClr val="8296B0"/>
            </a:solidFill>
            <a:ln w="19050" cap="flat" cmpd="sng">
              <a:solidFill>
                <a:srgbClr val="8296B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98" name="Google Shape;98;g2fea926fb1e_0_1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5294" y="1642959"/>
              <a:ext cx="1191320" cy="111761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</p:pic>
      </p:grpSp>
      <p:sp>
        <p:nvSpPr>
          <p:cNvPr id="99" name="Google Shape;99;g2fea926fb1e_0_121"/>
          <p:cNvSpPr txBox="1"/>
          <p:nvPr/>
        </p:nvSpPr>
        <p:spPr>
          <a:xfrm>
            <a:off x="3037025" y="2246003"/>
            <a:ext cx="2216100" cy="55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EDUCATIONAL 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CENTERS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0" name="Google Shape;100;g2fea926fb1e_0_121"/>
          <p:cNvGrpSpPr/>
          <p:nvPr/>
        </p:nvGrpSpPr>
        <p:grpSpPr>
          <a:xfrm>
            <a:off x="5637385" y="2865290"/>
            <a:ext cx="1214078" cy="1200430"/>
            <a:chOff x="5561867" y="2319513"/>
            <a:chExt cx="1868100" cy="1847100"/>
          </a:xfrm>
        </p:grpSpPr>
        <p:sp>
          <p:nvSpPr>
            <p:cNvPr id="101" name="Google Shape;101;g2fea926fb1e_0_121"/>
            <p:cNvSpPr/>
            <p:nvPr/>
          </p:nvSpPr>
          <p:spPr>
            <a:xfrm>
              <a:off x="5561867" y="2319513"/>
              <a:ext cx="1868100" cy="1847100"/>
            </a:xfrm>
            <a:prstGeom prst="ellipse">
              <a:avLst/>
            </a:prstGeom>
            <a:solidFill>
              <a:srgbClr val="8296B0"/>
            </a:solidFill>
            <a:ln w="19050" cap="flat" cmpd="sng">
              <a:solidFill>
                <a:srgbClr val="8296B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02" name="Google Shape;102;g2fea926fb1e_0_121"/>
            <p:cNvPicPr preferRelativeResize="0"/>
            <p:nvPr/>
          </p:nvPicPr>
          <p:blipFill rotWithShape="1">
            <a:blip r:embed="rId4">
              <a:alphaModFix/>
            </a:blip>
            <a:srcRect r="-330" b="-330"/>
            <a:stretch/>
          </p:blipFill>
          <p:spPr>
            <a:xfrm>
              <a:off x="5748263" y="2493093"/>
              <a:ext cx="1387598" cy="138759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</p:pic>
      </p:grpSp>
      <p:sp>
        <p:nvSpPr>
          <p:cNvPr id="103" name="Google Shape;103;g2fea926fb1e_0_121"/>
          <p:cNvSpPr txBox="1"/>
          <p:nvPr/>
        </p:nvSpPr>
        <p:spPr>
          <a:xfrm>
            <a:off x="4747688" y="4222263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5240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DEVELOPING BUILDING/FACILITIES PROGRAMS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2fea926fb1e_0_121"/>
          <p:cNvSpPr txBox="1"/>
          <p:nvPr/>
        </p:nvSpPr>
        <p:spPr>
          <a:xfrm>
            <a:off x="8281775" y="4222263"/>
            <a:ext cx="3468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5240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STATE FUNDING FOR CAPITAL CONSTRUCTION PROJECTS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" name="Google Shape;105;g2fea926fb1e_0_121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" name="Google Shape;106;g2fea926fb1e_0_121"/>
          <p:cNvSpPr txBox="1"/>
          <p:nvPr/>
        </p:nvSpPr>
        <p:spPr>
          <a:xfrm>
            <a:off x="10795000" y="6343650"/>
            <a:ext cx="90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7" name="Google Shape;107;g2fea926fb1e_0_121"/>
          <p:cNvCxnSpPr/>
          <p:nvPr/>
        </p:nvCxnSpPr>
        <p:spPr>
          <a:xfrm>
            <a:off x="0" y="6400800"/>
            <a:ext cx="2578200" cy="0"/>
          </a:xfrm>
          <a:prstGeom prst="straightConnector1">
            <a:avLst/>
          </a:prstGeom>
          <a:noFill/>
          <a:ln w="19050" cap="flat" cmpd="sng">
            <a:solidFill>
              <a:srgbClr val="5B6B8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" name="Google Shape;108;g2fea926fb1e_0_121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A80532"/>
                </a:solidFill>
                <a:effectLst/>
                <a:uLnTx/>
                <a:uFillTx/>
                <a:latin typeface="Lato Hairline"/>
                <a:ea typeface="Lato Hairline"/>
                <a:cs typeface="Lato Hairline"/>
                <a:sym typeface="Lato Hairline"/>
              </a:rPr>
              <a:t>FACILITIES MASTER PLAN UPDATE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A8053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g2fea926fb1e_0_121"/>
          <p:cNvGrpSpPr/>
          <p:nvPr/>
        </p:nvGrpSpPr>
        <p:grpSpPr>
          <a:xfrm>
            <a:off x="1015355" y="2846532"/>
            <a:ext cx="1280260" cy="1200606"/>
            <a:chOff x="2548879" y="2357438"/>
            <a:chExt cx="1868175" cy="1847086"/>
          </a:xfrm>
        </p:grpSpPr>
        <p:sp>
          <p:nvSpPr>
            <p:cNvPr id="110" name="Google Shape;110;g2fea926fb1e_0_121"/>
            <p:cNvSpPr/>
            <p:nvPr/>
          </p:nvSpPr>
          <p:spPr>
            <a:xfrm>
              <a:off x="2548879" y="2357438"/>
              <a:ext cx="1868175" cy="1847086"/>
            </a:xfrm>
            <a:prstGeom prst="ellipse">
              <a:avLst/>
            </a:prstGeom>
            <a:solidFill>
              <a:srgbClr val="8296B0"/>
            </a:solidFill>
            <a:ln w="19050" cap="flat" cmpd="sng">
              <a:solidFill>
                <a:srgbClr val="8296B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11" name="Google Shape;111;g2fea926fb1e_0_1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64329" y="2542501"/>
              <a:ext cx="1637284" cy="16192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</p:pic>
      </p:grpSp>
      <p:sp>
        <p:nvSpPr>
          <p:cNvPr id="112" name="Google Shape;112;g2fea926fb1e_0_121"/>
          <p:cNvSpPr txBox="1"/>
          <p:nvPr/>
        </p:nvSpPr>
        <p:spPr>
          <a:xfrm>
            <a:off x="747025" y="5053375"/>
            <a:ext cx="346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Developed Facilities Master Plans to Support Successful Bond Programs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2fea926fb1e_0_121"/>
          <p:cNvSpPr txBox="1"/>
          <p:nvPr/>
        </p:nvSpPr>
        <p:spPr>
          <a:xfrm>
            <a:off x="1057825" y="5568150"/>
            <a:ext cx="284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Institutional Support for Specialized Educational Projects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g2fea926fb1e_0_121"/>
          <p:cNvPicPr preferRelativeResize="0"/>
          <p:nvPr/>
        </p:nvPicPr>
        <p:blipFill rotWithShape="1">
          <a:blip r:embed="rId6">
            <a:alphaModFix/>
          </a:blip>
          <a:srcRect l="7542" t="20144" r="6257" b="36956"/>
          <a:stretch/>
        </p:blipFill>
        <p:spPr>
          <a:xfrm>
            <a:off x="10057650" y="205050"/>
            <a:ext cx="1988173" cy="764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4705"/>
              </a:srgbClr>
            </a:outerShdw>
          </a:effectLst>
        </p:spPr>
      </p:pic>
      <p:sp>
        <p:nvSpPr>
          <p:cNvPr id="115" name="Google Shape;115;g2fea926fb1e_0_121"/>
          <p:cNvSpPr txBox="1">
            <a:spLocks noGrp="1"/>
          </p:cNvSpPr>
          <p:nvPr>
            <p:ph type="subTitle" idx="1"/>
          </p:nvPr>
        </p:nvSpPr>
        <p:spPr>
          <a:xfrm>
            <a:off x="713603" y="672400"/>
            <a:ext cx="6697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 sz="2200" b="1">
                <a:solidFill>
                  <a:schemeClr val="dk1"/>
                </a:solidFill>
              </a:rPr>
              <a:t>INTRODUCTION: YOUR PLANNING TEAM</a:t>
            </a:r>
            <a:endParaRPr sz="2200" b="1">
              <a:solidFill>
                <a:schemeClr val="dk1"/>
              </a:solidFill>
            </a:endParaRPr>
          </a:p>
        </p:txBody>
      </p:sp>
      <p:cxnSp>
        <p:nvCxnSpPr>
          <p:cNvPr id="116" name="Google Shape;116;g2fea926fb1e_0_121"/>
          <p:cNvCxnSpPr/>
          <p:nvPr/>
        </p:nvCxnSpPr>
        <p:spPr>
          <a:xfrm rot="10800000">
            <a:off x="659010" y="-8600"/>
            <a:ext cx="0" cy="1126200"/>
          </a:xfrm>
          <a:prstGeom prst="straightConnector1">
            <a:avLst/>
          </a:prstGeom>
          <a:noFill/>
          <a:ln w="571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" name="Google Shape;118;g2fea926fb1e_0_121"/>
          <p:cNvSpPr txBox="1"/>
          <p:nvPr/>
        </p:nvSpPr>
        <p:spPr>
          <a:xfrm>
            <a:off x="2627075" y="2199813"/>
            <a:ext cx="644400" cy="64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" name="Google Shape;119;g2fea926fb1e_0_121"/>
          <p:cNvSpPr txBox="1"/>
          <p:nvPr/>
        </p:nvSpPr>
        <p:spPr>
          <a:xfrm>
            <a:off x="1397463" y="2245991"/>
            <a:ext cx="2216100" cy="554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COMMUNITY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COLLEGES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" name="Google Shape;120;g2fea926fb1e_0_121"/>
          <p:cNvSpPr txBox="1"/>
          <p:nvPr/>
        </p:nvSpPr>
        <p:spPr>
          <a:xfrm>
            <a:off x="911313" y="2199800"/>
            <a:ext cx="644400" cy="64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" name="Google Shape;121;g2fea926fb1e_0_121"/>
          <p:cNvSpPr txBox="1"/>
          <p:nvPr/>
        </p:nvSpPr>
        <p:spPr>
          <a:xfrm>
            <a:off x="6074300" y="2338416"/>
            <a:ext cx="2216100" cy="36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DOLLARS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Google Shape;122;g2fea926fb1e_0_121"/>
          <p:cNvSpPr txBox="1"/>
          <p:nvPr/>
        </p:nvSpPr>
        <p:spPr>
          <a:xfrm>
            <a:off x="5588150" y="2199800"/>
            <a:ext cx="644400" cy="64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2B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23" name="Google Shape;123;g2fea926fb1e_0_121"/>
          <p:cNvGrpSpPr/>
          <p:nvPr/>
        </p:nvGrpSpPr>
        <p:grpSpPr>
          <a:xfrm>
            <a:off x="9389110" y="2865290"/>
            <a:ext cx="1214100" cy="1200300"/>
            <a:chOff x="9084310" y="2865290"/>
            <a:chExt cx="1214100" cy="1200300"/>
          </a:xfrm>
        </p:grpSpPr>
        <p:sp>
          <p:nvSpPr>
            <p:cNvPr id="124" name="Google Shape;124;g2fea926fb1e_0_121"/>
            <p:cNvSpPr/>
            <p:nvPr/>
          </p:nvSpPr>
          <p:spPr>
            <a:xfrm>
              <a:off x="9084310" y="2865290"/>
              <a:ext cx="1214100" cy="1200300"/>
            </a:xfrm>
            <a:prstGeom prst="ellipse">
              <a:avLst/>
            </a:prstGeom>
            <a:solidFill>
              <a:srgbClr val="8296B0"/>
            </a:solidFill>
            <a:ln w="19050" cap="flat" cmpd="sng">
              <a:solidFill>
                <a:srgbClr val="8296B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25" name="Google Shape;125;g2fea926fb1e_0_121"/>
            <p:cNvPicPr preferRelativeResize="0"/>
            <p:nvPr/>
          </p:nvPicPr>
          <p:blipFill rotWithShape="1">
            <a:blip r:embed="rId4">
              <a:alphaModFix/>
            </a:blip>
            <a:srcRect r="-8142" b="-8142"/>
            <a:stretch/>
          </p:blipFill>
          <p:spPr>
            <a:xfrm>
              <a:off x="9203715" y="2977825"/>
              <a:ext cx="975256" cy="97525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</p:pic>
      </p:grpSp>
      <p:sp>
        <p:nvSpPr>
          <p:cNvPr id="126" name="Google Shape;126;g2fea926fb1e_0_121"/>
          <p:cNvSpPr txBox="1"/>
          <p:nvPr/>
        </p:nvSpPr>
        <p:spPr>
          <a:xfrm>
            <a:off x="10057662" y="2338425"/>
            <a:ext cx="972000" cy="36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DOLLARS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g2fea926fb1e_0_121"/>
          <p:cNvSpPr txBox="1"/>
          <p:nvPr/>
        </p:nvSpPr>
        <p:spPr>
          <a:xfrm>
            <a:off x="9001888" y="2199800"/>
            <a:ext cx="1214100" cy="64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600M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Google Shape;132;g30655992341_0_0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3" name="Google Shape;133;g30655992341_0_0"/>
          <p:cNvSpPr txBox="1"/>
          <p:nvPr/>
        </p:nvSpPr>
        <p:spPr>
          <a:xfrm>
            <a:off x="10795000" y="6343650"/>
            <a:ext cx="90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4" name="Google Shape;134;g30655992341_0_0"/>
          <p:cNvCxnSpPr/>
          <p:nvPr/>
        </p:nvCxnSpPr>
        <p:spPr>
          <a:xfrm>
            <a:off x="0" y="6400800"/>
            <a:ext cx="2578200" cy="0"/>
          </a:xfrm>
          <a:prstGeom prst="straightConnector1">
            <a:avLst/>
          </a:prstGeom>
          <a:noFill/>
          <a:ln w="19050" cap="flat" cmpd="sng">
            <a:solidFill>
              <a:srgbClr val="5B6B8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" name="Google Shape;135;g30655992341_0_0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A80532"/>
                </a:solidFill>
                <a:effectLst/>
                <a:uLnTx/>
                <a:uFillTx/>
                <a:latin typeface="Lato Hairline"/>
                <a:ea typeface="Lato Hairline"/>
                <a:cs typeface="Lato Hairline"/>
                <a:sym typeface="Lato Hairline"/>
              </a:rPr>
              <a:t>FACILITIES MASTER PLAN UPDATE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8053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30655992341_0_0"/>
          <p:cNvSpPr/>
          <p:nvPr/>
        </p:nvSpPr>
        <p:spPr>
          <a:xfrm>
            <a:off x="0" y="521600"/>
            <a:ext cx="4575300" cy="1374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37" name="Google Shape;137;g30655992341_0_0"/>
          <p:cNvCxnSpPr/>
          <p:nvPr/>
        </p:nvCxnSpPr>
        <p:spPr>
          <a:xfrm rot="10800000">
            <a:off x="659010" y="-8600"/>
            <a:ext cx="0" cy="1126200"/>
          </a:xfrm>
          <a:prstGeom prst="straightConnector1">
            <a:avLst/>
          </a:prstGeom>
          <a:noFill/>
          <a:ln w="571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8" name="Google Shape;138;g30655992341_0_0"/>
          <p:cNvSpPr txBox="1">
            <a:spLocks noGrp="1"/>
          </p:cNvSpPr>
          <p:nvPr>
            <p:ph type="subTitle" idx="1"/>
          </p:nvPr>
        </p:nvSpPr>
        <p:spPr>
          <a:xfrm>
            <a:off x="1315542" y="1917728"/>
            <a:ext cx="7888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 sz="3200" b="1">
                <a:solidFill>
                  <a:schemeClr val="dk1"/>
                </a:solidFill>
              </a:rPr>
              <a:t>What is a Facilities Master Plan? </a:t>
            </a:r>
            <a:endParaRPr sz="3200" b="1">
              <a:solidFill>
                <a:schemeClr val="dk1"/>
              </a:solidFill>
            </a:endParaRPr>
          </a:p>
        </p:txBody>
      </p:sp>
      <p:sp>
        <p:nvSpPr>
          <p:cNvPr id="139" name="Google Shape;139;g30655992341_0_0"/>
          <p:cNvSpPr txBox="1">
            <a:spLocks noGrp="1"/>
          </p:cNvSpPr>
          <p:nvPr>
            <p:ph type="subTitle" idx="1"/>
          </p:nvPr>
        </p:nvSpPr>
        <p:spPr>
          <a:xfrm>
            <a:off x="3123000" y="2981500"/>
            <a:ext cx="8573700" cy="23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 sz="2600" i="1">
                <a:solidFill>
                  <a:schemeClr val="dk1"/>
                </a:solidFill>
              </a:rPr>
              <a:t>…An </a:t>
            </a:r>
            <a:r>
              <a:rPr lang="en-US" sz="2600" b="1" i="1">
                <a:solidFill>
                  <a:schemeClr val="dk1"/>
                </a:solidFill>
              </a:rPr>
              <a:t>implementable,</a:t>
            </a:r>
            <a:r>
              <a:rPr lang="en-US" sz="2600" i="1">
                <a:solidFill>
                  <a:schemeClr val="dk1"/>
                </a:solidFill>
              </a:rPr>
              <a:t> </a:t>
            </a:r>
            <a:r>
              <a:rPr lang="en-US" sz="2600" b="1" i="1">
                <a:solidFill>
                  <a:schemeClr val="dk1"/>
                </a:solidFill>
              </a:rPr>
              <a:t>data driven, framework </a:t>
            </a:r>
            <a:r>
              <a:rPr lang="en-US" sz="2600" i="1">
                <a:solidFill>
                  <a:schemeClr val="dk1"/>
                </a:solidFill>
              </a:rPr>
              <a:t>for development that </a:t>
            </a:r>
            <a:r>
              <a:rPr lang="en-US" sz="2600" b="1" i="1">
                <a:solidFill>
                  <a:schemeClr val="dk1"/>
                </a:solidFill>
              </a:rPr>
              <a:t>supports </a:t>
            </a:r>
            <a:r>
              <a:rPr lang="en-US" sz="2600" i="1">
                <a:solidFill>
                  <a:schemeClr val="dk1"/>
                </a:solidFill>
              </a:rPr>
              <a:t>and is tied to the </a:t>
            </a:r>
            <a:r>
              <a:rPr lang="en-US" sz="2600" b="1" i="1">
                <a:solidFill>
                  <a:schemeClr val="dk1"/>
                </a:solidFill>
              </a:rPr>
              <a:t>mission of the College</a:t>
            </a:r>
            <a:r>
              <a:rPr lang="en-US" sz="2600" i="1">
                <a:solidFill>
                  <a:schemeClr val="dk1"/>
                </a:solidFill>
              </a:rPr>
              <a:t>.  </a:t>
            </a:r>
            <a:endParaRPr sz="2600" i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endParaRPr sz="2600" i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endParaRPr sz="260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2f8903ff9fa_0_353" descr="Surveying the Forest: 3D Aerial Scanning - Godfrey Hoffman Hodge"/>
          <p:cNvPicPr preferRelativeResize="0"/>
          <p:nvPr/>
        </p:nvPicPr>
        <p:blipFill rotWithShape="1">
          <a:blip r:embed="rId3">
            <a:alphaModFix amt="15000"/>
          </a:blip>
          <a:srcRect/>
          <a:stretch/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2f8903ff9fa_0_353"/>
          <p:cNvSpPr txBox="1"/>
          <p:nvPr/>
        </p:nvSpPr>
        <p:spPr>
          <a:xfrm>
            <a:off x="2039525" y="524075"/>
            <a:ext cx="8112900" cy="51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FOREST, NOT THE TREES </a:t>
            </a:r>
            <a:endParaRPr kumimoji="0" sz="2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intent of our discussions is the "forest, not the trees". We are looking for a discussion of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is important in the planning of the campus as a whole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 facilities, infrastructure, open space, etc. We are looking for ideas beyond the detail of "I need a sink here" or "an outlet there", this is an opportunity to express what is important to you in the planning of your campus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support student success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Google Shape;146;g2f8903ff9fa_0_353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7" name="Google Shape;147;g2f8903ff9fa_0_353"/>
          <p:cNvSpPr txBox="1"/>
          <p:nvPr/>
        </p:nvSpPr>
        <p:spPr>
          <a:xfrm>
            <a:off x="10795000" y="6343650"/>
            <a:ext cx="90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8" name="Google Shape;148;g2f8903ff9fa_0_353"/>
          <p:cNvCxnSpPr/>
          <p:nvPr/>
        </p:nvCxnSpPr>
        <p:spPr>
          <a:xfrm>
            <a:off x="0" y="6400800"/>
            <a:ext cx="2578200" cy="0"/>
          </a:xfrm>
          <a:prstGeom prst="straightConnector1">
            <a:avLst/>
          </a:prstGeom>
          <a:noFill/>
          <a:ln w="19050" cap="flat" cmpd="sng">
            <a:solidFill>
              <a:srgbClr val="5B6B8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g2f8903ff9fa_0_353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A80532"/>
                </a:solidFill>
                <a:effectLst/>
                <a:uLnTx/>
                <a:uFillTx/>
                <a:latin typeface="Lato Hairline"/>
                <a:ea typeface="Lato Hairline"/>
                <a:cs typeface="Lato Hairline"/>
                <a:sym typeface="Lato Hairline"/>
              </a:rPr>
              <a:t>FACILITIES MASTER PLAN UPDATE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8053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e56acc030_0_383"/>
          <p:cNvSpPr/>
          <p:nvPr/>
        </p:nvSpPr>
        <p:spPr>
          <a:xfrm>
            <a:off x="8210099" y="1678420"/>
            <a:ext cx="3365100" cy="3365100"/>
          </a:xfrm>
          <a:prstGeom prst="ellipse">
            <a:avLst/>
          </a:prstGeom>
          <a:solidFill>
            <a:srgbClr val="A80532"/>
          </a:solidFill>
          <a:ln w="9525" cap="flat" cmpd="sng">
            <a:solidFill>
              <a:srgbClr val="FEFE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g2fe56acc030_0_383"/>
          <p:cNvSpPr/>
          <p:nvPr/>
        </p:nvSpPr>
        <p:spPr>
          <a:xfrm>
            <a:off x="8163779" y="1697879"/>
            <a:ext cx="3365100" cy="3365100"/>
          </a:xfrm>
          <a:prstGeom prst="ellipse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g2fe56acc030_0_383"/>
          <p:cNvSpPr/>
          <p:nvPr/>
        </p:nvSpPr>
        <p:spPr>
          <a:xfrm>
            <a:off x="8256419" y="1646488"/>
            <a:ext cx="3365100" cy="3365100"/>
          </a:xfrm>
          <a:prstGeom prst="ellipse">
            <a:avLst/>
          </a:prstGeom>
          <a:solidFill>
            <a:srgbClr val="FFFFFF">
              <a:alpha val="0"/>
            </a:srgbClr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7" name="Google Shape;157;g2fe56acc030_0_383"/>
          <p:cNvSpPr/>
          <p:nvPr/>
        </p:nvSpPr>
        <p:spPr>
          <a:xfrm>
            <a:off x="4345349" y="1685007"/>
            <a:ext cx="3365100" cy="3365100"/>
          </a:xfrm>
          <a:prstGeom prst="ellipse">
            <a:avLst/>
          </a:prstGeom>
          <a:solidFill>
            <a:srgbClr val="A80532"/>
          </a:solidFill>
          <a:ln w="9525" cap="flat" cmpd="sng">
            <a:solidFill>
              <a:srgbClr val="FEFE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8" name="Google Shape;158;g2fe56acc030_0_383"/>
          <p:cNvSpPr/>
          <p:nvPr/>
        </p:nvSpPr>
        <p:spPr>
          <a:xfrm>
            <a:off x="4299029" y="1704466"/>
            <a:ext cx="3365100" cy="3365100"/>
          </a:xfrm>
          <a:prstGeom prst="ellipse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9" name="Google Shape;159;g2fe56acc030_0_383"/>
          <p:cNvSpPr/>
          <p:nvPr/>
        </p:nvSpPr>
        <p:spPr>
          <a:xfrm>
            <a:off x="4391669" y="1653075"/>
            <a:ext cx="3365100" cy="3365100"/>
          </a:xfrm>
          <a:prstGeom prst="ellipse">
            <a:avLst/>
          </a:prstGeom>
          <a:solidFill>
            <a:srgbClr val="FFFFFF">
              <a:alpha val="0"/>
            </a:srgbClr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" name="Google Shape;160;g2fe56acc030_0_383"/>
          <p:cNvSpPr/>
          <p:nvPr/>
        </p:nvSpPr>
        <p:spPr>
          <a:xfrm>
            <a:off x="527049" y="1704182"/>
            <a:ext cx="3365100" cy="3365100"/>
          </a:xfrm>
          <a:prstGeom prst="ellipse">
            <a:avLst/>
          </a:prstGeom>
          <a:solidFill>
            <a:srgbClr val="A80532"/>
          </a:solidFill>
          <a:ln w="9525" cap="flat" cmpd="sng">
            <a:solidFill>
              <a:srgbClr val="FEFE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1" name="Google Shape;161;g2fe56acc030_0_383"/>
          <p:cNvSpPr/>
          <p:nvPr/>
        </p:nvSpPr>
        <p:spPr>
          <a:xfrm>
            <a:off x="480729" y="1723641"/>
            <a:ext cx="3365100" cy="3365100"/>
          </a:xfrm>
          <a:prstGeom prst="ellipse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" name="Google Shape;162;g2fe56acc030_0_383"/>
          <p:cNvSpPr/>
          <p:nvPr/>
        </p:nvSpPr>
        <p:spPr>
          <a:xfrm>
            <a:off x="573369" y="1672250"/>
            <a:ext cx="3365100" cy="3365100"/>
          </a:xfrm>
          <a:prstGeom prst="ellipse">
            <a:avLst/>
          </a:prstGeom>
          <a:solidFill>
            <a:srgbClr val="FFFFFF">
              <a:alpha val="0"/>
            </a:srgbClr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3" name="Google Shape;163;g2fe56acc030_0_383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" name="Google Shape;164;g2fe56acc030_0_383"/>
          <p:cNvSpPr txBox="1"/>
          <p:nvPr/>
        </p:nvSpPr>
        <p:spPr>
          <a:xfrm>
            <a:off x="10795000" y="6343650"/>
            <a:ext cx="90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" name="Google Shape;165;g2fe56acc030_0_383"/>
          <p:cNvSpPr txBox="1"/>
          <p:nvPr/>
        </p:nvSpPr>
        <p:spPr>
          <a:xfrm>
            <a:off x="8362338" y="2705547"/>
            <a:ext cx="30606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Provide a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blueprint for campus development 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and a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resource for 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decision making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g2fe56acc030_0_383"/>
          <p:cNvSpPr txBox="1"/>
          <p:nvPr/>
        </p:nvSpPr>
        <p:spPr>
          <a:xfrm>
            <a:off x="702962" y="2961350"/>
            <a:ext cx="2920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Campus Involvement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in the process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g2fe56acc030_0_383"/>
          <p:cNvSpPr txBox="1"/>
          <p:nvPr/>
        </p:nvSpPr>
        <p:spPr>
          <a:xfrm>
            <a:off x="4542036" y="2631293"/>
            <a:ext cx="30180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Provide the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optimal physical setting 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to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support 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the academic mission of the college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8" name="Google Shape;168;g2fe56acc030_0_383"/>
          <p:cNvCxnSpPr/>
          <p:nvPr/>
        </p:nvCxnSpPr>
        <p:spPr>
          <a:xfrm>
            <a:off x="0" y="6400800"/>
            <a:ext cx="2578200" cy="0"/>
          </a:xfrm>
          <a:prstGeom prst="straightConnector1">
            <a:avLst/>
          </a:prstGeom>
          <a:noFill/>
          <a:ln w="19050" cap="flat" cmpd="sng">
            <a:solidFill>
              <a:srgbClr val="5B6B8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9" name="Google Shape;169;g2fe56acc030_0_383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A80532"/>
                </a:solidFill>
                <a:effectLst/>
                <a:uLnTx/>
                <a:uFillTx/>
                <a:latin typeface="Lato Hairline"/>
                <a:ea typeface="Lato Hairline"/>
                <a:cs typeface="Lato Hairline"/>
                <a:sym typeface="Lato Hairline"/>
              </a:rPr>
              <a:t>FACILITIES MASTER PLAN UPDATE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8053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2fe56acc030_0_383"/>
          <p:cNvSpPr/>
          <p:nvPr/>
        </p:nvSpPr>
        <p:spPr>
          <a:xfrm>
            <a:off x="0" y="521600"/>
            <a:ext cx="4575300" cy="1374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1" name="Google Shape;171;g2fe56acc030_0_383"/>
          <p:cNvCxnSpPr/>
          <p:nvPr/>
        </p:nvCxnSpPr>
        <p:spPr>
          <a:xfrm rot="10800000">
            <a:off x="659010" y="-8600"/>
            <a:ext cx="0" cy="1126200"/>
          </a:xfrm>
          <a:prstGeom prst="straightConnector1">
            <a:avLst/>
          </a:prstGeom>
          <a:noFill/>
          <a:ln w="571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2" name="Google Shape;172;g2fe56acc030_0_383"/>
          <p:cNvSpPr txBox="1">
            <a:spLocks noGrp="1"/>
          </p:cNvSpPr>
          <p:nvPr>
            <p:ph type="subTitle" idx="1"/>
          </p:nvPr>
        </p:nvSpPr>
        <p:spPr>
          <a:xfrm>
            <a:off x="713592" y="672403"/>
            <a:ext cx="7888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 sz="2200" b="1">
                <a:solidFill>
                  <a:schemeClr val="dk1"/>
                </a:solidFill>
              </a:rPr>
              <a:t>GOALS</a:t>
            </a:r>
            <a:endParaRPr sz="2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fe56acc030_0_492"/>
          <p:cNvSpPr/>
          <p:nvPr/>
        </p:nvSpPr>
        <p:spPr>
          <a:xfrm>
            <a:off x="6306213" y="1848622"/>
            <a:ext cx="1396200" cy="1396200"/>
          </a:xfrm>
          <a:prstGeom prst="ellipse">
            <a:avLst/>
          </a:prstGeom>
          <a:solidFill>
            <a:srgbClr val="A80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8" name="Google Shape;178;g2fe56acc030_0_492" descr="A green house with a leaf in a circ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4739" y="1971674"/>
            <a:ext cx="1150210" cy="11502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9" name="Google Shape;179;g2fe56acc030_0_492"/>
          <p:cNvSpPr/>
          <p:nvPr/>
        </p:nvSpPr>
        <p:spPr>
          <a:xfrm>
            <a:off x="6306213" y="4072825"/>
            <a:ext cx="1396200" cy="1396200"/>
          </a:xfrm>
          <a:prstGeom prst="ellipse">
            <a:avLst/>
          </a:prstGeom>
          <a:solidFill>
            <a:srgbClr val="A80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g2fe56acc030_0_492"/>
          <p:cNvSpPr txBox="1">
            <a:spLocks noGrp="1"/>
          </p:cNvSpPr>
          <p:nvPr>
            <p:ph type="subTitle" idx="1"/>
          </p:nvPr>
        </p:nvSpPr>
        <p:spPr>
          <a:xfrm>
            <a:off x="713592" y="672403"/>
            <a:ext cx="7888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 sz="2200" b="1">
                <a:solidFill>
                  <a:schemeClr val="dk1"/>
                </a:solidFill>
              </a:rPr>
              <a:t>GUIDING PRINCIPLES | OBJECTIVES</a:t>
            </a:r>
            <a:endParaRPr sz="2200" b="1">
              <a:solidFill>
                <a:schemeClr val="dk1"/>
              </a:solidFill>
            </a:endParaRPr>
          </a:p>
        </p:txBody>
      </p:sp>
      <p:grpSp>
        <p:nvGrpSpPr>
          <p:cNvPr id="181" name="Google Shape;181;g2fe56acc030_0_492"/>
          <p:cNvGrpSpPr/>
          <p:nvPr/>
        </p:nvGrpSpPr>
        <p:grpSpPr>
          <a:xfrm>
            <a:off x="659118" y="4072936"/>
            <a:ext cx="1396370" cy="1396370"/>
            <a:chOff x="3846321" y="3895546"/>
            <a:chExt cx="1621800" cy="1621800"/>
          </a:xfrm>
        </p:grpSpPr>
        <p:sp>
          <p:nvSpPr>
            <p:cNvPr id="182" name="Google Shape;182;g2fe56acc030_0_492"/>
            <p:cNvSpPr/>
            <p:nvPr/>
          </p:nvSpPr>
          <p:spPr>
            <a:xfrm>
              <a:off x="3846321" y="3895546"/>
              <a:ext cx="1621800" cy="1621800"/>
            </a:xfrm>
            <a:prstGeom prst="ellipse">
              <a:avLst/>
            </a:prstGeom>
            <a:solidFill>
              <a:srgbClr val="A80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83" name="Google Shape;183;g2fe56acc030_0_49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80267" y="4020348"/>
              <a:ext cx="1353898" cy="135389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84" name="Google Shape;184;g2fe56acc030_0_492"/>
          <p:cNvGrpSpPr/>
          <p:nvPr/>
        </p:nvGrpSpPr>
        <p:grpSpPr>
          <a:xfrm>
            <a:off x="659009" y="1848622"/>
            <a:ext cx="1396200" cy="1396200"/>
            <a:chOff x="659009" y="1664726"/>
            <a:chExt cx="1396200" cy="1396200"/>
          </a:xfrm>
        </p:grpSpPr>
        <p:sp>
          <p:nvSpPr>
            <p:cNvPr id="185" name="Google Shape;185;g2fe56acc030_0_492"/>
            <p:cNvSpPr/>
            <p:nvPr/>
          </p:nvSpPr>
          <p:spPr>
            <a:xfrm>
              <a:off x="659009" y="1664726"/>
              <a:ext cx="1396200" cy="1396200"/>
            </a:xfrm>
            <a:prstGeom prst="ellipse">
              <a:avLst/>
            </a:prstGeom>
            <a:solidFill>
              <a:srgbClr val="A805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86" name="Google Shape;186;g2fe56acc030_0_49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7630" y="1955039"/>
              <a:ext cx="1059075" cy="81569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187" name="Google Shape;187;g2fe56acc030_0_49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58320" y="4397463"/>
            <a:ext cx="1116630" cy="822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8" name="Google Shape;188;g2fe56acc030_0_492"/>
          <p:cNvSpPr txBox="1"/>
          <p:nvPr/>
        </p:nvSpPr>
        <p:spPr>
          <a:xfrm>
            <a:off x="2164923" y="4171834"/>
            <a:ext cx="3097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093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SIMPLIFY IMPLEMENTATION </a:t>
            </a:r>
            <a:b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</a:b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TO MAXIMIZE VALUE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5016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Limit number of moves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5016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Minimize need for swing space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2fe56acc030_0_492"/>
          <p:cNvSpPr txBox="1"/>
          <p:nvPr/>
        </p:nvSpPr>
        <p:spPr>
          <a:xfrm>
            <a:off x="7633711" y="1848484"/>
            <a:ext cx="455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093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BROADEN DEFINITION OF SUSTAINABILITY 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5016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 Environmental + Community + Financial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2fe56acc030_0_492"/>
          <p:cNvSpPr txBox="1"/>
          <p:nvPr/>
        </p:nvSpPr>
        <p:spPr>
          <a:xfrm>
            <a:off x="7633711" y="4171834"/>
            <a:ext cx="44031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093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ENHANCE STUDENT SUCCESS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5016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Support Student access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Physical access (Universal Access Principles)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Services &amp; Student life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5016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Balance and support socialization and formal learning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5016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Maintain student safety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6093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</a:b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" name="Google Shape;191;g2fe56acc030_0_492"/>
          <p:cNvSpPr txBox="1"/>
          <p:nvPr/>
        </p:nvSpPr>
        <p:spPr>
          <a:xfrm>
            <a:off x="2160731" y="1844412"/>
            <a:ext cx="3648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093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IMPROVE EFFICIENCY /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6093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UTILIZATION OF CAMPUS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5016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Improve zoning/ space utilization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5016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Maximize functional space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Provide Hi-flex, resilient spaces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Renovate facilities to meet evolving needs (21st century learning)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5016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Evaluate non-functional space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2" name="Google Shape;192;g2fe56acc030_0_492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g2fe56acc030_0_492"/>
          <p:cNvSpPr txBox="1"/>
          <p:nvPr/>
        </p:nvSpPr>
        <p:spPr>
          <a:xfrm>
            <a:off x="10795000" y="6343650"/>
            <a:ext cx="90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" name="Google Shape;194;g2fe56acc030_0_492"/>
          <p:cNvSpPr/>
          <p:nvPr/>
        </p:nvSpPr>
        <p:spPr>
          <a:xfrm>
            <a:off x="0" y="521600"/>
            <a:ext cx="6706500" cy="1374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5" name="Google Shape;195;g2fe56acc030_0_492"/>
          <p:cNvCxnSpPr/>
          <p:nvPr/>
        </p:nvCxnSpPr>
        <p:spPr>
          <a:xfrm rot="10800000">
            <a:off x="659010" y="-8600"/>
            <a:ext cx="0" cy="1126200"/>
          </a:xfrm>
          <a:prstGeom prst="straightConnector1">
            <a:avLst/>
          </a:prstGeom>
          <a:noFill/>
          <a:ln w="571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6" name="Google Shape;196;g2fe56acc030_0_492"/>
          <p:cNvCxnSpPr/>
          <p:nvPr/>
        </p:nvCxnSpPr>
        <p:spPr>
          <a:xfrm>
            <a:off x="0" y="6400800"/>
            <a:ext cx="2578200" cy="0"/>
          </a:xfrm>
          <a:prstGeom prst="straightConnector1">
            <a:avLst/>
          </a:prstGeom>
          <a:noFill/>
          <a:ln w="19050" cap="flat" cmpd="sng">
            <a:solidFill>
              <a:srgbClr val="5B6B8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7" name="Google Shape;197;g2fe56acc030_0_492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A80532"/>
                </a:solidFill>
                <a:effectLst/>
                <a:uLnTx/>
                <a:uFillTx/>
                <a:latin typeface="Lato Hairline"/>
                <a:ea typeface="Lato Hairline"/>
                <a:cs typeface="Lato Hairline"/>
                <a:sym typeface="Lato Hairline"/>
              </a:rPr>
              <a:t>FACILITIES MASTER PLAN UPDATE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8053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fe56acc030_0_593"/>
          <p:cNvSpPr txBox="1">
            <a:spLocks noGrp="1"/>
          </p:cNvSpPr>
          <p:nvPr>
            <p:ph type="subTitle" idx="1"/>
          </p:nvPr>
        </p:nvSpPr>
        <p:spPr>
          <a:xfrm>
            <a:off x="713592" y="672403"/>
            <a:ext cx="7888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 sz="2200" b="1">
                <a:solidFill>
                  <a:schemeClr val="dk1"/>
                </a:solidFill>
              </a:rPr>
              <a:t>PLANNING OUTCOMES</a:t>
            </a:r>
            <a:endParaRPr sz="2200" b="1">
              <a:solidFill>
                <a:schemeClr val="dk1"/>
              </a:solidFill>
            </a:endParaRPr>
          </a:p>
        </p:txBody>
      </p:sp>
      <p:cxnSp>
        <p:nvCxnSpPr>
          <p:cNvPr id="203" name="Google Shape;203;g2fe56acc030_0_593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4" name="Google Shape;204;g2fe56acc030_0_593"/>
          <p:cNvSpPr txBox="1"/>
          <p:nvPr/>
        </p:nvSpPr>
        <p:spPr>
          <a:xfrm>
            <a:off x="10795000" y="6343650"/>
            <a:ext cx="90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g2fe56acc030_0_593"/>
          <p:cNvSpPr txBox="1"/>
          <p:nvPr/>
        </p:nvSpPr>
        <p:spPr>
          <a:xfrm>
            <a:off x="713608" y="1598473"/>
            <a:ext cx="10429800" cy="3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Space requirements addressed for the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future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285750" marR="0" lvl="0" indent="-158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Frames future development and the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continued evolution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of the campus, including: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Identification of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specific building / facilities programs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Placement / Identification of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repurposed / renovated / replaced / new facilities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Identification of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enterprise / joint use opportunities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Improvement of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major campus systems 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Identification of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needed site amenities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285750" marR="0" lvl="0" indent="-158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Identify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cost and timeline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for Master Plan implementation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742950" marR="0" lvl="1" indent="-158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g2fe56acc030_0_593"/>
          <p:cNvSpPr/>
          <p:nvPr/>
        </p:nvSpPr>
        <p:spPr>
          <a:xfrm>
            <a:off x="0" y="521600"/>
            <a:ext cx="4713900" cy="1374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07" name="Google Shape;207;g2fe56acc030_0_593"/>
          <p:cNvCxnSpPr/>
          <p:nvPr/>
        </p:nvCxnSpPr>
        <p:spPr>
          <a:xfrm rot="10800000">
            <a:off x="659010" y="-8600"/>
            <a:ext cx="0" cy="1126200"/>
          </a:xfrm>
          <a:prstGeom prst="straightConnector1">
            <a:avLst/>
          </a:prstGeom>
          <a:noFill/>
          <a:ln w="571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8" name="Google Shape;208;g2fe56acc030_0_593"/>
          <p:cNvCxnSpPr/>
          <p:nvPr/>
        </p:nvCxnSpPr>
        <p:spPr>
          <a:xfrm>
            <a:off x="0" y="6400800"/>
            <a:ext cx="2578200" cy="0"/>
          </a:xfrm>
          <a:prstGeom prst="straightConnector1">
            <a:avLst/>
          </a:prstGeom>
          <a:noFill/>
          <a:ln w="19050" cap="flat" cmpd="sng">
            <a:solidFill>
              <a:srgbClr val="5B6B8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g2fe56acc030_0_593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A80532"/>
                </a:solidFill>
                <a:effectLst/>
                <a:uLnTx/>
                <a:uFillTx/>
                <a:latin typeface="Lato Hairline"/>
                <a:ea typeface="Lato Hairline"/>
                <a:cs typeface="Lato Hairline"/>
                <a:sym typeface="Lato Hairline"/>
              </a:rPr>
              <a:t>FACILITIES MASTER PLAN UPDATE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8053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76147"/>
            <a:ext cx="10294182" cy="1090788"/>
          </a:xfrm>
        </p:spPr>
        <p:txBody>
          <a:bodyPr>
            <a:noAutofit/>
          </a:bodyPr>
          <a:lstStyle/>
          <a:p>
            <a:r>
              <a:rPr lang="en-US" sz="4800" dirty="0"/>
              <a:t>Angelica Cazarez 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4400" dirty="0"/>
              <a:t>Executive Admin. Assistant </a:t>
            </a:r>
            <a:endParaRPr lang="en-US" dirty="0"/>
          </a:p>
          <a:p>
            <a:r>
              <a:rPr lang="en-US" sz="4400" dirty="0"/>
              <a:t>to the College President</a:t>
            </a:r>
          </a:p>
          <a:p>
            <a:r>
              <a:rPr lang="en-US" sz="4400" dirty="0"/>
              <a:t>Promotion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106" y="2869404"/>
            <a:ext cx="1133954" cy="1091279"/>
          </a:xfrm>
          <a:prstGeom prst="rect">
            <a:avLst/>
          </a:prstGeom>
        </p:spPr>
      </p:pic>
      <p:pic>
        <p:nvPicPr>
          <p:cNvPr id="6" name="Picture 5" descr="A person with glasses smiling&#10;&#10;Description automatically generated">
            <a:extLst>
              <a:ext uri="{FF2B5EF4-FFF2-40B4-BE49-F238E27FC236}">
                <a16:creationId xmlns:a16="http://schemas.microsoft.com/office/drawing/2014/main" id="{17351E0B-D2FA-F4D9-6211-0073C64AC1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27" t="-223" r="-153" b="11607"/>
          <a:stretch/>
        </p:blipFill>
        <p:spPr>
          <a:xfrm>
            <a:off x="505455" y="146613"/>
            <a:ext cx="2542337" cy="383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5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4" name="Google Shape;214;g306e412e8b4_1_0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5" name="Google Shape;215;g306e412e8b4_1_0"/>
          <p:cNvSpPr txBox="1"/>
          <p:nvPr/>
        </p:nvSpPr>
        <p:spPr>
          <a:xfrm>
            <a:off x="10795000" y="6343650"/>
            <a:ext cx="902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Google Shape;216;g306e412e8b4_1_0"/>
          <p:cNvSpPr/>
          <p:nvPr/>
        </p:nvSpPr>
        <p:spPr>
          <a:xfrm>
            <a:off x="0" y="521600"/>
            <a:ext cx="9064500" cy="1377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17" name="Google Shape;217;g306e412e8b4_1_0"/>
          <p:cNvCxnSpPr/>
          <p:nvPr/>
        </p:nvCxnSpPr>
        <p:spPr>
          <a:xfrm rot="10800000">
            <a:off x="659010" y="-8300"/>
            <a:ext cx="0" cy="1125900"/>
          </a:xfrm>
          <a:prstGeom prst="straightConnector1">
            <a:avLst/>
          </a:prstGeom>
          <a:noFill/>
          <a:ln w="571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g306e412e8b4_1_0"/>
          <p:cNvCxnSpPr/>
          <p:nvPr/>
        </p:nvCxnSpPr>
        <p:spPr>
          <a:xfrm>
            <a:off x="0" y="6400800"/>
            <a:ext cx="2578500" cy="0"/>
          </a:xfrm>
          <a:prstGeom prst="straightConnector1">
            <a:avLst/>
          </a:prstGeom>
          <a:noFill/>
          <a:ln w="19050" cap="flat" cmpd="sng">
            <a:solidFill>
              <a:srgbClr val="5B6B8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g306e412e8b4_1_0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A80532"/>
                </a:solidFill>
                <a:effectLst/>
                <a:uLnTx/>
                <a:uFillTx/>
                <a:latin typeface="Lato Hairline"/>
                <a:ea typeface="Lato Hairline"/>
                <a:cs typeface="Lato Hairline"/>
                <a:sym typeface="Lato Hairline"/>
              </a:rPr>
              <a:t>FACILITIES MASTER PLAN UPDATE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A8053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306e412e8b4_1_0"/>
          <p:cNvSpPr txBox="1"/>
          <p:nvPr/>
        </p:nvSpPr>
        <p:spPr>
          <a:xfrm>
            <a:off x="713592" y="71023"/>
            <a:ext cx="78885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2019 FACILITIES MASTER PLAN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1" name="Google Shape;221;g306e412e8b4_1_0"/>
          <p:cNvPicPr preferRelativeResize="0"/>
          <p:nvPr/>
        </p:nvPicPr>
        <p:blipFill rotWithShape="1">
          <a:blip r:embed="rId3">
            <a:alphaModFix/>
          </a:blip>
          <a:srcRect t="5187" r="6103" b="9356"/>
          <a:stretch/>
        </p:blipFill>
        <p:spPr>
          <a:xfrm>
            <a:off x="777975" y="711125"/>
            <a:ext cx="7888502" cy="554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06e412e8b4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3875" y="1220475"/>
            <a:ext cx="321600" cy="32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25" name="Google Shape;225;g306e412e8b4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7425" y="1138575"/>
            <a:ext cx="321600" cy="32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26" name="Google Shape;226;g306e412e8b4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7275" y="3062875"/>
            <a:ext cx="321600" cy="32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27" name="Google Shape;227;g306e412e8b4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3900" y="4513450"/>
            <a:ext cx="321600" cy="32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28" name="Google Shape;228;g306e412e8b4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5925" y="3772850"/>
            <a:ext cx="321600" cy="32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31" name="Google Shape;231;g306e412e8b4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2771" y="4150050"/>
            <a:ext cx="276900" cy="276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7D03AC-69F1-0039-66B4-0642FD6FA9EC}"/>
              </a:ext>
            </a:extLst>
          </p:cNvPr>
          <p:cNvSpPr/>
          <p:nvPr/>
        </p:nvSpPr>
        <p:spPr>
          <a:xfrm>
            <a:off x="3192392" y="4674250"/>
            <a:ext cx="200379" cy="200379"/>
          </a:xfrm>
          <a:prstGeom prst="ellipse">
            <a:avLst/>
          </a:prstGeom>
          <a:solidFill>
            <a:srgbClr val="C69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248CCB-CAD8-B546-7A0E-958D5E16280E}"/>
              </a:ext>
            </a:extLst>
          </p:cNvPr>
          <p:cNvSpPr/>
          <p:nvPr/>
        </p:nvSpPr>
        <p:spPr>
          <a:xfrm>
            <a:off x="5149483" y="3146375"/>
            <a:ext cx="200379" cy="200379"/>
          </a:xfrm>
          <a:prstGeom prst="ellipse">
            <a:avLst/>
          </a:prstGeom>
          <a:solidFill>
            <a:srgbClr val="C69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4EC02E-5A59-0451-79A9-CF37213FB458}"/>
              </a:ext>
            </a:extLst>
          </p:cNvPr>
          <p:cNvSpPr/>
          <p:nvPr/>
        </p:nvSpPr>
        <p:spPr>
          <a:xfrm>
            <a:off x="6737989" y="2491358"/>
            <a:ext cx="200379" cy="200379"/>
          </a:xfrm>
          <a:prstGeom prst="ellipse">
            <a:avLst/>
          </a:prstGeom>
          <a:solidFill>
            <a:srgbClr val="C69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0BDB70-F20D-B511-99BB-FA5CC3B1EDED}"/>
              </a:ext>
            </a:extLst>
          </p:cNvPr>
          <p:cNvSpPr/>
          <p:nvPr/>
        </p:nvSpPr>
        <p:spPr>
          <a:xfrm>
            <a:off x="6719689" y="1919841"/>
            <a:ext cx="200379" cy="200379"/>
          </a:xfrm>
          <a:prstGeom prst="ellipse">
            <a:avLst/>
          </a:prstGeom>
          <a:solidFill>
            <a:srgbClr val="C69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847C12D-52E0-CB97-207D-155394178BDC}"/>
              </a:ext>
            </a:extLst>
          </p:cNvPr>
          <p:cNvSpPr/>
          <p:nvPr/>
        </p:nvSpPr>
        <p:spPr>
          <a:xfrm>
            <a:off x="2950317" y="4094450"/>
            <a:ext cx="200379" cy="200379"/>
          </a:xfrm>
          <a:prstGeom prst="ellipse">
            <a:avLst/>
          </a:prstGeom>
          <a:solidFill>
            <a:srgbClr val="C69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Google Shape;222;g306e412e8b4_1_0">
            <a:extLst>
              <a:ext uri="{FF2B5EF4-FFF2-40B4-BE49-F238E27FC236}">
                <a16:creationId xmlns:a16="http://schemas.microsoft.com/office/drawing/2014/main" id="{23C84559-273C-1C15-BFF6-350FDBAED6FB}"/>
              </a:ext>
            </a:extLst>
          </p:cNvPr>
          <p:cNvSpPr txBox="1"/>
          <p:nvPr/>
        </p:nvSpPr>
        <p:spPr>
          <a:xfrm>
            <a:off x="9150626" y="951500"/>
            <a:ext cx="2692500" cy="455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COMPLETED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Horticulture with Parking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Advanced Manufacturing  &amp; Transportation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Public Safety Complex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Academic Support &amp; Offices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Viticulture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Building 2000 Renovation (Library)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6096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IN DESIGN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STEAM &amp; Building 1800 Renovation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REMAINING 2019 FMP PROJECTS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Student Center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AUX Gym &amp; Fields</a:t>
            </a: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IT Storage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" name="Google Shape;223;g306e412e8b4_1_0">
            <a:extLst>
              <a:ext uri="{FF2B5EF4-FFF2-40B4-BE49-F238E27FC236}">
                <a16:creationId xmlns:a16="http://schemas.microsoft.com/office/drawing/2014/main" id="{EF9A1EE5-2B69-70A8-BA58-B66D923AA2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1401" y="923250"/>
            <a:ext cx="321600" cy="32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11" name="Google Shape;230;g306e412e8b4_1_0">
            <a:extLst>
              <a:ext uri="{FF2B5EF4-FFF2-40B4-BE49-F238E27FC236}">
                <a16:creationId xmlns:a16="http://schemas.microsoft.com/office/drawing/2014/main" id="{154EC101-0D77-EC33-3726-A193FF0EFDA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8114" y="2991825"/>
            <a:ext cx="385825" cy="385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43D04F5-477E-9EDB-D35B-7CEC0F3BB255}"/>
              </a:ext>
            </a:extLst>
          </p:cNvPr>
          <p:cNvSpPr/>
          <p:nvPr/>
        </p:nvSpPr>
        <p:spPr>
          <a:xfrm>
            <a:off x="8920836" y="3933650"/>
            <a:ext cx="200379" cy="200379"/>
          </a:xfrm>
          <a:prstGeom prst="ellipse">
            <a:avLst/>
          </a:prstGeom>
          <a:solidFill>
            <a:srgbClr val="C69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f8903ff9fa_0_231"/>
          <p:cNvSpPr/>
          <p:nvPr/>
        </p:nvSpPr>
        <p:spPr>
          <a:xfrm>
            <a:off x="0" y="2395144"/>
            <a:ext cx="12192000" cy="1572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g2f8903ff9fa_0_231"/>
          <p:cNvSpPr/>
          <p:nvPr/>
        </p:nvSpPr>
        <p:spPr>
          <a:xfrm>
            <a:off x="9129634" y="1761200"/>
            <a:ext cx="2272800" cy="2841000"/>
          </a:xfrm>
          <a:prstGeom prst="rightArrow">
            <a:avLst>
              <a:gd name="adj1" fmla="val 55259"/>
              <a:gd name="adj2" fmla="val 50000"/>
            </a:avLst>
          </a:prstGeom>
          <a:solidFill>
            <a:srgbClr val="6A7985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" name="Google Shape;243;g2f8903ff9fa_0_231"/>
          <p:cNvSpPr/>
          <p:nvPr/>
        </p:nvSpPr>
        <p:spPr>
          <a:xfrm>
            <a:off x="7539005" y="1761200"/>
            <a:ext cx="2187000" cy="2841000"/>
          </a:xfrm>
          <a:prstGeom prst="rightArrow">
            <a:avLst>
              <a:gd name="adj1" fmla="val 55259"/>
              <a:gd name="adj2" fmla="val 50000"/>
            </a:avLst>
          </a:prstGeom>
          <a:solidFill>
            <a:srgbClr val="8296B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4" name="Google Shape;244;g2f8903ff9fa_0_231"/>
          <p:cNvSpPr/>
          <p:nvPr/>
        </p:nvSpPr>
        <p:spPr>
          <a:xfrm>
            <a:off x="5961410" y="1761200"/>
            <a:ext cx="2187000" cy="2841000"/>
          </a:xfrm>
          <a:prstGeom prst="rightArrow">
            <a:avLst>
              <a:gd name="adj1" fmla="val 55259"/>
              <a:gd name="adj2" fmla="val 50000"/>
            </a:avLst>
          </a:prstGeom>
          <a:solidFill>
            <a:srgbClr val="9FB3C2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" name="Google Shape;245;g2f8903ff9fa_0_231"/>
          <p:cNvSpPr/>
          <p:nvPr/>
        </p:nvSpPr>
        <p:spPr>
          <a:xfrm>
            <a:off x="4370780" y="1761200"/>
            <a:ext cx="2187000" cy="2841000"/>
          </a:xfrm>
          <a:prstGeom prst="rightArrow">
            <a:avLst>
              <a:gd name="adj1" fmla="val 55259"/>
              <a:gd name="adj2" fmla="val 50000"/>
            </a:avLst>
          </a:prstGeom>
          <a:solidFill>
            <a:srgbClr val="84151F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Google Shape;246;g2f8903ff9fa_0_231"/>
          <p:cNvSpPr/>
          <p:nvPr/>
        </p:nvSpPr>
        <p:spPr>
          <a:xfrm>
            <a:off x="2778640" y="1761200"/>
            <a:ext cx="2187000" cy="2841000"/>
          </a:xfrm>
          <a:prstGeom prst="rightArrow">
            <a:avLst>
              <a:gd name="adj1" fmla="val 55259"/>
              <a:gd name="adj2" fmla="val 50000"/>
            </a:avLst>
          </a:prstGeom>
          <a:solidFill>
            <a:srgbClr val="A80532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7" name="Google Shape;247;g2f8903ff9fa_0_231"/>
          <p:cNvSpPr/>
          <p:nvPr/>
        </p:nvSpPr>
        <p:spPr>
          <a:xfrm>
            <a:off x="1192400" y="1761200"/>
            <a:ext cx="2187000" cy="2841000"/>
          </a:xfrm>
          <a:prstGeom prst="rightArrow">
            <a:avLst>
              <a:gd name="adj1" fmla="val 55259"/>
              <a:gd name="adj2" fmla="val 50000"/>
            </a:avLst>
          </a:prstGeom>
          <a:solidFill>
            <a:srgbClr val="BA2E47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g2f8903ff9fa_0_231"/>
          <p:cNvSpPr/>
          <p:nvPr/>
        </p:nvSpPr>
        <p:spPr>
          <a:xfrm>
            <a:off x="1882300" y="2700625"/>
            <a:ext cx="793800" cy="793800"/>
          </a:xfrm>
          <a:prstGeom prst="ellipse">
            <a:avLst/>
          </a:prstGeom>
          <a:solidFill>
            <a:srgbClr val="F2F2F2"/>
          </a:solidFill>
          <a:ln w="190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g2f8903ff9fa_0_231"/>
          <p:cNvSpPr/>
          <p:nvPr/>
        </p:nvSpPr>
        <p:spPr>
          <a:xfrm>
            <a:off x="3576975" y="2700625"/>
            <a:ext cx="793800" cy="793800"/>
          </a:xfrm>
          <a:prstGeom prst="ellipse">
            <a:avLst/>
          </a:prstGeom>
          <a:solidFill>
            <a:srgbClr val="F2F2F2"/>
          </a:solidFill>
          <a:ln w="190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0" name="Google Shape;250;g2f8903ff9fa_0_231"/>
          <p:cNvSpPr/>
          <p:nvPr/>
        </p:nvSpPr>
        <p:spPr>
          <a:xfrm>
            <a:off x="5219450" y="2700625"/>
            <a:ext cx="793800" cy="793800"/>
          </a:xfrm>
          <a:prstGeom prst="ellipse">
            <a:avLst/>
          </a:prstGeom>
          <a:solidFill>
            <a:srgbClr val="F2F2F2"/>
          </a:solidFill>
          <a:ln w="190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1" name="Google Shape;251;g2f8903ff9fa_0_231"/>
          <p:cNvSpPr/>
          <p:nvPr/>
        </p:nvSpPr>
        <p:spPr>
          <a:xfrm>
            <a:off x="6889000" y="2700625"/>
            <a:ext cx="793800" cy="793800"/>
          </a:xfrm>
          <a:prstGeom prst="ellipse">
            <a:avLst/>
          </a:prstGeom>
          <a:solidFill>
            <a:srgbClr val="F2F2F2"/>
          </a:solidFill>
          <a:ln w="190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2" name="Google Shape;252;g2f8903ff9fa_0_231"/>
          <p:cNvSpPr/>
          <p:nvPr/>
        </p:nvSpPr>
        <p:spPr>
          <a:xfrm>
            <a:off x="8467575" y="2700625"/>
            <a:ext cx="793800" cy="793800"/>
          </a:xfrm>
          <a:prstGeom prst="ellipse">
            <a:avLst/>
          </a:prstGeom>
          <a:solidFill>
            <a:srgbClr val="F2F2F2"/>
          </a:solidFill>
          <a:ln w="190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" name="Google Shape;253;g2f8903ff9fa_0_231"/>
          <p:cNvSpPr/>
          <p:nvPr/>
        </p:nvSpPr>
        <p:spPr>
          <a:xfrm>
            <a:off x="9998000" y="2700625"/>
            <a:ext cx="793800" cy="793800"/>
          </a:xfrm>
          <a:prstGeom prst="ellipse">
            <a:avLst/>
          </a:prstGeom>
          <a:solidFill>
            <a:srgbClr val="F2F2F2"/>
          </a:solidFill>
          <a:ln w="19050" cap="flat" cmpd="sng">
            <a:solidFill>
              <a:srgbClr val="44546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" name="Google Shape;254;g2f8903ff9fa_0_231"/>
          <p:cNvSpPr/>
          <p:nvPr/>
        </p:nvSpPr>
        <p:spPr>
          <a:xfrm>
            <a:off x="0" y="521600"/>
            <a:ext cx="5995200" cy="1374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" name="Google Shape;255;g2f8903ff9fa_0_231"/>
          <p:cNvSpPr txBox="1">
            <a:spLocks noGrp="1"/>
          </p:cNvSpPr>
          <p:nvPr>
            <p:ph type="subTitle" idx="4294967295"/>
          </p:nvPr>
        </p:nvSpPr>
        <p:spPr>
          <a:xfrm>
            <a:off x="2010672" y="2660650"/>
            <a:ext cx="544500" cy="8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50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50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2f8903ff9fa_0_231"/>
          <p:cNvSpPr txBox="1">
            <a:spLocks noGrp="1"/>
          </p:cNvSpPr>
          <p:nvPr>
            <p:ph type="subTitle" idx="4294967295"/>
          </p:nvPr>
        </p:nvSpPr>
        <p:spPr>
          <a:xfrm>
            <a:off x="3716309" y="2660650"/>
            <a:ext cx="544500" cy="8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50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50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2f8903ff9fa_0_231"/>
          <p:cNvSpPr txBox="1">
            <a:spLocks noGrp="1"/>
          </p:cNvSpPr>
          <p:nvPr>
            <p:ph type="subTitle" idx="4294967295"/>
          </p:nvPr>
        </p:nvSpPr>
        <p:spPr>
          <a:xfrm>
            <a:off x="5330413" y="2660650"/>
            <a:ext cx="544500" cy="8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50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50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2f8903ff9fa_0_231"/>
          <p:cNvSpPr txBox="1">
            <a:spLocks noGrp="1"/>
          </p:cNvSpPr>
          <p:nvPr>
            <p:ph type="subTitle" idx="4294967295"/>
          </p:nvPr>
        </p:nvSpPr>
        <p:spPr>
          <a:xfrm>
            <a:off x="7002030" y="2660650"/>
            <a:ext cx="544500" cy="8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50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50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2f8903ff9fa_0_231"/>
          <p:cNvSpPr txBox="1">
            <a:spLocks noGrp="1"/>
          </p:cNvSpPr>
          <p:nvPr>
            <p:ph type="subTitle" idx="4294967295"/>
          </p:nvPr>
        </p:nvSpPr>
        <p:spPr>
          <a:xfrm>
            <a:off x="8609915" y="2660650"/>
            <a:ext cx="546000" cy="8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50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50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2f8903ff9fa_0_231"/>
          <p:cNvSpPr txBox="1">
            <a:spLocks noGrp="1"/>
          </p:cNvSpPr>
          <p:nvPr>
            <p:ph type="subTitle" idx="4294967295"/>
          </p:nvPr>
        </p:nvSpPr>
        <p:spPr>
          <a:xfrm>
            <a:off x="10142713" y="2660650"/>
            <a:ext cx="544500" cy="8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5000" b="1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5000" b="1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1" name="Google Shape;261;g2f8903ff9fa_0_231"/>
          <p:cNvCxnSpPr/>
          <p:nvPr/>
        </p:nvCxnSpPr>
        <p:spPr>
          <a:xfrm rot="10800000">
            <a:off x="659010" y="-8600"/>
            <a:ext cx="0" cy="1126200"/>
          </a:xfrm>
          <a:prstGeom prst="straightConnector1">
            <a:avLst/>
          </a:prstGeom>
          <a:noFill/>
          <a:ln w="571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2" name="Google Shape;262;g2f8903ff9fa_0_231"/>
          <p:cNvSpPr txBox="1"/>
          <p:nvPr/>
        </p:nvSpPr>
        <p:spPr>
          <a:xfrm>
            <a:off x="434150" y="1760325"/>
            <a:ext cx="186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A80532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Data Assessment/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A80532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A80532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Site Tours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A80532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3" name="Google Shape;263;g2f8903ff9fa_0_231"/>
          <p:cNvSpPr txBox="1"/>
          <p:nvPr/>
        </p:nvSpPr>
        <p:spPr>
          <a:xfrm>
            <a:off x="2524850" y="1757775"/>
            <a:ext cx="135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971E33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Interviews/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971E33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Survey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4" name="Google Shape;264;g2f8903ff9fa_0_231"/>
          <p:cNvSpPr txBox="1"/>
          <p:nvPr/>
        </p:nvSpPr>
        <p:spPr>
          <a:xfrm>
            <a:off x="5330413" y="1511613"/>
            <a:ext cx="1724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9FB3C2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Broad Concepts /Planning Priorities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9FB3C2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5" name="Google Shape;265;g2f8903ff9fa_0_231"/>
          <p:cNvSpPr txBox="1"/>
          <p:nvPr/>
        </p:nvSpPr>
        <p:spPr>
          <a:xfrm>
            <a:off x="6557775" y="2003925"/>
            <a:ext cx="2084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296B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Draft Plan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296B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6" name="Google Shape;266;g2f8903ff9fa_0_231"/>
          <p:cNvSpPr txBox="1"/>
          <p:nvPr/>
        </p:nvSpPr>
        <p:spPr>
          <a:xfrm>
            <a:off x="3929975" y="1511613"/>
            <a:ext cx="1549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4151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Understanding of Existing Conditions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4151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7" name="Google Shape;267;g2f8903ff9fa_0_231"/>
          <p:cNvSpPr txBox="1"/>
          <p:nvPr/>
        </p:nvSpPr>
        <p:spPr>
          <a:xfrm>
            <a:off x="8148400" y="2003925"/>
            <a:ext cx="2084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5B6B82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Finalization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5B6B82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8" name="Google Shape;268;g2f8903ff9fa_0_231"/>
          <p:cNvSpPr txBox="1"/>
          <p:nvPr/>
        </p:nvSpPr>
        <p:spPr>
          <a:xfrm>
            <a:off x="1192399" y="4584225"/>
            <a:ext cx="4261800" cy="521400"/>
          </a:xfrm>
          <a:prstGeom prst="rect">
            <a:avLst/>
          </a:prstGeom>
          <a:solidFill>
            <a:srgbClr val="A8053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28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Spring 2024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2f8903ff9fa_0_231"/>
          <p:cNvSpPr txBox="1"/>
          <p:nvPr/>
        </p:nvSpPr>
        <p:spPr>
          <a:xfrm>
            <a:off x="5450131" y="4584225"/>
            <a:ext cx="4189200" cy="521400"/>
          </a:xfrm>
          <a:prstGeom prst="rect">
            <a:avLst/>
          </a:prstGeom>
          <a:solidFill>
            <a:srgbClr val="9FB3C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28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Fall 2024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2f8903ff9fa_0_231"/>
          <p:cNvSpPr txBox="1"/>
          <p:nvPr/>
        </p:nvSpPr>
        <p:spPr>
          <a:xfrm>
            <a:off x="9639300" y="4584225"/>
            <a:ext cx="1763400" cy="521400"/>
          </a:xfrm>
          <a:prstGeom prst="rect">
            <a:avLst/>
          </a:prstGeom>
          <a:solidFill>
            <a:srgbClr val="6A798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28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Spring 2025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2f8903ff9fa_0_231"/>
          <p:cNvSpPr txBox="1">
            <a:spLocks noGrp="1"/>
          </p:cNvSpPr>
          <p:nvPr>
            <p:ph type="subTitle" idx="1"/>
          </p:nvPr>
        </p:nvSpPr>
        <p:spPr>
          <a:xfrm>
            <a:off x="713592" y="672403"/>
            <a:ext cx="7888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 sz="2200" b="1">
                <a:solidFill>
                  <a:schemeClr val="dk1"/>
                </a:solidFill>
              </a:rPr>
              <a:t>PROJECTED TIMELINE </a:t>
            </a:r>
            <a:endParaRPr sz="2200" b="1">
              <a:solidFill>
                <a:schemeClr val="dk1"/>
              </a:solidFill>
            </a:endParaRPr>
          </a:p>
        </p:txBody>
      </p:sp>
      <p:cxnSp>
        <p:nvCxnSpPr>
          <p:cNvPr id="272" name="Google Shape;272;g2f8903ff9fa_0_231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3" name="Google Shape;273;g2f8903ff9fa_0_231"/>
          <p:cNvSpPr txBox="1"/>
          <p:nvPr/>
        </p:nvSpPr>
        <p:spPr>
          <a:xfrm>
            <a:off x="10795000" y="6343650"/>
            <a:ext cx="90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74" name="Google Shape;274;g2f8903ff9fa_0_231"/>
          <p:cNvCxnSpPr/>
          <p:nvPr/>
        </p:nvCxnSpPr>
        <p:spPr>
          <a:xfrm>
            <a:off x="0" y="6400800"/>
            <a:ext cx="2578200" cy="0"/>
          </a:xfrm>
          <a:prstGeom prst="straightConnector1">
            <a:avLst/>
          </a:prstGeom>
          <a:noFill/>
          <a:ln w="19050" cap="flat" cmpd="sng">
            <a:solidFill>
              <a:srgbClr val="5B6B8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5" name="Google Shape;275;g2f8903ff9fa_0_231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A80532"/>
                </a:solidFill>
                <a:effectLst/>
                <a:uLnTx/>
                <a:uFillTx/>
                <a:latin typeface="Lato Hairline"/>
                <a:ea typeface="Lato Hairline"/>
                <a:cs typeface="Lato Hairline"/>
                <a:sym typeface="Lato Hairline"/>
              </a:rPr>
              <a:t>FACILITIES MASTER PLAN UPDATE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8053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f8903ff9fa_0_544"/>
          <p:cNvSpPr txBox="1"/>
          <p:nvPr/>
        </p:nvSpPr>
        <p:spPr>
          <a:xfrm>
            <a:off x="5091877" y="1423343"/>
            <a:ext cx="6987343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0934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10/2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		Town Hall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60934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10/9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		Academic Senate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60934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10/15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		Executive Facilities Team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60934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10/23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		Student Government 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60934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10/28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		Monthly Facilities &amp; Sustainability</a:t>
            </a:r>
          </a:p>
          <a:p>
            <a:pPr marL="60934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11/7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		Classified Senate</a:t>
            </a:r>
          </a:p>
          <a:p>
            <a:pPr marL="60934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11/19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		Executive Facilities Team</a:t>
            </a:r>
          </a:p>
          <a:p>
            <a:pPr marL="60934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11/21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		College Council</a:t>
            </a:r>
          </a:p>
          <a:p>
            <a:pPr marL="60934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11/25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		Monthly Facilities &amp; Sustainability</a:t>
            </a:r>
          </a:p>
        </p:txBody>
      </p:sp>
      <p:grpSp>
        <p:nvGrpSpPr>
          <p:cNvPr id="281" name="Google Shape;281;g2f8903ff9fa_0_544"/>
          <p:cNvGrpSpPr/>
          <p:nvPr/>
        </p:nvGrpSpPr>
        <p:grpSpPr>
          <a:xfrm>
            <a:off x="1289100" y="1873455"/>
            <a:ext cx="3318473" cy="3318473"/>
            <a:chOff x="8592698" y="2122111"/>
            <a:chExt cx="2838000" cy="2838000"/>
          </a:xfrm>
        </p:grpSpPr>
        <p:sp>
          <p:nvSpPr>
            <p:cNvPr id="282" name="Google Shape;282;g2f8903ff9fa_0_544"/>
            <p:cNvSpPr/>
            <p:nvPr/>
          </p:nvSpPr>
          <p:spPr>
            <a:xfrm>
              <a:off x="8592698" y="2122111"/>
              <a:ext cx="2838000" cy="2838000"/>
            </a:xfrm>
            <a:prstGeom prst="ellipse">
              <a:avLst/>
            </a:prstGeom>
            <a:solidFill>
              <a:srgbClr val="A8053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83" name="Google Shape;283;g2f8903ff9fa_0_544" descr="A picture containing ic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2706" y="2539749"/>
              <a:ext cx="1919962" cy="191996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</p:pic>
      </p:grpSp>
      <p:cxnSp>
        <p:nvCxnSpPr>
          <p:cNvPr id="284" name="Google Shape;284;g2f8903ff9fa_0_544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5" name="Google Shape;285;g2f8903ff9fa_0_544"/>
          <p:cNvSpPr txBox="1"/>
          <p:nvPr/>
        </p:nvSpPr>
        <p:spPr>
          <a:xfrm>
            <a:off x="10795000" y="6343650"/>
            <a:ext cx="90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6" name="Google Shape;286;g2f8903ff9fa_0_544"/>
          <p:cNvCxnSpPr/>
          <p:nvPr/>
        </p:nvCxnSpPr>
        <p:spPr>
          <a:xfrm>
            <a:off x="0" y="6400800"/>
            <a:ext cx="2578200" cy="0"/>
          </a:xfrm>
          <a:prstGeom prst="straightConnector1">
            <a:avLst/>
          </a:prstGeom>
          <a:noFill/>
          <a:ln w="19050" cap="flat" cmpd="sng">
            <a:solidFill>
              <a:srgbClr val="5B6B8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g2f8903ff9fa_0_544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A80532"/>
                </a:solidFill>
                <a:effectLst/>
                <a:uLnTx/>
                <a:uFillTx/>
                <a:latin typeface="Lato Hairline"/>
                <a:ea typeface="Lato Hairline"/>
                <a:cs typeface="Lato Hairline"/>
                <a:sym typeface="Lato Hairline"/>
              </a:rPr>
              <a:t>FACILITIES MASTER PLAN UPDATE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8053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2f8903ff9fa_0_544"/>
          <p:cNvSpPr/>
          <p:nvPr/>
        </p:nvSpPr>
        <p:spPr>
          <a:xfrm>
            <a:off x="0" y="521600"/>
            <a:ext cx="5995200" cy="1374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89" name="Google Shape;289;g2f8903ff9fa_0_544"/>
          <p:cNvCxnSpPr/>
          <p:nvPr/>
        </p:nvCxnSpPr>
        <p:spPr>
          <a:xfrm rot="10800000">
            <a:off x="659010" y="-8600"/>
            <a:ext cx="0" cy="1126200"/>
          </a:xfrm>
          <a:prstGeom prst="straightConnector1">
            <a:avLst/>
          </a:prstGeom>
          <a:noFill/>
          <a:ln w="571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0" name="Google Shape;290;g2f8903ff9fa_0_544"/>
          <p:cNvSpPr txBox="1">
            <a:spLocks noGrp="1"/>
          </p:cNvSpPr>
          <p:nvPr>
            <p:ph type="subTitle" idx="1"/>
          </p:nvPr>
        </p:nvSpPr>
        <p:spPr>
          <a:xfrm>
            <a:off x="713597" y="672400"/>
            <a:ext cx="52815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 sz="2200" b="1" dirty="0">
                <a:solidFill>
                  <a:schemeClr val="accent5"/>
                </a:solidFill>
              </a:rPr>
              <a:t>UPCOMING ENGAGEMENT</a:t>
            </a:r>
            <a:endParaRPr sz="2200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f8903ff9fa_0_40"/>
          <p:cNvSpPr/>
          <p:nvPr/>
        </p:nvSpPr>
        <p:spPr>
          <a:xfrm>
            <a:off x="189337" y="2422812"/>
            <a:ext cx="2490000" cy="2490000"/>
          </a:xfrm>
          <a:prstGeom prst="ellipse">
            <a:avLst/>
          </a:prstGeom>
          <a:noFill/>
          <a:ln w="19050" cap="flat" cmpd="sng">
            <a:solidFill>
              <a:srgbClr val="971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6" name="Google Shape;296;g2f8903ff9fa_0_40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0" y="57842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2f8903ff9fa_0_40"/>
          <p:cNvSpPr txBox="1">
            <a:spLocks noGrp="1"/>
          </p:cNvSpPr>
          <p:nvPr>
            <p:ph type="subTitle" idx="1"/>
          </p:nvPr>
        </p:nvSpPr>
        <p:spPr>
          <a:xfrm>
            <a:off x="713601" y="672400"/>
            <a:ext cx="8755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 sz="2800" b="1">
                <a:solidFill>
                  <a:schemeClr val="dk1"/>
                </a:solidFill>
              </a:rPr>
              <a:t>COLLEGE ENGAGEMENT INTERVIEWS</a:t>
            </a:r>
            <a:endParaRPr sz="2800" b="1">
              <a:solidFill>
                <a:schemeClr val="accent1"/>
              </a:solidFill>
              <a:highlight>
                <a:srgbClr val="FFC000"/>
              </a:highlight>
            </a:endParaRPr>
          </a:p>
        </p:txBody>
      </p:sp>
      <p:sp>
        <p:nvSpPr>
          <p:cNvPr id="298" name="Google Shape;298;g2f8903ff9fa_0_40"/>
          <p:cNvSpPr/>
          <p:nvPr/>
        </p:nvSpPr>
        <p:spPr>
          <a:xfrm>
            <a:off x="0" y="521600"/>
            <a:ext cx="7306800" cy="1374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99" name="Google Shape;299;g2f8903ff9fa_0_40"/>
          <p:cNvCxnSpPr/>
          <p:nvPr/>
        </p:nvCxnSpPr>
        <p:spPr>
          <a:xfrm rot="10800000">
            <a:off x="659010" y="-8600"/>
            <a:ext cx="0" cy="1126200"/>
          </a:xfrm>
          <a:prstGeom prst="straightConnector1">
            <a:avLst/>
          </a:prstGeom>
          <a:noFill/>
          <a:ln w="57150" cap="flat" cmpd="sng">
            <a:solidFill>
              <a:srgbClr val="971E3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0" name="Google Shape;300;g2f8903ff9fa_0_40"/>
          <p:cNvSpPr/>
          <p:nvPr/>
        </p:nvSpPr>
        <p:spPr>
          <a:xfrm>
            <a:off x="5706157" y="2277345"/>
            <a:ext cx="2920500" cy="2998200"/>
          </a:xfrm>
          <a:prstGeom prst="ellipse">
            <a:avLst/>
          </a:prstGeom>
          <a:noFill/>
          <a:ln w="22225" cap="flat" cmpd="sng">
            <a:solidFill>
              <a:srgbClr val="971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1" name="Google Shape;301;g2f8903ff9fa_0_40"/>
          <p:cNvSpPr/>
          <p:nvPr/>
        </p:nvSpPr>
        <p:spPr>
          <a:xfrm>
            <a:off x="5742211" y="2262199"/>
            <a:ext cx="2920500" cy="2998200"/>
          </a:xfrm>
          <a:prstGeom prst="ellipse">
            <a:avLst/>
          </a:prstGeom>
          <a:solidFill>
            <a:srgbClr val="3F6F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2" name="Google Shape;302;g2f8903ff9fa_0_40"/>
          <p:cNvSpPr/>
          <p:nvPr/>
        </p:nvSpPr>
        <p:spPr>
          <a:xfrm>
            <a:off x="5742110" y="2227467"/>
            <a:ext cx="2920500" cy="2998200"/>
          </a:xfrm>
          <a:prstGeom prst="ellipse">
            <a:avLst/>
          </a:prstGeom>
          <a:solidFill>
            <a:srgbClr val="8296B0"/>
          </a:solidFill>
          <a:ln w="19050" cap="flat" cmpd="sng">
            <a:solidFill>
              <a:srgbClr val="971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3" name="Google Shape;303;g2f8903ff9fa_0_40"/>
          <p:cNvSpPr/>
          <p:nvPr/>
        </p:nvSpPr>
        <p:spPr>
          <a:xfrm>
            <a:off x="7870940" y="1464285"/>
            <a:ext cx="1745100" cy="1745100"/>
          </a:xfrm>
          <a:prstGeom prst="ellipse">
            <a:avLst/>
          </a:prstGeom>
          <a:noFill/>
          <a:ln w="22225" cap="flat" cmpd="sng">
            <a:solidFill>
              <a:srgbClr val="971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4" name="Google Shape;304;g2f8903ff9fa_0_40"/>
          <p:cNvSpPr/>
          <p:nvPr/>
        </p:nvSpPr>
        <p:spPr>
          <a:xfrm>
            <a:off x="7906993" y="1449139"/>
            <a:ext cx="1745100" cy="1745100"/>
          </a:xfrm>
          <a:prstGeom prst="ellipse">
            <a:avLst/>
          </a:prstGeom>
          <a:solidFill>
            <a:srgbClr val="3F6F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5" name="Google Shape;305;g2f8903ff9fa_0_40"/>
          <p:cNvSpPr/>
          <p:nvPr/>
        </p:nvSpPr>
        <p:spPr>
          <a:xfrm>
            <a:off x="7906892" y="1414407"/>
            <a:ext cx="1745100" cy="1745100"/>
          </a:xfrm>
          <a:prstGeom prst="ellipse">
            <a:avLst/>
          </a:prstGeom>
          <a:solidFill>
            <a:srgbClr val="8296B0"/>
          </a:solidFill>
          <a:ln w="19050" cap="flat" cmpd="sng">
            <a:solidFill>
              <a:srgbClr val="971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6" name="Google Shape;306;g2f8903ff9fa_0_40"/>
          <p:cNvSpPr/>
          <p:nvPr/>
        </p:nvSpPr>
        <p:spPr>
          <a:xfrm>
            <a:off x="2764079" y="1824742"/>
            <a:ext cx="2619600" cy="2619600"/>
          </a:xfrm>
          <a:prstGeom prst="ellipse">
            <a:avLst/>
          </a:prstGeom>
          <a:noFill/>
          <a:ln w="22225" cap="flat" cmpd="sng">
            <a:solidFill>
              <a:srgbClr val="971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7" name="Google Shape;307;g2f8903ff9fa_0_40"/>
          <p:cNvSpPr/>
          <p:nvPr/>
        </p:nvSpPr>
        <p:spPr>
          <a:xfrm>
            <a:off x="2800132" y="1809596"/>
            <a:ext cx="2619600" cy="2619600"/>
          </a:xfrm>
          <a:prstGeom prst="ellipse">
            <a:avLst/>
          </a:prstGeom>
          <a:solidFill>
            <a:srgbClr val="3F6F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8" name="Google Shape;308;g2f8903ff9fa_0_40"/>
          <p:cNvSpPr/>
          <p:nvPr/>
        </p:nvSpPr>
        <p:spPr>
          <a:xfrm>
            <a:off x="2800031" y="1774863"/>
            <a:ext cx="2619600" cy="2619600"/>
          </a:xfrm>
          <a:prstGeom prst="ellipse">
            <a:avLst/>
          </a:prstGeom>
          <a:solidFill>
            <a:srgbClr val="8296B0"/>
          </a:solidFill>
          <a:ln w="19050" cap="flat" cmpd="sng">
            <a:solidFill>
              <a:srgbClr val="971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9" name="Google Shape;309;g2f8903ff9fa_0_40"/>
          <p:cNvSpPr/>
          <p:nvPr/>
        </p:nvSpPr>
        <p:spPr>
          <a:xfrm>
            <a:off x="9315875" y="2416838"/>
            <a:ext cx="2764800" cy="2764800"/>
          </a:xfrm>
          <a:prstGeom prst="ellipse">
            <a:avLst/>
          </a:prstGeom>
          <a:noFill/>
          <a:ln w="22225" cap="flat" cmpd="sng">
            <a:solidFill>
              <a:srgbClr val="8296B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0" name="Google Shape;310;g2f8903ff9fa_0_40"/>
          <p:cNvSpPr/>
          <p:nvPr/>
        </p:nvSpPr>
        <p:spPr>
          <a:xfrm>
            <a:off x="9351929" y="2401692"/>
            <a:ext cx="2764800" cy="2764800"/>
          </a:xfrm>
          <a:prstGeom prst="ellipse">
            <a:avLst/>
          </a:prstGeom>
          <a:solidFill>
            <a:srgbClr val="3F6F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" name="Google Shape;311;g2f8903ff9fa_0_40"/>
          <p:cNvSpPr/>
          <p:nvPr/>
        </p:nvSpPr>
        <p:spPr>
          <a:xfrm>
            <a:off x="9351828" y="2366960"/>
            <a:ext cx="2764800" cy="2764800"/>
          </a:xfrm>
          <a:prstGeom prst="ellipse">
            <a:avLst/>
          </a:prstGeom>
          <a:solidFill>
            <a:srgbClr val="971E33"/>
          </a:solidFill>
          <a:ln w="19050" cap="flat" cmpd="sng">
            <a:solidFill>
              <a:srgbClr val="8296B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2" name="Google Shape;312;g2f8903ff9fa_0_40"/>
          <p:cNvSpPr txBox="1"/>
          <p:nvPr/>
        </p:nvSpPr>
        <p:spPr>
          <a:xfrm>
            <a:off x="7746264" y="1792299"/>
            <a:ext cx="1945500" cy="70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+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Student Government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g2f8903ff9fa_0_40"/>
          <p:cNvSpPr txBox="1"/>
          <p:nvPr/>
        </p:nvSpPr>
        <p:spPr>
          <a:xfrm>
            <a:off x="9253661" y="3271800"/>
            <a:ext cx="2920500" cy="98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SURVEY INCLUDES: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Faculty/Staff : 94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Students : 377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4" name="Google Shape;314;g2f8903ff9fa_0_40"/>
          <p:cNvCxnSpPr/>
          <p:nvPr/>
        </p:nvCxnSpPr>
        <p:spPr>
          <a:xfrm>
            <a:off x="0" y="6400800"/>
            <a:ext cx="2578200" cy="0"/>
          </a:xfrm>
          <a:prstGeom prst="straightConnector1">
            <a:avLst/>
          </a:prstGeom>
          <a:noFill/>
          <a:ln w="190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2f8903ff9fa_0_40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8296B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FACILITIES MASTER PLAN UPDATE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8296B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6" name="Google Shape;316;g2f8903ff9fa_0_40"/>
          <p:cNvSpPr/>
          <p:nvPr/>
        </p:nvSpPr>
        <p:spPr>
          <a:xfrm>
            <a:off x="261475" y="2476078"/>
            <a:ext cx="2408400" cy="2408400"/>
          </a:xfrm>
          <a:prstGeom prst="ellipse">
            <a:avLst/>
          </a:prstGeom>
          <a:solidFill>
            <a:srgbClr val="8296B0"/>
          </a:solidFill>
          <a:ln w="19050" cap="flat" cmpd="sng">
            <a:solidFill>
              <a:srgbClr val="971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7" name="Google Shape;317;g2f8903ff9fa_0_40"/>
          <p:cNvSpPr txBox="1"/>
          <p:nvPr/>
        </p:nvSpPr>
        <p:spPr>
          <a:xfrm>
            <a:off x="97923" y="2684668"/>
            <a:ext cx="2685000" cy="1354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3 </a:t>
            </a:r>
            <a:endParaRPr kumimoji="0" sz="6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Campus Visits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8" name="Google Shape;318;g2f8903ff9fa_0_40"/>
          <p:cNvSpPr txBox="1"/>
          <p:nvPr/>
        </p:nvSpPr>
        <p:spPr>
          <a:xfrm>
            <a:off x="2572284" y="2072668"/>
            <a:ext cx="2955900" cy="163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Deans, Faculty, Staff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President &amp; VPs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2f8903ff9fa_0_40"/>
          <p:cNvSpPr txBox="1"/>
          <p:nvPr/>
        </p:nvSpPr>
        <p:spPr>
          <a:xfrm>
            <a:off x="5534260" y="2268548"/>
            <a:ext cx="3255900" cy="230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5</a:t>
            </a:r>
            <a:endParaRPr kumimoji="0" sz="6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Participatory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Governance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Facilities &amp; Sustainability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Executive Facilities 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320;g2f8903ff9fa_0_40"/>
          <p:cNvSpPr/>
          <p:nvPr/>
        </p:nvSpPr>
        <p:spPr>
          <a:xfrm>
            <a:off x="7756359" y="4507160"/>
            <a:ext cx="1745100" cy="1745100"/>
          </a:xfrm>
          <a:prstGeom prst="ellipse">
            <a:avLst/>
          </a:prstGeom>
          <a:noFill/>
          <a:ln w="22225" cap="flat" cmpd="sng">
            <a:solidFill>
              <a:srgbClr val="971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" name="Google Shape;321;g2f8903ff9fa_0_40"/>
          <p:cNvSpPr/>
          <p:nvPr/>
        </p:nvSpPr>
        <p:spPr>
          <a:xfrm>
            <a:off x="7792412" y="4492014"/>
            <a:ext cx="1745100" cy="1745100"/>
          </a:xfrm>
          <a:prstGeom prst="ellipse">
            <a:avLst/>
          </a:prstGeom>
          <a:solidFill>
            <a:srgbClr val="3F6F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g2f8903ff9fa_0_40"/>
          <p:cNvSpPr/>
          <p:nvPr/>
        </p:nvSpPr>
        <p:spPr>
          <a:xfrm>
            <a:off x="7792311" y="4457282"/>
            <a:ext cx="1745100" cy="1745100"/>
          </a:xfrm>
          <a:prstGeom prst="ellipse">
            <a:avLst/>
          </a:prstGeom>
          <a:solidFill>
            <a:srgbClr val="8296B0"/>
          </a:solidFill>
          <a:ln w="19050" cap="flat" cmpd="sng">
            <a:solidFill>
              <a:srgbClr val="971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g2f8903ff9fa_0_40"/>
          <p:cNvSpPr txBox="1"/>
          <p:nvPr/>
        </p:nvSpPr>
        <p:spPr>
          <a:xfrm>
            <a:off x="7621680" y="4784814"/>
            <a:ext cx="1945500" cy="101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+ 1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Board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Workshop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6c84201a78_0_5"/>
          <p:cNvSpPr txBox="1"/>
          <p:nvPr/>
        </p:nvSpPr>
        <p:spPr>
          <a:xfrm>
            <a:off x="816290" y="3820912"/>
            <a:ext cx="7437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LP FTES in 2017/18 was 7,037 (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height of enrollment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LP FTES in 2022/23 was 5,285 (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decline of 1,752 FTES since 2017/18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329" name="Google Shape;329;g26c84201a78_0_5"/>
          <p:cNvGraphicFramePr/>
          <p:nvPr/>
        </p:nvGraphicFramePr>
        <p:xfrm>
          <a:off x="816297" y="1757029"/>
          <a:ext cx="9568275" cy="156000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2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3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3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3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3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38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38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38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38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75000">
                <a:tc gridSpan="1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</a:rPr>
                        <a:t>LAS POSITAS COLLEGE FTES</a:t>
                      </a:r>
                      <a:endParaRPr sz="1400" b="1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lt1"/>
                          </a:solidFill>
                        </a:rPr>
                        <a:t> </a:t>
                      </a:r>
                      <a:endParaRPr sz="1200" b="1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05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</a:rPr>
                        <a:t>2014-15</a:t>
                      </a:r>
                      <a:endParaRPr sz="1200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525" marR="9525" marT="9525" marB="0" anchor="ctr">
                    <a:lnT w="12700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05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</a:rPr>
                        <a:t>2015-16</a:t>
                      </a:r>
                      <a:endParaRPr sz="1200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525" marR="9525" marT="9525" marB="0" anchor="ctr">
                    <a:lnT w="12700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05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</a:rPr>
                        <a:t>2016-17</a:t>
                      </a:r>
                      <a:endParaRPr sz="1200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525" marR="9525" marT="9525" marB="0" anchor="ctr">
                    <a:lnT w="12700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05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</a:rPr>
                        <a:t>2017-18</a:t>
                      </a:r>
                      <a:endParaRPr sz="1200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525" marR="9525" marT="9525" marB="0" anchor="ctr">
                    <a:lnT w="12700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05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</a:rPr>
                        <a:t>2018-19</a:t>
                      </a:r>
                      <a:endParaRPr sz="1200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525" marR="9525" marT="9525" marB="0" anchor="ctr">
                    <a:lnT w="12700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05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</a:rPr>
                        <a:t>2019-20</a:t>
                      </a:r>
                      <a:endParaRPr sz="1200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525" marR="9525" marT="9525" marB="0" anchor="ctr">
                    <a:lnT w="12700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05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</a:rPr>
                        <a:t>2020-21</a:t>
                      </a:r>
                      <a:endParaRPr sz="1200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525" marR="9525" marT="9525" marB="0" anchor="ctr">
                    <a:lnT w="12700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05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</a:rPr>
                        <a:t>2021-22</a:t>
                      </a:r>
                      <a:endParaRPr sz="1200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525" marR="9525" marT="9525" marB="0" anchor="ctr">
                    <a:lnT w="12700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05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</a:rPr>
                        <a:t>2022-23</a:t>
                      </a:r>
                      <a:endParaRPr sz="1200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525" marR="9525" marT="9525" marB="0" anchor="ctr">
                    <a:lnT w="12700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05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</a:rPr>
                        <a:t>2023-24</a:t>
                      </a:r>
                      <a:endParaRPr sz="1200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525" marR="9525" marT="9525" marB="0" anchor="ctr">
                    <a:lnR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05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</a:rPr>
                        <a:t>Credit</a:t>
                      </a:r>
                      <a:endParaRPr sz="1200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296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6,469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6,710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6,969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7,037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6,984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6,894 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6,234 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5,362 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5,208 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5,875 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</a:rPr>
                        <a:t>Non-Credit</a:t>
                      </a:r>
                      <a:endParaRPr sz="1200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296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-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-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-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-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-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35 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34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30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77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</a:rPr>
                        <a:t>59 </a:t>
                      </a:r>
                      <a:endParaRPr sz="12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b">
                    <a:lnL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296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endParaRPr sz="7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 sz="1200" b="1" i="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96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6,469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6,710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6,969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7,037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6,984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6,929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6,268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5,392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5,285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5,934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8053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8053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330" name="Google Shape;330;g26c84201a78_0_5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1" name="Google Shape;331;g26c84201a78_0_5"/>
          <p:cNvSpPr txBox="1"/>
          <p:nvPr/>
        </p:nvSpPr>
        <p:spPr>
          <a:xfrm>
            <a:off x="10795000" y="6343650"/>
            <a:ext cx="90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AB1E2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AB1E23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2" name="Google Shape;332;g26c84201a78_0_5"/>
          <p:cNvSpPr/>
          <p:nvPr/>
        </p:nvSpPr>
        <p:spPr>
          <a:xfrm>
            <a:off x="0" y="521600"/>
            <a:ext cx="4575300" cy="1374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3" name="Google Shape;333;g26c84201a78_0_5"/>
          <p:cNvSpPr txBox="1"/>
          <p:nvPr/>
        </p:nvSpPr>
        <p:spPr>
          <a:xfrm>
            <a:off x="713592" y="672403"/>
            <a:ext cx="7888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FTES TRENDS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34" name="Google Shape;334;g26c84201a78_0_5"/>
          <p:cNvCxnSpPr/>
          <p:nvPr/>
        </p:nvCxnSpPr>
        <p:spPr>
          <a:xfrm rot="10800000">
            <a:off x="659010" y="-8600"/>
            <a:ext cx="0" cy="1126200"/>
          </a:xfrm>
          <a:prstGeom prst="straightConnector1">
            <a:avLst/>
          </a:prstGeom>
          <a:noFill/>
          <a:ln w="571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g26c84201a78_0_5"/>
          <p:cNvSpPr txBox="1"/>
          <p:nvPr/>
        </p:nvSpPr>
        <p:spPr>
          <a:xfrm>
            <a:off x="816290" y="3474900"/>
            <a:ext cx="5409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Annual College FTES Median Decline is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-0.7%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: 2014/15 – 2022/23</a:t>
            </a:r>
            <a:endParaRPr kumimoji="0" sz="23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36" name="Google Shape;336;g26c84201a78_0_5"/>
          <p:cNvCxnSpPr/>
          <p:nvPr/>
        </p:nvCxnSpPr>
        <p:spPr>
          <a:xfrm>
            <a:off x="0" y="6400800"/>
            <a:ext cx="2578200" cy="0"/>
          </a:xfrm>
          <a:prstGeom prst="straightConnector1">
            <a:avLst/>
          </a:prstGeom>
          <a:noFill/>
          <a:ln w="19050" cap="flat" cmpd="sng">
            <a:solidFill>
              <a:srgbClr val="5B6B8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7" name="Google Shape;337;g26c84201a78_0_5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A80532"/>
                </a:solidFill>
                <a:effectLst/>
                <a:uLnTx/>
                <a:uFillTx/>
                <a:latin typeface="Lato Hairline"/>
                <a:ea typeface="Lato Hairline"/>
                <a:cs typeface="Lato Hairline"/>
                <a:sym typeface="Lato Hairline"/>
              </a:rPr>
              <a:t>FACILITIES MASTER PLAN UPDATE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8053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2" name="Google Shape;342;g2f8903ff9fa_0_640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3" name="Google Shape;343;g2f8903ff9fa_0_640"/>
          <p:cNvSpPr txBox="1"/>
          <p:nvPr/>
        </p:nvSpPr>
        <p:spPr>
          <a:xfrm>
            <a:off x="10795000" y="6343650"/>
            <a:ext cx="90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AB1E2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AB1E23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4" name="Google Shape;344;g2f8903ff9fa_0_640"/>
          <p:cNvSpPr/>
          <p:nvPr/>
        </p:nvSpPr>
        <p:spPr>
          <a:xfrm>
            <a:off x="0" y="521600"/>
            <a:ext cx="4575300" cy="1374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5" name="Google Shape;345;g2f8903ff9fa_0_640"/>
          <p:cNvSpPr txBox="1"/>
          <p:nvPr/>
        </p:nvSpPr>
        <p:spPr>
          <a:xfrm>
            <a:off x="713592" y="672403"/>
            <a:ext cx="7888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MODALITY SPLIT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46" name="Google Shape;346;g2f8903ff9fa_0_640"/>
          <p:cNvCxnSpPr/>
          <p:nvPr/>
        </p:nvCxnSpPr>
        <p:spPr>
          <a:xfrm rot="10800000">
            <a:off x="659010" y="-8600"/>
            <a:ext cx="0" cy="1126200"/>
          </a:xfrm>
          <a:prstGeom prst="straightConnector1">
            <a:avLst/>
          </a:prstGeom>
          <a:noFill/>
          <a:ln w="571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7" name="Google Shape;347;g2f8903ff9fa_0_640"/>
          <p:cNvCxnSpPr/>
          <p:nvPr/>
        </p:nvCxnSpPr>
        <p:spPr>
          <a:xfrm>
            <a:off x="0" y="6400800"/>
            <a:ext cx="2578200" cy="0"/>
          </a:xfrm>
          <a:prstGeom prst="straightConnector1">
            <a:avLst/>
          </a:prstGeom>
          <a:noFill/>
          <a:ln w="19050" cap="flat" cmpd="sng">
            <a:solidFill>
              <a:srgbClr val="5B6B8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8" name="Google Shape;348;g2f8903ff9fa_0_640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A80532"/>
                </a:solidFill>
                <a:effectLst/>
                <a:uLnTx/>
                <a:uFillTx/>
                <a:latin typeface="Lato Hairline"/>
                <a:ea typeface="Lato Hairline"/>
                <a:cs typeface="Lato Hairline"/>
                <a:sym typeface="Lato Hairline"/>
              </a:rPr>
              <a:t>FACILITIES MASTER PLAN UPDATE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8053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2f8903ff9fa_0_640"/>
          <p:cNvSpPr txBox="1"/>
          <p:nvPr/>
        </p:nvSpPr>
        <p:spPr>
          <a:xfrm>
            <a:off x="2017450" y="46493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5240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IN PERSON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2f8903ff9fa_0_640"/>
          <p:cNvSpPr txBox="1"/>
          <p:nvPr/>
        </p:nvSpPr>
        <p:spPr>
          <a:xfrm>
            <a:off x="6531800" y="4649300"/>
            <a:ext cx="3468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5240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ONLINE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g2f8903ff9fa_0_640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7400350" y="2134275"/>
            <a:ext cx="1535600" cy="15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2f8903ff9fa_0_640"/>
          <p:cNvSpPr txBox="1"/>
          <p:nvPr/>
        </p:nvSpPr>
        <p:spPr>
          <a:xfrm>
            <a:off x="6496550" y="3482679"/>
            <a:ext cx="3418800" cy="133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>
                <a:ln>
                  <a:noFill/>
                </a:ln>
                <a:solidFill>
                  <a:srgbClr val="AB1E2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40%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AB1E23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3" name="Google Shape;353;g2f8903ff9fa_0_640"/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>
            <a:off x="2511123" y="1751106"/>
            <a:ext cx="1900112" cy="1900104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2f8903ff9fa_0_640"/>
          <p:cNvSpPr txBox="1"/>
          <p:nvPr/>
        </p:nvSpPr>
        <p:spPr>
          <a:xfrm>
            <a:off x="1751800" y="3521477"/>
            <a:ext cx="3418800" cy="133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tabLst/>
              <a:defRPr/>
            </a:pPr>
            <a:r>
              <a:rPr kumimoji="0" lang="en-US" sz="7500" b="1" i="0" u="none" strike="noStrike" kern="0" cap="none" spc="0" normalizeH="0" baseline="0" noProof="0">
                <a:ln>
                  <a:noFill/>
                </a:ln>
                <a:solidFill>
                  <a:srgbClr val="AB1E23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60% 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AB1E23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f8903ff9fa_0_88"/>
          <p:cNvSpPr/>
          <p:nvPr/>
        </p:nvSpPr>
        <p:spPr>
          <a:xfrm>
            <a:off x="0" y="521600"/>
            <a:ext cx="5802000" cy="1314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0" name="Google Shape;360;g2f8903ff9fa_0_88"/>
          <p:cNvSpPr txBox="1">
            <a:spLocks noGrp="1"/>
          </p:cNvSpPr>
          <p:nvPr>
            <p:ph type="subTitle" idx="1"/>
          </p:nvPr>
        </p:nvSpPr>
        <p:spPr>
          <a:xfrm>
            <a:off x="713592" y="672403"/>
            <a:ext cx="7888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 sz="2200" b="1">
                <a:solidFill>
                  <a:schemeClr val="dk1"/>
                </a:solidFill>
              </a:rPr>
              <a:t>OUTCOMES: INTERVIEWS | SURVEYS</a:t>
            </a:r>
            <a:endParaRPr sz="2200" b="1">
              <a:solidFill>
                <a:schemeClr val="dk1"/>
              </a:solidFill>
            </a:endParaRPr>
          </a:p>
        </p:txBody>
      </p:sp>
      <p:cxnSp>
        <p:nvCxnSpPr>
          <p:cNvPr id="361" name="Google Shape;361;g2f8903ff9fa_0_88"/>
          <p:cNvCxnSpPr/>
          <p:nvPr/>
        </p:nvCxnSpPr>
        <p:spPr>
          <a:xfrm rot="10800000">
            <a:off x="659010" y="-8600"/>
            <a:ext cx="0" cy="1126200"/>
          </a:xfrm>
          <a:prstGeom prst="straightConnector1">
            <a:avLst/>
          </a:prstGeom>
          <a:noFill/>
          <a:ln w="57150" cap="flat" cmpd="sng">
            <a:solidFill>
              <a:srgbClr val="971E3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2" name="Google Shape;362;g2f8903ff9fa_0_88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3" name="Google Shape;363;g2f8903ff9fa_0_88"/>
          <p:cNvSpPr txBox="1"/>
          <p:nvPr/>
        </p:nvSpPr>
        <p:spPr>
          <a:xfrm>
            <a:off x="10795000" y="6343650"/>
            <a:ext cx="90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4" name="Google Shape;364;g2f8903ff9fa_0_88"/>
          <p:cNvSpPr txBox="1"/>
          <p:nvPr/>
        </p:nvSpPr>
        <p:spPr>
          <a:xfrm>
            <a:off x="5755125" y="4046975"/>
            <a:ext cx="60141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Lato"/>
                <a:ea typeface="Lato"/>
                <a:cs typeface="Lato"/>
                <a:sym typeface="Lato"/>
              </a:rPr>
              <a:t>Classroom capacity exists for continued restoration and growth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9144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60/40 modality split –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Lato"/>
                <a:ea typeface="Lato"/>
                <a:cs typeface="Lato"/>
                <a:sym typeface="Lato"/>
              </a:rPr>
              <a:t> expected to remain &amp; stabilize near this level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9144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Lato"/>
                <a:ea typeface="Lato"/>
                <a:cs typeface="Lato"/>
                <a:sym typeface="Lato"/>
              </a:rPr>
              <a:t>Strong multi-discipline use for general lecture classrooms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9144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Lato"/>
                <a:ea typeface="Lato"/>
                <a:cs typeface="Lato"/>
                <a:sym typeface="Lato"/>
              </a:rPr>
              <a:t>Well equipped lecture rooms, particularly in new buildings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E2CBCB"/>
              </a:highlight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65" name="Google Shape;365;g2f8903ff9fa_0_88"/>
          <p:cNvCxnSpPr/>
          <p:nvPr/>
        </p:nvCxnSpPr>
        <p:spPr>
          <a:xfrm>
            <a:off x="0" y="6400800"/>
            <a:ext cx="2578200" cy="0"/>
          </a:xfrm>
          <a:prstGeom prst="straightConnector1">
            <a:avLst/>
          </a:prstGeom>
          <a:noFill/>
          <a:ln w="190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g2f8903ff9fa_0_88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8296B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FACILITIES MASTER PLAN UPDATE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8296B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7" name="Google Shape;367;g2f8903ff9fa_0_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9663" y="1451000"/>
            <a:ext cx="1985523" cy="1985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368" name="Google Shape;368;g2f8903ff9fa_0_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6265" y="1451000"/>
            <a:ext cx="1985523" cy="1985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sp>
        <p:nvSpPr>
          <p:cNvPr id="369" name="Google Shape;369;g2f8903ff9fa_0_88"/>
          <p:cNvSpPr txBox="1"/>
          <p:nvPr/>
        </p:nvSpPr>
        <p:spPr>
          <a:xfrm>
            <a:off x="569825" y="3996725"/>
            <a:ext cx="48516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Lato"/>
                <a:ea typeface="Lato"/>
                <a:cs typeface="Lato"/>
                <a:sym typeface="Lato"/>
              </a:rPr>
              <a:t>Extremely strong usage for several disciplines and some opportunity for increased usage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914400" marR="0" lvl="1" indent="-33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Lato"/>
                <a:ea typeface="Lato"/>
                <a:cs typeface="Lato"/>
                <a:sym typeface="Lato"/>
              </a:rPr>
              <a:t>Currently several labs at/beyond capacity for Biology, Chemistry, Physiology, Anatomy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914400" marR="0" lvl="1" indent="-33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Lato"/>
                <a:ea typeface="Lato"/>
                <a:cs typeface="Lato"/>
                <a:sym typeface="Lato"/>
              </a:rPr>
              <a:t>STEAM building will allow for increased capacity for art and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Lato"/>
                <a:ea typeface="Lato"/>
                <a:cs typeface="Lato"/>
                <a:sym typeface="Lato"/>
              </a:rPr>
              <a:t>science lab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FF"/>
                </a:highlight>
                <a:uLnTx/>
                <a:uFillTx/>
                <a:latin typeface="Lato"/>
                <a:ea typeface="Lato"/>
                <a:cs typeface="Lato"/>
                <a:sym typeface="Lato"/>
              </a:rPr>
              <a:t>spaces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2f8903ff9fa_0_88"/>
          <p:cNvSpPr txBox="1"/>
          <p:nvPr/>
        </p:nvSpPr>
        <p:spPr>
          <a:xfrm>
            <a:off x="2346263" y="3567450"/>
            <a:ext cx="169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971E33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LABS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1" name="Google Shape;371;g2f8903ff9fa_0_88"/>
          <p:cNvSpPr txBox="1"/>
          <p:nvPr/>
        </p:nvSpPr>
        <p:spPr>
          <a:xfrm>
            <a:off x="7615875" y="3567450"/>
            <a:ext cx="198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971E33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CLASSROOMS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f8903ff9fa_0_72"/>
          <p:cNvSpPr/>
          <p:nvPr/>
        </p:nvSpPr>
        <p:spPr>
          <a:xfrm>
            <a:off x="-1" y="521600"/>
            <a:ext cx="5614500" cy="1314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7" name="Google Shape;377;g2f8903ff9fa_0_72"/>
          <p:cNvSpPr txBox="1">
            <a:spLocks noGrp="1"/>
          </p:cNvSpPr>
          <p:nvPr>
            <p:ph type="subTitle" idx="1"/>
          </p:nvPr>
        </p:nvSpPr>
        <p:spPr>
          <a:xfrm>
            <a:off x="713592" y="672403"/>
            <a:ext cx="7888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 sz="2200" b="1">
                <a:solidFill>
                  <a:schemeClr val="dk1"/>
                </a:solidFill>
              </a:rPr>
              <a:t>OUTCOMES: INTERVIEWS | SURVEYS</a:t>
            </a:r>
            <a:endParaRPr sz="2200" b="1">
              <a:solidFill>
                <a:schemeClr val="dk1"/>
              </a:solidFill>
            </a:endParaRPr>
          </a:p>
        </p:txBody>
      </p:sp>
      <p:cxnSp>
        <p:nvCxnSpPr>
          <p:cNvPr id="378" name="Google Shape;378;g2f8903ff9fa_0_72"/>
          <p:cNvCxnSpPr/>
          <p:nvPr/>
        </p:nvCxnSpPr>
        <p:spPr>
          <a:xfrm rot="10800000">
            <a:off x="659010" y="-8600"/>
            <a:ext cx="0" cy="1126200"/>
          </a:xfrm>
          <a:prstGeom prst="straightConnector1">
            <a:avLst/>
          </a:prstGeom>
          <a:noFill/>
          <a:ln w="57150" cap="flat" cmpd="sng">
            <a:solidFill>
              <a:srgbClr val="971E3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9" name="Google Shape;379;g2f8903ff9fa_0_72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0" name="Google Shape;380;g2f8903ff9fa_0_72"/>
          <p:cNvSpPr txBox="1"/>
          <p:nvPr/>
        </p:nvSpPr>
        <p:spPr>
          <a:xfrm>
            <a:off x="10795000" y="6343650"/>
            <a:ext cx="90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81" name="Google Shape;381;g2f8903ff9fa_0_72"/>
          <p:cNvCxnSpPr/>
          <p:nvPr/>
        </p:nvCxnSpPr>
        <p:spPr>
          <a:xfrm>
            <a:off x="0" y="6400800"/>
            <a:ext cx="2578200" cy="0"/>
          </a:xfrm>
          <a:prstGeom prst="straightConnector1">
            <a:avLst/>
          </a:prstGeom>
          <a:noFill/>
          <a:ln w="190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2" name="Google Shape;382;g2f8903ff9fa_0_72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8296B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FACILITIES MASTER PLAN UPDATE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8296B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3" name="Google Shape;383;g2f8903ff9fa_0_72"/>
          <p:cNvPicPr preferRelativeResize="0"/>
          <p:nvPr/>
        </p:nvPicPr>
        <p:blipFill rotWithShape="1">
          <a:blip r:embed="rId3">
            <a:alphaModFix/>
          </a:blip>
          <a:srcRect l="21875" t="7373" r="21874"/>
          <a:stretch/>
        </p:blipFill>
        <p:spPr>
          <a:xfrm>
            <a:off x="9432275" y="2746275"/>
            <a:ext cx="2759726" cy="340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2f8903ff9fa_0_72"/>
          <p:cNvPicPr preferRelativeResize="0"/>
          <p:nvPr/>
        </p:nvPicPr>
        <p:blipFill rotWithShape="1">
          <a:blip r:embed="rId4">
            <a:alphaModFix/>
          </a:blip>
          <a:srcRect l="21875" t="7373" r="21874"/>
          <a:stretch/>
        </p:blipFill>
        <p:spPr>
          <a:xfrm>
            <a:off x="0" y="2746299"/>
            <a:ext cx="2759726" cy="340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2f8903ff9fa_0_72"/>
          <p:cNvPicPr preferRelativeResize="0"/>
          <p:nvPr/>
        </p:nvPicPr>
        <p:blipFill rotWithShape="1">
          <a:blip r:embed="rId5">
            <a:alphaModFix/>
          </a:blip>
          <a:srcRect t="7373"/>
          <a:stretch/>
        </p:blipFill>
        <p:spPr>
          <a:xfrm>
            <a:off x="3144100" y="2746276"/>
            <a:ext cx="2759724" cy="3408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2f8903ff9fa_0_72"/>
          <p:cNvPicPr preferRelativeResize="0"/>
          <p:nvPr/>
        </p:nvPicPr>
        <p:blipFill rotWithShape="1">
          <a:blip r:embed="rId6">
            <a:alphaModFix/>
          </a:blip>
          <a:srcRect l="21875" t="7373" r="21874"/>
          <a:stretch/>
        </p:blipFill>
        <p:spPr>
          <a:xfrm>
            <a:off x="6288175" y="2746299"/>
            <a:ext cx="2759726" cy="340834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2f8903ff9fa_0_72"/>
          <p:cNvSpPr/>
          <p:nvPr/>
        </p:nvSpPr>
        <p:spPr>
          <a:xfrm>
            <a:off x="0" y="1737475"/>
            <a:ext cx="12192000" cy="7923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8" name="Google Shape;388;g2f8903ff9fa_0_72"/>
          <p:cNvSpPr txBox="1"/>
          <p:nvPr/>
        </p:nvSpPr>
        <p:spPr>
          <a:xfrm>
            <a:off x="0" y="1933525"/>
            <a:ext cx="12192000" cy="40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Younger campus, well maintained with recent significant improvements 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f8903ff9fa_0_104"/>
          <p:cNvSpPr/>
          <p:nvPr/>
        </p:nvSpPr>
        <p:spPr>
          <a:xfrm>
            <a:off x="0" y="521600"/>
            <a:ext cx="5802000" cy="1314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4" name="Google Shape;394;g2f8903ff9fa_0_104"/>
          <p:cNvSpPr txBox="1">
            <a:spLocks noGrp="1"/>
          </p:cNvSpPr>
          <p:nvPr>
            <p:ph type="subTitle" idx="1"/>
          </p:nvPr>
        </p:nvSpPr>
        <p:spPr>
          <a:xfrm>
            <a:off x="713592" y="672403"/>
            <a:ext cx="7888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 sz="2200" b="1">
                <a:solidFill>
                  <a:schemeClr val="dk1"/>
                </a:solidFill>
              </a:rPr>
              <a:t>OUTCOMES: INTERVIEWS | SURVEYS</a:t>
            </a:r>
            <a:endParaRPr sz="2200" b="1">
              <a:solidFill>
                <a:schemeClr val="dk1"/>
              </a:solidFill>
            </a:endParaRPr>
          </a:p>
        </p:txBody>
      </p:sp>
      <p:cxnSp>
        <p:nvCxnSpPr>
          <p:cNvPr id="395" name="Google Shape;395;g2f8903ff9fa_0_104"/>
          <p:cNvCxnSpPr/>
          <p:nvPr/>
        </p:nvCxnSpPr>
        <p:spPr>
          <a:xfrm rot="10800000">
            <a:off x="659010" y="-8600"/>
            <a:ext cx="0" cy="1126200"/>
          </a:xfrm>
          <a:prstGeom prst="straightConnector1">
            <a:avLst/>
          </a:prstGeom>
          <a:noFill/>
          <a:ln w="57150" cap="flat" cmpd="sng">
            <a:solidFill>
              <a:srgbClr val="971E3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6" name="Google Shape;396;g2f8903ff9fa_0_104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7" name="Google Shape;397;g2f8903ff9fa_0_104"/>
          <p:cNvSpPr txBox="1"/>
          <p:nvPr/>
        </p:nvSpPr>
        <p:spPr>
          <a:xfrm>
            <a:off x="10795000" y="6343650"/>
            <a:ext cx="90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98" name="Google Shape;398;g2f8903ff9fa_0_104"/>
          <p:cNvCxnSpPr/>
          <p:nvPr/>
        </p:nvCxnSpPr>
        <p:spPr>
          <a:xfrm>
            <a:off x="0" y="6400800"/>
            <a:ext cx="2578200" cy="0"/>
          </a:xfrm>
          <a:prstGeom prst="straightConnector1">
            <a:avLst/>
          </a:prstGeom>
          <a:noFill/>
          <a:ln w="190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9" name="Google Shape;399;g2f8903ff9fa_0_104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8296B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FACILITIES MASTER PLAN UPDATE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8296B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0" name="Google Shape;400;g2f8903ff9fa_0_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138" y="2981900"/>
            <a:ext cx="1556825" cy="1556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401" name="Google Shape;401;g2f8903ff9fa_0_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0812" y="3008300"/>
            <a:ext cx="1556825" cy="1556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402" name="Google Shape;402;g2f8903ff9fa_0_1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8050" y="3019825"/>
            <a:ext cx="1692300" cy="1692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403" name="Google Shape;403;g2f8903ff9fa_0_1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23050" y="3047162"/>
            <a:ext cx="1631700" cy="163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404" name="Google Shape;404;g2f8903ff9fa_0_1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64476" y="3047800"/>
            <a:ext cx="1631700" cy="163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sp>
        <p:nvSpPr>
          <p:cNvPr id="405" name="Google Shape;405;g2f8903ff9fa_0_104"/>
          <p:cNvSpPr txBox="1"/>
          <p:nvPr/>
        </p:nvSpPr>
        <p:spPr>
          <a:xfrm>
            <a:off x="241400" y="4831750"/>
            <a:ext cx="1692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971E33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STUDENT 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971E33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GOVERNMENT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285750" marR="0" lvl="0" indent="-158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742950" marR="0" lvl="1" indent="-158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6" name="Google Shape;406;g2f8903ff9fa_0_104"/>
          <p:cNvSpPr txBox="1"/>
          <p:nvPr/>
        </p:nvSpPr>
        <p:spPr>
          <a:xfrm>
            <a:off x="2553063" y="4831750"/>
            <a:ext cx="1692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971E33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BASIC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971E33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NEEDS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highlight>
                <a:srgbClr val="874398"/>
              </a:highlight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285750" marR="0" lvl="0" indent="-158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highlight>
                <a:srgbClr val="874398"/>
              </a:highlight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highlight>
                <a:srgbClr val="874398"/>
              </a:highlight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742950" marR="0" lvl="1" indent="-158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highlight>
                <a:srgbClr val="874398"/>
              </a:highlight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7" name="Google Shape;407;g2f8903ff9fa_0_104"/>
          <p:cNvSpPr txBox="1"/>
          <p:nvPr/>
        </p:nvSpPr>
        <p:spPr>
          <a:xfrm>
            <a:off x="5038050" y="4831750"/>
            <a:ext cx="1692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971E33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STUDENT 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971E33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HEALTH SERVICES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742950" marR="0" lvl="1" indent="-158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8" name="Google Shape;408;g2f8903ff9fa_0_104"/>
          <p:cNvSpPr txBox="1"/>
          <p:nvPr/>
        </p:nvSpPr>
        <p:spPr>
          <a:xfrm>
            <a:off x="7159750" y="4831750"/>
            <a:ext cx="2325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971E33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SPECIAL PROGRAMS/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971E33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EQUITY GROUPS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285750" marR="0" lvl="0" indent="-158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742950" marR="0" lvl="1" indent="-158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9" name="Google Shape;409;g2f8903ff9fa_0_104"/>
          <p:cNvSpPr txBox="1"/>
          <p:nvPr/>
        </p:nvSpPr>
        <p:spPr>
          <a:xfrm>
            <a:off x="10034175" y="4831750"/>
            <a:ext cx="16923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971E33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MEETING/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971E33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CONFERENCE/ EVENT SPACE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285750" marR="0" lvl="0" indent="-158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742950" marR="0" lvl="1" indent="-158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971E33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0" name="Google Shape;410;g2f8903ff9fa_0_104"/>
          <p:cNvSpPr/>
          <p:nvPr/>
        </p:nvSpPr>
        <p:spPr>
          <a:xfrm>
            <a:off x="0" y="1737475"/>
            <a:ext cx="12192000" cy="7923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1" name="Google Shape;411;g2f8903ff9fa_0_104"/>
          <p:cNvSpPr txBox="1"/>
          <p:nvPr/>
        </p:nvSpPr>
        <p:spPr>
          <a:xfrm>
            <a:off x="0" y="1933525"/>
            <a:ext cx="12192000" cy="400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Priority need for facilities is student centered spaces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f8903ff9fa_0_126"/>
          <p:cNvSpPr txBox="1">
            <a:spLocks noGrp="1"/>
          </p:cNvSpPr>
          <p:nvPr>
            <p:ph type="subTitle" idx="1"/>
          </p:nvPr>
        </p:nvSpPr>
        <p:spPr>
          <a:xfrm>
            <a:off x="713592" y="672403"/>
            <a:ext cx="7888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 sz="2200" b="1">
                <a:solidFill>
                  <a:schemeClr val="dk1"/>
                </a:solidFill>
              </a:rPr>
              <a:t>OUTCOMES: INTERVIEWS | SURVEYS</a:t>
            </a:r>
            <a:endParaRPr sz="2200" b="1">
              <a:solidFill>
                <a:schemeClr val="dk1"/>
              </a:solidFill>
            </a:endParaRPr>
          </a:p>
        </p:txBody>
      </p:sp>
      <p:cxnSp>
        <p:nvCxnSpPr>
          <p:cNvPr id="417" name="Google Shape;417;g2f8903ff9fa_0_126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8" name="Google Shape;418;g2f8903ff9fa_0_126"/>
          <p:cNvSpPr txBox="1"/>
          <p:nvPr/>
        </p:nvSpPr>
        <p:spPr>
          <a:xfrm>
            <a:off x="10795000" y="6343650"/>
            <a:ext cx="90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19" name="Google Shape;419;g2f8903ff9fa_0_126"/>
          <p:cNvCxnSpPr/>
          <p:nvPr/>
        </p:nvCxnSpPr>
        <p:spPr>
          <a:xfrm>
            <a:off x="0" y="6400800"/>
            <a:ext cx="2578200" cy="0"/>
          </a:xfrm>
          <a:prstGeom prst="straightConnector1">
            <a:avLst/>
          </a:prstGeom>
          <a:noFill/>
          <a:ln w="190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0" name="Google Shape;420;g2f8903ff9fa_0_126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8296B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FACILITIES MASTER PLAN UPDATE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8296B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1" name="Google Shape;421;g2f8903ff9fa_0_126"/>
          <p:cNvSpPr/>
          <p:nvPr/>
        </p:nvSpPr>
        <p:spPr>
          <a:xfrm>
            <a:off x="0" y="521600"/>
            <a:ext cx="5838300" cy="1314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22" name="Google Shape;422;g2f8903ff9fa_0_126"/>
          <p:cNvCxnSpPr/>
          <p:nvPr/>
        </p:nvCxnSpPr>
        <p:spPr>
          <a:xfrm rot="10800000">
            <a:off x="659010" y="-8600"/>
            <a:ext cx="0" cy="1126200"/>
          </a:xfrm>
          <a:prstGeom prst="straightConnector1">
            <a:avLst/>
          </a:prstGeom>
          <a:noFill/>
          <a:ln w="57150" cap="flat" cmpd="sng">
            <a:solidFill>
              <a:srgbClr val="AB1E2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3" name="Google Shape;423;g2f8903ff9fa_0_126"/>
          <p:cNvSpPr/>
          <p:nvPr/>
        </p:nvSpPr>
        <p:spPr>
          <a:xfrm>
            <a:off x="3412655" y="1471809"/>
            <a:ext cx="1232700" cy="1232400"/>
          </a:xfrm>
          <a:prstGeom prst="ellipse">
            <a:avLst/>
          </a:prstGeom>
          <a:solidFill>
            <a:srgbClr val="8296B0"/>
          </a:solidFill>
          <a:ln w="19050" cap="flat" cmpd="sng">
            <a:solidFill>
              <a:srgbClr val="8296B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4" name="Google Shape;424;g2f8903ff9fa_0_126"/>
          <p:cNvSpPr/>
          <p:nvPr/>
        </p:nvSpPr>
        <p:spPr>
          <a:xfrm>
            <a:off x="2048469" y="3958949"/>
            <a:ext cx="1232700" cy="1232400"/>
          </a:xfrm>
          <a:prstGeom prst="ellipse">
            <a:avLst/>
          </a:prstGeom>
          <a:solidFill>
            <a:srgbClr val="8296B0"/>
          </a:solidFill>
          <a:ln w="19050" cap="flat" cmpd="sng">
            <a:solidFill>
              <a:srgbClr val="8296B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25" name="Google Shape;425;g2f8903ff9fa_0_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3492" y="1551070"/>
            <a:ext cx="971049" cy="9710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sp>
        <p:nvSpPr>
          <p:cNvPr id="426" name="Google Shape;426;g2f8903ff9fa_0_126"/>
          <p:cNvSpPr txBox="1"/>
          <p:nvPr/>
        </p:nvSpPr>
        <p:spPr>
          <a:xfrm>
            <a:off x="1168163" y="53573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COMMUNITY USAGE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8" name="Google Shape;428;g2f8903ff9fa_0_126"/>
          <p:cNvSpPr txBox="1"/>
          <p:nvPr/>
        </p:nvSpPr>
        <p:spPr>
          <a:xfrm>
            <a:off x="4683766" y="5357325"/>
            <a:ext cx="199359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WAYFINDING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0" name="Google Shape;430;g2f8903ff9fa_0_126"/>
          <p:cNvSpPr txBox="1"/>
          <p:nvPr/>
        </p:nvSpPr>
        <p:spPr>
          <a:xfrm>
            <a:off x="8155563" y="5357325"/>
            <a:ext cx="169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BRANDING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2" name="Google Shape;432;g2f8903ff9fa_0_126"/>
          <p:cNvSpPr/>
          <p:nvPr/>
        </p:nvSpPr>
        <p:spPr>
          <a:xfrm>
            <a:off x="5038568" y="3959697"/>
            <a:ext cx="1232700" cy="1232400"/>
          </a:xfrm>
          <a:prstGeom prst="ellipse">
            <a:avLst/>
          </a:prstGeom>
          <a:solidFill>
            <a:srgbClr val="8296B0"/>
          </a:solidFill>
          <a:ln w="19050" cap="flat" cmpd="sng">
            <a:solidFill>
              <a:srgbClr val="8296B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g2f8903ff9fa_0_126"/>
          <p:cNvSpPr/>
          <p:nvPr/>
        </p:nvSpPr>
        <p:spPr>
          <a:xfrm>
            <a:off x="8290268" y="3959697"/>
            <a:ext cx="1232700" cy="1232400"/>
          </a:xfrm>
          <a:prstGeom prst="ellipse">
            <a:avLst/>
          </a:prstGeom>
          <a:solidFill>
            <a:srgbClr val="8296B0"/>
          </a:solidFill>
          <a:ln w="19050" cap="flat" cmpd="sng">
            <a:solidFill>
              <a:srgbClr val="8296B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4" name="Google Shape;434;g2f8903ff9fa_0_126"/>
          <p:cNvSpPr txBox="1"/>
          <p:nvPr/>
        </p:nvSpPr>
        <p:spPr>
          <a:xfrm>
            <a:off x="3182863" y="2818025"/>
            <a:ext cx="169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ATHLETICS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6" name="Google Shape;436;g2f8903ff9fa_0_126"/>
          <p:cNvSpPr txBox="1"/>
          <p:nvPr/>
        </p:nvSpPr>
        <p:spPr>
          <a:xfrm>
            <a:off x="5838224" y="2818025"/>
            <a:ext cx="263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STUDENT HOUSING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7" name="Google Shape;437;g2f8903ff9fa_0_126"/>
          <p:cNvSpPr/>
          <p:nvPr/>
        </p:nvSpPr>
        <p:spPr>
          <a:xfrm>
            <a:off x="6543343" y="1420397"/>
            <a:ext cx="1232700" cy="1232400"/>
          </a:xfrm>
          <a:prstGeom prst="ellipse">
            <a:avLst/>
          </a:prstGeom>
          <a:solidFill>
            <a:srgbClr val="8296B0"/>
          </a:solidFill>
          <a:ln w="19050" cap="flat" cmpd="sng">
            <a:solidFill>
              <a:srgbClr val="8296B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8" name="Google Shape;438;g2f8903ff9fa_0_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4499" y="1605612"/>
            <a:ext cx="800600" cy="800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439" name="Google Shape;439;g2f8903ff9fa_0_1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3866" y="4125000"/>
            <a:ext cx="901800" cy="901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440" name="Google Shape;440;g2f8903ff9fa_0_1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27768" y="4125000"/>
            <a:ext cx="901800" cy="901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441" name="Google Shape;441;g2f8903ff9fa_0_1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34944" y="4058500"/>
            <a:ext cx="1034800" cy="1034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83606"/>
            <a:ext cx="10294182" cy="1090788"/>
          </a:xfrm>
        </p:spPr>
        <p:txBody>
          <a:bodyPr>
            <a:noAutofit/>
          </a:bodyPr>
          <a:lstStyle/>
          <a:p>
            <a:br>
              <a:rPr lang="en-US" sz="4800" dirty="0"/>
            </a:b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400" dirty="0"/>
              <a:t>Program Coordinator</a:t>
            </a:r>
          </a:p>
          <a:p>
            <a:r>
              <a:rPr lang="en-US" sz="4300" dirty="0"/>
              <a:t>Early College Programs and Pathways</a:t>
            </a:r>
          </a:p>
          <a:p>
            <a:r>
              <a:rPr lang="en-US" sz="4300" dirty="0"/>
              <a:t>Promotion – Chabot College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106" y="2869404"/>
            <a:ext cx="1133954" cy="109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4570E-5BB0-4B46-AFA8-769A95D7E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18" b="23437"/>
          <a:stretch/>
        </p:blipFill>
        <p:spPr>
          <a:xfrm>
            <a:off x="680322" y="243281"/>
            <a:ext cx="2708829" cy="37832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1207E0-7B44-4704-8794-ED68DC68D826}"/>
              </a:ext>
            </a:extLst>
          </p:cNvPr>
          <p:cNvSpPr txBox="1">
            <a:spLocks/>
          </p:cNvSpPr>
          <p:nvPr/>
        </p:nvSpPr>
        <p:spPr>
          <a:xfrm>
            <a:off x="162475" y="3141383"/>
            <a:ext cx="10294182" cy="1090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Elizabeth McWhorter </a:t>
            </a:r>
            <a:br>
              <a:rPr lang="en-US" sz="4800" dirty="0"/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2130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4" name="Google Shape;214;g306e412e8b4_1_0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5" name="Google Shape;215;g306e412e8b4_1_0"/>
          <p:cNvSpPr txBox="1"/>
          <p:nvPr/>
        </p:nvSpPr>
        <p:spPr>
          <a:xfrm>
            <a:off x="10795000" y="6343650"/>
            <a:ext cx="902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Google Shape;216;g306e412e8b4_1_0"/>
          <p:cNvSpPr/>
          <p:nvPr/>
        </p:nvSpPr>
        <p:spPr>
          <a:xfrm>
            <a:off x="0" y="521600"/>
            <a:ext cx="9064500" cy="1377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17" name="Google Shape;217;g306e412e8b4_1_0"/>
          <p:cNvCxnSpPr/>
          <p:nvPr/>
        </p:nvCxnSpPr>
        <p:spPr>
          <a:xfrm rot="10800000">
            <a:off x="659010" y="-8300"/>
            <a:ext cx="0" cy="1125900"/>
          </a:xfrm>
          <a:prstGeom prst="straightConnector1">
            <a:avLst/>
          </a:prstGeom>
          <a:noFill/>
          <a:ln w="571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g306e412e8b4_1_0"/>
          <p:cNvCxnSpPr/>
          <p:nvPr/>
        </p:nvCxnSpPr>
        <p:spPr>
          <a:xfrm>
            <a:off x="0" y="6400800"/>
            <a:ext cx="2578500" cy="0"/>
          </a:xfrm>
          <a:prstGeom prst="straightConnector1">
            <a:avLst/>
          </a:prstGeom>
          <a:noFill/>
          <a:ln w="19050" cap="flat" cmpd="sng">
            <a:solidFill>
              <a:srgbClr val="5B6B8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g306e412e8b4_1_0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A80532"/>
                </a:solidFill>
                <a:effectLst/>
                <a:uLnTx/>
                <a:uFillTx/>
                <a:latin typeface="Lato Hairline"/>
                <a:ea typeface="Lato Hairline"/>
                <a:cs typeface="Lato Hairline"/>
                <a:sym typeface="Lato Hairline"/>
              </a:rPr>
              <a:t>FACILITIES MASTER PLAN UPDATE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A8053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306e412e8b4_1_0"/>
          <p:cNvSpPr txBox="1"/>
          <p:nvPr/>
        </p:nvSpPr>
        <p:spPr>
          <a:xfrm>
            <a:off x="713592" y="71023"/>
            <a:ext cx="78885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2019 FACILITIES MASTER PLAN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1" name="Google Shape;221;g306e412e8b4_1_0"/>
          <p:cNvPicPr preferRelativeResize="0"/>
          <p:nvPr/>
        </p:nvPicPr>
        <p:blipFill rotWithShape="1">
          <a:blip r:embed="rId3">
            <a:alphaModFix/>
          </a:blip>
          <a:srcRect t="5187" r="6103" b="9356"/>
          <a:stretch/>
        </p:blipFill>
        <p:spPr>
          <a:xfrm>
            <a:off x="777975" y="711125"/>
            <a:ext cx="7888502" cy="554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06e412e8b4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1401" y="923250"/>
            <a:ext cx="321600" cy="32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24" name="Google Shape;224;g306e412e8b4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3875" y="1220475"/>
            <a:ext cx="321600" cy="32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25" name="Google Shape;225;g306e412e8b4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7425" y="1138575"/>
            <a:ext cx="321600" cy="32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26" name="Google Shape;226;g306e412e8b4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7275" y="3062875"/>
            <a:ext cx="321600" cy="32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27" name="Google Shape;227;g306e412e8b4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3900" y="4513450"/>
            <a:ext cx="321600" cy="32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28" name="Google Shape;228;g306e412e8b4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5925" y="3772850"/>
            <a:ext cx="321600" cy="32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30" name="Google Shape;230;g306e412e8b4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8114" y="2991825"/>
            <a:ext cx="385825" cy="385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31" name="Google Shape;231;g306e412e8b4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2771" y="4150050"/>
            <a:ext cx="276900" cy="276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A215B19-CEBC-44DE-D156-6027E276048D}"/>
              </a:ext>
            </a:extLst>
          </p:cNvPr>
          <p:cNvSpPr/>
          <p:nvPr/>
        </p:nvSpPr>
        <p:spPr>
          <a:xfrm>
            <a:off x="8920836" y="3933650"/>
            <a:ext cx="200379" cy="200379"/>
          </a:xfrm>
          <a:prstGeom prst="ellipse">
            <a:avLst/>
          </a:prstGeom>
          <a:solidFill>
            <a:srgbClr val="C69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7D03AC-69F1-0039-66B4-0642FD6FA9EC}"/>
              </a:ext>
            </a:extLst>
          </p:cNvPr>
          <p:cNvSpPr/>
          <p:nvPr/>
        </p:nvSpPr>
        <p:spPr>
          <a:xfrm>
            <a:off x="3192392" y="4674250"/>
            <a:ext cx="200379" cy="200379"/>
          </a:xfrm>
          <a:prstGeom prst="ellipse">
            <a:avLst/>
          </a:prstGeom>
          <a:solidFill>
            <a:srgbClr val="C69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248CCB-CAD8-B546-7A0E-958D5E16280E}"/>
              </a:ext>
            </a:extLst>
          </p:cNvPr>
          <p:cNvSpPr/>
          <p:nvPr/>
        </p:nvSpPr>
        <p:spPr>
          <a:xfrm>
            <a:off x="5149483" y="3146375"/>
            <a:ext cx="200379" cy="200379"/>
          </a:xfrm>
          <a:prstGeom prst="ellipse">
            <a:avLst/>
          </a:prstGeom>
          <a:solidFill>
            <a:srgbClr val="C69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4EC02E-5A59-0451-79A9-CF37213FB458}"/>
              </a:ext>
            </a:extLst>
          </p:cNvPr>
          <p:cNvSpPr/>
          <p:nvPr/>
        </p:nvSpPr>
        <p:spPr>
          <a:xfrm>
            <a:off x="6737989" y="2491358"/>
            <a:ext cx="200379" cy="200379"/>
          </a:xfrm>
          <a:prstGeom prst="ellipse">
            <a:avLst/>
          </a:prstGeom>
          <a:solidFill>
            <a:srgbClr val="C69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0BDB70-F20D-B511-99BB-FA5CC3B1EDED}"/>
              </a:ext>
            </a:extLst>
          </p:cNvPr>
          <p:cNvSpPr/>
          <p:nvPr/>
        </p:nvSpPr>
        <p:spPr>
          <a:xfrm>
            <a:off x="6719689" y="1919841"/>
            <a:ext cx="200379" cy="200379"/>
          </a:xfrm>
          <a:prstGeom prst="ellipse">
            <a:avLst/>
          </a:prstGeom>
          <a:solidFill>
            <a:srgbClr val="C69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088EBAD-574E-47CB-18C4-3989FC501D61}"/>
              </a:ext>
            </a:extLst>
          </p:cNvPr>
          <p:cNvSpPr/>
          <p:nvPr/>
        </p:nvSpPr>
        <p:spPr>
          <a:xfrm>
            <a:off x="2930947" y="4094450"/>
            <a:ext cx="200379" cy="200379"/>
          </a:xfrm>
          <a:prstGeom prst="ellipse">
            <a:avLst/>
          </a:prstGeom>
          <a:solidFill>
            <a:srgbClr val="C69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Google Shape;222;g306e412e8b4_1_0">
            <a:extLst>
              <a:ext uri="{FF2B5EF4-FFF2-40B4-BE49-F238E27FC236}">
                <a16:creationId xmlns:a16="http://schemas.microsoft.com/office/drawing/2014/main" id="{51885D02-D854-3A41-B653-80B306DADF43}"/>
              </a:ext>
            </a:extLst>
          </p:cNvPr>
          <p:cNvSpPr txBox="1"/>
          <p:nvPr/>
        </p:nvSpPr>
        <p:spPr>
          <a:xfrm>
            <a:off x="9150626" y="951500"/>
            <a:ext cx="2692500" cy="455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COMPLETED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Horticulture with Parking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Advanced Manufacturing  &amp; Transportation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Public Safety Complex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Academic Support &amp; Offices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Viticulture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Building 2000 Renovation (Library)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6096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IN DESIGN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STEAM &amp; Building 1800 Renovation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REMAINING 2019 FMP PROJECTS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Student Center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AUX Gym &amp; Fields</a:t>
            </a:r>
          </a:p>
          <a:p>
            <a:pPr marL="457200" marR="0" lvl="0" indent="-304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IT Storage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233709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g2f8db05e063_0_16" descr="A map of a tow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6000" t="8024" r="6655" b="23205"/>
          <a:stretch/>
        </p:blipFill>
        <p:spPr>
          <a:xfrm>
            <a:off x="658074" y="659300"/>
            <a:ext cx="8404991" cy="5722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2f8db05e063_0_16"/>
          <p:cNvPicPr preferRelativeResize="0"/>
          <p:nvPr/>
        </p:nvPicPr>
        <p:blipFill>
          <a:blip r:embed="rId4">
            <a:alphaModFix amt="70000"/>
          </a:blip>
          <a:srcRect/>
          <a:stretch/>
        </p:blipFill>
        <p:spPr>
          <a:xfrm>
            <a:off x="7730065" y="2004696"/>
            <a:ext cx="626092" cy="76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2f8db05e063_0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9965" y="4377671"/>
            <a:ext cx="4191687" cy="167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2f8db05e063_0_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46890" y="1455510"/>
            <a:ext cx="4360788" cy="3889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2f8db05e063_0_16"/>
          <p:cNvPicPr preferRelativeResize="0"/>
          <p:nvPr/>
        </p:nvPicPr>
        <p:blipFill>
          <a:blip r:embed="rId7">
            <a:alphaModFix amt="70000"/>
          </a:blip>
          <a:srcRect/>
          <a:stretch/>
        </p:blipFill>
        <p:spPr>
          <a:xfrm>
            <a:off x="6979760" y="2135101"/>
            <a:ext cx="581700" cy="5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2f8db05e063_0_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61740" y="3447546"/>
            <a:ext cx="1009150" cy="5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g2f8db05e063_0_16"/>
          <p:cNvPicPr preferRelativeResize="0"/>
          <p:nvPr/>
        </p:nvPicPr>
        <p:blipFill rotWithShape="1">
          <a:blip r:embed="rId9">
            <a:alphaModFix amt="75000"/>
          </a:blip>
          <a:srcRect/>
          <a:stretch/>
        </p:blipFill>
        <p:spPr>
          <a:xfrm>
            <a:off x="5694540" y="2503121"/>
            <a:ext cx="2194750" cy="21388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1" name="Google Shape;481;g2f8db05e063_0_16"/>
          <p:cNvCxnSpPr/>
          <p:nvPr/>
        </p:nvCxnSpPr>
        <p:spPr>
          <a:xfrm rot="10800000">
            <a:off x="11696164" y="6420300"/>
            <a:ext cx="0" cy="437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2" name="Google Shape;482;g2f8db05e063_0_16"/>
          <p:cNvSpPr txBox="1"/>
          <p:nvPr/>
        </p:nvSpPr>
        <p:spPr>
          <a:xfrm>
            <a:off x="10795000" y="6343650"/>
            <a:ext cx="902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3" name="Google Shape;483;g2f8db05e063_0_16"/>
          <p:cNvSpPr/>
          <p:nvPr/>
        </p:nvSpPr>
        <p:spPr>
          <a:xfrm>
            <a:off x="0" y="521600"/>
            <a:ext cx="9064500" cy="137700"/>
          </a:xfrm>
          <a:prstGeom prst="rect">
            <a:avLst/>
          </a:prstGeom>
          <a:solidFill>
            <a:srgbClr val="8296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E9AF1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84" name="Google Shape;484;g2f8db05e063_0_16"/>
          <p:cNvCxnSpPr/>
          <p:nvPr/>
        </p:nvCxnSpPr>
        <p:spPr>
          <a:xfrm rot="10800000">
            <a:off x="659010" y="-8300"/>
            <a:ext cx="0" cy="1125900"/>
          </a:xfrm>
          <a:prstGeom prst="straightConnector1">
            <a:avLst/>
          </a:prstGeom>
          <a:noFill/>
          <a:ln w="57150" cap="flat" cmpd="sng">
            <a:solidFill>
              <a:srgbClr val="A8053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85" name="Google Shape;485;g2f8db05e063_0_16"/>
          <p:cNvCxnSpPr/>
          <p:nvPr/>
        </p:nvCxnSpPr>
        <p:spPr>
          <a:xfrm>
            <a:off x="0" y="6400800"/>
            <a:ext cx="2578500" cy="0"/>
          </a:xfrm>
          <a:prstGeom prst="straightConnector1">
            <a:avLst/>
          </a:prstGeom>
          <a:noFill/>
          <a:ln w="19050" cap="flat" cmpd="sng">
            <a:solidFill>
              <a:srgbClr val="5B6B8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6" name="Google Shape;486;g2f8db05e063_0_16"/>
          <p:cNvSpPr txBox="1"/>
          <p:nvPr/>
        </p:nvSpPr>
        <p:spPr>
          <a:xfrm>
            <a:off x="0" y="6420260"/>
            <a:ext cx="2692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B1E23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A80532"/>
                </a:solidFill>
                <a:effectLst/>
                <a:uLnTx/>
                <a:uFillTx/>
                <a:latin typeface="Lato Hairline"/>
                <a:ea typeface="Lato Hairline"/>
                <a:cs typeface="Lato Hairline"/>
                <a:sym typeface="Lato Hairline"/>
              </a:rPr>
              <a:t>FACILITIES MASTER PLAN UPDATE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A8053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g2f8db05e063_0_16"/>
          <p:cNvSpPr txBox="1"/>
          <p:nvPr/>
        </p:nvSpPr>
        <p:spPr>
          <a:xfrm>
            <a:off x="713592" y="71023"/>
            <a:ext cx="78885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PLANNING CONCEPTS &amp; STRATEGIES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8" name="Google Shape;488;g2f8db05e063_0_16"/>
          <p:cNvSpPr txBox="1"/>
          <p:nvPr/>
        </p:nvSpPr>
        <p:spPr>
          <a:xfrm>
            <a:off x="9558950" y="598878"/>
            <a:ext cx="2633100" cy="518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FACILITIES 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6096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GATEWAYS/LANDSCAPE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UNIVERSAL ACCESS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MINOR RENOVATIONS 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9" name="Google Shape;489;g2f8db05e063_0_16"/>
          <p:cNvSpPr/>
          <p:nvPr/>
        </p:nvSpPr>
        <p:spPr>
          <a:xfrm>
            <a:off x="9327000" y="648828"/>
            <a:ext cx="198000" cy="198000"/>
          </a:xfrm>
          <a:prstGeom prst="ellipse">
            <a:avLst/>
          </a:prstGeom>
          <a:solidFill>
            <a:srgbClr val="CC7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0" name="Google Shape;490;g2f8db05e063_0_16"/>
          <p:cNvSpPr/>
          <p:nvPr/>
        </p:nvSpPr>
        <p:spPr>
          <a:xfrm>
            <a:off x="9317856" y="3180244"/>
            <a:ext cx="198000" cy="198000"/>
          </a:xfrm>
          <a:prstGeom prst="ellipse">
            <a:avLst/>
          </a:prstGeom>
          <a:solidFill>
            <a:srgbClr val="F7B7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91" name="Google Shape;491;g2f8db05e063_0_16"/>
          <p:cNvCxnSpPr/>
          <p:nvPr/>
        </p:nvCxnSpPr>
        <p:spPr>
          <a:xfrm rot="10800000">
            <a:off x="9339000" y="4735941"/>
            <a:ext cx="174000" cy="0"/>
          </a:xfrm>
          <a:prstGeom prst="straightConnector1">
            <a:avLst/>
          </a:prstGeom>
          <a:noFill/>
          <a:ln w="76200" cap="flat" cmpd="sng">
            <a:solidFill>
              <a:srgbClr val="6097C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92" name="Google Shape;492;g2f8db05e063_0_16"/>
          <p:cNvGrpSpPr/>
          <p:nvPr/>
        </p:nvGrpSpPr>
        <p:grpSpPr>
          <a:xfrm>
            <a:off x="3194490" y="4687883"/>
            <a:ext cx="298042" cy="378337"/>
            <a:chOff x="10427446" y="3777673"/>
            <a:chExt cx="410979" cy="521700"/>
          </a:xfrm>
        </p:grpSpPr>
        <p:sp>
          <p:nvSpPr>
            <p:cNvPr id="493" name="Google Shape;493;g2f8db05e063_0_16"/>
            <p:cNvSpPr/>
            <p:nvPr/>
          </p:nvSpPr>
          <p:spPr>
            <a:xfrm>
              <a:off x="10477225" y="3909150"/>
              <a:ext cx="361200" cy="361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4" name="Google Shape;494;g2f8db05e063_0_16"/>
            <p:cNvSpPr txBox="1"/>
            <p:nvPr/>
          </p:nvSpPr>
          <p:spPr>
            <a:xfrm>
              <a:off x="10427446" y="3777673"/>
              <a:ext cx="3381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CC7464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2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CC746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95" name="Google Shape;495;g2f8db05e063_0_16"/>
          <p:cNvGrpSpPr/>
          <p:nvPr/>
        </p:nvGrpSpPr>
        <p:grpSpPr>
          <a:xfrm>
            <a:off x="7223590" y="3846208"/>
            <a:ext cx="298042" cy="378337"/>
            <a:chOff x="10427446" y="3777673"/>
            <a:chExt cx="410979" cy="521700"/>
          </a:xfrm>
        </p:grpSpPr>
        <p:sp>
          <p:nvSpPr>
            <p:cNvPr id="496" name="Google Shape;496;g2f8db05e063_0_16"/>
            <p:cNvSpPr/>
            <p:nvPr/>
          </p:nvSpPr>
          <p:spPr>
            <a:xfrm>
              <a:off x="10477225" y="3909150"/>
              <a:ext cx="361200" cy="361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7" name="Google Shape;497;g2f8db05e063_0_16"/>
            <p:cNvSpPr txBox="1"/>
            <p:nvPr/>
          </p:nvSpPr>
          <p:spPr>
            <a:xfrm>
              <a:off x="10427446" y="3777673"/>
              <a:ext cx="3381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CC7464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4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CC746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98" name="Google Shape;498;g2f8db05e063_0_16"/>
          <p:cNvGrpSpPr/>
          <p:nvPr/>
        </p:nvGrpSpPr>
        <p:grpSpPr>
          <a:xfrm>
            <a:off x="6536740" y="3664758"/>
            <a:ext cx="298042" cy="378337"/>
            <a:chOff x="10427446" y="3777673"/>
            <a:chExt cx="410979" cy="521700"/>
          </a:xfrm>
        </p:grpSpPr>
        <p:sp>
          <p:nvSpPr>
            <p:cNvPr id="499" name="Google Shape;499;g2f8db05e063_0_16"/>
            <p:cNvSpPr/>
            <p:nvPr/>
          </p:nvSpPr>
          <p:spPr>
            <a:xfrm>
              <a:off x="10477225" y="3909150"/>
              <a:ext cx="361200" cy="361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0" name="Google Shape;500;g2f8db05e063_0_16"/>
            <p:cNvSpPr txBox="1"/>
            <p:nvPr/>
          </p:nvSpPr>
          <p:spPr>
            <a:xfrm>
              <a:off x="10427446" y="3777673"/>
              <a:ext cx="3381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CC7464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5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CC746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01" name="Google Shape;501;g2f8db05e063_0_16"/>
          <p:cNvGrpSpPr/>
          <p:nvPr/>
        </p:nvGrpSpPr>
        <p:grpSpPr>
          <a:xfrm>
            <a:off x="5694540" y="2406283"/>
            <a:ext cx="298042" cy="378337"/>
            <a:chOff x="10427446" y="3777673"/>
            <a:chExt cx="410979" cy="521700"/>
          </a:xfrm>
        </p:grpSpPr>
        <p:sp>
          <p:nvSpPr>
            <p:cNvPr id="502" name="Google Shape;502;g2f8db05e063_0_16"/>
            <p:cNvSpPr/>
            <p:nvPr/>
          </p:nvSpPr>
          <p:spPr>
            <a:xfrm>
              <a:off x="10477225" y="3909150"/>
              <a:ext cx="361200" cy="361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3" name="Google Shape;503;g2f8db05e063_0_16"/>
            <p:cNvSpPr txBox="1"/>
            <p:nvPr/>
          </p:nvSpPr>
          <p:spPr>
            <a:xfrm>
              <a:off x="10427446" y="3777673"/>
              <a:ext cx="3381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CC7464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5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CC746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04" name="Google Shape;504;g2f8db05e063_0_16"/>
          <p:cNvGrpSpPr/>
          <p:nvPr/>
        </p:nvGrpSpPr>
        <p:grpSpPr>
          <a:xfrm>
            <a:off x="2779965" y="5373683"/>
            <a:ext cx="298042" cy="378337"/>
            <a:chOff x="10427446" y="3777673"/>
            <a:chExt cx="410979" cy="521700"/>
          </a:xfrm>
        </p:grpSpPr>
        <p:sp>
          <p:nvSpPr>
            <p:cNvPr id="505" name="Google Shape;505;g2f8db05e063_0_16"/>
            <p:cNvSpPr/>
            <p:nvPr/>
          </p:nvSpPr>
          <p:spPr>
            <a:xfrm>
              <a:off x="10477225" y="3909150"/>
              <a:ext cx="361200" cy="361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6" name="Google Shape;506;g2f8db05e063_0_16"/>
            <p:cNvSpPr txBox="1"/>
            <p:nvPr/>
          </p:nvSpPr>
          <p:spPr>
            <a:xfrm>
              <a:off x="10427446" y="3777673"/>
              <a:ext cx="3381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B772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8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7B772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07" name="Google Shape;507;g2f8db05e063_0_16"/>
          <p:cNvGrpSpPr/>
          <p:nvPr/>
        </p:nvGrpSpPr>
        <p:grpSpPr>
          <a:xfrm>
            <a:off x="4596290" y="5240458"/>
            <a:ext cx="298042" cy="378337"/>
            <a:chOff x="10427446" y="3777673"/>
            <a:chExt cx="410979" cy="521700"/>
          </a:xfrm>
        </p:grpSpPr>
        <p:sp>
          <p:nvSpPr>
            <p:cNvPr id="508" name="Google Shape;508;g2f8db05e063_0_16"/>
            <p:cNvSpPr/>
            <p:nvPr/>
          </p:nvSpPr>
          <p:spPr>
            <a:xfrm>
              <a:off x="10477225" y="3909150"/>
              <a:ext cx="361200" cy="361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9" name="Google Shape;509;g2f8db05e063_0_16"/>
            <p:cNvSpPr txBox="1"/>
            <p:nvPr/>
          </p:nvSpPr>
          <p:spPr>
            <a:xfrm>
              <a:off x="10427446" y="3777673"/>
              <a:ext cx="3381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B772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9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7B772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0" name="Google Shape;510;g2f8db05e063_0_16"/>
          <p:cNvGrpSpPr/>
          <p:nvPr/>
        </p:nvGrpSpPr>
        <p:grpSpPr>
          <a:xfrm>
            <a:off x="6467170" y="4548132"/>
            <a:ext cx="396855" cy="378337"/>
            <a:chOff x="10392652" y="3815489"/>
            <a:chExt cx="547236" cy="521700"/>
          </a:xfrm>
        </p:grpSpPr>
        <p:sp>
          <p:nvSpPr>
            <p:cNvPr id="511" name="Google Shape;511;g2f8db05e063_0_16"/>
            <p:cNvSpPr/>
            <p:nvPr/>
          </p:nvSpPr>
          <p:spPr>
            <a:xfrm>
              <a:off x="10477234" y="3909150"/>
              <a:ext cx="361200" cy="361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2" name="Google Shape;512;g2f8db05e063_0_16"/>
            <p:cNvSpPr txBox="1"/>
            <p:nvPr/>
          </p:nvSpPr>
          <p:spPr>
            <a:xfrm>
              <a:off x="10392652" y="3815489"/>
              <a:ext cx="547236" cy="5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7B772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10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7B772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3" name="Google Shape;513;g2f8db05e063_0_16"/>
          <p:cNvGrpSpPr/>
          <p:nvPr/>
        </p:nvGrpSpPr>
        <p:grpSpPr>
          <a:xfrm>
            <a:off x="7375694" y="3376962"/>
            <a:ext cx="521551" cy="378337"/>
            <a:chOff x="10393595" y="3813358"/>
            <a:chExt cx="719182" cy="521700"/>
          </a:xfrm>
        </p:grpSpPr>
        <p:sp>
          <p:nvSpPr>
            <p:cNvPr id="514" name="Google Shape;514;g2f8db05e063_0_16"/>
            <p:cNvSpPr/>
            <p:nvPr/>
          </p:nvSpPr>
          <p:spPr>
            <a:xfrm>
              <a:off x="10477225" y="3909150"/>
              <a:ext cx="361200" cy="361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5" name="Google Shape;515;g2f8db05e063_0_16"/>
            <p:cNvSpPr txBox="1"/>
            <p:nvPr/>
          </p:nvSpPr>
          <p:spPr>
            <a:xfrm>
              <a:off x="10393595" y="3813358"/>
              <a:ext cx="719182" cy="5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7B772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11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7B772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6" name="Google Shape;516;g2f8db05e063_0_16"/>
          <p:cNvGrpSpPr/>
          <p:nvPr/>
        </p:nvGrpSpPr>
        <p:grpSpPr>
          <a:xfrm>
            <a:off x="7859588" y="2148973"/>
            <a:ext cx="466884" cy="378337"/>
            <a:chOff x="10448554" y="3778815"/>
            <a:chExt cx="643800" cy="521700"/>
          </a:xfrm>
        </p:grpSpPr>
        <p:sp>
          <p:nvSpPr>
            <p:cNvPr id="517" name="Google Shape;517;g2f8db05e063_0_16"/>
            <p:cNvSpPr/>
            <p:nvPr/>
          </p:nvSpPr>
          <p:spPr>
            <a:xfrm>
              <a:off x="10477225" y="3909150"/>
              <a:ext cx="361200" cy="361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8" name="Google Shape;518;g2f8db05e063_0_16"/>
            <p:cNvSpPr txBox="1"/>
            <p:nvPr/>
          </p:nvSpPr>
          <p:spPr>
            <a:xfrm>
              <a:off x="10448554" y="3778815"/>
              <a:ext cx="6438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7464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7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CC746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9" name="Google Shape;519;g2f8db05e063_0_16"/>
          <p:cNvGrpSpPr/>
          <p:nvPr/>
        </p:nvGrpSpPr>
        <p:grpSpPr>
          <a:xfrm>
            <a:off x="5061003" y="3429809"/>
            <a:ext cx="466884" cy="378337"/>
            <a:chOff x="10370789" y="3805631"/>
            <a:chExt cx="643800" cy="521700"/>
          </a:xfrm>
        </p:grpSpPr>
        <p:sp>
          <p:nvSpPr>
            <p:cNvPr id="520" name="Google Shape;520;g2f8db05e063_0_16"/>
            <p:cNvSpPr/>
            <p:nvPr/>
          </p:nvSpPr>
          <p:spPr>
            <a:xfrm>
              <a:off x="10477225" y="3909150"/>
              <a:ext cx="361200" cy="361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1" name="Google Shape;521;g2f8db05e063_0_16"/>
            <p:cNvSpPr txBox="1"/>
            <p:nvPr/>
          </p:nvSpPr>
          <p:spPr>
            <a:xfrm>
              <a:off x="10370789" y="3805631"/>
              <a:ext cx="6438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6097C9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12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6097C9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22" name="Google Shape;522;g2f8db05e063_0_16"/>
          <p:cNvGrpSpPr/>
          <p:nvPr/>
        </p:nvGrpSpPr>
        <p:grpSpPr>
          <a:xfrm>
            <a:off x="7232484" y="2146182"/>
            <a:ext cx="466884" cy="378337"/>
            <a:chOff x="10437889" y="3766569"/>
            <a:chExt cx="643800" cy="521700"/>
          </a:xfrm>
        </p:grpSpPr>
        <p:sp>
          <p:nvSpPr>
            <p:cNvPr id="523" name="Google Shape;523;g2f8db05e063_0_16"/>
            <p:cNvSpPr/>
            <p:nvPr/>
          </p:nvSpPr>
          <p:spPr>
            <a:xfrm>
              <a:off x="10477225" y="3909150"/>
              <a:ext cx="361200" cy="361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4" name="Google Shape;524;g2f8db05e063_0_16"/>
            <p:cNvSpPr txBox="1"/>
            <p:nvPr/>
          </p:nvSpPr>
          <p:spPr>
            <a:xfrm>
              <a:off x="10437889" y="3766569"/>
              <a:ext cx="6438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7464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6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CC746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25" name="Google Shape;525;g2f8db05e063_0_16"/>
          <p:cNvSpPr/>
          <p:nvPr/>
        </p:nvSpPr>
        <p:spPr>
          <a:xfrm>
            <a:off x="9365844" y="5318147"/>
            <a:ext cx="117421" cy="117421"/>
          </a:xfrm>
          <a:prstGeom prst="ellipse">
            <a:avLst/>
          </a:prstGeom>
          <a:solidFill>
            <a:srgbClr val="CC7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6" name="Google Shape;526;g2f8db05e063_0_16"/>
          <p:cNvSpPr txBox="1"/>
          <p:nvPr/>
        </p:nvSpPr>
        <p:spPr>
          <a:xfrm>
            <a:off x="9315789" y="4797360"/>
            <a:ext cx="30000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   12.   Establish/Enhance Access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7" name="Google Shape;527;g2f8db05e063_0_16"/>
          <p:cNvSpPr txBox="1"/>
          <p:nvPr/>
        </p:nvSpPr>
        <p:spPr>
          <a:xfrm>
            <a:off x="9338492" y="5455339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1600 + 4000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g2f8db05e063_0_16"/>
          <p:cNvSpPr txBox="1"/>
          <p:nvPr/>
        </p:nvSpPr>
        <p:spPr>
          <a:xfrm>
            <a:off x="9398580" y="872815"/>
            <a:ext cx="30000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24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1.   Student Center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9" name="Google Shape;529;g2f8db05e063_0_16"/>
          <p:cNvSpPr txBox="1"/>
          <p:nvPr/>
        </p:nvSpPr>
        <p:spPr>
          <a:xfrm>
            <a:off x="9558671" y="1144003"/>
            <a:ext cx="30000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2.   Building 400 Renovation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0" name="Google Shape;530;g2f8db05e063_0_16"/>
          <p:cNvSpPr txBox="1"/>
          <p:nvPr/>
        </p:nvSpPr>
        <p:spPr>
          <a:xfrm>
            <a:off x="9567815" y="1455342"/>
            <a:ext cx="30000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3.   Building 2400 Renovation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1" name="Google Shape;531;g2f8db05e063_0_16"/>
          <p:cNvSpPr txBox="1"/>
          <p:nvPr/>
        </p:nvSpPr>
        <p:spPr>
          <a:xfrm>
            <a:off x="9558671" y="1732938"/>
            <a:ext cx="3404616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4.   Student Housing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32" name="Google Shape;532;g2f8db05e063_0_16"/>
          <p:cNvGrpSpPr/>
          <p:nvPr/>
        </p:nvGrpSpPr>
        <p:grpSpPr>
          <a:xfrm>
            <a:off x="5805940" y="2679758"/>
            <a:ext cx="298042" cy="378337"/>
            <a:chOff x="10427446" y="3777673"/>
            <a:chExt cx="410979" cy="521700"/>
          </a:xfrm>
        </p:grpSpPr>
        <p:sp>
          <p:nvSpPr>
            <p:cNvPr id="533" name="Google Shape;533;g2f8db05e063_0_16"/>
            <p:cNvSpPr/>
            <p:nvPr/>
          </p:nvSpPr>
          <p:spPr>
            <a:xfrm>
              <a:off x="10477225" y="3909150"/>
              <a:ext cx="361200" cy="361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4" name="Google Shape;534;g2f8db05e063_0_16"/>
            <p:cNvSpPr txBox="1"/>
            <p:nvPr/>
          </p:nvSpPr>
          <p:spPr>
            <a:xfrm>
              <a:off x="10427446" y="3777673"/>
              <a:ext cx="3381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C7464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4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CC746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35" name="Google Shape;535;g2f8db05e063_0_16"/>
          <p:cNvSpPr txBox="1"/>
          <p:nvPr/>
        </p:nvSpPr>
        <p:spPr>
          <a:xfrm>
            <a:off x="9558671" y="2044277"/>
            <a:ext cx="30000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5.   Auxiliary Gym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6" name="Google Shape;536;g2f8db05e063_0_16"/>
          <p:cNvSpPr txBox="1"/>
          <p:nvPr/>
        </p:nvSpPr>
        <p:spPr>
          <a:xfrm>
            <a:off x="9530305" y="3370202"/>
            <a:ext cx="30000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8.   Southwest Entry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7" name="Google Shape;537;g2f8db05e063_0_16"/>
          <p:cNvSpPr txBox="1"/>
          <p:nvPr/>
        </p:nvSpPr>
        <p:spPr>
          <a:xfrm>
            <a:off x="9530305" y="3619056"/>
            <a:ext cx="30000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9.   Campus Entry / Connection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8" name="Google Shape;538;g2f8db05e063_0_16"/>
          <p:cNvSpPr txBox="1"/>
          <p:nvPr/>
        </p:nvSpPr>
        <p:spPr>
          <a:xfrm>
            <a:off x="9448009" y="3872255"/>
            <a:ext cx="30000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10.   Campus Beautification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0" name="Google Shape;540;g2f8db05e063_0_16"/>
          <p:cNvSpPr txBox="1"/>
          <p:nvPr/>
        </p:nvSpPr>
        <p:spPr>
          <a:xfrm>
            <a:off x="9554187" y="2594567"/>
            <a:ext cx="30000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7.   Events Plaza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1" name="Google Shape;541;g2f8db05e063_0_16"/>
          <p:cNvSpPr txBox="1"/>
          <p:nvPr/>
        </p:nvSpPr>
        <p:spPr>
          <a:xfrm>
            <a:off x="9554187" y="2324613"/>
            <a:ext cx="30000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6.   Athletic Fields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42" name="Google Shape;542;g2f8db05e063_0_16"/>
          <p:cNvPicPr preferRelativeResize="0"/>
          <p:nvPr/>
        </p:nvPicPr>
        <p:blipFill rotWithShape="1">
          <a:blip r:embed="rId10">
            <a:alphaModFix amt="75000"/>
          </a:blip>
          <a:srcRect/>
          <a:stretch/>
        </p:blipFill>
        <p:spPr>
          <a:xfrm>
            <a:off x="3781340" y="4830859"/>
            <a:ext cx="419100" cy="409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3" name="Google Shape;543;g2f8db05e063_0_16"/>
          <p:cNvGrpSpPr/>
          <p:nvPr/>
        </p:nvGrpSpPr>
        <p:grpSpPr>
          <a:xfrm>
            <a:off x="3803640" y="4941433"/>
            <a:ext cx="298042" cy="378337"/>
            <a:chOff x="10427446" y="3777673"/>
            <a:chExt cx="410979" cy="521700"/>
          </a:xfrm>
        </p:grpSpPr>
        <p:sp>
          <p:nvSpPr>
            <p:cNvPr id="544" name="Google Shape;544;g2f8db05e063_0_16"/>
            <p:cNvSpPr/>
            <p:nvPr/>
          </p:nvSpPr>
          <p:spPr>
            <a:xfrm>
              <a:off x="10477225" y="3909150"/>
              <a:ext cx="361200" cy="361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5" name="Google Shape;545;g2f8db05e063_0_16"/>
            <p:cNvSpPr txBox="1"/>
            <p:nvPr/>
          </p:nvSpPr>
          <p:spPr>
            <a:xfrm>
              <a:off x="10427446" y="3777673"/>
              <a:ext cx="3381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CC7464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1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CC746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546" name="Google Shape;546;g2f8db05e063_0_16"/>
          <p:cNvPicPr preferRelativeResize="0"/>
          <p:nvPr/>
        </p:nvPicPr>
        <p:blipFill rotWithShape="1">
          <a:blip r:embed="rId11">
            <a:alphaModFix amt="75000"/>
          </a:blip>
          <a:srcRect/>
          <a:stretch/>
        </p:blipFill>
        <p:spPr>
          <a:xfrm>
            <a:off x="3358753" y="4999209"/>
            <a:ext cx="180975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2f8db05e063_0_16"/>
          <p:cNvPicPr preferRelativeResize="0"/>
          <p:nvPr/>
        </p:nvPicPr>
        <p:blipFill rotWithShape="1">
          <a:blip r:embed="rId12">
            <a:alphaModFix amt="75000"/>
          </a:blip>
          <a:srcRect/>
          <a:stretch/>
        </p:blipFill>
        <p:spPr>
          <a:xfrm>
            <a:off x="5230178" y="4261659"/>
            <a:ext cx="523875" cy="485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8" name="Google Shape;548;g2f8db05e063_0_16"/>
          <p:cNvGrpSpPr/>
          <p:nvPr/>
        </p:nvGrpSpPr>
        <p:grpSpPr>
          <a:xfrm>
            <a:off x="5103040" y="4430558"/>
            <a:ext cx="298042" cy="378337"/>
            <a:chOff x="10427446" y="3777673"/>
            <a:chExt cx="410979" cy="521700"/>
          </a:xfrm>
        </p:grpSpPr>
        <p:sp>
          <p:nvSpPr>
            <p:cNvPr id="549" name="Google Shape;549;g2f8db05e063_0_16"/>
            <p:cNvSpPr/>
            <p:nvPr/>
          </p:nvSpPr>
          <p:spPr>
            <a:xfrm>
              <a:off x="10477225" y="3909150"/>
              <a:ext cx="361200" cy="361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0" name="Google Shape;550;g2f8db05e063_0_16"/>
            <p:cNvSpPr txBox="1"/>
            <p:nvPr/>
          </p:nvSpPr>
          <p:spPr>
            <a:xfrm>
              <a:off x="10427446" y="3777673"/>
              <a:ext cx="338100" cy="52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CC7464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3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CC746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551" name="Google Shape;551;g2f8db05e063_0_1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23940" y="4620871"/>
            <a:ext cx="1381475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38;g2f8db05e063_0_16">
            <a:extLst>
              <a:ext uri="{FF2B5EF4-FFF2-40B4-BE49-F238E27FC236}">
                <a16:creationId xmlns:a16="http://schemas.microsoft.com/office/drawing/2014/main" id="{AA8E708F-8ACD-AD04-D3E8-D94BF52D77D4}"/>
              </a:ext>
            </a:extLst>
          </p:cNvPr>
          <p:cNvSpPr txBox="1"/>
          <p:nvPr/>
        </p:nvSpPr>
        <p:spPr>
          <a:xfrm>
            <a:off x="9475441" y="4128651"/>
            <a:ext cx="3000000" cy="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11.   Lot O Expansion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g2f8903ff9fa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5556" y="1384900"/>
            <a:ext cx="4640875" cy="4640875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g2f8903ff9fa_0_4"/>
          <p:cNvSpPr txBox="1"/>
          <p:nvPr/>
        </p:nvSpPr>
        <p:spPr>
          <a:xfrm>
            <a:off x="0" y="832225"/>
            <a:ext cx="12192000" cy="80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296B0"/>
                </a:solidFill>
                <a:effectLst/>
                <a:uLnTx/>
                <a:uFillTx/>
                <a:latin typeface="Book Antiqua"/>
                <a:ea typeface="Book Antiqua"/>
                <a:cs typeface="Book Antiqua"/>
                <a:sym typeface="Book Antiqua"/>
              </a:rPr>
              <a:t>PROVIDE FEEDBACK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8296B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73D790-DCF6-41A2-AC97-E4311E3C8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9272" y="803006"/>
            <a:ext cx="1019760" cy="981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221941-F376-4252-8DB8-3ECD95CCD05E}"/>
              </a:ext>
            </a:extLst>
          </p:cNvPr>
          <p:cNvSpPr txBox="1"/>
          <p:nvPr/>
        </p:nvSpPr>
        <p:spPr>
          <a:xfrm>
            <a:off x="2387600" y="25908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283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767" y="5068967"/>
            <a:ext cx="9613862" cy="588535"/>
          </a:xfrm>
        </p:spPr>
        <p:txBody>
          <a:bodyPr>
            <a:noAutofit/>
          </a:bodyPr>
          <a:lstStyle/>
          <a:p>
            <a:r>
              <a:rPr lang="en-US" sz="5400" dirty="0"/>
              <a:t>What’s Right at LPC?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336" y="-175854"/>
            <a:ext cx="3280724" cy="5126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191" y="4711125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0485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Custom 3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A40000"/>
      </a:accent1>
      <a:accent2>
        <a:srgbClr val="C00000"/>
      </a:accent2>
      <a:accent3>
        <a:srgbClr val="C00000"/>
      </a:accent3>
      <a:accent4>
        <a:srgbClr val="A2A2A2"/>
      </a:accent4>
      <a:accent5>
        <a:srgbClr val="7F7F7F"/>
      </a:accent5>
      <a:accent6>
        <a:srgbClr val="C00000"/>
      </a:accent6>
      <a:hlink>
        <a:srgbClr val="EA5A0C"/>
      </a:hlink>
      <a:folHlink>
        <a:srgbClr val="C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rlin">
  <a:themeElements>
    <a:clrScheme name="Custom 3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A40000"/>
      </a:accent1>
      <a:accent2>
        <a:srgbClr val="C00000"/>
      </a:accent2>
      <a:accent3>
        <a:srgbClr val="C00000"/>
      </a:accent3>
      <a:accent4>
        <a:srgbClr val="A2A2A2"/>
      </a:accent4>
      <a:accent5>
        <a:srgbClr val="7F7F7F"/>
      </a:accent5>
      <a:accent6>
        <a:srgbClr val="C00000"/>
      </a:accent6>
      <a:hlink>
        <a:srgbClr val="EA5A0C"/>
      </a:hlink>
      <a:folHlink>
        <a:srgbClr val="C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WP Letterhead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B1E23"/>
      </a:accent1>
      <a:accent2>
        <a:srgbClr val="07BACF"/>
      </a:accent2>
      <a:accent3>
        <a:srgbClr val="7F7F7F"/>
      </a:accent3>
      <a:accent4>
        <a:srgbClr val="08335E"/>
      </a:accent4>
      <a:accent5>
        <a:srgbClr val="3D3D3D"/>
      </a:accent5>
      <a:accent6>
        <a:srgbClr val="C6C6C6"/>
      </a:accent6>
      <a:hlink>
        <a:srgbClr val="07BACF"/>
      </a:hlink>
      <a:folHlink>
        <a:srgbClr val="08335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Retrospect">
  <a:themeElements>
    <a:clrScheme name="LPC Colors">
      <a:dk1>
        <a:sysClr val="windowText" lastClr="000000"/>
      </a:dk1>
      <a:lt1>
        <a:sysClr val="window" lastClr="FFFFFF"/>
      </a:lt1>
      <a:dk2>
        <a:srgbClr val="600000"/>
      </a:dk2>
      <a:lt2>
        <a:srgbClr val="E7E6E6"/>
      </a:lt2>
      <a:accent1>
        <a:srgbClr val="800000"/>
      </a:accent1>
      <a:accent2>
        <a:srgbClr val="C00000"/>
      </a:accent2>
      <a:accent3>
        <a:srgbClr val="FFCC99"/>
      </a:accent3>
      <a:accent4>
        <a:srgbClr val="FFE6CC"/>
      </a:accent4>
      <a:accent5>
        <a:srgbClr val="E0C6AD"/>
      </a:accent5>
      <a:accent6>
        <a:srgbClr val="AF967C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21560</TotalTime>
  <Words>3161</Words>
  <Application>Microsoft Office PowerPoint</Application>
  <PresentationFormat>Widescreen</PresentationFormat>
  <Paragraphs>725</Paragraphs>
  <Slides>83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83</vt:i4>
      </vt:variant>
    </vt:vector>
  </HeadingPairs>
  <TitlesOfParts>
    <vt:vector size="108" baseType="lpstr">
      <vt:lpstr>Arial</vt:lpstr>
      <vt:lpstr>Blackbaud Sans</vt:lpstr>
      <vt:lpstr>Book Antiqua</vt:lpstr>
      <vt:lpstr>Calibri</vt:lpstr>
      <vt:lpstr>Calibri Light</vt:lpstr>
      <vt:lpstr>Century Gothic</vt:lpstr>
      <vt:lpstr>Garamond</vt:lpstr>
      <vt:lpstr>Helios Extended</vt:lpstr>
      <vt:lpstr>Helios Extended Bold</vt:lpstr>
      <vt:lpstr>Lato</vt:lpstr>
      <vt:lpstr>Lato Hairline</vt:lpstr>
      <vt:lpstr>Lato Light</vt:lpstr>
      <vt:lpstr>Londrina Solid Heavy</vt:lpstr>
      <vt:lpstr>Neue Montreal</vt:lpstr>
      <vt:lpstr>Open Sans</vt:lpstr>
      <vt:lpstr>Scary Stories</vt:lpstr>
      <vt:lpstr>Verdana</vt:lpstr>
      <vt:lpstr>Berlin</vt:lpstr>
      <vt:lpstr>1_Berlin</vt:lpstr>
      <vt:lpstr>Office Theme</vt:lpstr>
      <vt:lpstr>2_Office Theme</vt:lpstr>
      <vt:lpstr>1_Office Theme</vt:lpstr>
      <vt:lpstr>CWP Letterhead</vt:lpstr>
      <vt:lpstr>3_Office Theme</vt:lpstr>
      <vt:lpstr>Retrospect</vt:lpstr>
      <vt:lpstr>Welcome &amp; Announcements</vt:lpstr>
      <vt:lpstr>PowerPoint Presentation</vt:lpstr>
      <vt:lpstr>College Updates</vt:lpstr>
      <vt:lpstr>College Updates</vt:lpstr>
      <vt:lpstr>College Updates</vt:lpstr>
      <vt:lpstr>New Colleagues on Campus </vt:lpstr>
      <vt:lpstr>Angelica Cazarez  </vt:lpstr>
      <vt:lpstr> </vt:lpstr>
      <vt:lpstr>What’s Right at LPC? </vt:lpstr>
      <vt:lpstr>October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Academic Senate Update</vt:lpstr>
      <vt:lpstr>Academic Senate Update  October 2024</vt:lpstr>
      <vt:lpstr>Common Course Numbering Phase I:   6 courses </vt:lpstr>
      <vt:lpstr>Common Course Numbering Phase 2:    23 courses in 12 areas</vt:lpstr>
      <vt:lpstr>LPC Foundation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 Update</vt:lpstr>
      <vt:lpstr>PowerPoint Presentation</vt:lpstr>
      <vt:lpstr>Enrollments by Modality</vt:lpstr>
      <vt:lpstr>Enrollments by Modality Fall 2019 vs. Fall 2024 (preliminary)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Artificial Intelligence &amp; Academic Integrity Update</vt:lpstr>
      <vt:lpstr>Statewide Happenings</vt:lpstr>
      <vt:lpstr>On the Horizon</vt:lpstr>
      <vt:lpstr>Coming in Canvas</vt:lpstr>
      <vt:lpstr>Academic Honesty Policy Revisions</vt:lpstr>
      <vt:lpstr>Academic Honesty Statement</vt:lpstr>
      <vt:lpstr>Statement of Affirmation by the Las Positas College Academic Senate on Academic Integrity </vt:lpstr>
      <vt:lpstr>Statement of Affirmation by the Las Positas College Academic Senate on Academic Integrity </vt:lpstr>
      <vt:lpstr>PowerPoint Presentation</vt:lpstr>
      <vt:lpstr>Facilities Master Plan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Las Positas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Angelica Cazarez</dc:creator>
  <cp:lastModifiedBy>Estella Sanchez</cp:lastModifiedBy>
  <cp:revision>300</cp:revision>
  <cp:lastPrinted>2024-10-01T19:57:45Z</cp:lastPrinted>
  <dcterms:created xsi:type="dcterms:W3CDTF">2022-10-22T19:31:47Z</dcterms:created>
  <dcterms:modified xsi:type="dcterms:W3CDTF">2024-10-02T19:09:12Z</dcterms:modified>
</cp:coreProperties>
</file>