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4" r:id="rId1"/>
  </p:sldMasterIdLst>
  <p:notesMasterIdLst>
    <p:notesMasterId r:id="rId9"/>
  </p:notesMasterIdLst>
  <p:sldIdLst>
    <p:sldId id="256" r:id="rId2"/>
    <p:sldId id="281" r:id="rId3"/>
    <p:sldId id="261" r:id="rId4"/>
    <p:sldId id="259" r:id="rId5"/>
    <p:sldId id="260" r:id="rId6"/>
    <p:sldId id="258"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0" autoAdjust="0"/>
    <p:restoredTop sz="94626"/>
  </p:normalViewPr>
  <p:slideViewPr>
    <p:cSldViewPr snapToGrid="0">
      <p:cViewPr varScale="1">
        <p:scale>
          <a:sx n="121" d="100"/>
          <a:sy n="121" d="100"/>
        </p:scale>
        <p:origin x="10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B85F8BB4-3DCF-4AF4-8E2F-0D4D4F6F6CCC}" type="datetimeFigureOut">
              <a:rPr lang="en-US"/>
              <a:pPr>
                <a:defRPr/>
              </a:pPr>
              <a:t>9/25/24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EE7BB820-FBD7-4B55-9053-8164780AB50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fld id="{8CF71AD3-72F2-4F12-993F-78FEC0827490}" type="slidenum">
              <a:rPr lang="en-US" altLang="en-US" smtClean="0"/>
              <a:pPr/>
              <a:t>4</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information was adapted from the Education Master Plan 2021-2026 Chapter 6: Goals, Strategies, and Performance Measures </a:t>
            </a:r>
          </a:p>
        </p:txBody>
      </p:sp>
      <p:sp>
        <p:nvSpPr>
          <p:cNvPr id="4" name="Slide Number Placeholder 3"/>
          <p:cNvSpPr>
            <a:spLocks noGrp="1"/>
          </p:cNvSpPr>
          <p:nvPr>
            <p:ph type="sldNum" sz="quarter" idx="5"/>
          </p:nvPr>
        </p:nvSpPr>
        <p:spPr/>
        <p:txBody>
          <a:bodyPr/>
          <a:lstStyle/>
          <a:p>
            <a:pPr>
              <a:defRPr/>
            </a:pPr>
            <a:fld id="{EE7BB820-FBD7-4B55-9053-8164780AB503}" type="slidenum">
              <a:rPr lang="en-US" smtClean="0"/>
              <a:pPr>
                <a:defRPr/>
              </a:pPr>
              <a:t>5</a:t>
            </a:fld>
            <a:endParaRPr lang="en-US" dirty="0"/>
          </a:p>
        </p:txBody>
      </p:sp>
    </p:spTree>
    <p:extLst>
      <p:ext uri="{BB962C8B-B14F-4D97-AF65-F5344CB8AC3E}">
        <p14:creationId xmlns:p14="http://schemas.microsoft.com/office/powerpoint/2010/main" val="297453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pPr>
              <a:defRPr/>
            </a:pPr>
            <a:fld id="{1E1D4FD8-4AAC-4B79-AC4C-9EFBB84566E1}" type="datetimeFigureOut">
              <a:rPr lang="en-US" smtClean="0"/>
              <a:pPr>
                <a:defRPr/>
              </a:pPr>
              <a:t>9/25/24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pPr>
              <a:defRPr/>
            </a:pP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pPr>
              <a:defRPr/>
            </a:pPr>
            <a:fld id="{CA73F9E4-565B-4F4A-93A2-02725758C8C8}" type="slidenum">
              <a:rPr lang="en-US" smtClean="0"/>
              <a:pPr>
                <a:defRPr/>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539519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F46512E-4387-442A-9141-5F5CE57C4054}" type="datetimeFigureOut">
              <a:rPr lang="en-US" smtClean="0"/>
              <a:pPr>
                <a:defRPr/>
              </a:pPr>
              <a:t>9/25/24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C1A9B99-8FA3-4056-AC99-A8AE4552F685}" type="slidenum">
              <a:rPr lang="en-US" smtClean="0"/>
              <a:pPr>
                <a:defRPr/>
              </a:pPr>
              <a:t>‹#›</a:t>
            </a:fld>
            <a:endParaRPr lang="en-US" dirty="0"/>
          </a:p>
        </p:txBody>
      </p:sp>
    </p:spTree>
    <p:extLst>
      <p:ext uri="{BB962C8B-B14F-4D97-AF65-F5344CB8AC3E}">
        <p14:creationId xmlns:p14="http://schemas.microsoft.com/office/powerpoint/2010/main" val="5692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A5710C2-48A6-43BB-AF76-380137CDC1A4}" type="datetimeFigureOut">
              <a:rPr lang="en-US" smtClean="0"/>
              <a:pPr>
                <a:defRPr/>
              </a:pPr>
              <a:t>9/25/24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DD96CE2-9322-4AEC-A8A4-6913D5433258}" type="slidenum">
              <a:rPr lang="en-US" smtClean="0"/>
              <a:pPr>
                <a:defRPr/>
              </a:pPr>
              <a:t>‹#›</a:t>
            </a:fld>
            <a:endParaRPr lang="en-US" dirty="0"/>
          </a:p>
        </p:txBody>
      </p:sp>
    </p:spTree>
    <p:extLst>
      <p:ext uri="{BB962C8B-B14F-4D97-AF65-F5344CB8AC3E}">
        <p14:creationId xmlns:p14="http://schemas.microsoft.com/office/powerpoint/2010/main" val="202320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A8A5D2A-E124-4CC2-BB48-DBCBB8ED71FA}" type="datetimeFigureOut">
              <a:rPr lang="en-US" smtClean="0"/>
              <a:pPr>
                <a:defRPr/>
              </a:pPr>
              <a:t>9/25/24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38BBB2F-1369-4AC8-AB15-8E931D6F5220}" type="slidenum">
              <a:rPr lang="en-US" smtClean="0"/>
              <a:pPr>
                <a:defRPr/>
              </a:pPr>
              <a:t>‹#›</a:t>
            </a:fld>
            <a:endParaRPr lang="en-US" dirty="0"/>
          </a:p>
        </p:txBody>
      </p:sp>
    </p:spTree>
    <p:extLst>
      <p:ext uri="{BB962C8B-B14F-4D97-AF65-F5344CB8AC3E}">
        <p14:creationId xmlns:p14="http://schemas.microsoft.com/office/powerpoint/2010/main" val="380353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pPr>
              <a:defRPr/>
            </a:pPr>
            <a:fld id="{F8E12D1E-7BA0-4CAE-BA13-3368B688C943}" type="datetimeFigureOut">
              <a:rPr lang="en-US" smtClean="0"/>
              <a:pPr>
                <a:defRPr/>
              </a:pPr>
              <a:t>9/25/24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pPr>
              <a:defRPr/>
            </a:pP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pPr>
              <a:defRPr/>
            </a:pPr>
            <a:fld id="{7DB8163D-494E-49A3-A42A-6EA0DD91BC97}" type="slidenum">
              <a:rPr lang="en-US" smtClean="0"/>
              <a:pPr>
                <a:defRPr/>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858022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36EBAB9-81E6-4EBD-9E92-EEE45AEF4488}" type="datetimeFigureOut">
              <a:rPr lang="en-US" smtClean="0"/>
              <a:pPr>
                <a:defRPr/>
              </a:pPr>
              <a:t>9/25/24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BAF4244-FD7B-4218-9E48-5613B1C63E13}" type="slidenum">
              <a:rPr lang="en-US" smtClean="0"/>
              <a:pPr>
                <a:defRPr/>
              </a:pPr>
              <a:t>‹#›</a:t>
            </a:fld>
            <a:endParaRPr lang="en-US" dirty="0"/>
          </a:p>
        </p:txBody>
      </p:sp>
    </p:spTree>
    <p:extLst>
      <p:ext uri="{BB962C8B-B14F-4D97-AF65-F5344CB8AC3E}">
        <p14:creationId xmlns:p14="http://schemas.microsoft.com/office/powerpoint/2010/main" val="301104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36EE1E91-EF72-4C70-A56E-1D8A78C12FD1}" type="datetimeFigureOut">
              <a:rPr lang="en-US" smtClean="0"/>
              <a:pPr>
                <a:defRPr/>
              </a:pPr>
              <a:t>9/25/24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DF3FE768-38BE-44E0-913D-BA13E0F882A5}" type="slidenum">
              <a:rPr lang="en-US" smtClean="0"/>
              <a:pPr>
                <a:defRPr/>
              </a:pPr>
              <a:t>‹#›</a:t>
            </a:fld>
            <a:endParaRPr lang="en-US" dirty="0"/>
          </a:p>
        </p:txBody>
      </p:sp>
    </p:spTree>
    <p:extLst>
      <p:ext uri="{BB962C8B-B14F-4D97-AF65-F5344CB8AC3E}">
        <p14:creationId xmlns:p14="http://schemas.microsoft.com/office/powerpoint/2010/main" val="3245919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2B6518E4-D722-4403-B032-9E137600B9C5}" type="datetimeFigureOut">
              <a:rPr lang="en-US" smtClean="0"/>
              <a:pPr>
                <a:defRPr/>
              </a:pPr>
              <a:t>9/25/24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F976E5C-8236-4689-9C1E-6983BF8723E0}" type="slidenum">
              <a:rPr lang="en-US" smtClean="0"/>
              <a:pPr>
                <a:defRPr/>
              </a:pPr>
              <a:t>‹#›</a:t>
            </a:fld>
            <a:endParaRPr lang="en-US" dirty="0"/>
          </a:p>
        </p:txBody>
      </p:sp>
    </p:spTree>
    <p:extLst>
      <p:ext uri="{BB962C8B-B14F-4D97-AF65-F5344CB8AC3E}">
        <p14:creationId xmlns:p14="http://schemas.microsoft.com/office/powerpoint/2010/main" val="1727604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8656-E76C-421B-A190-F21CBB30E6E2}" type="datetimeFigureOut">
              <a:rPr lang="en-US" smtClean="0"/>
              <a:pPr>
                <a:defRPr/>
              </a:pPr>
              <a:t>9/25/24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B7B383F-9C52-4D35-97D3-2CAA5BD4B34E}" type="slidenum">
              <a:rPr lang="en-US" smtClean="0"/>
              <a:pPr>
                <a:defRPr/>
              </a:pPr>
              <a:t>‹#›</a:t>
            </a:fld>
            <a:endParaRPr lang="en-US" dirty="0"/>
          </a:p>
        </p:txBody>
      </p:sp>
    </p:spTree>
    <p:extLst>
      <p:ext uri="{BB962C8B-B14F-4D97-AF65-F5344CB8AC3E}">
        <p14:creationId xmlns:p14="http://schemas.microsoft.com/office/powerpoint/2010/main" val="3427360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pPr>
              <a:defRPr/>
            </a:pPr>
            <a:fld id="{55AB6A9E-615C-4C6E-9F37-73F6AC6F1D05}" type="datetimeFigureOut">
              <a:rPr lang="en-US" smtClean="0"/>
              <a:pPr>
                <a:defRPr/>
              </a:pPr>
              <a:t>9/25/24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pPr>
              <a:defRPr/>
            </a:pPr>
            <a:fld id="{926B12E3-4696-43A6-9BF8-E8E569C4DD3F}" type="slidenum">
              <a:rPr lang="en-US" smtClean="0"/>
              <a:pPr>
                <a:defRPr/>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312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pPr>
              <a:defRPr/>
            </a:pPr>
            <a:fld id="{B2F6F0B8-503B-4637-95F3-AFBAEAFE9E04}" type="datetimeFigureOut">
              <a:rPr lang="en-US" smtClean="0"/>
              <a:pPr>
                <a:defRPr/>
              </a:pPr>
              <a:t>9/25/24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pPr>
              <a:defRPr/>
            </a:pPr>
            <a:fld id="{4BE29D78-BA64-452A-A5D0-26668FF25057}" type="slidenum">
              <a:rPr lang="en-US" smtClean="0"/>
              <a:pPr>
                <a:defRPr/>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541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a:defRPr/>
            </a:pPr>
            <a:fld id="{B7D6847E-6902-4711-9DC0-D61D3E2CFBF6}" type="datetimeFigureOut">
              <a:rPr lang="en-US" smtClean="0"/>
              <a:pPr>
                <a:defRPr/>
              </a:pPr>
              <a:t>9/25/24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a:defRPr/>
            </a:pP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a:defRPr/>
            </a:pPr>
            <a:fld id="{A48AE68D-579A-400F-86A7-BF510C03E668}" type="slidenum">
              <a:rPr lang="en-US" smtClean="0"/>
              <a:pPr>
                <a:defRPr/>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010038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lstStyle/>
          <a:p>
            <a:pPr eaLnBrk="1" fontAlgn="auto" hangingPunct="1">
              <a:spcAft>
                <a:spcPts val="0"/>
              </a:spcAft>
              <a:defRPr/>
            </a:pPr>
            <a:r>
              <a:rPr lang="en-US" sz="4000" dirty="0"/>
              <a:t>Achievement In Community College for ESL Students </a:t>
            </a:r>
            <a:br>
              <a:rPr lang="en-US" sz="4000" dirty="0"/>
            </a:br>
            <a:endParaRPr lang="en-US" sz="4000" dirty="0"/>
          </a:p>
        </p:txBody>
      </p:sp>
      <p:sp>
        <p:nvSpPr>
          <p:cNvPr id="6147" name="Subtitle 2"/>
          <p:cNvSpPr>
            <a:spLocks noGrp="1"/>
          </p:cNvSpPr>
          <p:nvPr>
            <p:ph type="subTitle" idx="1"/>
          </p:nvPr>
        </p:nvSpPr>
        <p:spPr>
          <a:xfrm>
            <a:off x="2679906" y="3956279"/>
            <a:ext cx="7267399" cy="1086237"/>
          </a:xfrm>
        </p:spPr>
        <p:txBody>
          <a:bodyPr/>
          <a:lstStyle/>
          <a:p>
            <a:pPr eaLnBrk="1" hangingPunct="1"/>
            <a:r>
              <a:rPr lang="en-US" altLang="en-US" dirty="0"/>
              <a:t>Presented Especially for the Academic Senate Fall 2024</a:t>
            </a:r>
          </a:p>
          <a:p>
            <a:pPr eaLnBrk="1" hangingPunct="1"/>
            <a:r>
              <a:rPr lang="en-US" altLang="en-US" dirty="0"/>
              <a:t>Leslie Payne, ESL Faculty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a:t>Program Need </a:t>
            </a:r>
          </a:p>
        </p:txBody>
      </p:sp>
      <p:sp>
        <p:nvSpPr>
          <p:cNvPr id="3" name="Content Placeholder 2"/>
          <p:cNvSpPr>
            <a:spLocks noGrp="1"/>
          </p:cNvSpPr>
          <p:nvPr>
            <p:ph idx="1"/>
          </p:nvPr>
        </p:nvSpPr>
        <p:spPr>
          <a:xfrm>
            <a:off x="1304925" y="1965325"/>
            <a:ext cx="9872663" cy="4038600"/>
          </a:xfrm>
        </p:spPr>
        <p:txBody>
          <a:bodyPr>
            <a:normAutofit/>
          </a:bodyPr>
          <a:lstStyle/>
          <a:p>
            <a:pPr marL="530352" lvl="1" indent="0">
              <a:buNone/>
            </a:pPr>
            <a:r>
              <a:rPr lang="en-US" altLang="en-US" sz="2400" i="0" dirty="0"/>
              <a:t>Navigating the Las Positas College processes and the expectations of being a college student can be very challenging for any student. For a student with limited English proficiency, the journey sometimes ends prematurely due to the complexity of being a student. For these reasons, specialized and targeted labs will be critical to ensure student persistence and success.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dirty="0"/>
              <a:t>Statement of Program Goals and Objectives</a:t>
            </a:r>
          </a:p>
        </p:txBody>
      </p:sp>
      <p:sp>
        <p:nvSpPr>
          <p:cNvPr id="3" name="Content Placeholder 2"/>
          <p:cNvSpPr>
            <a:spLocks noGrp="1"/>
          </p:cNvSpPr>
          <p:nvPr>
            <p:ph idx="1"/>
          </p:nvPr>
        </p:nvSpPr>
        <p:spPr/>
        <p:txBody>
          <a:bodyPr rtlCol="0">
            <a:normAutofit/>
          </a:bodyPr>
          <a:lstStyle/>
          <a:p>
            <a:pPr>
              <a:spcBef>
                <a:spcPct val="0"/>
              </a:spcBef>
              <a:spcAft>
                <a:spcPts val="0"/>
              </a:spcAft>
              <a:defRPr/>
            </a:pPr>
            <a:r>
              <a:rPr lang="en-US" dirty="0"/>
              <a:t>Improve student’s English language skills while simultaneously establishing a sense of place at Las Positas College</a:t>
            </a:r>
          </a:p>
          <a:p>
            <a:pPr>
              <a:spcBef>
                <a:spcPct val="0"/>
              </a:spcBef>
              <a:spcAft>
                <a:spcPts val="0"/>
              </a:spcAft>
              <a:defRPr/>
            </a:pPr>
            <a:r>
              <a:rPr lang="en-US" dirty="0"/>
              <a:t>Improve persistence rates</a:t>
            </a:r>
          </a:p>
          <a:p>
            <a:pPr>
              <a:spcBef>
                <a:spcPct val="0"/>
              </a:spcBef>
              <a:spcAft>
                <a:spcPts val="0"/>
              </a:spcAft>
              <a:defRPr/>
            </a:pPr>
            <a:r>
              <a:rPr lang="en-US" dirty="0"/>
              <a:t>Develop short and long-term academic and professional goals. </a:t>
            </a:r>
          </a:p>
          <a:p>
            <a:pPr>
              <a:spcBef>
                <a:spcPct val="0"/>
              </a:spcBef>
              <a:spcAft>
                <a:spcPts val="0"/>
              </a:spcAft>
              <a:defRPr/>
            </a:pPr>
            <a:r>
              <a:rPr lang="en-US" dirty="0"/>
              <a:t>Impact a student's quality of life academically, professionally and personally.</a:t>
            </a:r>
          </a:p>
        </p:txBody>
      </p:sp>
      <p:sp>
        <p:nvSpPr>
          <p:cNvPr id="2" name="TextBox 1">
            <a:extLst>
              <a:ext uri="{FF2B5EF4-FFF2-40B4-BE49-F238E27FC236}">
                <a16:creationId xmlns:a16="http://schemas.microsoft.com/office/drawing/2014/main" id="{E571A7BB-CB7F-1597-5337-7BE9948E6A79}"/>
              </a:ext>
            </a:extLst>
          </p:cNvPr>
          <p:cNvSpPr txBox="1"/>
          <p:nvPr/>
        </p:nvSpPr>
        <p:spPr>
          <a:xfrm>
            <a:off x="1744717" y="2469931"/>
            <a:ext cx="184731" cy="369332"/>
          </a:xfrm>
          <a:prstGeom prst="rect">
            <a:avLst/>
          </a:prstGeom>
          <a:noFill/>
        </p:spPr>
        <p:txBody>
          <a:bodyPr wrap="non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dirty="0"/>
              <a:t>Anticipated Costs</a:t>
            </a:r>
          </a:p>
        </p:txBody>
      </p:sp>
      <p:sp>
        <p:nvSpPr>
          <p:cNvPr id="3" name="Content Placeholder 2"/>
          <p:cNvSpPr>
            <a:spLocks noGrp="1"/>
          </p:cNvSpPr>
          <p:nvPr>
            <p:ph idx="1"/>
          </p:nvPr>
        </p:nvSpPr>
        <p:spPr>
          <a:xfrm>
            <a:off x="1009185" y="1504060"/>
            <a:ext cx="9872663" cy="5118487"/>
          </a:xfrm>
        </p:spPr>
        <p:txBody>
          <a:bodyPr>
            <a:normAutofit/>
          </a:bodyPr>
          <a:lstStyle/>
          <a:p>
            <a:pPr eaLnBrk="1" hangingPunct="1"/>
            <a:r>
              <a:rPr lang="en-US" altLang="en-US" dirty="0"/>
              <a:t>We have FTEF in the budget. The nine hours total .030 FTEF per semester. </a:t>
            </a:r>
          </a:p>
          <a:p>
            <a:pPr eaLnBrk="1" hangingPunct="1"/>
            <a:r>
              <a:rPr lang="en-US" altLang="en-US" dirty="0"/>
              <a:t>If we offer these labs in both Fall 2025 and Spring 2026, we will use approximately .06 FTEF</a:t>
            </a:r>
          </a:p>
          <a:p>
            <a:pPr marL="0" indent="0">
              <a:buNone/>
            </a:pPr>
            <a:r>
              <a:rPr lang="en-US" altLang="en-US" dirty="0"/>
              <a:t>There are a total of nine hours of labs per semester. This breaks down is as follows:</a:t>
            </a:r>
          </a:p>
          <a:p>
            <a:pPr marL="0" indent="0">
              <a:buNone/>
            </a:pPr>
            <a:r>
              <a:rPr lang="en-US" altLang="en-US" dirty="0"/>
              <a:t>Lab 1: Introduction to Achievement in College for ESL Students (3 hours of lab time).</a:t>
            </a:r>
          </a:p>
          <a:p>
            <a:pPr marL="0" indent="0">
              <a:buNone/>
            </a:pPr>
            <a:r>
              <a:rPr lang="en-US" altLang="en-US" dirty="0"/>
              <a:t>Lab 2: Achievement in College for ESL Students 1 (2 hours of lab time).</a:t>
            </a:r>
          </a:p>
          <a:p>
            <a:pPr marL="0" indent="0">
              <a:buNone/>
            </a:pPr>
            <a:r>
              <a:rPr lang="en-US" altLang="en-US" dirty="0"/>
              <a:t>Lab 3: Achievement in College for ESL Students 2 (2 hours of lab time).</a:t>
            </a:r>
          </a:p>
          <a:p>
            <a:pPr marL="0" indent="0">
              <a:buNone/>
            </a:pPr>
            <a:r>
              <a:rPr lang="en-US" altLang="en-US" dirty="0"/>
              <a:t>Lab 4: Achievement in College for ESL Students 3 (2 hours of lab time).</a:t>
            </a:r>
          </a:p>
          <a:p>
            <a:pPr marL="0" indent="0" eaLnBrk="1" hangingPunct="1">
              <a:buNone/>
            </a:pPr>
            <a:endParaRPr lang="en-US" altLang="en-US" dirty="0"/>
          </a:p>
          <a:p>
            <a:pPr eaLnBrk="1" hangingPunct="1"/>
            <a:r>
              <a:rPr lang="en-US" altLang="en-US" dirty="0"/>
              <a:t>The curriculum requires guest speakers. There is possible funding in MACC to provide the guest speakers an F-hour rate of pay. </a:t>
            </a:r>
          </a:p>
          <a:p>
            <a:pPr marL="0" indent="0">
              <a:buNone/>
            </a:pPr>
            <a:endParaRPr lang="en-US" altLang="en-US" dirty="0"/>
          </a:p>
          <a:p>
            <a:pPr marL="0" indent="0" eaLnBrk="1" hangingPunct="1">
              <a:buNone/>
            </a:pPr>
            <a:endParaRPr lang="en-US" altLang="en-US" dirty="0"/>
          </a:p>
          <a:p>
            <a:pPr marL="0" indent="0" eaLnBrk="1" hangingPunct="1">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143000" y="609599"/>
            <a:ext cx="9875838" cy="920097"/>
          </a:xfrm>
        </p:spPr>
        <p:txBody>
          <a:bodyPr>
            <a:normAutofit fontScale="90000"/>
          </a:bodyPr>
          <a:lstStyle/>
          <a:p>
            <a:pPr algn="ctr" eaLnBrk="1" hangingPunct="1">
              <a:defRPr sz="1800">
                <a:solidFill>
                  <a:srgbClr val="000000"/>
                </a:solidFill>
                <a:effectLst/>
              </a:defRPr>
            </a:pPr>
            <a:br>
              <a:rPr lang="en-US" altLang="en-US" sz="1800" dirty="0">
                <a:solidFill>
                  <a:srgbClr val="000000"/>
                </a:solidFill>
              </a:rPr>
            </a:br>
            <a:r>
              <a:rPr lang="en-US" altLang="en-US" sz="4000" dirty="0">
                <a:solidFill>
                  <a:srgbClr val="000000"/>
                </a:solidFill>
              </a:rPr>
              <a:t>Mission Appropriateness: Educational Master Plan</a:t>
            </a:r>
          </a:p>
        </p:txBody>
      </p:sp>
      <p:sp>
        <p:nvSpPr>
          <p:cNvPr id="3" name="Content Placeholder 2"/>
          <p:cNvSpPr>
            <a:spLocks noGrp="1"/>
          </p:cNvSpPr>
          <p:nvPr>
            <p:ph idx="1"/>
          </p:nvPr>
        </p:nvSpPr>
        <p:spPr>
          <a:xfrm>
            <a:off x="1143000" y="1751888"/>
            <a:ext cx="9872871" cy="4344112"/>
          </a:xfrm>
        </p:spPr>
        <p:txBody>
          <a:bodyPr rtlCol="0">
            <a:normAutofit fontScale="40000" lnSpcReduction="20000"/>
          </a:bodyPr>
          <a:lstStyle/>
          <a:p>
            <a:pPr marL="1097280" lvl="4" indent="0" eaLnBrk="1" fontAlgn="auto" hangingPunct="1">
              <a:buFont typeface="Corbel" panose="020B0503020204020204" pitchFamily="34" charset="0"/>
              <a:buNone/>
              <a:defRPr/>
            </a:pPr>
            <a:r>
              <a:rPr lang="en-US" sz="5000" dirty="0"/>
              <a:t>This certificate maps to goal A: Educational Excellence. It specifically maps to the following: </a:t>
            </a:r>
          </a:p>
          <a:p>
            <a:pPr marL="1668780" lvl="4" indent="-571500">
              <a:defRPr/>
            </a:pPr>
            <a:r>
              <a:rPr lang="en-US" sz="4200" dirty="0"/>
              <a:t>A1.  Analyze and meet the educational needs of a diverse population and workforce through ongoing program support and innovation.  </a:t>
            </a:r>
          </a:p>
          <a:p>
            <a:pPr marL="1097280" lvl="4" indent="0">
              <a:buNone/>
              <a:defRPr/>
            </a:pPr>
            <a:r>
              <a:rPr lang="en-US" sz="4200" dirty="0"/>
              <a:t> </a:t>
            </a:r>
          </a:p>
          <a:p>
            <a:pPr marL="1668780" lvl="4" indent="-571500">
              <a:defRPr/>
            </a:pPr>
            <a:r>
              <a:rPr lang="en-US" sz="4200" dirty="0"/>
              <a:t>A2. Design course offerings, class schedules, and modalities, and support services that are accessible and inclusive for all students and promote timely completion of transfer, degree, and career -technical goals.   </a:t>
            </a:r>
          </a:p>
          <a:p>
            <a:pPr marL="1097280" lvl="4" indent="0">
              <a:buNone/>
              <a:defRPr/>
            </a:pPr>
            <a:endParaRPr lang="en-US" sz="4200" dirty="0"/>
          </a:p>
          <a:p>
            <a:pPr marL="1668780" lvl="4" indent="-571500">
              <a:defRPr/>
            </a:pPr>
            <a:r>
              <a:rPr lang="en-US" sz="4200" dirty="0"/>
              <a:t>A3. Comprehensively and equitably provide for the learning needs of underserved students and students with disabilities though proactive engagement and support. </a:t>
            </a:r>
          </a:p>
          <a:p>
            <a:pPr marL="1668780" lvl="4" indent="-571500">
              <a:defRPr/>
            </a:pPr>
            <a:endParaRPr lang="en-US" sz="4200" dirty="0"/>
          </a:p>
          <a:p>
            <a:pPr marL="1668780" lvl="4" indent="-571500">
              <a:defRPr/>
            </a:pPr>
            <a:r>
              <a:rPr lang="en-US" sz="4200" dirty="0"/>
              <a:t>A6. Develop and institutionalize a comprehensive system of tutoring and other learning support services. </a:t>
            </a:r>
          </a:p>
          <a:p>
            <a:pPr indent="-182880" eaLnBrk="1" fontAlgn="auto" hangingPunct="1">
              <a:spcAft>
                <a:spcPts val="0"/>
              </a:spcAft>
              <a:defRPr/>
            </a:pPr>
            <a:endParaRPr lang="en-US" dirty="0"/>
          </a:p>
          <a:p>
            <a:pPr indent="-182880" eaLnBrk="1" fontAlgn="auto" hangingPunct="1">
              <a:spcAft>
                <a:spcPts val="0"/>
              </a:spcAft>
              <a:defRPr/>
            </a:pPr>
            <a:endParaRPr lang="en-US" dirty="0"/>
          </a:p>
          <a:p>
            <a:pPr marL="2271400" lvl="8" indent="0" algn="r">
              <a:buFont typeface="Corbel" pitchFamily="34" charset="0"/>
              <a:buNone/>
              <a:defRPr/>
            </a:pPr>
            <a:r>
              <a:rPr lang="en-US" sz="28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143000" y="115614"/>
            <a:ext cx="9875838" cy="1222649"/>
          </a:xfrm>
        </p:spPr>
        <p:txBody>
          <a:bodyPr>
            <a:normAutofit fontScale="90000"/>
          </a:bodyPr>
          <a:lstStyle/>
          <a:p>
            <a:pPr eaLnBrk="1" hangingPunct="1"/>
            <a:r>
              <a:rPr lang="en-US" altLang="en-US" dirty="0"/>
              <a:t>Program Overview and Student Learning Outcomes </a:t>
            </a:r>
          </a:p>
        </p:txBody>
      </p:sp>
      <p:sp>
        <p:nvSpPr>
          <p:cNvPr id="3" name="Content Placeholder 2"/>
          <p:cNvSpPr>
            <a:spLocks noGrp="1"/>
          </p:cNvSpPr>
          <p:nvPr>
            <p:ph idx="1"/>
          </p:nvPr>
        </p:nvSpPr>
        <p:spPr>
          <a:xfrm>
            <a:off x="1143000" y="1229704"/>
            <a:ext cx="9872663" cy="5373688"/>
          </a:xfrm>
          <a:ln>
            <a:solidFill>
              <a:schemeClr val="bg2"/>
            </a:solidFill>
          </a:ln>
        </p:spPr>
        <p:txBody>
          <a:bodyPr rtlCol="0">
            <a:normAutofit/>
          </a:bodyPr>
          <a:lstStyle/>
          <a:p>
            <a:pPr marL="201168" indent="0" eaLnBrk="1" fontAlgn="auto" hangingPunct="1">
              <a:spcAft>
                <a:spcPts val="0"/>
              </a:spcAft>
              <a:buNone/>
              <a:defRPr/>
            </a:pPr>
            <a:r>
              <a:rPr lang="en-US" sz="2600" dirty="0"/>
              <a:t>There will be four non-credit labs. If students take all four labs, they will receive a certificate. </a:t>
            </a:r>
          </a:p>
          <a:p>
            <a:pPr marL="658368" indent="-457200">
              <a:spcAft>
                <a:spcPts val="0"/>
              </a:spcAft>
              <a:defRPr/>
            </a:pPr>
            <a:r>
              <a:rPr lang="en-US" dirty="0"/>
              <a:t>NESL 260 - Introduction to Achievement in Community College for ESL Students (3 hours). Upon completion of NESL 260, the student should be able to identify which resources will help them succeed in ESL classes at LPC.</a:t>
            </a:r>
          </a:p>
          <a:p>
            <a:pPr marL="658368" indent="-457200">
              <a:spcAft>
                <a:spcPts val="0"/>
              </a:spcAft>
              <a:defRPr/>
            </a:pPr>
            <a:r>
              <a:rPr lang="en-US" dirty="0"/>
              <a:t>NESL 261 - Achievement in Community College for ESL Students 1 (2 hours). Upon completion of NESL 261, the student should be able to identify their learning styles and self-advocate.</a:t>
            </a:r>
          </a:p>
          <a:p>
            <a:pPr marL="658368" indent="-457200">
              <a:spcAft>
                <a:spcPts val="0"/>
              </a:spcAft>
              <a:defRPr/>
            </a:pPr>
            <a:r>
              <a:rPr lang="en-US" dirty="0"/>
              <a:t>NESL 262 - Achievement in Community College for ESL Students 2 (2 hours). Upon completion of NESL 262, the student should be able to identify the various degrees and certificates offered at LPC and create a student education plan to help ensure student success and commitment   </a:t>
            </a:r>
          </a:p>
          <a:p>
            <a:pPr marL="658368" indent="-457200">
              <a:spcAft>
                <a:spcPts val="0"/>
              </a:spcAft>
              <a:defRPr/>
            </a:pPr>
            <a:r>
              <a:rPr lang="en-US" dirty="0"/>
              <a:t>NESL 263 - Achievement in Community College for ESL Students 3 (2 hours). Upon completion of NESL 263, the student should be able to articulate professional goals.</a:t>
            </a:r>
          </a:p>
          <a:p>
            <a:pPr marL="0" indent="0">
              <a:buNone/>
            </a:pPr>
            <a:endParaRPr lang="en-US" dirty="0"/>
          </a:p>
          <a:p>
            <a:pPr marL="0" indent="0">
              <a:buNone/>
            </a:pP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Program Student Learning Outcomes</a:t>
            </a:r>
          </a:p>
        </p:txBody>
      </p:sp>
      <p:sp>
        <p:nvSpPr>
          <p:cNvPr id="19459" name="Content Placeholder 2"/>
          <p:cNvSpPr>
            <a:spLocks noGrp="1"/>
          </p:cNvSpPr>
          <p:nvPr>
            <p:ph idx="1"/>
          </p:nvPr>
        </p:nvSpPr>
        <p:spPr/>
        <p:txBody>
          <a:bodyPr/>
          <a:lstStyle/>
          <a:p>
            <a:pPr algn="l"/>
            <a:r>
              <a:rPr lang="en-US" i="0" u="none" strike="noStrike" dirty="0">
                <a:solidFill>
                  <a:srgbClr val="2A2A2A"/>
                </a:solidFill>
                <a:effectLst/>
                <a:latin typeface="Franklin Gothic Medium" panose="020B0603020102020204" pitchFamily="34" charset="0"/>
              </a:rPr>
              <a:t>Upon completion of the Achievement in Community College for ESL Students Program, the student should be able to establish short and long-term academic and professional goals. </a:t>
            </a:r>
          </a:p>
          <a:p>
            <a:r>
              <a:rPr lang="en-US" i="0" u="none" strike="noStrike" dirty="0">
                <a:solidFill>
                  <a:srgbClr val="2A2A2A"/>
                </a:solidFill>
                <a:effectLst/>
                <a:latin typeface="Franklin Gothic Medium" panose="020B0603020102020204" pitchFamily="34" charset="0"/>
              </a:rPr>
              <a:t>Upon completion of the Achievement in Community College for ESL Students Program, the student should be able to confidently complete ESL or NESL courses.</a:t>
            </a:r>
          </a:p>
          <a:p>
            <a:r>
              <a:rPr lang="en-US" i="0" u="none" strike="noStrike" dirty="0">
                <a:solidFill>
                  <a:srgbClr val="2A2A2A"/>
                </a:solidFill>
                <a:effectLst/>
                <a:latin typeface="Franklin Gothic Medium" panose="020B0603020102020204" pitchFamily="34" charset="0"/>
              </a:rPr>
              <a:t>Upon completion of the  Achievement in Community College for ESL Students Program, the student should be able to confidently access resources and services at Las Positas College.</a:t>
            </a:r>
            <a:br>
              <a:rPr lang="en-US" dirty="0"/>
            </a:br>
            <a:endParaRPr lang="en-US" altLang="en-US" dirty="0"/>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3471</TotalTime>
  <Words>696</Words>
  <Application>Microsoft Macintosh PowerPoint</Application>
  <PresentationFormat>Widescreen</PresentationFormat>
  <Paragraphs>46</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Corbel</vt:lpstr>
      <vt:lpstr>Franklin Gothic Book</vt:lpstr>
      <vt:lpstr>Franklin Gothic Medium</vt:lpstr>
      <vt:lpstr>Crop</vt:lpstr>
      <vt:lpstr>Achievement In Community College for ESL Students  </vt:lpstr>
      <vt:lpstr>Program Need </vt:lpstr>
      <vt:lpstr>Statement of Program Goals and Objectives</vt:lpstr>
      <vt:lpstr>Anticipated Costs</vt:lpstr>
      <vt:lpstr> Mission Appropriateness: Educational Master Plan</vt:lpstr>
      <vt:lpstr>Program Overview and Student Learning Outcomes </vt:lpstr>
      <vt:lpstr>Program Student Learning Outcomes</vt:lpstr>
    </vt:vector>
  </TitlesOfParts>
  <Company>Las Positas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ESL program  at LPC</dc:title>
  <dc:creator>Staff</dc:creator>
  <cp:lastModifiedBy>Leslie Payne-Swanson</cp:lastModifiedBy>
  <cp:revision>63</cp:revision>
  <dcterms:created xsi:type="dcterms:W3CDTF">2017-03-07T23:00:27Z</dcterms:created>
  <dcterms:modified xsi:type="dcterms:W3CDTF">2024-09-27T20:11:58Z</dcterms:modified>
</cp:coreProperties>
</file>