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309" r:id="rId3"/>
    <p:sldId id="266" r:id="rId4"/>
    <p:sldId id="307" r:id="rId5"/>
    <p:sldId id="31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324"/>
    <a:srgbClr val="D79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9B03BB-3357-967C-505F-F4B391B489AF}" v="1373" dt="2024-12-11T19:12:39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710" y="72"/>
      </p:cViewPr>
      <p:guideLst>
        <p:guide orient="horz" pos="2160"/>
        <p:guide pos="28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99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29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759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1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0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79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35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64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34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41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09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58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8F250-0D09-3E4A-A1DD-97D7FE578F6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5900-AE01-2E42-963E-9125152E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7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030" y="213398"/>
            <a:ext cx="5895172" cy="584775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Verdana"/>
                <a:cs typeface="Verdana"/>
              </a:rPr>
              <a:t>Honors Transfer Program</a:t>
            </a:r>
          </a:p>
        </p:txBody>
      </p:sp>
      <p:sp>
        <p:nvSpPr>
          <p:cNvPr id="5" name="Rectangle 4"/>
          <p:cNvSpPr/>
          <p:nvPr/>
        </p:nvSpPr>
        <p:spPr>
          <a:xfrm>
            <a:off x="8439724" y="6288517"/>
            <a:ext cx="553059" cy="3231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500">
                <a:solidFill>
                  <a:srgbClr val="7F0324"/>
                </a:solidFill>
                <a:latin typeface="Verdana"/>
                <a:ea typeface="Verdana"/>
                <a:cs typeface="Verdana"/>
              </a:rPr>
              <a:t>1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8AF9A5C6-B0B4-1C10-DA9C-FC0EF638C763}"/>
              </a:ext>
            </a:extLst>
          </p:cNvPr>
          <p:cNvSpPr txBox="1"/>
          <p:nvPr/>
        </p:nvSpPr>
        <p:spPr>
          <a:xfrm>
            <a:off x="-1041" y="625257"/>
            <a:ext cx="8291503" cy="35394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rgbClr val="C00000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</a:rPr>
              <a:t>Honors Courses:</a:t>
            </a:r>
            <a:r>
              <a:rPr lang="en-US" sz="2800" dirty="0">
                <a:ea typeface="Calibri"/>
                <a:cs typeface="Calibri"/>
              </a:rPr>
              <a:t> focus on professional application to prepare students for related careers and for success in advanced courses in top 4-year-universities </a:t>
            </a:r>
            <a:endParaRPr lang="en-US" sz="28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srgbClr val="000000"/>
                </a:solidFill>
                <a:ea typeface="Calibri"/>
                <a:cs typeface="Calibri"/>
              </a:rPr>
              <a:t>Academic Support</a:t>
            </a: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 – Dedicated Space, Workshops, </a:t>
            </a:r>
            <a:r>
              <a:rPr lang="en-US" sz="2800">
                <a:solidFill>
                  <a:srgbClr val="000000"/>
                </a:solidFill>
                <a:ea typeface="Calibri"/>
                <a:cs typeface="Calibri"/>
              </a:rPr>
              <a:t>Student Symposiums, Student Club etc.</a:t>
            </a:r>
          </a:p>
          <a:p>
            <a:endParaRPr lang="en-US" sz="2800" dirty="0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Currently 371 students, only 2 Honors courses/sections</a:t>
            </a:r>
            <a:endParaRPr lang="en-US" sz="2800" dirty="0">
              <a:ea typeface="Calibri"/>
              <a:cs typeface="Calibri"/>
            </a:endParaRPr>
          </a:p>
        </p:txBody>
      </p:sp>
      <p:pic>
        <p:nvPicPr>
          <p:cNvPr id="7" name="Picture 6" descr="A group of people sitting around a table in a room with windows&#10;&#10;Description automatically generated">
            <a:extLst>
              <a:ext uri="{FF2B5EF4-FFF2-40B4-BE49-F238E27FC236}">
                <a16:creationId xmlns:a16="http://schemas.microsoft.com/office/drawing/2014/main" id="{3385CF17-14BE-805F-C357-F8450AD16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397" y="4159886"/>
            <a:ext cx="3255818" cy="2424546"/>
          </a:xfrm>
          <a:prstGeom prst="rect">
            <a:avLst/>
          </a:prstGeom>
        </p:spPr>
      </p:pic>
      <p:pic>
        <p:nvPicPr>
          <p:cNvPr id="2" name="Picture 1" descr="A person holding a red banner&#10;&#10;Description automatically generated">
            <a:extLst>
              <a:ext uri="{FF2B5EF4-FFF2-40B4-BE49-F238E27FC236}">
                <a16:creationId xmlns:a16="http://schemas.microsoft.com/office/drawing/2014/main" id="{2D40AD78-0EDB-FD22-767B-042D7547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21" y="4163241"/>
            <a:ext cx="3635230" cy="24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1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DD7AA-3197-33F3-2D4F-F41797E46AC3}"/>
              </a:ext>
            </a:extLst>
          </p:cNvPr>
          <p:cNvSpPr txBox="1"/>
          <p:nvPr/>
        </p:nvSpPr>
        <p:spPr>
          <a:xfrm>
            <a:off x="3311141" y="5725881"/>
            <a:ext cx="51230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  <a:latin typeface="Century Gothic"/>
                <a:cs typeface="Segoe UI"/>
              </a:rPr>
              <a:t>Taking an Honors Course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FB9456-FA54-BE88-0F3C-0FAC9BF7374C}"/>
              </a:ext>
            </a:extLst>
          </p:cNvPr>
          <p:cNvSpPr txBox="1">
            <a:spLocks/>
          </p:cNvSpPr>
          <p:nvPr/>
        </p:nvSpPr>
        <p:spPr>
          <a:xfrm>
            <a:off x="585716" y="223135"/>
            <a:ext cx="7913272" cy="75897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00000"/>
                </a:solidFill>
                <a:ea typeface="Calibri"/>
                <a:cs typeface="Calibri"/>
              </a:rPr>
              <a:t>How Does the Program Work?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A96E6-8294-CBFE-3F6A-F6AF2FDE62E2}"/>
              </a:ext>
            </a:extLst>
          </p:cNvPr>
          <p:cNvSpPr txBox="1"/>
          <p:nvPr/>
        </p:nvSpPr>
        <p:spPr>
          <a:xfrm>
            <a:off x="541677" y="1252891"/>
            <a:ext cx="80690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sng">
                <a:latin typeface="Open Sans"/>
                <a:ea typeface="Open Sans"/>
                <a:cs typeface="Open Sans"/>
              </a:rPr>
              <a:t>Three ways to take Honors Courses at LPC</a:t>
            </a:r>
            <a:endParaRPr lang="en-US" sz="2400" b="1">
              <a:latin typeface="Open Sans"/>
              <a:ea typeface="Open Sans"/>
              <a:cs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1057FF-3298-8C0A-64AB-2F3765858BAC}"/>
              </a:ext>
            </a:extLst>
          </p:cNvPr>
          <p:cNvSpPr txBox="1"/>
          <p:nvPr/>
        </p:nvSpPr>
        <p:spPr>
          <a:xfrm>
            <a:off x="265653" y="2460771"/>
            <a:ext cx="2600585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Enroll in an </a:t>
            </a:r>
            <a:r>
              <a:rPr lang="en-US" sz="2000" b="1" dirty="0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Honors Section </a:t>
            </a:r>
            <a:r>
              <a:rPr lang="en-US" sz="2000" b="1" dirty="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on the LPC course </a:t>
            </a:r>
            <a:r>
              <a:rPr lang="en-US" sz="2000" b="1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schedule.</a:t>
            </a:r>
            <a:endParaRPr lang="en-US" sz="2000" b="1" dirty="0">
              <a:solidFill>
                <a:srgbClr val="212529"/>
              </a:solidFill>
              <a:latin typeface="Open Sans"/>
              <a:ea typeface="Open Sans"/>
              <a:cs typeface="Open Sans"/>
            </a:endParaRPr>
          </a:p>
          <a:p>
            <a:endParaRPr lang="en-US" sz="2000" b="1" dirty="0">
              <a:solidFill>
                <a:srgbClr val="212529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2000" b="1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Spring 2025:</a:t>
            </a:r>
            <a:endParaRPr lang="en-US" sz="2000" b="1" dirty="0">
              <a:solidFill>
                <a:srgbClr val="212529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2000">
                <a:solidFill>
                  <a:srgbClr val="2D3B45"/>
                </a:solidFill>
                <a:ea typeface="+mn-lt"/>
                <a:cs typeface="+mn-lt"/>
              </a:rPr>
              <a:t>PHILOSOPHY 1-HC1 </a:t>
            </a:r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000">
                <a:solidFill>
                  <a:srgbClr val="2D3B45"/>
                </a:solidFill>
                <a:ea typeface="+mn-lt"/>
                <a:cs typeface="+mn-lt"/>
              </a:rPr>
              <a:t>MATH 2-</a:t>
            </a:r>
            <a:r>
              <a:rPr lang="en-US" sz="2000" dirty="0">
                <a:solidFill>
                  <a:srgbClr val="2D3B45"/>
                </a:solidFill>
                <a:ea typeface="+mn-lt"/>
                <a:cs typeface="+mn-lt"/>
              </a:rPr>
              <a:t>HC1</a:t>
            </a:r>
            <a:endParaRPr lang="en-US" sz="2000" dirty="0">
              <a:solidFill>
                <a:srgbClr val="2D3B45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690B9-CA59-68FF-67C9-D2BB65B9C7E3}"/>
              </a:ext>
            </a:extLst>
          </p:cNvPr>
          <p:cNvSpPr txBox="1"/>
          <p:nvPr/>
        </p:nvSpPr>
        <p:spPr>
          <a:xfrm>
            <a:off x="3061981" y="2460770"/>
            <a:ext cx="281031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Enroll in </a:t>
            </a:r>
            <a:r>
              <a:rPr lang="en-US" sz="2000" b="1" dirty="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a regular course that has an </a:t>
            </a:r>
            <a:r>
              <a:rPr lang="en-US" sz="2000" b="1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approved </a:t>
            </a:r>
            <a:r>
              <a:rPr lang="en-US" sz="2000" b="1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Embedded Honors Component</a:t>
            </a:r>
            <a:r>
              <a:rPr lang="en-US" sz="2000" b="1" dirty="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000" b="1" dirty="0">
                <a:solidFill>
                  <a:srgbClr val="252C26"/>
                </a:solidFill>
                <a:latin typeface="Open Sans"/>
                <a:ea typeface="Open Sans"/>
                <a:cs typeface="Open Sans"/>
              </a:rPr>
              <a:t>with a Certified </a:t>
            </a:r>
            <a:r>
              <a:rPr lang="en-US" sz="2000" b="1">
                <a:solidFill>
                  <a:srgbClr val="252C26"/>
                </a:solidFill>
                <a:latin typeface="Open Sans"/>
                <a:ea typeface="Open Sans"/>
                <a:cs typeface="Open Sans"/>
              </a:rPr>
              <a:t>Honors Instructor:</a:t>
            </a:r>
          </a:p>
          <a:p>
            <a:r>
              <a:rPr lang="en-US" sz="2000">
                <a:solidFill>
                  <a:srgbClr val="252C26"/>
                </a:solidFill>
                <a:latin typeface="Open Sans"/>
                <a:ea typeface="Open Sans"/>
                <a:cs typeface="Open Sans"/>
              </a:rPr>
              <a:t>More than 40 at LPC</a:t>
            </a:r>
            <a:endParaRPr lang="en-US" sz="2000" dirty="0">
              <a:solidFill>
                <a:srgbClr val="252C26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8A29A-842F-5336-30EE-DF86BC6D88B3}"/>
              </a:ext>
            </a:extLst>
          </p:cNvPr>
          <p:cNvSpPr txBox="1"/>
          <p:nvPr/>
        </p:nvSpPr>
        <p:spPr>
          <a:xfrm>
            <a:off x="6089009" y="2460769"/>
            <a:ext cx="2831282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Turn ANY regular course at LPC into an Honors Course</a:t>
            </a:r>
            <a:r>
              <a:rPr lang="en-US" sz="2000" dirty="0">
                <a:solidFill>
                  <a:srgbClr val="212529"/>
                </a:solidFill>
                <a:latin typeface="Open Sans"/>
                <a:ea typeface="Open Sans"/>
                <a:cs typeface="Open Sans"/>
              </a:rPr>
              <a:t> by creating an individual </a:t>
            </a:r>
            <a:r>
              <a:rPr lang="en-US" sz="2000" b="1" dirty="0">
                <a:solidFill>
                  <a:srgbClr val="C00000"/>
                </a:solidFill>
                <a:latin typeface="Open Sans"/>
                <a:ea typeface="+mn-lt"/>
                <a:cs typeface="+mn-lt"/>
              </a:rPr>
              <a:t>Honors Contract</a:t>
            </a:r>
            <a:r>
              <a:rPr lang="en-US" sz="2000" dirty="0">
                <a:solidFill>
                  <a:srgbClr val="212529"/>
                </a:solidFill>
                <a:latin typeface="Open Sans"/>
                <a:ea typeface="+mn-lt"/>
                <a:cs typeface="+mn-lt"/>
              </a:rPr>
              <a:t> with  </a:t>
            </a:r>
            <a:r>
              <a:rPr lang="en-US" sz="2000">
                <a:solidFill>
                  <a:srgbClr val="212529"/>
                </a:solidFill>
                <a:latin typeface="Open Sans"/>
                <a:ea typeface="+mn-lt"/>
                <a:cs typeface="+mn-lt"/>
              </a:rPr>
              <a:t>your  instructor.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FA5176-F151-0AA1-7EB3-A37AE3020CE3}"/>
              </a:ext>
            </a:extLst>
          </p:cNvPr>
          <p:cNvCxnSpPr/>
          <p:nvPr/>
        </p:nvCxnSpPr>
        <p:spPr>
          <a:xfrm flipH="1">
            <a:off x="1521989" y="1841468"/>
            <a:ext cx="2636938" cy="5438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25FD7F-0DBF-E23B-B562-C6C17BC648D7}"/>
              </a:ext>
            </a:extLst>
          </p:cNvPr>
          <p:cNvCxnSpPr>
            <a:cxnSpLocks/>
          </p:cNvCxnSpPr>
          <p:nvPr/>
        </p:nvCxnSpPr>
        <p:spPr>
          <a:xfrm>
            <a:off x="4501478" y="1820496"/>
            <a:ext cx="5590" cy="5928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541D6E-63FB-1BD4-B30E-34CFEEEF97C4}"/>
              </a:ext>
            </a:extLst>
          </p:cNvPr>
          <p:cNvCxnSpPr>
            <a:cxnSpLocks/>
          </p:cNvCxnSpPr>
          <p:nvPr/>
        </p:nvCxnSpPr>
        <p:spPr>
          <a:xfrm>
            <a:off x="4878983" y="1834478"/>
            <a:ext cx="2606177" cy="55787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4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DD7AA-3197-33F3-2D4F-F41797E46AC3}"/>
              </a:ext>
            </a:extLst>
          </p:cNvPr>
          <p:cNvSpPr txBox="1"/>
          <p:nvPr/>
        </p:nvSpPr>
        <p:spPr>
          <a:xfrm>
            <a:off x="3836540" y="5826513"/>
            <a:ext cx="4913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Century Gothic"/>
                <a:cs typeface="Segoe UI"/>
              </a:rPr>
              <a:t>Major Honors Partner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3956A4-18E9-5309-2DF1-D31FEA082A49}"/>
              </a:ext>
            </a:extLst>
          </p:cNvPr>
          <p:cNvSpPr txBox="1">
            <a:spLocks/>
          </p:cNvSpPr>
          <p:nvPr/>
        </p:nvSpPr>
        <p:spPr>
          <a:xfrm>
            <a:off x="27883" y="318060"/>
            <a:ext cx="8981792" cy="81894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C00000"/>
                </a:solidFill>
                <a:ea typeface="Calibri"/>
                <a:cs typeface="Calibri"/>
              </a:rPr>
              <a:t>Membership in NCHC and HTCC</a:t>
            </a:r>
          </a:p>
          <a:p>
            <a:pPr marL="457200" indent="-457200" algn="l">
              <a:buFont typeface="Calibri"/>
              <a:buChar char="-"/>
            </a:pPr>
            <a:r>
              <a:rPr lang="en-US" sz="2400">
                <a:solidFill>
                  <a:srgbClr val="000000"/>
                </a:solidFill>
                <a:ea typeface="Calibri"/>
                <a:cs typeface="Calibri"/>
              </a:rPr>
              <a:t>Transfer</a:t>
            </a:r>
            <a:r>
              <a:rPr lang="en-US" sz="2400">
                <a:ea typeface="Calibri"/>
                <a:cs typeface="Calibri"/>
              </a:rPr>
              <a:t> Agreements with 40+ Partners</a:t>
            </a:r>
          </a:p>
          <a:p>
            <a:pPr marL="457200" indent="-457200" algn="l">
              <a:buFont typeface="Calibri"/>
              <a:buChar char="-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Access to Honors Conferences and Publications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person holding a medal&#10;&#10;Description automatically generated">
            <a:extLst>
              <a:ext uri="{FF2B5EF4-FFF2-40B4-BE49-F238E27FC236}">
                <a16:creationId xmlns:a16="http://schemas.microsoft.com/office/drawing/2014/main" id="{E98B0E74-54EE-43F1-3F2F-EE1633F9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379" y="2041987"/>
            <a:ext cx="2008544" cy="2512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6D8FDE-A978-6355-25C8-A719805EA7EF}"/>
              </a:ext>
            </a:extLst>
          </p:cNvPr>
          <p:cNvSpPr txBox="1"/>
          <p:nvPr/>
        </p:nvSpPr>
        <p:spPr>
          <a:xfrm>
            <a:off x="397419" y="1621935"/>
            <a:ext cx="649644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cs typeface="Segoe UI"/>
              </a:rPr>
              <a:t>UCLA TAP is a Major Partner</a:t>
            </a:r>
            <a:endParaRPr lang="en-US" sz="2400" b="1">
              <a:ea typeface="Calibri"/>
              <a:cs typeface="Segoe UI"/>
            </a:endParaRPr>
          </a:p>
          <a:p>
            <a:pPr marL="457200" indent="-457200">
              <a:buFont typeface="Calibri"/>
              <a:buChar char="-"/>
            </a:pPr>
            <a:r>
              <a:rPr lang="en-US" sz="2400" dirty="0">
                <a:latin typeface="Calibri"/>
                <a:ea typeface="Calibri"/>
                <a:cs typeface="Arial"/>
              </a:rPr>
              <a:t>Access to special scholarships after transfer​</a:t>
            </a:r>
            <a:endParaRPr lang="en-US" sz="2400">
              <a:latin typeface="Calibri"/>
              <a:ea typeface="Calibri"/>
              <a:cs typeface="Arial"/>
            </a:endParaRPr>
          </a:p>
          <a:p>
            <a:pPr marL="342900" indent="-342900">
              <a:buFont typeface="Calibri"/>
              <a:buChar char="-"/>
            </a:pPr>
            <a:r>
              <a:rPr lang="en-US" sz="2400" u="sng" dirty="0">
                <a:latin typeface="Calibri"/>
                <a:ea typeface="Calibri"/>
                <a:cs typeface="Arial"/>
              </a:rPr>
              <a:t>High acceptance rate: 87-93%</a:t>
            </a:r>
            <a:r>
              <a:rPr lang="en-US" sz="2400">
                <a:latin typeface="Calibri"/>
                <a:ea typeface="Calibri"/>
                <a:cs typeface="Arial"/>
              </a:rPr>
              <a:t> as opposed to 19-24%​</a:t>
            </a:r>
          </a:p>
          <a:p>
            <a:r>
              <a:rPr lang="en-US" sz="2400" b="1">
                <a:latin typeface="Calibri"/>
                <a:ea typeface="Calibri"/>
                <a:cs typeface="Arial"/>
              </a:rPr>
              <a:t>Our side of agreement</a:t>
            </a:r>
            <a:endParaRPr lang="en-US" sz="2400" b="1" dirty="0">
              <a:latin typeface="Century Gothic"/>
              <a:ea typeface="Calibri"/>
              <a:cs typeface="Arial"/>
            </a:endParaRPr>
          </a:p>
          <a:p>
            <a:pPr marL="342900" indent="-342900"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Arial"/>
              </a:rPr>
              <a:t>Small class size in Honors sections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Arial"/>
              </a:rPr>
              <a:t>Designated Space and Counselor</a:t>
            </a:r>
          </a:p>
          <a:p>
            <a:pPr marL="342900" indent="-342900">
              <a:buFont typeface="Calibri"/>
              <a:buChar char="-"/>
            </a:pPr>
            <a:r>
              <a:rPr lang="en-US" sz="2400">
                <a:latin typeface="Calibri"/>
                <a:ea typeface="Calibri"/>
                <a:cs typeface="Arial"/>
              </a:rPr>
              <a:t>Honors Advisory Committee</a:t>
            </a:r>
            <a:endParaRPr lang="en-US" sz="2400" dirty="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87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39724" y="6288517"/>
            <a:ext cx="553059" cy="3231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500" dirty="0">
                <a:solidFill>
                  <a:srgbClr val="7F0324"/>
                </a:solidFill>
                <a:latin typeface="Verdana"/>
                <a:ea typeface="Verdana"/>
                <a:cs typeface="Verdana"/>
              </a:rPr>
              <a:t>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3ECFE5-7B99-4956-9E17-C13057F7AB88}"/>
              </a:ext>
            </a:extLst>
          </p:cNvPr>
          <p:cNvSpPr txBox="1">
            <a:spLocks/>
          </p:cNvSpPr>
          <p:nvPr/>
        </p:nvSpPr>
        <p:spPr>
          <a:xfrm>
            <a:off x="593593" y="181630"/>
            <a:ext cx="5353131" cy="115885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Recommended Tasks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B450D7A-FF10-D454-47BA-6ED0D22F113E}"/>
              </a:ext>
            </a:extLst>
          </p:cNvPr>
          <p:cNvSpPr>
            <a:spLocks noGrp="1"/>
          </p:cNvSpPr>
          <p:nvPr/>
        </p:nvSpPr>
        <p:spPr>
          <a:xfrm>
            <a:off x="821216" y="5210927"/>
            <a:ext cx="6844842" cy="16442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39D4D-5BA6-29F9-CCB5-F34405B1BF26}"/>
              </a:ext>
            </a:extLst>
          </p:cNvPr>
          <p:cNvSpPr txBox="1"/>
          <p:nvPr/>
        </p:nvSpPr>
        <p:spPr>
          <a:xfrm>
            <a:off x="947432" y="2176282"/>
            <a:ext cx="580145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Century Gothic"/>
                <a:cs typeface="Segoe UI"/>
              </a:rPr>
              <a:t>​</a:t>
            </a:r>
            <a:endParaRPr lang="en-US" sz="2400" b="1">
              <a:solidFill>
                <a:srgbClr val="C00000"/>
              </a:solidFill>
              <a:latin typeface="Century Gothic"/>
              <a:cs typeface="Segoe U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A6E349-CB22-D8D2-9927-40AF3871010B}"/>
              </a:ext>
            </a:extLst>
          </p:cNvPr>
          <p:cNvSpPr txBox="1">
            <a:spLocks/>
          </p:cNvSpPr>
          <p:nvPr/>
        </p:nvSpPr>
        <p:spPr>
          <a:xfrm>
            <a:off x="593592" y="763040"/>
            <a:ext cx="7738234" cy="471338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Establishing  Standards for Honors Program Admission, Good Standing, Completion/UCLA TAP Certification Requirements </a:t>
            </a:r>
            <a:endParaRPr lang="en-US" sz="2400"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Defining/Finalizing Program Mission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Determination/Approval and Assessment of Student Learning Outcomes/Student Area Outcomes </a:t>
            </a:r>
            <a:endParaRPr lang="en-US"/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Honors Scholar Associate Degree or Certificate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FTEs for Honors Seminars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Honors Courses Selection (new offerings, cancelled classes, scheduling issues, in-person versus online)</a:t>
            </a:r>
            <a:endParaRPr lang="en-US" sz="2400"/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Honors Courses Curriculum Requirements</a:t>
            </a: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Honors Faculty Compensation/Appreciation and Awards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Enrollment Management and Records Processing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 dirty="0">
                <a:ea typeface="+mj-lt"/>
                <a:cs typeface="+mj-lt"/>
              </a:rPr>
              <a:t> </a:t>
            </a:r>
            <a:r>
              <a:rPr lang="en-US" sz="2400">
                <a:latin typeface="Calibri"/>
                <a:ea typeface="Calibri"/>
                <a:cs typeface="Calibri"/>
              </a:rPr>
              <a:t> Reqruitment, Outreach opportunities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Global Education/Travel and Equity in Education Issues</a:t>
            </a: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Student Research Symposium, Awards, and Publication</a:t>
            </a:r>
          </a:p>
          <a:p>
            <a:pPr algn="l">
              <a:spcBef>
                <a:spcPts val="0"/>
              </a:spcBef>
            </a:pP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endParaRPr lang="en-US" sz="2400" dirty="0">
              <a:latin typeface="Calibri"/>
              <a:ea typeface="Calibri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2400" dirty="0">
              <a:latin typeface="Century Gothic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994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39724" y="6288517"/>
            <a:ext cx="553059" cy="3231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500" dirty="0">
                <a:solidFill>
                  <a:srgbClr val="7F0324"/>
                </a:solidFill>
                <a:latin typeface="Verdana"/>
                <a:ea typeface="Verdana"/>
                <a:cs typeface="Verdana"/>
              </a:rPr>
              <a:t>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83ECFE5-7B99-4956-9E17-C13057F7AB88}"/>
              </a:ext>
            </a:extLst>
          </p:cNvPr>
          <p:cNvSpPr txBox="1">
            <a:spLocks/>
          </p:cNvSpPr>
          <p:nvPr/>
        </p:nvSpPr>
        <p:spPr>
          <a:xfrm>
            <a:off x="593593" y="492156"/>
            <a:ext cx="5353131" cy="115885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Recommended Members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B450D7A-FF10-D454-47BA-6ED0D22F113E}"/>
              </a:ext>
            </a:extLst>
          </p:cNvPr>
          <p:cNvSpPr>
            <a:spLocks noGrp="1"/>
          </p:cNvSpPr>
          <p:nvPr/>
        </p:nvSpPr>
        <p:spPr>
          <a:xfrm>
            <a:off x="821216" y="5210927"/>
            <a:ext cx="6844842" cy="16442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black and white logo with a bird and leaves&#10;&#10;Description automatically generated">
            <a:extLst>
              <a:ext uri="{FF2B5EF4-FFF2-40B4-BE49-F238E27FC236}">
                <a16:creationId xmlns:a16="http://schemas.microsoft.com/office/drawing/2014/main" id="{ACC5A332-FB2F-30AC-7928-D30CB5CDE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107" y="1076022"/>
            <a:ext cx="2206901" cy="1912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639D4D-5BA6-29F9-CCB5-F34405B1BF26}"/>
              </a:ext>
            </a:extLst>
          </p:cNvPr>
          <p:cNvSpPr txBox="1"/>
          <p:nvPr/>
        </p:nvSpPr>
        <p:spPr>
          <a:xfrm>
            <a:off x="947432" y="2176282"/>
            <a:ext cx="580145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Century Gothic"/>
                <a:cs typeface="Segoe UI"/>
              </a:rPr>
              <a:t>​</a:t>
            </a:r>
            <a:endParaRPr lang="en-US" sz="2400" b="1">
              <a:solidFill>
                <a:srgbClr val="C00000"/>
              </a:solidFill>
              <a:latin typeface="Century Gothic"/>
              <a:cs typeface="Segoe U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A6E349-CB22-D8D2-9927-40AF3871010B}"/>
              </a:ext>
            </a:extLst>
          </p:cNvPr>
          <p:cNvSpPr txBox="1">
            <a:spLocks/>
          </p:cNvSpPr>
          <p:nvPr/>
        </p:nvSpPr>
        <p:spPr>
          <a:xfrm>
            <a:off x="593592" y="1654976"/>
            <a:ext cx="5782581" cy="54071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Faculty from different Divisions </a:t>
            </a:r>
            <a:endParaRPr lang="en-US">
              <a:latin typeface="Calibri"/>
              <a:ea typeface="Calibri"/>
              <a:cs typeface="Calibri"/>
            </a:endParaRPr>
          </a:p>
          <a:p>
            <a:pPr marL="457200" indent="-4572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Student Services/Counseling </a:t>
            </a: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Student Representative</a:t>
            </a:r>
            <a:endParaRPr lang="en-US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Administrators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Classified Sraff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Admissions and Records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r>
              <a:rPr lang="en-US" sz="2400">
                <a:latin typeface="Calibri"/>
                <a:ea typeface="Calibri"/>
                <a:cs typeface="Calibri"/>
              </a:rPr>
              <a:t>Outreach and Marketing </a:t>
            </a:r>
            <a:endParaRPr lang="en-US" sz="2400" dirty="0">
              <a:latin typeface="Calibri"/>
              <a:ea typeface="Calibri"/>
              <a:cs typeface="Calibri"/>
            </a:endParaRPr>
          </a:p>
          <a:p>
            <a:pPr marL="342900" indent="-342900" algn="l">
              <a:spcBef>
                <a:spcPts val="0"/>
              </a:spcBef>
              <a:buAutoNum type="arabicParenR"/>
            </a:pPr>
            <a:endParaRPr lang="en-US" sz="2400" dirty="0">
              <a:latin typeface="Calibri"/>
              <a:ea typeface="Calibri"/>
              <a:cs typeface="Calibri"/>
            </a:endParaRPr>
          </a:p>
          <a:p>
            <a:pPr algn="l"/>
            <a:r>
              <a:rPr lang="en-US" sz="2400">
                <a:latin typeface="Calibri"/>
                <a:ea typeface="Calibri"/>
                <a:cs typeface="Calibri"/>
              </a:rPr>
              <a:t>Meeting once a month. </a:t>
            </a:r>
          </a:p>
          <a:p>
            <a:pPr algn="l">
              <a:spcBef>
                <a:spcPts val="0"/>
              </a:spcBef>
            </a:pPr>
            <a:endParaRPr lang="en-US" sz="2400" dirty="0">
              <a:latin typeface="Century Gothic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677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Microsoft Office PowerPoint</Application>
  <PresentationFormat>On-screen Show (4:3)</PresentationFormat>
  <Paragraphs>58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Century Gothic</vt:lpstr>
      <vt:lpstr>Open Sans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Ogden Costa Creative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Costa</dc:creator>
  <cp:lastModifiedBy>Suzanne Kohler</cp:lastModifiedBy>
  <cp:revision>703</cp:revision>
  <dcterms:created xsi:type="dcterms:W3CDTF">2016-07-28T19:14:12Z</dcterms:created>
  <dcterms:modified xsi:type="dcterms:W3CDTF">2024-12-11T19:16:38Z</dcterms:modified>
</cp:coreProperties>
</file>