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1" r:id="rId4"/>
    <p:sldId id="257" r:id="rId5"/>
    <p:sldId id="262" r:id="rId6"/>
    <p:sldId id="263" r:id="rId7"/>
    <p:sldId id="264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With SLOs</c:v>
                </c:pt>
              </c:strCache>
            </c:strRef>
          </c:tx>
          <c:dLbls>
            <c:showVal val="1"/>
          </c:dLbls>
          <c:cat>
            <c:strRef>
              <c:f>Sheet1!$A$2</c:f>
              <c:strCache>
                <c:ptCount val="1"/>
                <c:pt idx="0">
                  <c:v>Courses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648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Without SLOs</c:v>
                </c:pt>
              </c:strCache>
            </c:strRef>
          </c:tx>
          <c:dLbls>
            <c:showVal val="1"/>
          </c:dLbls>
          <c:cat>
            <c:strRef>
              <c:f>Sheet1!$A$2</c:f>
              <c:strCache>
                <c:ptCount val="1"/>
                <c:pt idx="0">
                  <c:v>Courses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</c:ser>
        <c:axId val="90803200"/>
        <c:axId val="90813184"/>
      </c:barChart>
      <c:catAx>
        <c:axId val="90803200"/>
        <c:scaling>
          <c:orientation val="minMax"/>
        </c:scaling>
        <c:axPos val="b"/>
        <c:tickLblPos val="nextTo"/>
        <c:crossAx val="90813184"/>
        <c:crosses val="autoZero"/>
        <c:auto val="1"/>
        <c:lblAlgn val="ctr"/>
        <c:lblOffset val="100"/>
      </c:catAx>
      <c:valAx>
        <c:axId val="90813184"/>
        <c:scaling>
          <c:orientation val="minMax"/>
        </c:scaling>
        <c:axPos val="l"/>
        <c:majorGridlines/>
        <c:numFmt formatCode="General" sourceLinked="1"/>
        <c:tickLblPos val="nextTo"/>
        <c:crossAx val="908032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With ongoing assessments</c:v>
                </c:pt>
              </c:strCache>
            </c:strRef>
          </c:tx>
          <c:dLbls>
            <c:showVal val="1"/>
          </c:dLbls>
          <c:cat>
            <c:strRef>
              <c:f>Sheet1!$A$2</c:f>
              <c:strCache>
                <c:ptCount val="1"/>
                <c:pt idx="0">
                  <c:v>Courses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356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Without ongoing assessments</c:v>
                </c:pt>
              </c:strCache>
            </c:strRef>
          </c:tx>
          <c:dLbls>
            <c:showVal val="1"/>
          </c:dLbls>
          <c:cat>
            <c:strRef>
              <c:f>Sheet1!$A$2</c:f>
              <c:strCache>
                <c:ptCount val="1"/>
                <c:pt idx="0">
                  <c:v>Courses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353</c:v>
                </c:pt>
              </c:numCache>
            </c:numRef>
          </c:val>
        </c:ser>
        <c:axId val="106718336"/>
        <c:axId val="106720256"/>
      </c:barChart>
      <c:catAx>
        <c:axId val="106718336"/>
        <c:scaling>
          <c:orientation val="minMax"/>
        </c:scaling>
        <c:axPos val="b"/>
        <c:tickLblPos val="nextTo"/>
        <c:crossAx val="106720256"/>
        <c:crosses val="autoZero"/>
        <c:auto val="1"/>
        <c:lblAlgn val="ctr"/>
        <c:lblOffset val="100"/>
      </c:catAx>
      <c:valAx>
        <c:axId val="106720256"/>
        <c:scaling>
          <c:orientation val="minMax"/>
          <c:max val="700"/>
          <c:min val="0"/>
        </c:scaling>
        <c:axPos val="l"/>
        <c:majorGridlines/>
        <c:numFmt formatCode="General" sourceLinked="1"/>
        <c:tickLblPos val="nextTo"/>
        <c:crossAx val="1067183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Without SLOs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4"/>
                <c:pt idx="0">
                  <c:v>ALSS</c:v>
                </c:pt>
                <c:pt idx="1">
                  <c:v>STEMPS</c:v>
                </c:pt>
                <c:pt idx="2">
                  <c:v>BSBA</c:v>
                </c:pt>
                <c:pt idx="3">
                  <c:v>StudServs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</c:v>
                </c:pt>
                <c:pt idx="1">
                  <c:v>33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</c:ser>
        <c:axId val="106856448"/>
        <c:axId val="106857984"/>
      </c:barChart>
      <c:catAx>
        <c:axId val="106856448"/>
        <c:scaling>
          <c:orientation val="minMax"/>
        </c:scaling>
        <c:axPos val="b"/>
        <c:tickLblPos val="nextTo"/>
        <c:crossAx val="106857984"/>
        <c:crosses val="autoZero"/>
        <c:auto val="1"/>
        <c:lblAlgn val="ctr"/>
        <c:lblOffset val="100"/>
      </c:catAx>
      <c:valAx>
        <c:axId val="106857984"/>
        <c:scaling>
          <c:orientation val="minMax"/>
          <c:max val="61"/>
          <c:min val="0"/>
        </c:scaling>
        <c:axPos val="l"/>
        <c:majorGridlines/>
        <c:numFmt formatCode="General" sourceLinked="1"/>
        <c:tickLblPos val="nextTo"/>
        <c:crossAx val="1068564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Without SLOs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4"/>
                <c:pt idx="0">
                  <c:v>ALSS</c:v>
                </c:pt>
                <c:pt idx="1">
                  <c:v>STEMPS</c:v>
                </c:pt>
                <c:pt idx="2">
                  <c:v>BSBA</c:v>
                </c:pt>
                <c:pt idx="3">
                  <c:v>StudServs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116</c:v>
                </c:pt>
                <c:pt idx="1">
                  <c:v>194</c:v>
                </c:pt>
                <c:pt idx="2">
                  <c:v>33</c:v>
                </c:pt>
                <c:pt idx="3">
                  <c:v>10</c:v>
                </c:pt>
              </c:numCache>
            </c:numRef>
          </c:val>
        </c:ser>
        <c:axId val="107029248"/>
        <c:axId val="107030784"/>
      </c:barChart>
      <c:catAx>
        <c:axId val="107029248"/>
        <c:scaling>
          <c:orientation val="minMax"/>
        </c:scaling>
        <c:axPos val="b"/>
        <c:tickLblPos val="nextTo"/>
        <c:crossAx val="107030784"/>
        <c:crosses val="autoZero"/>
        <c:auto val="1"/>
        <c:lblAlgn val="ctr"/>
        <c:lblOffset val="100"/>
      </c:catAx>
      <c:valAx>
        <c:axId val="107030784"/>
        <c:scaling>
          <c:orientation val="minMax"/>
          <c:max val="400"/>
          <c:min val="0"/>
        </c:scaling>
        <c:axPos val="l"/>
        <c:majorGridlines/>
        <c:numFmt formatCode="General" sourceLinked="1"/>
        <c:tickLblPos val="nextTo"/>
        <c:crossAx val="1070292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With Outcomes</c:v>
                </c:pt>
              </c:strCache>
            </c:strRef>
          </c:tx>
          <c:dLbls>
            <c:showVal val="1"/>
          </c:dLbls>
          <c:cat>
            <c:strRef>
              <c:f>Sheet1!$A$2</c:f>
              <c:strCache>
                <c:ptCount val="1"/>
                <c:pt idx="0">
                  <c:v>Programs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Without Outcomes</c:v>
                </c:pt>
              </c:strCache>
            </c:strRef>
          </c:tx>
          <c:dLbls>
            <c:showVal val="1"/>
          </c:dLbls>
          <c:cat>
            <c:strRef>
              <c:f>Sheet1!$A$2</c:f>
              <c:strCache>
                <c:ptCount val="1"/>
                <c:pt idx="0">
                  <c:v>Programs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42</c:v>
                </c:pt>
              </c:numCache>
            </c:numRef>
          </c:val>
        </c:ser>
        <c:axId val="107080320"/>
        <c:axId val="107151744"/>
      </c:barChart>
      <c:catAx>
        <c:axId val="107080320"/>
        <c:scaling>
          <c:orientation val="minMax"/>
        </c:scaling>
        <c:axPos val="b"/>
        <c:tickLblPos val="nextTo"/>
        <c:crossAx val="107151744"/>
        <c:crosses val="autoZero"/>
        <c:auto val="1"/>
        <c:lblAlgn val="ctr"/>
        <c:lblOffset val="100"/>
      </c:catAx>
      <c:valAx>
        <c:axId val="107151744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070803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With Outcomes Assessed</c:v>
                </c:pt>
              </c:strCache>
            </c:strRef>
          </c:tx>
          <c:dLbls>
            <c:showVal val="1"/>
          </c:dLbls>
          <c:cat>
            <c:strRef>
              <c:f>Sheet1!$A$2</c:f>
              <c:strCache>
                <c:ptCount val="1"/>
                <c:pt idx="0">
                  <c:v>Programs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Without Outcomes Assessed</c:v>
                </c:pt>
              </c:strCache>
            </c:strRef>
          </c:tx>
          <c:dLbls>
            <c:showVal val="1"/>
          </c:dLbls>
          <c:cat>
            <c:strRef>
              <c:f>Sheet1!$A$2</c:f>
              <c:strCache>
                <c:ptCount val="1"/>
                <c:pt idx="0">
                  <c:v>Programs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axId val="107203968"/>
        <c:axId val="107205760"/>
      </c:barChart>
      <c:catAx>
        <c:axId val="107203968"/>
        <c:scaling>
          <c:orientation val="minMax"/>
        </c:scaling>
        <c:axPos val="b"/>
        <c:tickLblPos val="nextTo"/>
        <c:crossAx val="107205760"/>
        <c:crosses val="autoZero"/>
        <c:auto val="1"/>
        <c:lblAlgn val="ctr"/>
        <c:lblOffset val="100"/>
      </c:catAx>
      <c:valAx>
        <c:axId val="107205760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072039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SLO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Figures as of Feb. 28, 2013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Thank You! </a:t>
            </a:r>
            <a:br>
              <a:rPr lang="en-US" dirty="0" smtClean="0"/>
            </a:br>
            <a:r>
              <a:rPr lang="en-US" dirty="0" smtClean="0"/>
              <a:t>And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467600" cy="3763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Thanks to Scott Vigallon for gathering the Data and turning it into Information!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Accreditation Standard II A. 1. c.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The institution identifies student learning outcomes for courses, programs, certificates, and degrees, assess student achievement of those outcomes; and uses assessment results to make improvements.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SLOs @ LPC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Total courses: 709; With SLOs: 91.4%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447800" y="2514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Ongoing assessments* @ LPC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Total courses: 709; With ongoing assessments: 50.2%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2743200"/>
          <a:ext cx="6096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62800" y="2438400"/>
            <a:ext cx="18288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* courses that have been assessed within the past 2 years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#Courses without SLOs by Division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90600" y="1524000"/>
          <a:ext cx="6934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62200" y="1219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(61 of 709 LPC courses don’t have SLOs)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6096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#Courses without ongoing assessments by Division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90600" y="2133600"/>
          <a:ext cx="6934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00200" y="1524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(353 of 709 LPC courses don’t have ongoing assessments)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@ LPC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Total degrees &amp; certificates: 96; </a:t>
            </a:r>
            <a:br>
              <a:rPr lang="en-US" dirty="0" smtClean="0"/>
            </a:br>
            <a:r>
              <a:rPr lang="en-US" dirty="0" smtClean="0"/>
              <a:t>With outcomes: 56.3%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447800" y="266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@ LPC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Total degrees &amp; certificates: 96; </a:t>
            </a:r>
            <a:br>
              <a:rPr lang="en-US" dirty="0" smtClean="0"/>
            </a:br>
            <a:r>
              <a:rPr lang="en-US" dirty="0" smtClean="0"/>
              <a:t>With assessments completed: 40%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447800" y="266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Updated SLO and Assessment Data distributed at Division Meeting on March 20th</a:t>
            </a:r>
          </a:p>
          <a:p>
            <a:r>
              <a:rPr lang="en-US" dirty="0" smtClean="0"/>
              <a:t>Encourage Dialogue in Discipline Meetings about Assessment Results</a:t>
            </a:r>
          </a:p>
          <a:p>
            <a:r>
              <a:rPr lang="en-US" dirty="0" smtClean="0"/>
              <a:t>Incorporate Assessment Results in Program Review Documents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233</TotalTime>
  <Words>159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SLO Update</vt:lpstr>
      <vt:lpstr>Accreditation Standard II A. 1. c. </vt:lpstr>
      <vt:lpstr>SLOs @ LPC</vt:lpstr>
      <vt:lpstr>Ongoing assessments* @ LPC</vt:lpstr>
      <vt:lpstr>#Courses without SLOs by Division</vt:lpstr>
      <vt:lpstr>#Courses without ongoing assessments by Division</vt:lpstr>
      <vt:lpstr>Programs @ LPC</vt:lpstr>
      <vt:lpstr>Programs @ LPC</vt:lpstr>
      <vt:lpstr>Next Steps</vt:lpstr>
      <vt:lpstr>Thank You!  And 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 Update</dc:title>
  <dc:creator>Scott Vigallon</dc:creator>
  <cp:lastModifiedBy>Staff</cp:lastModifiedBy>
  <cp:revision>19</cp:revision>
  <dcterms:created xsi:type="dcterms:W3CDTF">2006-08-16T00:00:00Z</dcterms:created>
  <dcterms:modified xsi:type="dcterms:W3CDTF">2013-07-29T17:15:12Z</dcterms:modified>
</cp:coreProperties>
</file>