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76B439-3701-456A-8C04-99A6767E7BF1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3F2CC3E-3C3E-4F3C-AB05-99F00E583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699804"/>
            <a:ext cx="8534400" cy="948396"/>
          </a:xfrm>
        </p:spPr>
        <p:txBody>
          <a:bodyPr/>
          <a:lstStyle/>
          <a:p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State has said, to talk of many things……..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Time Has Come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54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124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should we best approach prioritizing special populations of students? What criteria should we use? Rank criteria.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Rates of success?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Disproportionate impact?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(you define)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8382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Decision #3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7882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0480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should we prioritize access to Basic Skills courses and support?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criteria should we use? Rank criteria.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Rates of success?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Cost?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Disproportionate impact?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(you define)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Decision #4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68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students should we prioritize? Rank.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own majors/certificated students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disciplines’ majors/ certificated students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education transfer students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education terminal students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Retraining students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CSU transfers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 transfers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 the system transfers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(you define)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and Service Area Decision #1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89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to shift the focus away from what we offer to who we serve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light of your ranking – identify cuts to your discipline offerings and service areas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light of your ranking – identify additions to your discipline offerings and service areas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and Service Area Decision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08417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4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District Model of Funding Priorities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2286000"/>
            <a:ext cx="6013142" cy="3657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236294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Non-Fiscally related services and instruction</a:t>
            </a:r>
            <a:endParaRPr lang="en-US" sz="1100" dirty="0"/>
          </a:p>
        </p:txBody>
      </p:sp>
      <p:sp>
        <p:nvSpPr>
          <p:cNvPr id="6" name="Oval 5"/>
          <p:cNvSpPr/>
          <p:nvPr/>
        </p:nvSpPr>
        <p:spPr>
          <a:xfrm>
            <a:off x="1749271" y="2730413"/>
            <a:ext cx="4953000" cy="27687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96583" y="2879324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Matriculation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4456960" y="2884954"/>
            <a:ext cx="838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Instruction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3491883" y="5105400"/>
            <a:ext cx="15373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Required for funding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295160" y="3352800"/>
            <a:ext cx="10294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Transfer, CTE, Basic Skills</a:t>
            </a:r>
            <a:endParaRPr lang="en-US" sz="1050" dirty="0"/>
          </a:p>
        </p:txBody>
      </p:sp>
      <p:sp>
        <p:nvSpPr>
          <p:cNvPr id="11" name="Oval 10"/>
          <p:cNvSpPr/>
          <p:nvPr/>
        </p:nvSpPr>
        <p:spPr>
          <a:xfrm>
            <a:off x="2971800" y="3104839"/>
            <a:ext cx="2438400" cy="18903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3200400"/>
            <a:ext cx="1219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Legally Required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3098491" y="3454316"/>
            <a:ext cx="78678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FON</a:t>
            </a:r>
            <a:br>
              <a:rPr lang="en-US" sz="1050" dirty="0" smtClean="0"/>
            </a:br>
            <a:r>
              <a:rPr lang="en-US" sz="1050" dirty="0" smtClean="0"/>
              <a:t>50/50</a:t>
            </a:r>
          </a:p>
          <a:p>
            <a:r>
              <a:rPr lang="en-US" sz="1050" dirty="0" err="1" smtClean="0"/>
              <a:t>EdCode</a:t>
            </a: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>Title V</a:t>
            </a:r>
            <a:br>
              <a:rPr lang="en-US" sz="1050" dirty="0" smtClean="0"/>
            </a:br>
            <a:r>
              <a:rPr lang="en-US" sz="1050" dirty="0" smtClean="0"/>
              <a:t>Labor Contracts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3615898"/>
            <a:ext cx="68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DSPS</a:t>
            </a:r>
            <a:br>
              <a:rPr lang="en-US" sz="1050" dirty="0" smtClean="0"/>
            </a:br>
            <a:r>
              <a:rPr lang="en-US" sz="1050" dirty="0" smtClean="0"/>
              <a:t>Employment law</a:t>
            </a:r>
            <a:endParaRPr lang="en-US" sz="1050" dirty="0"/>
          </a:p>
        </p:txBody>
      </p:sp>
      <p:sp>
        <p:nvSpPr>
          <p:cNvPr id="15" name="Oval 14"/>
          <p:cNvSpPr/>
          <p:nvPr/>
        </p:nvSpPr>
        <p:spPr>
          <a:xfrm>
            <a:off x="3768571" y="360174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30239" y="3744557"/>
            <a:ext cx="10606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Core</a:t>
            </a:r>
            <a:br>
              <a:rPr lang="en-US" sz="1050" dirty="0" smtClean="0"/>
            </a:br>
            <a:r>
              <a:rPr lang="en-US" sz="1050" dirty="0" smtClean="0"/>
              <a:t>Solvency</a:t>
            </a:r>
            <a:br>
              <a:rPr lang="en-US" sz="1050" dirty="0" smtClean="0"/>
            </a:br>
            <a:r>
              <a:rPr lang="en-US" sz="1050" dirty="0" smtClean="0"/>
              <a:t>Accreditation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xmlns="" val="180413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will we set criteria for defining the “success” or “weakness” of special populations, basic skills, student support, etc.?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each category of students into subsets and then ranking for institutional prioritization(e.g. transfer students – AA-T, AS-T, General transfer, CSU, UC, etc.)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when discipline/service area priorities don’t coincide with institutional priorities?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Discussions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240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Group 1 – AA transfer disciplines, counselors, librarians, student services personnel, non-instructional personnel (3 facilitators)</a:t>
            </a:r>
          </a:p>
          <a:p>
            <a:r>
              <a:rPr lang="en-US" dirty="0" smtClean="0"/>
              <a:t>Group 2 – AS transfer disciplines, counselors, librarians, student services personnel, non-instructional personnel (3 facilitators)</a:t>
            </a:r>
          </a:p>
          <a:p>
            <a:r>
              <a:rPr lang="en-US" dirty="0" smtClean="0"/>
              <a:t>Group 3 – CTE disciplines, counselors, librarians, student services personnel, non-instructional personnel (2 facilitators)</a:t>
            </a:r>
          </a:p>
          <a:p>
            <a:r>
              <a:rPr lang="en-US" dirty="0" smtClean="0"/>
              <a:t>Basic Skills sub group (representatives from ESL, Mathematics, English), counselors, librarians, student services personnel, </a:t>
            </a:r>
            <a:r>
              <a:rPr lang="en-US" smtClean="0"/>
              <a:t>non-instructional personnel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for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211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276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Crisis – Brief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espite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4.9 Million Dollar Problem for 2013-14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Uncertainty of State Funding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State Mandates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Public Image Problem Nation Wide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Mission is Not in Remission, It’s Transforming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7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no longer be everything to everyone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53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0574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Reducing Courses Across Disciplines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the Course Prioritization Model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Aligning Enrollment Priorities According With Student Success Recommendations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Strategies to Date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6576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led to unintentional consequences: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More full time student 	enrollments – part time students 	shut out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Significant reduction of older, 	returning female students leading to 	greater gender equity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720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343400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decisions must have expected, intentional outcomes in mind</a:t>
            </a:r>
          </a:p>
          <a:p>
            <a:pPr algn="ctr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no longer afford to have unintended consequences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29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4384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“fluff” classes left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identifiable classes for personal enrichment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Predictable enrollments – the overwhelming majority of transfer students are taking transfer classes – likewise for the CTE students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 CEMC Data Shows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41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date we have defined ourselves by what we do, now it is time to define ourselves by who we serve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State has sent us the message loud and clear – we will no longer fund being everything to everyone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if we cannot serve everyone – who do we serve?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to switch our perspective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2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3622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students will receive our funding priorities?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priorities will drive the reframing of our college goals, planning, and allocation from here on out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Planning Task Force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Role Today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219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An Institution…..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02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1981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Philosophical Question: Do we prioritize services and students that already do well, or do we focus on our weaker areas?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Practical Challenge: Operationalize “Success”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2192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Decision #1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92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05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Students Will We Prioritize?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Degree 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CTE Degree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CTE Certificated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Retraining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Enrichment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Non-declared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Decision #2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204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1273</TotalTime>
  <Words>663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Paper</vt:lpstr>
      <vt:lpstr>The Time Has Come</vt:lpstr>
      <vt:lpstr>We can no longer be everything to everyone</vt:lpstr>
      <vt:lpstr>Current Strategies to Date</vt:lpstr>
      <vt:lpstr>We can no longer afford to have unintended consequences</vt:lpstr>
      <vt:lpstr>What the CEMC Data Shows</vt:lpstr>
      <vt:lpstr>We need to switch our perspective</vt:lpstr>
      <vt:lpstr>As An Institution…..</vt:lpstr>
      <vt:lpstr>Institutional Decision #1</vt:lpstr>
      <vt:lpstr>Institutional Decision #2</vt:lpstr>
      <vt:lpstr>Institutional Decision #3</vt:lpstr>
      <vt:lpstr>Institutional Decision #4</vt:lpstr>
      <vt:lpstr>Discipline and Service Area Decision #1</vt:lpstr>
      <vt:lpstr>Discipline and Service Area Decision #2</vt:lpstr>
      <vt:lpstr>The District Model of Funding Priorities</vt:lpstr>
      <vt:lpstr>Future Discussions</vt:lpstr>
      <vt:lpstr>Groups for Discussion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Time Has Come</dc:title>
  <dc:creator>Owner</dc:creator>
  <cp:lastModifiedBy>Sharon Gach</cp:lastModifiedBy>
  <cp:revision>12</cp:revision>
  <dcterms:created xsi:type="dcterms:W3CDTF">2012-09-04T21:47:10Z</dcterms:created>
  <dcterms:modified xsi:type="dcterms:W3CDTF">2012-09-12T17:31:52Z</dcterms:modified>
</cp:coreProperties>
</file>