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handoutMasterIdLst>
    <p:handoutMasterId r:id="rId12"/>
  </p:handoutMasterIdLst>
  <p:sldIdLst>
    <p:sldId id="353" r:id="rId2"/>
    <p:sldId id="441" r:id="rId3"/>
    <p:sldId id="442" r:id="rId4"/>
    <p:sldId id="445" r:id="rId5"/>
    <p:sldId id="446" r:id="rId6"/>
    <p:sldId id="447" r:id="rId7"/>
    <p:sldId id="448" r:id="rId8"/>
    <p:sldId id="449" r:id="rId9"/>
    <p:sldId id="444" r:id="rId10"/>
  </p:sldIdLst>
  <p:sldSz cx="7315200" cy="9601200"/>
  <p:notesSz cx="7315200" cy="9601200"/>
  <p:defaultTextStyle>
    <a:defPPr>
      <a:defRPr lang="en-US"/>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5pPr>
    <a:lvl6pPr marL="2286000" algn="l" defTabSz="914400" rtl="0" eaLnBrk="1" latinLnBrk="0" hangingPunct="1">
      <a:defRPr sz="1300" kern="1200">
        <a:solidFill>
          <a:schemeClr val="tx1"/>
        </a:solidFill>
        <a:latin typeface="Arial" panose="020B0604020202020204" pitchFamily="34" charset="0"/>
        <a:ea typeface="+mn-ea"/>
        <a:cs typeface="+mn-cs"/>
      </a:defRPr>
    </a:lvl6pPr>
    <a:lvl7pPr marL="2743200" algn="l" defTabSz="914400" rtl="0" eaLnBrk="1" latinLnBrk="0" hangingPunct="1">
      <a:defRPr sz="1300" kern="1200">
        <a:solidFill>
          <a:schemeClr val="tx1"/>
        </a:solidFill>
        <a:latin typeface="Arial" panose="020B0604020202020204" pitchFamily="34" charset="0"/>
        <a:ea typeface="+mn-ea"/>
        <a:cs typeface="+mn-cs"/>
      </a:defRPr>
    </a:lvl7pPr>
    <a:lvl8pPr marL="3200400" algn="l" defTabSz="914400" rtl="0" eaLnBrk="1" latinLnBrk="0" hangingPunct="1">
      <a:defRPr sz="1300" kern="1200">
        <a:solidFill>
          <a:schemeClr val="tx1"/>
        </a:solidFill>
        <a:latin typeface="Arial" panose="020B0604020202020204" pitchFamily="34" charset="0"/>
        <a:ea typeface="+mn-ea"/>
        <a:cs typeface="+mn-cs"/>
      </a:defRPr>
    </a:lvl8pPr>
    <a:lvl9pPr marL="3657600" algn="l" defTabSz="914400" rtl="0" eaLnBrk="1" latinLnBrk="0" hangingPunct="1">
      <a:defRPr sz="13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923">
          <p15:clr>
            <a:srgbClr val="A4A3A4"/>
          </p15:clr>
        </p15:guide>
        <p15:guide id="2" orient="horz" pos="5746">
          <p15:clr>
            <a:srgbClr val="A4A3A4"/>
          </p15:clr>
        </p15:guide>
        <p15:guide id="3" pos="2509">
          <p15:clr>
            <a:srgbClr val="A4A3A4"/>
          </p15:clr>
        </p15:guide>
        <p15:guide id="4" pos="4506">
          <p15:clr>
            <a:srgbClr val="A4A3A4"/>
          </p15:clr>
        </p15:guide>
        <p15:guide id="5" pos="358">
          <p15:clr>
            <a:srgbClr val="A4A3A4"/>
          </p15:clr>
        </p15:guide>
        <p15:guide id="6" pos="2355">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333399"/>
    <a:srgbClr val="0033CC"/>
    <a:srgbClr val="0000FF"/>
    <a:srgbClr val="000066"/>
    <a:srgbClr val="663300"/>
    <a:srgbClr val="FFCC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112" d="100"/>
          <a:sy n="112" d="100"/>
        </p:scale>
        <p:origin x="3984" y="102"/>
      </p:cViewPr>
      <p:guideLst>
        <p:guide orient="horz" pos="2923"/>
        <p:guide orient="horz" pos="5746"/>
        <p:guide pos="2509"/>
        <p:guide pos="4506"/>
        <p:guide pos="358"/>
        <p:guide pos="235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66" d="100"/>
          <a:sy n="66" d="100"/>
        </p:scale>
        <p:origin x="-3276"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19" tIns="47859" rIns="95719" bIns="47859" numCol="1" anchor="t" anchorCtr="0" compatLnSpc="1">
            <a:prstTxWarp prst="textNoShape">
              <a:avLst/>
            </a:prstTxWarp>
          </a:bodyPr>
          <a:lstStyle>
            <a:lvl1pPr defTabSz="956741" eaLnBrk="1" hangingPunct="1">
              <a:buFontTx/>
              <a:buNone/>
              <a:defRPr>
                <a:latin typeface="Arial" charset="0"/>
              </a:defRPr>
            </a:lvl1pPr>
          </a:lstStyle>
          <a:p>
            <a:pPr>
              <a:defRPr/>
            </a:pPr>
            <a:endParaRPr lang="en-US" dirty="0"/>
          </a:p>
        </p:txBody>
      </p:sp>
      <p:sp>
        <p:nvSpPr>
          <p:cNvPr id="149507"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5719" tIns="47859" rIns="95719" bIns="47859" numCol="1" anchor="t" anchorCtr="0" compatLnSpc="1">
            <a:prstTxWarp prst="textNoShape">
              <a:avLst/>
            </a:prstTxWarp>
          </a:bodyPr>
          <a:lstStyle>
            <a:lvl1pPr algn="r" defTabSz="956741" eaLnBrk="1" hangingPunct="1">
              <a:buFontTx/>
              <a:buNone/>
              <a:defRPr>
                <a:latin typeface="Arial" charset="0"/>
              </a:defRPr>
            </a:lvl1pPr>
          </a:lstStyle>
          <a:p>
            <a:pPr>
              <a:defRPr/>
            </a:pPr>
            <a:endParaRPr lang="en-US" dirty="0"/>
          </a:p>
        </p:txBody>
      </p:sp>
      <p:sp>
        <p:nvSpPr>
          <p:cNvPr id="149508"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5719" tIns="47859" rIns="95719" bIns="47859" numCol="1" anchor="b" anchorCtr="0" compatLnSpc="1">
            <a:prstTxWarp prst="textNoShape">
              <a:avLst/>
            </a:prstTxWarp>
          </a:bodyPr>
          <a:lstStyle>
            <a:lvl1pPr defTabSz="956741" eaLnBrk="1" hangingPunct="1">
              <a:buFontTx/>
              <a:buNone/>
              <a:defRPr>
                <a:latin typeface="Arial" charset="0"/>
              </a:defRPr>
            </a:lvl1pPr>
          </a:lstStyle>
          <a:p>
            <a:pPr>
              <a:defRPr/>
            </a:pPr>
            <a:endParaRPr lang="en-US" dirty="0"/>
          </a:p>
        </p:txBody>
      </p:sp>
      <p:sp>
        <p:nvSpPr>
          <p:cNvPr id="149509"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5719" tIns="47859" rIns="95719" bIns="47859" numCol="1" anchor="b" anchorCtr="0" compatLnSpc="1">
            <a:prstTxWarp prst="textNoShape">
              <a:avLst/>
            </a:prstTxWarp>
          </a:bodyPr>
          <a:lstStyle>
            <a:lvl1pPr algn="r" defTabSz="955675" eaLnBrk="1" hangingPunct="1">
              <a:defRPr/>
            </a:lvl1pPr>
          </a:lstStyle>
          <a:p>
            <a:pPr>
              <a:defRPr/>
            </a:pPr>
            <a:fld id="{61C376B3-4583-4302-AAC0-799402E21573}" type="slidenum">
              <a:rPr lang="en-US" altLang="en-US"/>
              <a:pPr>
                <a:defRPr/>
              </a:pPr>
              <a:t>‹#›</a:t>
            </a:fld>
            <a:endParaRPr lang="en-US" altLang="en-US" dirty="0"/>
          </a:p>
        </p:txBody>
      </p:sp>
    </p:spTree>
    <p:extLst>
      <p:ext uri="{BB962C8B-B14F-4D97-AF65-F5344CB8AC3E}">
        <p14:creationId xmlns:p14="http://schemas.microsoft.com/office/powerpoint/2010/main" val="3350009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19" tIns="47859" rIns="95719" bIns="47859" numCol="1" anchor="t" anchorCtr="0" compatLnSpc="1">
            <a:prstTxWarp prst="textNoShape">
              <a:avLst/>
            </a:prstTxWarp>
          </a:bodyPr>
          <a:lstStyle>
            <a:lvl1pPr defTabSz="956741" eaLnBrk="1" hangingPunct="1">
              <a:buFontTx/>
              <a:buNone/>
              <a:defRPr>
                <a:latin typeface="Arial" charset="0"/>
              </a:defRPr>
            </a:lvl1pPr>
          </a:lstStyle>
          <a:p>
            <a:pPr>
              <a:defRPr/>
            </a:pPr>
            <a:endParaRPr lang="en-US" dirty="0"/>
          </a:p>
        </p:txBody>
      </p:sp>
      <p:sp>
        <p:nvSpPr>
          <p:cNvPr id="147459"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5719" tIns="47859" rIns="95719" bIns="47859" numCol="1" anchor="t" anchorCtr="0" compatLnSpc="1">
            <a:prstTxWarp prst="textNoShape">
              <a:avLst/>
            </a:prstTxWarp>
          </a:bodyPr>
          <a:lstStyle>
            <a:lvl1pPr algn="r" defTabSz="956741" eaLnBrk="1" hangingPunct="1">
              <a:buFontTx/>
              <a:buNone/>
              <a:defRPr>
                <a:latin typeface="Arial" charset="0"/>
              </a:defRPr>
            </a:lvl1pPr>
          </a:lstStyle>
          <a:p>
            <a:pPr>
              <a:defRPr/>
            </a:pPr>
            <a:endParaRPr lang="en-US" dirty="0"/>
          </a:p>
        </p:txBody>
      </p:sp>
      <p:sp>
        <p:nvSpPr>
          <p:cNvPr id="2052" name="Rectangle 4"/>
          <p:cNvSpPr>
            <a:spLocks noGrp="1" noRot="1" noChangeAspect="1" noChangeArrowheads="1" noTextEdit="1"/>
          </p:cNvSpPr>
          <p:nvPr>
            <p:ph type="sldImg" idx="2"/>
          </p:nvPr>
        </p:nvSpPr>
        <p:spPr bwMode="auto">
          <a:xfrm>
            <a:off x="2286000" y="719138"/>
            <a:ext cx="2744788"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61"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5719" tIns="47859" rIns="95719" bIns="478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7462"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5719" tIns="47859" rIns="95719" bIns="47859" numCol="1" anchor="b" anchorCtr="0" compatLnSpc="1">
            <a:prstTxWarp prst="textNoShape">
              <a:avLst/>
            </a:prstTxWarp>
          </a:bodyPr>
          <a:lstStyle>
            <a:lvl1pPr defTabSz="956741" eaLnBrk="1" hangingPunct="1">
              <a:buFontTx/>
              <a:buNone/>
              <a:defRPr>
                <a:latin typeface="Arial" charset="0"/>
              </a:defRPr>
            </a:lvl1pPr>
          </a:lstStyle>
          <a:p>
            <a:pPr>
              <a:defRPr/>
            </a:pPr>
            <a:endParaRPr lang="en-US" dirty="0"/>
          </a:p>
        </p:txBody>
      </p:sp>
      <p:sp>
        <p:nvSpPr>
          <p:cNvPr id="147463"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5719" tIns="47859" rIns="95719" bIns="47859" numCol="1" anchor="b" anchorCtr="0" compatLnSpc="1">
            <a:prstTxWarp prst="textNoShape">
              <a:avLst/>
            </a:prstTxWarp>
          </a:bodyPr>
          <a:lstStyle>
            <a:lvl1pPr algn="r" defTabSz="955675" eaLnBrk="1" hangingPunct="1">
              <a:defRPr/>
            </a:lvl1pPr>
          </a:lstStyle>
          <a:p>
            <a:pPr>
              <a:defRPr/>
            </a:pPr>
            <a:fld id="{90B64A36-167B-4DFC-BC6B-E066E1250F8D}" type="slidenum">
              <a:rPr lang="en-US" altLang="en-US"/>
              <a:pPr>
                <a:defRPr/>
              </a:pPr>
              <a:t>‹#›</a:t>
            </a:fld>
            <a:endParaRPr lang="en-US" altLang="en-US" dirty="0"/>
          </a:p>
        </p:txBody>
      </p:sp>
    </p:spTree>
    <p:extLst>
      <p:ext uri="{BB962C8B-B14F-4D97-AF65-F5344CB8AC3E}">
        <p14:creationId xmlns:p14="http://schemas.microsoft.com/office/powerpoint/2010/main" val="9719555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sz="1200">
                <a:solidFill>
                  <a:schemeClr val="tx1"/>
                </a:solidFill>
                <a:latin typeface="Arial" panose="020B0604020202020204" pitchFamily="34" charset="0"/>
              </a:defRPr>
            </a:lvl1pPr>
            <a:lvl2pPr marL="769938" indent="-295275" defTabSz="955675">
              <a:spcBef>
                <a:spcPct val="30000"/>
              </a:spcBef>
              <a:defRPr sz="1200">
                <a:solidFill>
                  <a:schemeClr val="tx1"/>
                </a:solidFill>
                <a:latin typeface="Arial" panose="020B0604020202020204" pitchFamily="34" charset="0"/>
              </a:defRPr>
            </a:lvl2pPr>
            <a:lvl3pPr marL="1184275" indent="-236538" defTabSz="955675">
              <a:spcBef>
                <a:spcPct val="30000"/>
              </a:spcBef>
              <a:defRPr sz="1200">
                <a:solidFill>
                  <a:schemeClr val="tx1"/>
                </a:solidFill>
                <a:latin typeface="Arial" panose="020B0604020202020204" pitchFamily="34" charset="0"/>
              </a:defRPr>
            </a:lvl3pPr>
            <a:lvl4pPr marL="1658938" indent="-236538" defTabSz="955675">
              <a:spcBef>
                <a:spcPct val="30000"/>
              </a:spcBef>
              <a:defRPr sz="1200">
                <a:solidFill>
                  <a:schemeClr val="tx1"/>
                </a:solidFill>
                <a:latin typeface="Arial" panose="020B0604020202020204" pitchFamily="34" charset="0"/>
              </a:defRPr>
            </a:lvl4pPr>
            <a:lvl5pPr marL="2133600" indent="-236538" defTabSz="955675">
              <a:spcBef>
                <a:spcPct val="30000"/>
              </a:spcBef>
              <a:defRPr sz="1200">
                <a:solidFill>
                  <a:schemeClr val="tx1"/>
                </a:solidFill>
                <a:latin typeface="Arial" panose="020B0604020202020204" pitchFamily="34" charset="0"/>
              </a:defRPr>
            </a:lvl5pPr>
            <a:lvl6pPr marL="2590800" indent="-236538" defTabSz="955675" eaLnBrk="0" fontAlgn="base" hangingPunct="0">
              <a:spcBef>
                <a:spcPct val="30000"/>
              </a:spcBef>
              <a:spcAft>
                <a:spcPct val="0"/>
              </a:spcAft>
              <a:defRPr sz="1200">
                <a:solidFill>
                  <a:schemeClr val="tx1"/>
                </a:solidFill>
                <a:latin typeface="Arial" panose="020B0604020202020204" pitchFamily="34" charset="0"/>
              </a:defRPr>
            </a:lvl6pPr>
            <a:lvl7pPr marL="3048000" indent="-236538" defTabSz="955675" eaLnBrk="0" fontAlgn="base" hangingPunct="0">
              <a:spcBef>
                <a:spcPct val="30000"/>
              </a:spcBef>
              <a:spcAft>
                <a:spcPct val="0"/>
              </a:spcAft>
              <a:defRPr sz="1200">
                <a:solidFill>
                  <a:schemeClr val="tx1"/>
                </a:solidFill>
                <a:latin typeface="Arial" panose="020B0604020202020204" pitchFamily="34" charset="0"/>
              </a:defRPr>
            </a:lvl7pPr>
            <a:lvl8pPr marL="3505200" indent="-236538" defTabSz="955675" eaLnBrk="0" fontAlgn="base" hangingPunct="0">
              <a:spcBef>
                <a:spcPct val="30000"/>
              </a:spcBef>
              <a:spcAft>
                <a:spcPct val="0"/>
              </a:spcAft>
              <a:defRPr sz="1200">
                <a:solidFill>
                  <a:schemeClr val="tx1"/>
                </a:solidFill>
                <a:latin typeface="Arial" panose="020B0604020202020204" pitchFamily="34" charset="0"/>
              </a:defRPr>
            </a:lvl8pPr>
            <a:lvl9pPr marL="3962400" indent="-236538" defTabSz="9556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1EA713-2455-4CCF-A070-FDDD7FE9F4E8}" type="slidenum">
              <a:rPr lang="en-US" altLang="en-US" sz="1300" smtClean="0"/>
              <a:pPr>
                <a:spcBef>
                  <a:spcPct val="0"/>
                </a:spcBef>
              </a:pPr>
              <a:t>1</a:t>
            </a:fld>
            <a:endParaRPr lang="en-US" altLang="en-US" sz="1300" dirty="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828352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0B64A36-167B-4DFC-BC6B-E066E1250F8D}" type="slidenum">
              <a:rPr lang="en-US" altLang="en-US" smtClean="0"/>
              <a:pPr>
                <a:defRPr/>
              </a:pPr>
              <a:t>3</a:t>
            </a:fld>
            <a:endParaRPr lang="en-US" altLang="en-US" dirty="0"/>
          </a:p>
        </p:txBody>
      </p:sp>
    </p:spTree>
    <p:extLst>
      <p:ext uri="{BB962C8B-B14F-4D97-AF65-F5344CB8AC3E}">
        <p14:creationId xmlns:p14="http://schemas.microsoft.com/office/powerpoint/2010/main" val="3649505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9276" y="2982914"/>
            <a:ext cx="6216650" cy="2057400"/>
          </a:xfrm>
        </p:spPr>
        <p:txBody>
          <a:bodyPr/>
          <a:lstStyle/>
          <a:p>
            <a:r>
              <a:rPr lang="en-US"/>
              <a:t>Click to edit Master title style</a:t>
            </a:r>
          </a:p>
        </p:txBody>
      </p:sp>
      <p:sp>
        <p:nvSpPr>
          <p:cNvPr id="3" name="Subtitle 2"/>
          <p:cNvSpPr>
            <a:spLocks noGrp="1"/>
          </p:cNvSpPr>
          <p:nvPr>
            <p:ph type="subTitle" idx="1"/>
          </p:nvPr>
        </p:nvSpPr>
        <p:spPr>
          <a:xfrm>
            <a:off x="1096964" y="5440364"/>
            <a:ext cx="5121275" cy="2454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51397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0719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838" y="385764"/>
            <a:ext cx="1646237" cy="81899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125" y="385764"/>
            <a:ext cx="4786313" cy="81899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0947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65126" y="385764"/>
            <a:ext cx="6584950" cy="8189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4967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3038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6169025"/>
            <a:ext cx="6218238" cy="19081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77850" y="4068763"/>
            <a:ext cx="6218238" cy="21002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00975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126" y="2239964"/>
            <a:ext cx="3216275" cy="633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33801" y="2239964"/>
            <a:ext cx="3216275" cy="633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0668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126" y="384175"/>
            <a:ext cx="6584950" cy="1600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126" y="2149476"/>
            <a:ext cx="3232150" cy="895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126" y="3044826"/>
            <a:ext cx="3232150" cy="5532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338" y="2149476"/>
            <a:ext cx="3233737" cy="895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716338" y="3044826"/>
            <a:ext cx="3233737" cy="5532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3499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8145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985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125" y="382588"/>
            <a:ext cx="2406650" cy="16271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675" y="382589"/>
            <a:ext cx="4089400" cy="8194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125" y="2009775"/>
            <a:ext cx="2406650" cy="6567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62892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514" y="6721476"/>
            <a:ext cx="4389437" cy="792163"/>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514" y="857250"/>
            <a:ext cx="4389437" cy="5761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433514" y="7513639"/>
            <a:ext cx="4389437" cy="1127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7100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5125" y="385763"/>
            <a:ext cx="65849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65125" y="2239963"/>
            <a:ext cx="6584950"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66788" rtl="0" eaLnBrk="0" fontAlgn="base" hangingPunct="0">
        <a:spcBef>
          <a:spcPct val="0"/>
        </a:spcBef>
        <a:spcAft>
          <a:spcPct val="0"/>
        </a:spcAft>
        <a:defRPr sz="4700">
          <a:solidFill>
            <a:schemeClr val="tx2"/>
          </a:solidFill>
          <a:latin typeface="+mj-lt"/>
          <a:ea typeface="+mj-ea"/>
          <a:cs typeface="+mj-cs"/>
        </a:defRPr>
      </a:lvl1pPr>
      <a:lvl2pPr algn="ctr" defTabSz="966788" rtl="0" eaLnBrk="0" fontAlgn="base" hangingPunct="0">
        <a:spcBef>
          <a:spcPct val="0"/>
        </a:spcBef>
        <a:spcAft>
          <a:spcPct val="0"/>
        </a:spcAft>
        <a:defRPr sz="4700">
          <a:solidFill>
            <a:schemeClr val="tx2"/>
          </a:solidFill>
          <a:latin typeface="Arial" charset="0"/>
        </a:defRPr>
      </a:lvl2pPr>
      <a:lvl3pPr algn="ctr" defTabSz="966788" rtl="0" eaLnBrk="0" fontAlgn="base" hangingPunct="0">
        <a:spcBef>
          <a:spcPct val="0"/>
        </a:spcBef>
        <a:spcAft>
          <a:spcPct val="0"/>
        </a:spcAft>
        <a:defRPr sz="4700">
          <a:solidFill>
            <a:schemeClr val="tx2"/>
          </a:solidFill>
          <a:latin typeface="Arial" charset="0"/>
        </a:defRPr>
      </a:lvl3pPr>
      <a:lvl4pPr algn="ctr" defTabSz="966788" rtl="0" eaLnBrk="0" fontAlgn="base" hangingPunct="0">
        <a:spcBef>
          <a:spcPct val="0"/>
        </a:spcBef>
        <a:spcAft>
          <a:spcPct val="0"/>
        </a:spcAft>
        <a:defRPr sz="4700">
          <a:solidFill>
            <a:schemeClr val="tx2"/>
          </a:solidFill>
          <a:latin typeface="Arial" charset="0"/>
        </a:defRPr>
      </a:lvl4pPr>
      <a:lvl5pPr algn="ctr" defTabSz="966788" rtl="0" eaLnBrk="0" fontAlgn="base" hangingPunct="0">
        <a:spcBef>
          <a:spcPct val="0"/>
        </a:spcBef>
        <a:spcAft>
          <a:spcPct val="0"/>
        </a:spcAft>
        <a:defRPr sz="4700">
          <a:solidFill>
            <a:schemeClr val="tx2"/>
          </a:solidFill>
          <a:latin typeface="Arial" charset="0"/>
        </a:defRPr>
      </a:lvl5pPr>
      <a:lvl6pPr marL="457200" algn="ctr" defTabSz="966788" rtl="0" fontAlgn="base">
        <a:spcBef>
          <a:spcPct val="0"/>
        </a:spcBef>
        <a:spcAft>
          <a:spcPct val="0"/>
        </a:spcAft>
        <a:defRPr sz="4700">
          <a:solidFill>
            <a:schemeClr val="tx2"/>
          </a:solidFill>
          <a:latin typeface="Arial" charset="0"/>
        </a:defRPr>
      </a:lvl6pPr>
      <a:lvl7pPr marL="914400" algn="ctr" defTabSz="966788" rtl="0" fontAlgn="base">
        <a:spcBef>
          <a:spcPct val="0"/>
        </a:spcBef>
        <a:spcAft>
          <a:spcPct val="0"/>
        </a:spcAft>
        <a:defRPr sz="4700">
          <a:solidFill>
            <a:schemeClr val="tx2"/>
          </a:solidFill>
          <a:latin typeface="Arial" charset="0"/>
        </a:defRPr>
      </a:lvl7pPr>
      <a:lvl8pPr marL="1371600" algn="ctr" defTabSz="966788" rtl="0" fontAlgn="base">
        <a:spcBef>
          <a:spcPct val="0"/>
        </a:spcBef>
        <a:spcAft>
          <a:spcPct val="0"/>
        </a:spcAft>
        <a:defRPr sz="4700">
          <a:solidFill>
            <a:schemeClr val="tx2"/>
          </a:solidFill>
          <a:latin typeface="Arial" charset="0"/>
        </a:defRPr>
      </a:lvl8pPr>
      <a:lvl9pPr marL="1828800" algn="ctr" defTabSz="966788" rtl="0" fontAlgn="base">
        <a:spcBef>
          <a:spcPct val="0"/>
        </a:spcBef>
        <a:spcAft>
          <a:spcPct val="0"/>
        </a:spcAft>
        <a:defRPr sz="4700">
          <a:solidFill>
            <a:schemeClr val="tx2"/>
          </a:solidFill>
          <a:latin typeface="Arial" charset="0"/>
        </a:defRPr>
      </a:lvl9pPr>
    </p:titleStyle>
    <p:bodyStyle>
      <a:lvl1pPr marL="361950" indent="-361950" algn="l" defTabSz="966788" rtl="0" eaLnBrk="0" fontAlgn="base" hangingPunct="0">
        <a:spcBef>
          <a:spcPct val="20000"/>
        </a:spcBef>
        <a:spcAft>
          <a:spcPct val="0"/>
        </a:spcAft>
        <a:buChar char="•"/>
        <a:defRPr sz="3400">
          <a:solidFill>
            <a:schemeClr val="tx1"/>
          </a:solidFill>
          <a:latin typeface="+mn-lt"/>
          <a:ea typeface="+mn-ea"/>
          <a:cs typeface="+mn-cs"/>
        </a:defRPr>
      </a:lvl1pPr>
      <a:lvl2pPr marL="785813" indent="-303213" algn="l" defTabSz="966788" rtl="0" eaLnBrk="0" fontAlgn="base" hangingPunct="0">
        <a:spcBef>
          <a:spcPct val="20000"/>
        </a:spcBef>
        <a:spcAft>
          <a:spcPct val="0"/>
        </a:spcAft>
        <a:buChar char="–"/>
        <a:defRPr sz="3000">
          <a:solidFill>
            <a:schemeClr val="tx1"/>
          </a:solidFill>
          <a:latin typeface="+mn-lt"/>
        </a:defRPr>
      </a:lvl2pPr>
      <a:lvl3pPr marL="1208088" indent="-241300" algn="l" defTabSz="966788" rtl="0" eaLnBrk="0" fontAlgn="base" hangingPunct="0">
        <a:spcBef>
          <a:spcPct val="20000"/>
        </a:spcBef>
        <a:spcAft>
          <a:spcPct val="0"/>
        </a:spcAft>
        <a:buChar char="•"/>
        <a:defRPr sz="2500">
          <a:solidFill>
            <a:schemeClr val="tx1"/>
          </a:solidFill>
          <a:latin typeface="+mn-lt"/>
        </a:defRPr>
      </a:lvl3pPr>
      <a:lvl4pPr marL="1692275" indent="-242888" algn="l" defTabSz="966788" rtl="0" eaLnBrk="0" fontAlgn="base" hangingPunct="0">
        <a:spcBef>
          <a:spcPct val="20000"/>
        </a:spcBef>
        <a:spcAft>
          <a:spcPct val="0"/>
        </a:spcAft>
        <a:buChar char="–"/>
        <a:defRPr sz="2100">
          <a:solidFill>
            <a:schemeClr val="tx1"/>
          </a:solidFill>
          <a:latin typeface="+mn-lt"/>
        </a:defRPr>
      </a:lvl4pPr>
      <a:lvl5pPr marL="2174875" indent="-241300" algn="l" defTabSz="966788" rtl="0" eaLnBrk="0" fontAlgn="base" hangingPunct="0">
        <a:spcBef>
          <a:spcPct val="20000"/>
        </a:spcBef>
        <a:spcAft>
          <a:spcPct val="0"/>
        </a:spcAft>
        <a:buChar char="»"/>
        <a:defRPr sz="2100">
          <a:solidFill>
            <a:schemeClr val="tx1"/>
          </a:solidFill>
          <a:latin typeface="+mn-lt"/>
        </a:defRPr>
      </a:lvl5pPr>
      <a:lvl6pPr marL="2632075" indent="-241300" algn="l" defTabSz="966788" rtl="0" fontAlgn="base">
        <a:spcBef>
          <a:spcPct val="20000"/>
        </a:spcBef>
        <a:spcAft>
          <a:spcPct val="0"/>
        </a:spcAft>
        <a:buChar char="»"/>
        <a:defRPr sz="2100">
          <a:solidFill>
            <a:schemeClr val="tx1"/>
          </a:solidFill>
          <a:latin typeface="+mn-lt"/>
        </a:defRPr>
      </a:lvl6pPr>
      <a:lvl7pPr marL="3089275" indent="-241300" algn="l" defTabSz="966788" rtl="0" fontAlgn="base">
        <a:spcBef>
          <a:spcPct val="20000"/>
        </a:spcBef>
        <a:spcAft>
          <a:spcPct val="0"/>
        </a:spcAft>
        <a:buChar char="»"/>
        <a:defRPr sz="2100">
          <a:solidFill>
            <a:schemeClr val="tx1"/>
          </a:solidFill>
          <a:latin typeface="+mn-lt"/>
        </a:defRPr>
      </a:lvl7pPr>
      <a:lvl8pPr marL="3546475" indent="-241300" algn="l" defTabSz="966788" rtl="0" fontAlgn="base">
        <a:spcBef>
          <a:spcPct val="20000"/>
        </a:spcBef>
        <a:spcAft>
          <a:spcPct val="0"/>
        </a:spcAft>
        <a:buChar char="»"/>
        <a:defRPr sz="2100">
          <a:solidFill>
            <a:schemeClr val="tx1"/>
          </a:solidFill>
          <a:latin typeface="+mn-lt"/>
        </a:defRPr>
      </a:lvl8pPr>
      <a:lvl9pPr marL="4003675" indent="-241300" algn="l" defTabSz="966788" rtl="0" fontAlgn="base">
        <a:spcBef>
          <a:spcPct val="20000"/>
        </a:spcBef>
        <a:spcAft>
          <a:spcPct val="0"/>
        </a:spcAft>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P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113" y="400050"/>
            <a:ext cx="5446712" cy="587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12"/>
          <p:cNvSpPr txBox="1">
            <a:spLocks noChangeArrowheads="1"/>
          </p:cNvSpPr>
          <p:nvPr/>
        </p:nvSpPr>
        <p:spPr bwMode="auto">
          <a:xfrm>
            <a:off x="1625600" y="6270625"/>
            <a:ext cx="4468812"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spAutoFit/>
          </a:bodyPr>
          <a:lstStyle>
            <a:lvl1pPr defTabSz="966788">
              <a:spcBef>
                <a:spcPct val="20000"/>
              </a:spcBef>
              <a:buChar char="•"/>
              <a:defRPr sz="3400">
                <a:solidFill>
                  <a:schemeClr val="tx1"/>
                </a:solidFill>
                <a:latin typeface="Arial" panose="020B0604020202020204" pitchFamily="34" charset="0"/>
              </a:defRPr>
            </a:lvl1pPr>
            <a:lvl2pPr marL="742950" indent="-285750" defTabSz="966788">
              <a:spcBef>
                <a:spcPct val="20000"/>
              </a:spcBef>
              <a:buChar char="–"/>
              <a:defRPr sz="3000">
                <a:solidFill>
                  <a:schemeClr val="tx1"/>
                </a:solidFill>
                <a:latin typeface="Arial" panose="020B0604020202020204" pitchFamily="34" charset="0"/>
              </a:defRPr>
            </a:lvl2pPr>
            <a:lvl3pPr marL="1143000" indent="-228600" defTabSz="966788">
              <a:spcBef>
                <a:spcPct val="20000"/>
              </a:spcBef>
              <a:buChar char="•"/>
              <a:defRPr sz="2500">
                <a:solidFill>
                  <a:schemeClr val="tx1"/>
                </a:solidFill>
                <a:latin typeface="Arial" panose="020B0604020202020204" pitchFamily="34" charset="0"/>
              </a:defRPr>
            </a:lvl3pPr>
            <a:lvl4pPr marL="1600200" indent="-228600" defTabSz="966788">
              <a:spcBef>
                <a:spcPct val="20000"/>
              </a:spcBef>
              <a:buChar char="–"/>
              <a:defRPr sz="2100">
                <a:solidFill>
                  <a:schemeClr val="tx1"/>
                </a:solidFill>
                <a:latin typeface="Arial" panose="020B0604020202020204" pitchFamily="34" charset="0"/>
              </a:defRPr>
            </a:lvl4pPr>
            <a:lvl5pPr marL="2057400" indent="-228600" defTabSz="966788">
              <a:spcBef>
                <a:spcPct val="20000"/>
              </a:spcBef>
              <a:buChar char="»"/>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eaLnBrk="1" hangingPunct="1">
              <a:spcBef>
                <a:spcPct val="0"/>
              </a:spcBef>
              <a:buFontTx/>
              <a:buNone/>
            </a:pPr>
            <a:r>
              <a:rPr lang="en-US" altLang="en-US" sz="1800" b="1" dirty="0"/>
              <a:t>Facilities Modernization Program</a:t>
            </a:r>
          </a:p>
          <a:p>
            <a:pPr algn="ctr" eaLnBrk="1" hangingPunct="1">
              <a:spcBef>
                <a:spcPct val="0"/>
              </a:spcBef>
              <a:buFontTx/>
              <a:buNone/>
            </a:pPr>
            <a:r>
              <a:rPr lang="en-US" altLang="en-US" sz="1800" b="1" dirty="0"/>
              <a:t>Funded by Measure A</a:t>
            </a:r>
          </a:p>
          <a:p>
            <a:pPr algn="ctr" eaLnBrk="1" hangingPunct="1">
              <a:spcBef>
                <a:spcPct val="0"/>
              </a:spcBef>
              <a:buFontTx/>
              <a:buNone/>
            </a:pPr>
            <a:r>
              <a:rPr lang="en-US" altLang="en-US" sz="1800" b="1" dirty="0"/>
              <a:t>Project Report</a:t>
            </a:r>
          </a:p>
        </p:txBody>
      </p:sp>
      <p:sp>
        <p:nvSpPr>
          <p:cNvPr id="4100" name="Text Box 13"/>
          <p:cNvSpPr txBox="1">
            <a:spLocks noChangeArrowheads="1"/>
          </p:cNvSpPr>
          <p:nvPr/>
        </p:nvSpPr>
        <p:spPr bwMode="auto">
          <a:xfrm>
            <a:off x="1976438" y="7761288"/>
            <a:ext cx="382111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spAutoFit/>
          </a:bodyPr>
          <a:lstStyle>
            <a:lvl1pPr defTabSz="966788">
              <a:spcBef>
                <a:spcPct val="20000"/>
              </a:spcBef>
              <a:buChar char="•"/>
              <a:defRPr sz="3400">
                <a:solidFill>
                  <a:schemeClr val="tx1"/>
                </a:solidFill>
                <a:latin typeface="Arial" panose="020B0604020202020204" pitchFamily="34" charset="0"/>
              </a:defRPr>
            </a:lvl1pPr>
            <a:lvl2pPr marL="742950" indent="-285750" defTabSz="966788">
              <a:spcBef>
                <a:spcPct val="20000"/>
              </a:spcBef>
              <a:buChar char="–"/>
              <a:defRPr sz="3000">
                <a:solidFill>
                  <a:schemeClr val="tx1"/>
                </a:solidFill>
                <a:latin typeface="Arial" panose="020B0604020202020204" pitchFamily="34" charset="0"/>
              </a:defRPr>
            </a:lvl2pPr>
            <a:lvl3pPr marL="1143000" indent="-228600" defTabSz="966788">
              <a:spcBef>
                <a:spcPct val="20000"/>
              </a:spcBef>
              <a:buChar char="•"/>
              <a:defRPr sz="2500">
                <a:solidFill>
                  <a:schemeClr val="tx1"/>
                </a:solidFill>
                <a:latin typeface="Arial" panose="020B0604020202020204" pitchFamily="34" charset="0"/>
              </a:defRPr>
            </a:lvl3pPr>
            <a:lvl4pPr marL="1600200" indent="-228600" defTabSz="966788">
              <a:spcBef>
                <a:spcPct val="20000"/>
              </a:spcBef>
              <a:buChar char="–"/>
              <a:defRPr sz="2100">
                <a:solidFill>
                  <a:schemeClr val="tx1"/>
                </a:solidFill>
                <a:latin typeface="Arial" panose="020B0604020202020204" pitchFamily="34" charset="0"/>
              </a:defRPr>
            </a:lvl4pPr>
            <a:lvl5pPr marL="2057400" indent="-228600" defTabSz="966788">
              <a:spcBef>
                <a:spcPct val="20000"/>
              </a:spcBef>
              <a:buChar char="»"/>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eaLnBrk="1" hangingPunct="1">
              <a:spcBef>
                <a:spcPct val="50000"/>
              </a:spcBef>
              <a:buFontTx/>
              <a:buNone/>
            </a:pPr>
            <a:r>
              <a:rPr lang="en-US" altLang="en-US" sz="1800" b="1" dirty="0"/>
              <a:t>September 23, 2019</a:t>
            </a:r>
          </a:p>
        </p:txBody>
      </p:sp>
      <p:sp>
        <p:nvSpPr>
          <p:cNvPr id="4101" name="Rectangle 14"/>
          <p:cNvSpPr>
            <a:spLocks noChangeArrowheads="1"/>
          </p:cNvSpPr>
          <p:nvPr/>
        </p:nvSpPr>
        <p:spPr bwMode="auto">
          <a:xfrm>
            <a:off x="263525" y="239713"/>
            <a:ext cx="1362075" cy="1639887"/>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400">
                <a:solidFill>
                  <a:schemeClr val="tx1"/>
                </a:solidFill>
                <a:latin typeface="Arial" panose="020B0604020202020204" pitchFamily="34" charset="0"/>
              </a:defRPr>
            </a:lvl1pPr>
            <a:lvl2pPr marL="742950" indent="-285750">
              <a:spcBef>
                <a:spcPct val="20000"/>
              </a:spcBef>
              <a:buChar char="–"/>
              <a:defRPr sz="30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en-US" altLang="en-US" sz="1300" dirty="0"/>
          </a:p>
        </p:txBody>
      </p:sp>
      <p:sp>
        <p:nvSpPr>
          <p:cNvPr id="4102" name="Rectangle 15"/>
          <p:cNvSpPr>
            <a:spLocks noChangeArrowheads="1"/>
          </p:cNvSpPr>
          <p:nvPr/>
        </p:nvSpPr>
        <p:spPr bwMode="auto">
          <a:xfrm>
            <a:off x="5668963" y="279400"/>
            <a:ext cx="1362075" cy="1641475"/>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400">
                <a:solidFill>
                  <a:schemeClr val="tx1"/>
                </a:solidFill>
                <a:latin typeface="Arial" panose="020B0604020202020204" pitchFamily="34" charset="0"/>
              </a:defRPr>
            </a:lvl1pPr>
            <a:lvl2pPr marL="742950" indent="-285750">
              <a:spcBef>
                <a:spcPct val="20000"/>
              </a:spcBef>
              <a:buChar char="–"/>
              <a:defRPr sz="30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en-US" altLang="en-US" sz="13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79413" y="430213"/>
            <a:ext cx="45847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6661" tIns="48331" rIns="96661" bIns="48331">
            <a:spAutoFit/>
          </a:bodyPr>
          <a:lstStyle>
            <a:lvl1pPr defTabSz="966788">
              <a:spcBef>
                <a:spcPct val="20000"/>
              </a:spcBef>
              <a:buChar char="•"/>
              <a:defRPr sz="3400">
                <a:solidFill>
                  <a:schemeClr val="tx1"/>
                </a:solidFill>
                <a:latin typeface="Arial" panose="020B0604020202020204" pitchFamily="34" charset="0"/>
              </a:defRPr>
            </a:lvl1pPr>
            <a:lvl2pPr marL="742950" indent="-285750" defTabSz="966788">
              <a:spcBef>
                <a:spcPct val="20000"/>
              </a:spcBef>
              <a:buChar char="–"/>
              <a:defRPr sz="3000">
                <a:solidFill>
                  <a:schemeClr val="tx1"/>
                </a:solidFill>
                <a:latin typeface="Arial" panose="020B0604020202020204" pitchFamily="34" charset="0"/>
              </a:defRPr>
            </a:lvl2pPr>
            <a:lvl3pPr marL="1143000" indent="-228600" defTabSz="966788">
              <a:spcBef>
                <a:spcPct val="20000"/>
              </a:spcBef>
              <a:buChar char="•"/>
              <a:defRPr sz="2500">
                <a:solidFill>
                  <a:schemeClr val="tx1"/>
                </a:solidFill>
                <a:latin typeface="Arial" panose="020B0604020202020204" pitchFamily="34" charset="0"/>
              </a:defRPr>
            </a:lvl3pPr>
            <a:lvl4pPr marL="1600200" indent="-228600" defTabSz="966788">
              <a:spcBef>
                <a:spcPct val="20000"/>
              </a:spcBef>
              <a:buChar char="–"/>
              <a:defRPr sz="2100">
                <a:solidFill>
                  <a:schemeClr val="tx1"/>
                </a:solidFill>
                <a:latin typeface="Arial" panose="020B0604020202020204" pitchFamily="34" charset="0"/>
              </a:defRPr>
            </a:lvl4pPr>
            <a:lvl5pPr marL="2057400" indent="-228600" defTabSz="966788">
              <a:spcBef>
                <a:spcPct val="20000"/>
              </a:spcBef>
              <a:buChar char="»"/>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1700" b="1" dirty="0">
                <a:solidFill>
                  <a:srgbClr val="990000"/>
                </a:solidFill>
              </a:rPr>
              <a:t>PROJECT PROGRESS REPORT</a:t>
            </a:r>
          </a:p>
          <a:p>
            <a:pPr eaLnBrk="1" hangingPunct="1">
              <a:spcBef>
                <a:spcPct val="0"/>
              </a:spcBef>
              <a:buFontTx/>
              <a:buNone/>
            </a:pPr>
            <a:r>
              <a:rPr lang="en-US" altLang="en-US" sz="1700" b="1" dirty="0">
                <a:solidFill>
                  <a:srgbClr val="990000"/>
                </a:solidFill>
              </a:rPr>
              <a:t>B2100 New Academic Support and </a:t>
            </a:r>
          </a:p>
          <a:p>
            <a:pPr eaLnBrk="1" hangingPunct="1">
              <a:spcBef>
                <a:spcPct val="0"/>
              </a:spcBef>
              <a:buFontTx/>
              <a:buNone/>
            </a:pPr>
            <a:r>
              <a:rPr lang="en-US" altLang="en-US" sz="1700" b="1" dirty="0">
                <a:solidFill>
                  <a:srgbClr val="990000"/>
                </a:solidFill>
              </a:rPr>
              <a:t>Office Building </a:t>
            </a:r>
          </a:p>
        </p:txBody>
      </p:sp>
      <p:sp>
        <p:nvSpPr>
          <p:cNvPr id="8195" name="Text Box 4"/>
          <p:cNvSpPr txBox="1">
            <a:spLocks noChangeArrowheads="1"/>
          </p:cNvSpPr>
          <p:nvPr/>
        </p:nvSpPr>
        <p:spPr bwMode="auto">
          <a:xfrm>
            <a:off x="839787" y="4049762"/>
            <a:ext cx="5513387" cy="89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6661" tIns="48331" rIns="96661" bIns="48331">
            <a:spAutoFit/>
          </a:bodyPr>
          <a:lstStyle>
            <a:lvl1pPr defTabSz="966788">
              <a:spcBef>
                <a:spcPct val="20000"/>
              </a:spcBef>
              <a:buChar char="•"/>
              <a:tabLst>
                <a:tab pos="180975" algn="l"/>
              </a:tabLst>
              <a:defRPr sz="3400">
                <a:solidFill>
                  <a:schemeClr val="tx1"/>
                </a:solidFill>
                <a:latin typeface="Arial" panose="020B0604020202020204" pitchFamily="34" charset="0"/>
              </a:defRPr>
            </a:lvl1pPr>
            <a:lvl2pPr marL="692150" defTabSz="966788">
              <a:spcBef>
                <a:spcPct val="20000"/>
              </a:spcBef>
              <a:buChar char="–"/>
              <a:tabLst>
                <a:tab pos="180975" algn="l"/>
              </a:tabLst>
              <a:defRPr sz="3000">
                <a:solidFill>
                  <a:schemeClr val="tx1"/>
                </a:solidFill>
                <a:latin typeface="Arial" panose="020B0604020202020204" pitchFamily="34" charset="0"/>
              </a:defRPr>
            </a:lvl2pPr>
            <a:lvl3pPr marL="1143000" indent="-228600" defTabSz="966788">
              <a:spcBef>
                <a:spcPct val="20000"/>
              </a:spcBef>
              <a:buChar char="•"/>
              <a:tabLst>
                <a:tab pos="180975" algn="l"/>
              </a:tabLst>
              <a:defRPr sz="2500">
                <a:solidFill>
                  <a:schemeClr val="tx1"/>
                </a:solidFill>
                <a:latin typeface="Arial" panose="020B0604020202020204" pitchFamily="34" charset="0"/>
              </a:defRPr>
            </a:lvl3pPr>
            <a:lvl4pPr marL="1600200" indent="-228600" defTabSz="966788">
              <a:spcBef>
                <a:spcPct val="20000"/>
              </a:spcBef>
              <a:buChar char="–"/>
              <a:tabLst>
                <a:tab pos="180975" algn="l"/>
              </a:tabLst>
              <a:defRPr sz="2100">
                <a:solidFill>
                  <a:schemeClr val="tx1"/>
                </a:solidFill>
                <a:latin typeface="Arial" panose="020B0604020202020204" pitchFamily="34" charset="0"/>
              </a:defRPr>
            </a:lvl4pPr>
            <a:lvl5pPr marL="2057400" indent="-228600" defTabSz="966788">
              <a:spcBef>
                <a:spcPct val="20000"/>
              </a:spcBef>
              <a:buChar char="»"/>
              <a:tabLst>
                <a:tab pos="180975" algn="l"/>
              </a:tabLst>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9pPr>
          </a:lstStyle>
          <a:p>
            <a:pPr eaLnBrk="1" hangingPunct="1">
              <a:spcBef>
                <a:spcPct val="0"/>
              </a:spcBef>
              <a:buFontTx/>
              <a:buNone/>
            </a:pPr>
            <a:r>
              <a:rPr lang="en-US" altLang="en-US" sz="1300" b="1" dirty="0"/>
              <a:t>Project Team: </a:t>
            </a:r>
          </a:p>
          <a:p>
            <a:pPr lvl="1" eaLnBrk="1" hangingPunct="1">
              <a:spcBef>
                <a:spcPct val="0"/>
              </a:spcBef>
              <a:buFontTx/>
              <a:buNone/>
            </a:pPr>
            <a:r>
              <a:rPr lang="en-US" altLang="en-US" sz="1300" b="1" dirty="0"/>
              <a:t>Architect</a:t>
            </a:r>
            <a:r>
              <a:rPr lang="en-US" altLang="en-US" sz="1300" dirty="0"/>
              <a:t>: LPAS</a:t>
            </a:r>
          </a:p>
          <a:p>
            <a:pPr lvl="1" eaLnBrk="1" hangingPunct="1">
              <a:spcBef>
                <a:spcPct val="0"/>
              </a:spcBef>
              <a:buFontTx/>
              <a:buNone/>
            </a:pPr>
            <a:r>
              <a:rPr lang="en-US" altLang="en-US" sz="1300" b="1" dirty="0"/>
              <a:t>Project / Construction Manager:</a:t>
            </a:r>
            <a:r>
              <a:rPr lang="en-US" altLang="en-US" sz="1300" dirty="0"/>
              <a:t> Critical Solutions, Inc.</a:t>
            </a:r>
            <a:r>
              <a:rPr lang="en-US" altLang="en-US" sz="1300" b="1" dirty="0"/>
              <a:t> </a:t>
            </a:r>
          </a:p>
          <a:p>
            <a:pPr lvl="1" eaLnBrk="1" hangingPunct="1">
              <a:spcBef>
                <a:spcPct val="0"/>
              </a:spcBef>
              <a:buFontTx/>
              <a:buNone/>
            </a:pPr>
            <a:r>
              <a:rPr lang="en-US" altLang="en-US" sz="1300" b="1" dirty="0"/>
              <a:t>Contractor</a:t>
            </a:r>
            <a:r>
              <a:rPr lang="en-US" altLang="en-US" sz="1300" dirty="0"/>
              <a:t>: TBD</a:t>
            </a:r>
          </a:p>
        </p:txBody>
      </p:sp>
      <p:sp>
        <p:nvSpPr>
          <p:cNvPr id="8196" name="Line 5"/>
          <p:cNvSpPr>
            <a:spLocks noChangeShapeType="1"/>
          </p:cNvSpPr>
          <p:nvPr/>
        </p:nvSpPr>
        <p:spPr bwMode="auto">
          <a:xfrm>
            <a:off x="407988" y="1357313"/>
            <a:ext cx="6583362"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197" name="Text Box 7"/>
          <p:cNvSpPr txBox="1">
            <a:spLocks noChangeArrowheads="1"/>
          </p:cNvSpPr>
          <p:nvPr/>
        </p:nvSpPr>
        <p:spPr bwMode="auto">
          <a:xfrm>
            <a:off x="815050" y="5040526"/>
            <a:ext cx="6094413" cy="458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61" tIns="48331" rIns="96661" bIns="48331">
            <a:spAutoFit/>
          </a:bodyPr>
          <a:lstStyle>
            <a:lvl1pPr defTabSz="966788">
              <a:spcBef>
                <a:spcPct val="20000"/>
              </a:spcBef>
              <a:buChar char="•"/>
              <a:tabLst>
                <a:tab pos="180975" algn="l"/>
              </a:tabLst>
              <a:defRPr sz="3400">
                <a:solidFill>
                  <a:schemeClr val="tx1"/>
                </a:solidFill>
                <a:latin typeface="Arial" panose="020B0604020202020204" pitchFamily="34" charset="0"/>
              </a:defRPr>
            </a:lvl1pPr>
            <a:lvl2pPr marL="692150" defTabSz="966788">
              <a:spcBef>
                <a:spcPct val="20000"/>
              </a:spcBef>
              <a:buChar char="–"/>
              <a:tabLst>
                <a:tab pos="180975" algn="l"/>
              </a:tabLst>
              <a:defRPr sz="3000">
                <a:solidFill>
                  <a:schemeClr val="tx1"/>
                </a:solidFill>
                <a:latin typeface="Arial" panose="020B0604020202020204" pitchFamily="34" charset="0"/>
              </a:defRPr>
            </a:lvl2pPr>
            <a:lvl3pPr marL="1143000" indent="-228600" defTabSz="966788">
              <a:spcBef>
                <a:spcPct val="20000"/>
              </a:spcBef>
              <a:buChar char="•"/>
              <a:tabLst>
                <a:tab pos="180975" algn="l"/>
              </a:tabLst>
              <a:defRPr sz="2500">
                <a:solidFill>
                  <a:schemeClr val="tx1"/>
                </a:solidFill>
                <a:latin typeface="Arial" panose="020B0604020202020204" pitchFamily="34" charset="0"/>
              </a:defRPr>
            </a:lvl3pPr>
            <a:lvl4pPr marL="1600200" indent="-228600" defTabSz="966788">
              <a:spcBef>
                <a:spcPct val="20000"/>
              </a:spcBef>
              <a:buChar char="–"/>
              <a:tabLst>
                <a:tab pos="180975" algn="l"/>
              </a:tabLst>
              <a:defRPr sz="2100">
                <a:solidFill>
                  <a:schemeClr val="tx1"/>
                </a:solidFill>
                <a:latin typeface="Arial" panose="020B0604020202020204" pitchFamily="34" charset="0"/>
              </a:defRPr>
            </a:lvl4pPr>
            <a:lvl5pPr marL="2057400" indent="-228600" defTabSz="966788">
              <a:spcBef>
                <a:spcPct val="20000"/>
              </a:spcBef>
              <a:buChar char="»"/>
              <a:tabLst>
                <a:tab pos="180975" algn="l"/>
              </a:tabLst>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sz="1200" b="1" dirty="0"/>
              <a:t>Project Description:</a:t>
            </a:r>
          </a:p>
          <a:p>
            <a:pPr>
              <a:buFontTx/>
              <a:buNone/>
            </a:pPr>
            <a:r>
              <a:rPr lang="en-US" altLang="en-US" sz="1200" dirty="0"/>
              <a:t>The new Academic Support and Office building will be built in the location of existing buildings 2100 &amp; 2200.  The project consists of the following elements and programs: English Center incorporating classrooms, computer lab, tutoring and study areas.  Math Center incorporating classrooms, labs and the Math X program. Computer Sciences Center including computer labs, </a:t>
            </a:r>
            <a:r>
              <a:rPr lang="en-US" altLang="en-US" sz="1200" dirty="0" smtClean="0"/>
              <a:t>networking and </a:t>
            </a:r>
            <a:r>
              <a:rPr lang="en-US" altLang="en-US" sz="1200" dirty="0"/>
              <a:t>open labs with the </a:t>
            </a:r>
            <a:r>
              <a:rPr lang="en-US" altLang="en-US" sz="1200" dirty="0" smtClean="0"/>
              <a:t>expansion of </a:t>
            </a:r>
            <a:r>
              <a:rPr lang="en-US" altLang="en-US" sz="1200" dirty="0"/>
              <a:t>library functions including reference desk, study areas, </a:t>
            </a:r>
            <a:r>
              <a:rPr lang="en-US" altLang="en-US" sz="1200" dirty="0" smtClean="0"/>
              <a:t>classroom, </a:t>
            </a:r>
            <a:r>
              <a:rPr lang="en-US" altLang="en-US" sz="1200" dirty="0"/>
              <a:t>expanded staff offices and library operational support spaces.  Faculty Offices, Dean’s suite and support spaces will also be in the building.</a:t>
            </a:r>
          </a:p>
          <a:p>
            <a:pPr eaLnBrk="1" hangingPunct="1">
              <a:spcBef>
                <a:spcPct val="0"/>
              </a:spcBef>
              <a:buFont typeface="Wingdings" panose="05000000000000000000" pitchFamily="2" charset="2"/>
              <a:buNone/>
            </a:pPr>
            <a:r>
              <a:rPr lang="en-US" altLang="en-US" sz="1200" b="1" dirty="0"/>
              <a:t/>
            </a:r>
            <a:br>
              <a:rPr lang="en-US" altLang="en-US" sz="1200" b="1" dirty="0"/>
            </a:br>
            <a:r>
              <a:rPr lang="en-US" altLang="en-US" sz="1200" b="1" dirty="0"/>
              <a:t>Project Update</a:t>
            </a:r>
            <a:r>
              <a:rPr lang="en-US" altLang="en-US" sz="1200" dirty="0"/>
              <a:t>:</a:t>
            </a:r>
          </a:p>
          <a:p>
            <a:pPr eaLnBrk="1" hangingPunct="1">
              <a:spcBef>
                <a:spcPct val="0"/>
              </a:spcBef>
              <a:buFont typeface="Wingdings" panose="05000000000000000000" pitchFamily="2" charset="2"/>
              <a:buNone/>
            </a:pPr>
            <a:r>
              <a:rPr lang="en-US" altLang="en-US" sz="1200" dirty="0"/>
              <a:t>Schematic Design Phase was completed in </a:t>
            </a:r>
            <a:r>
              <a:rPr lang="en-US" altLang="en-US" sz="1200" dirty="0" smtClean="0"/>
              <a:t>early September </a:t>
            </a:r>
            <a:r>
              <a:rPr lang="en-US" altLang="en-US" sz="1200" dirty="0"/>
              <a:t>2019.  Design Development phase </a:t>
            </a:r>
            <a:r>
              <a:rPr lang="en-US" altLang="en-US" sz="1200" dirty="0" smtClean="0"/>
              <a:t>has kicked off </a:t>
            </a:r>
            <a:r>
              <a:rPr lang="en-US" altLang="en-US" sz="1200" dirty="0" smtClean="0"/>
              <a:t>with Use </a:t>
            </a:r>
            <a:r>
              <a:rPr lang="en-US" altLang="en-US" sz="1200" dirty="0"/>
              <a:t>Group </a:t>
            </a:r>
            <a:r>
              <a:rPr lang="en-US" altLang="en-US" sz="1200" dirty="0" smtClean="0"/>
              <a:t>meetings </a:t>
            </a:r>
            <a:r>
              <a:rPr lang="en-US" altLang="en-US" sz="1200" dirty="0" smtClean="0"/>
              <a:t>taking place </a:t>
            </a:r>
            <a:r>
              <a:rPr lang="en-US" altLang="en-US" sz="1200" dirty="0" smtClean="0"/>
              <a:t>in late </a:t>
            </a:r>
            <a:r>
              <a:rPr lang="en-US" altLang="en-US" sz="1200" dirty="0" smtClean="0"/>
              <a:t>September 2019.  Meetings with DSA and Livermore Fire have occurred in </a:t>
            </a:r>
            <a:r>
              <a:rPr lang="en-US" altLang="en-US" sz="1200" dirty="0" smtClean="0"/>
              <a:t>the last month. </a:t>
            </a:r>
            <a:endParaRPr lang="en-US" altLang="en-US" sz="1200" dirty="0"/>
          </a:p>
          <a:p>
            <a:pPr eaLnBrk="1" hangingPunct="1">
              <a:spcBef>
                <a:spcPct val="0"/>
              </a:spcBef>
              <a:buFont typeface="Wingdings" panose="05000000000000000000" pitchFamily="2" charset="2"/>
              <a:buNone/>
            </a:pPr>
            <a:endParaRPr lang="en-US" altLang="en-US" sz="1200" dirty="0"/>
          </a:p>
          <a:p>
            <a:pPr>
              <a:spcBef>
                <a:spcPct val="0"/>
              </a:spcBef>
              <a:buFont typeface="Wingdings" panose="05000000000000000000" pitchFamily="2" charset="2"/>
              <a:buNone/>
            </a:pPr>
            <a:r>
              <a:rPr lang="en-US" altLang="en-US" sz="1200" dirty="0"/>
              <a:t>                </a:t>
            </a:r>
            <a:r>
              <a:rPr lang="en-US" altLang="en-US" sz="1200" b="1" dirty="0"/>
              <a:t>Programming: 			Completed</a:t>
            </a:r>
          </a:p>
          <a:p>
            <a:pPr lvl="1" eaLnBrk="1" hangingPunct="1">
              <a:spcBef>
                <a:spcPct val="0"/>
              </a:spcBef>
              <a:buFont typeface="Wingdings" panose="05000000000000000000" pitchFamily="2" charset="2"/>
              <a:buNone/>
            </a:pPr>
            <a:r>
              <a:rPr lang="en-US" altLang="en-US" sz="1200" b="1" dirty="0"/>
              <a:t>Schematic Design		Completed</a:t>
            </a:r>
          </a:p>
          <a:p>
            <a:pPr lvl="1" eaLnBrk="1" hangingPunct="1">
              <a:spcBef>
                <a:spcPct val="0"/>
              </a:spcBef>
              <a:buFont typeface="Wingdings" panose="05000000000000000000" pitchFamily="2" charset="2"/>
              <a:buNone/>
            </a:pPr>
            <a:r>
              <a:rPr lang="en-US" altLang="en-US" sz="1200" b="1" dirty="0"/>
              <a:t>Design Development</a:t>
            </a:r>
            <a:r>
              <a:rPr lang="en-US" altLang="en-US" sz="1200" dirty="0"/>
              <a:t>		     </a:t>
            </a:r>
            <a:r>
              <a:rPr lang="en-US" altLang="en-US" sz="1200" dirty="0" smtClean="0"/>
              <a:t>9/2019</a:t>
            </a:r>
            <a:endParaRPr lang="en-US" altLang="en-US" sz="1200" dirty="0"/>
          </a:p>
          <a:p>
            <a:pPr lvl="1" eaLnBrk="1" hangingPunct="1">
              <a:spcBef>
                <a:spcPct val="0"/>
              </a:spcBef>
              <a:buFont typeface="Wingdings" panose="05000000000000000000" pitchFamily="2" charset="2"/>
              <a:buNone/>
            </a:pPr>
            <a:r>
              <a:rPr lang="en-US" altLang="en-US" sz="1200" b="1" dirty="0"/>
              <a:t>Construction Documents		     </a:t>
            </a:r>
            <a:r>
              <a:rPr lang="en-US" altLang="en-US" sz="1200" dirty="0"/>
              <a:t>05/2020	</a:t>
            </a:r>
          </a:p>
          <a:p>
            <a:pPr lvl="1" eaLnBrk="1" hangingPunct="1">
              <a:spcBef>
                <a:spcPct val="0"/>
              </a:spcBef>
              <a:buFont typeface="Wingdings" panose="05000000000000000000" pitchFamily="2" charset="2"/>
              <a:buNone/>
            </a:pPr>
            <a:r>
              <a:rPr lang="en-US" altLang="en-US" sz="1200" b="1" dirty="0"/>
              <a:t>DSA Permit Approval:		</a:t>
            </a:r>
            <a:r>
              <a:rPr lang="en-US" altLang="en-US" sz="1200" dirty="0"/>
              <a:t>           TBD</a:t>
            </a:r>
          </a:p>
          <a:p>
            <a:pPr lvl="1" eaLnBrk="1" hangingPunct="1">
              <a:spcBef>
                <a:spcPct val="0"/>
              </a:spcBef>
              <a:buFont typeface="Wingdings" panose="05000000000000000000" pitchFamily="2" charset="2"/>
              <a:buNone/>
            </a:pPr>
            <a:r>
              <a:rPr lang="en-US" altLang="en-US" sz="1200" b="1" dirty="0"/>
              <a:t>Construction Start		           </a:t>
            </a:r>
            <a:r>
              <a:rPr lang="en-US" altLang="en-US" sz="1200" dirty="0"/>
              <a:t>TBD</a:t>
            </a:r>
          </a:p>
          <a:p>
            <a:pPr lvl="1" eaLnBrk="1" hangingPunct="1">
              <a:spcBef>
                <a:spcPct val="0"/>
              </a:spcBef>
              <a:buFont typeface="Wingdings" panose="05000000000000000000" pitchFamily="2" charset="2"/>
              <a:buNone/>
            </a:pPr>
            <a:r>
              <a:rPr lang="en-US" altLang="en-US" sz="1200" b="1" dirty="0"/>
              <a:t>Occupancy</a:t>
            </a:r>
            <a:r>
              <a:rPr lang="en-US" altLang="en-US" sz="1300" b="1" dirty="0"/>
              <a:t>			</a:t>
            </a:r>
            <a:r>
              <a:rPr lang="en-US" altLang="en-US" sz="1200" b="1" dirty="0"/>
              <a:t>           </a:t>
            </a:r>
            <a:r>
              <a:rPr lang="en-US" altLang="en-US" sz="1200" dirty="0"/>
              <a:t>TBD</a:t>
            </a:r>
          </a:p>
          <a:p>
            <a:pPr lvl="1" eaLnBrk="1" hangingPunct="1">
              <a:spcBef>
                <a:spcPct val="0"/>
              </a:spcBef>
              <a:buFont typeface="Wingdings" panose="05000000000000000000" pitchFamily="2" charset="2"/>
              <a:buNone/>
            </a:pPr>
            <a:endParaRPr lang="en-US" altLang="en-US" sz="1200" dirty="0"/>
          </a:p>
        </p:txBody>
      </p:sp>
      <p:sp>
        <p:nvSpPr>
          <p:cNvPr id="8198" name="Text Box 10"/>
          <p:cNvSpPr txBox="1">
            <a:spLocks noChangeArrowheads="1"/>
          </p:cNvSpPr>
          <p:nvPr/>
        </p:nvSpPr>
        <p:spPr bwMode="auto">
          <a:xfrm>
            <a:off x="3560763" y="387350"/>
            <a:ext cx="3373437"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6661" tIns="48331" rIns="96661" bIns="48331">
            <a:spAutoFit/>
          </a:bodyPr>
          <a:lstStyle>
            <a:lvl1pPr defTabSz="966788">
              <a:spcBef>
                <a:spcPct val="20000"/>
              </a:spcBef>
              <a:buChar char="•"/>
              <a:defRPr sz="3400">
                <a:solidFill>
                  <a:schemeClr val="tx1"/>
                </a:solidFill>
                <a:latin typeface="Arial" panose="020B0604020202020204" pitchFamily="34" charset="0"/>
              </a:defRPr>
            </a:lvl1pPr>
            <a:lvl2pPr marL="742950" indent="-285750" defTabSz="966788">
              <a:spcBef>
                <a:spcPct val="20000"/>
              </a:spcBef>
              <a:buChar char="–"/>
              <a:defRPr sz="3000">
                <a:solidFill>
                  <a:schemeClr val="tx1"/>
                </a:solidFill>
                <a:latin typeface="Arial" panose="020B0604020202020204" pitchFamily="34" charset="0"/>
              </a:defRPr>
            </a:lvl2pPr>
            <a:lvl3pPr marL="1143000" indent="-228600" defTabSz="966788">
              <a:spcBef>
                <a:spcPct val="20000"/>
              </a:spcBef>
              <a:buChar char="•"/>
              <a:defRPr sz="2500">
                <a:solidFill>
                  <a:schemeClr val="tx1"/>
                </a:solidFill>
                <a:latin typeface="Arial" panose="020B0604020202020204" pitchFamily="34" charset="0"/>
              </a:defRPr>
            </a:lvl3pPr>
            <a:lvl4pPr marL="1600200" indent="-228600" defTabSz="966788">
              <a:spcBef>
                <a:spcPct val="20000"/>
              </a:spcBef>
              <a:buChar char="–"/>
              <a:defRPr sz="2100">
                <a:solidFill>
                  <a:schemeClr val="tx1"/>
                </a:solidFill>
                <a:latin typeface="Arial" panose="020B0604020202020204" pitchFamily="34" charset="0"/>
              </a:defRPr>
            </a:lvl4pPr>
            <a:lvl5pPr marL="2057400" indent="-228600" defTabSz="966788">
              <a:spcBef>
                <a:spcPct val="20000"/>
              </a:spcBef>
              <a:buChar char="»"/>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9pPr>
          </a:lstStyle>
          <a:p>
            <a:pPr algn="r" eaLnBrk="1" hangingPunct="1">
              <a:spcBef>
                <a:spcPct val="0"/>
              </a:spcBef>
              <a:buFontTx/>
              <a:buNone/>
            </a:pPr>
            <a:r>
              <a:rPr lang="en-US" altLang="en-US" sz="1700" b="1" dirty="0">
                <a:solidFill>
                  <a:srgbClr val="990000"/>
                </a:solidFill>
              </a:rPr>
              <a:t>LAS POSITAS COLLEGE</a:t>
            </a:r>
          </a:p>
          <a:p>
            <a:pPr algn="r" eaLnBrk="1" hangingPunct="1">
              <a:spcBef>
                <a:spcPct val="0"/>
              </a:spcBef>
              <a:buFontTx/>
              <a:buNone/>
            </a:pPr>
            <a:r>
              <a:rPr lang="en-US" altLang="en-US" sz="1800" b="1" dirty="0">
                <a:solidFill>
                  <a:srgbClr val="990000"/>
                </a:solidFill>
              </a:rPr>
              <a:t>September 23, 2019</a:t>
            </a:r>
            <a:endParaRPr lang="en-US" altLang="en-US" sz="1800" dirty="0">
              <a:solidFill>
                <a:srgbClr val="990000"/>
              </a:solidFill>
            </a:endParaRPr>
          </a:p>
        </p:txBody>
      </p:sp>
      <p:pic>
        <p:nvPicPr>
          <p:cNvPr id="4" name="Picture 3">
            <a:extLst>
              <a:ext uri="{FF2B5EF4-FFF2-40B4-BE49-F238E27FC236}">
                <a16:creationId xmlns:a16="http://schemas.microsoft.com/office/drawing/2014/main" id="{3834A5BA-7A48-4C58-AB29-A347CA6BFD5E}"/>
              </a:ext>
            </a:extLst>
          </p:cNvPr>
          <p:cNvPicPr>
            <a:picLocks noChangeAspect="1"/>
          </p:cNvPicPr>
          <p:nvPr/>
        </p:nvPicPr>
        <p:blipFill>
          <a:blip r:embed="rId2"/>
          <a:stretch>
            <a:fillRect/>
          </a:stretch>
        </p:blipFill>
        <p:spPr>
          <a:xfrm>
            <a:off x="839787" y="1544896"/>
            <a:ext cx="2286470" cy="2158779"/>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E1707C06-780F-4E26-826B-B6B0028CB1EE}"/>
              </a:ext>
            </a:extLst>
          </p:cNvPr>
          <p:cNvPicPr>
            <a:picLocks noChangeAspect="1"/>
          </p:cNvPicPr>
          <p:nvPr/>
        </p:nvPicPr>
        <p:blipFill>
          <a:blip r:embed="rId3"/>
          <a:stretch>
            <a:fillRect/>
          </a:stretch>
        </p:blipFill>
        <p:spPr>
          <a:xfrm>
            <a:off x="3699669" y="1644650"/>
            <a:ext cx="2530102" cy="23121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8429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07988" y="373923"/>
            <a:ext cx="4965671" cy="88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6661" tIns="48331" rIns="96661" bIns="48331">
            <a:spAutoFit/>
          </a:bodyPr>
          <a:lstStyle>
            <a:lvl1pPr defTabSz="966788">
              <a:spcBef>
                <a:spcPct val="20000"/>
              </a:spcBef>
              <a:buChar char="•"/>
              <a:defRPr sz="3400">
                <a:solidFill>
                  <a:schemeClr val="tx1"/>
                </a:solidFill>
                <a:latin typeface="Arial" panose="020B0604020202020204" pitchFamily="34" charset="0"/>
              </a:defRPr>
            </a:lvl1pPr>
            <a:lvl2pPr marL="742950" indent="-285750" defTabSz="966788">
              <a:spcBef>
                <a:spcPct val="20000"/>
              </a:spcBef>
              <a:buChar char="–"/>
              <a:defRPr sz="3000">
                <a:solidFill>
                  <a:schemeClr val="tx1"/>
                </a:solidFill>
                <a:latin typeface="Arial" panose="020B0604020202020204" pitchFamily="34" charset="0"/>
              </a:defRPr>
            </a:lvl2pPr>
            <a:lvl3pPr marL="1143000" indent="-228600" defTabSz="966788">
              <a:spcBef>
                <a:spcPct val="20000"/>
              </a:spcBef>
              <a:buChar char="•"/>
              <a:defRPr sz="2500">
                <a:solidFill>
                  <a:schemeClr val="tx1"/>
                </a:solidFill>
                <a:latin typeface="Arial" panose="020B0604020202020204" pitchFamily="34" charset="0"/>
              </a:defRPr>
            </a:lvl3pPr>
            <a:lvl4pPr marL="1600200" indent="-228600" defTabSz="966788">
              <a:spcBef>
                <a:spcPct val="20000"/>
              </a:spcBef>
              <a:buChar char="–"/>
              <a:defRPr sz="2100">
                <a:solidFill>
                  <a:schemeClr val="tx1"/>
                </a:solidFill>
                <a:latin typeface="Arial" panose="020B0604020202020204" pitchFamily="34" charset="0"/>
              </a:defRPr>
            </a:lvl4pPr>
            <a:lvl5pPr marL="2057400" indent="-228600" defTabSz="966788">
              <a:spcBef>
                <a:spcPct val="20000"/>
              </a:spcBef>
              <a:buChar char="»"/>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1700" b="1" dirty="0">
                <a:solidFill>
                  <a:srgbClr val="990000"/>
                </a:solidFill>
              </a:rPr>
              <a:t>PROJECT PROGRESS REPORT</a:t>
            </a:r>
          </a:p>
          <a:p>
            <a:pPr eaLnBrk="1" hangingPunct="1">
              <a:spcBef>
                <a:spcPct val="0"/>
              </a:spcBef>
              <a:buFontTx/>
              <a:buNone/>
            </a:pPr>
            <a:r>
              <a:rPr lang="en-US" altLang="en-US" sz="1700" b="1" dirty="0">
                <a:solidFill>
                  <a:srgbClr val="990000"/>
                </a:solidFill>
              </a:rPr>
              <a:t>Public Safety Complex /</a:t>
            </a:r>
          </a:p>
          <a:p>
            <a:pPr eaLnBrk="1" hangingPunct="1">
              <a:spcBef>
                <a:spcPct val="0"/>
              </a:spcBef>
              <a:buFontTx/>
              <a:buNone/>
            </a:pPr>
            <a:r>
              <a:rPr lang="en-US" altLang="en-US" sz="1700" b="1" dirty="0">
                <a:solidFill>
                  <a:srgbClr val="990000"/>
                </a:solidFill>
              </a:rPr>
              <a:t>Advanced Manufacturing and Transportation</a:t>
            </a:r>
          </a:p>
        </p:txBody>
      </p:sp>
      <p:sp>
        <p:nvSpPr>
          <p:cNvPr id="8195" name="Text Box 4"/>
          <p:cNvSpPr txBox="1">
            <a:spLocks noChangeArrowheads="1"/>
          </p:cNvSpPr>
          <p:nvPr/>
        </p:nvSpPr>
        <p:spPr bwMode="auto">
          <a:xfrm>
            <a:off x="814849" y="4261154"/>
            <a:ext cx="5627515" cy="89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6661" tIns="48331" rIns="96661" bIns="48331">
            <a:spAutoFit/>
          </a:bodyPr>
          <a:lstStyle>
            <a:lvl1pPr defTabSz="966788">
              <a:spcBef>
                <a:spcPct val="20000"/>
              </a:spcBef>
              <a:buChar char="•"/>
              <a:tabLst>
                <a:tab pos="180975" algn="l"/>
              </a:tabLst>
              <a:defRPr sz="3400">
                <a:solidFill>
                  <a:schemeClr val="tx1"/>
                </a:solidFill>
                <a:latin typeface="Arial" panose="020B0604020202020204" pitchFamily="34" charset="0"/>
              </a:defRPr>
            </a:lvl1pPr>
            <a:lvl2pPr marL="692150" defTabSz="966788">
              <a:spcBef>
                <a:spcPct val="20000"/>
              </a:spcBef>
              <a:buChar char="–"/>
              <a:tabLst>
                <a:tab pos="180975" algn="l"/>
              </a:tabLst>
              <a:defRPr sz="3000">
                <a:solidFill>
                  <a:schemeClr val="tx1"/>
                </a:solidFill>
                <a:latin typeface="Arial" panose="020B0604020202020204" pitchFamily="34" charset="0"/>
              </a:defRPr>
            </a:lvl2pPr>
            <a:lvl3pPr marL="1143000" indent="-228600" defTabSz="966788">
              <a:spcBef>
                <a:spcPct val="20000"/>
              </a:spcBef>
              <a:buChar char="•"/>
              <a:tabLst>
                <a:tab pos="180975" algn="l"/>
              </a:tabLst>
              <a:defRPr sz="2500">
                <a:solidFill>
                  <a:schemeClr val="tx1"/>
                </a:solidFill>
                <a:latin typeface="Arial" panose="020B0604020202020204" pitchFamily="34" charset="0"/>
              </a:defRPr>
            </a:lvl3pPr>
            <a:lvl4pPr marL="1600200" indent="-228600" defTabSz="966788">
              <a:spcBef>
                <a:spcPct val="20000"/>
              </a:spcBef>
              <a:buChar char="–"/>
              <a:tabLst>
                <a:tab pos="180975" algn="l"/>
              </a:tabLst>
              <a:defRPr sz="2100">
                <a:solidFill>
                  <a:schemeClr val="tx1"/>
                </a:solidFill>
                <a:latin typeface="Arial" panose="020B0604020202020204" pitchFamily="34" charset="0"/>
              </a:defRPr>
            </a:lvl4pPr>
            <a:lvl5pPr marL="2057400" indent="-228600" defTabSz="966788">
              <a:spcBef>
                <a:spcPct val="20000"/>
              </a:spcBef>
              <a:buChar char="»"/>
              <a:tabLst>
                <a:tab pos="180975" algn="l"/>
              </a:tabLst>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9pPr>
          </a:lstStyle>
          <a:p>
            <a:pPr eaLnBrk="1" hangingPunct="1">
              <a:spcBef>
                <a:spcPct val="0"/>
              </a:spcBef>
              <a:buFontTx/>
              <a:buNone/>
            </a:pPr>
            <a:r>
              <a:rPr lang="en-US" altLang="en-US" sz="1300" b="1" dirty="0"/>
              <a:t>Project Team: </a:t>
            </a:r>
          </a:p>
          <a:p>
            <a:pPr lvl="1" eaLnBrk="1" hangingPunct="1">
              <a:spcBef>
                <a:spcPct val="0"/>
              </a:spcBef>
              <a:buFontTx/>
              <a:buNone/>
            </a:pPr>
            <a:r>
              <a:rPr lang="en-US" altLang="en-US" sz="1300" b="1" dirty="0"/>
              <a:t>Architect</a:t>
            </a:r>
            <a:r>
              <a:rPr lang="en-US" altLang="en-US" sz="1300" dirty="0"/>
              <a:t>: Lionakis</a:t>
            </a:r>
          </a:p>
          <a:p>
            <a:pPr lvl="1" eaLnBrk="1" hangingPunct="1">
              <a:spcBef>
                <a:spcPct val="0"/>
              </a:spcBef>
              <a:buFontTx/>
              <a:buNone/>
            </a:pPr>
            <a:r>
              <a:rPr lang="en-US" altLang="en-US" sz="1300" b="1" dirty="0"/>
              <a:t>Project / Construction Manager: </a:t>
            </a:r>
            <a:r>
              <a:rPr lang="en-US" altLang="en-US" sz="1300" dirty="0"/>
              <a:t>Critical Solutions, Inc. </a:t>
            </a:r>
          </a:p>
          <a:p>
            <a:pPr lvl="1" eaLnBrk="1" hangingPunct="1">
              <a:spcBef>
                <a:spcPct val="0"/>
              </a:spcBef>
              <a:buFontTx/>
              <a:buNone/>
            </a:pPr>
            <a:r>
              <a:rPr lang="en-US" altLang="en-US" sz="1300" b="1" dirty="0"/>
              <a:t>Contractor</a:t>
            </a:r>
            <a:r>
              <a:rPr lang="en-US" altLang="en-US" sz="1300" dirty="0"/>
              <a:t>: TBD</a:t>
            </a:r>
          </a:p>
        </p:txBody>
      </p:sp>
      <p:sp>
        <p:nvSpPr>
          <p:cNvPr id="8196" name="Line 5"/>
          <p:cNvSpPr>
            <a:spLocks noChangeShapeType="1"/>
          </p:cNvSpPr>
          <p:nvPr/>
        </p:nvSpPr>
        <p:spPr bwMode="auto">
          <a:xfrm>
            <a:off x="407988" y="1616624"/>
            <a:ext cx="6583362"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197" name="Text Box 7"/>
          <p:cNvSpPr txBox="1">
            <a:spLocks noChangeArrowheads="1"/>
          </p:cNvSpPr>
          <p:nvPr/>
        </p:nvSpPr>
        <p:spPr bwMode="auto">
          <a:xfrm>
            <a:off x="839788" y="5200735"/>
            <a:ext cx="6094412" cy="421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61" tIns="48331" rIns="96661" bIns="48331">
            <a:spAutoFit/>
          </a:bodyPr>
          <a:lstStyle>
            <a:lvl1pPr defTabSz="966788">
              <a:spcBef>
                <a:spcPct val="20000"/>
              </a:spcBef>
              <a:buChar char="•"/>
              <a:tabLst>
                <a:tab pos="180975" algn="l"/>
              </a:tabLst>
              <a:defRPr sz="3400">
                <a:solidFill>
                  <a:schemeClr val="tx1"/>
                </a:solidFill>
                <a:latin typeface="Arial" panose="020B0604020202020204" pitchFamily="34" charset="0"/>
              </a:defRPr>
            </a:lvl1pPr>
            <a:lvl2pPr marL="692150" defTabSz="966788">
              <a:spcBef>
                <a:spcPct val="20000"/>
              </a:spcBef>
              <a:buChar char="–"/>
              <a:tabLst>
                <a:tab pos="180975" algn="l"/>
              </a:tabLst>
              <a:defRPr sz="3000">
                <a:solidFill>
                  <a:schemeClr val="tx1"/>
                </a:solidFill>
                <a:latin typeface="Arial" panose="020B0604020202020204" pitchFamily="34" charset="0"/>
              </a:defRPr>
            </a:lvl2pPr>
            <a:lvl3pPr marL="1143000" indent="-228600" defTabSz="966788">
              <a:spcBef>
                <a:spcPct val="20000"/>
              </a:spcBef>
              <a:buChar char="•"/>
              <a:tabLst>
                <a:tab pos="180975" algn="l"/>
              </a:tabLst>
              <a:defRPr sz="2500">
                <a:solidFill>
                  <a:schemeClr val="tx1"/>
                </a:solidFill>
                <a:latin typeface="Arial" panose="020B0604020202020204" pitchFamily="34" charset="0"/>
              </a:defRPr>
            </a:lvl3pPr>
            <a:lvl4pPr marL="1600200" indent="-228600" defTabSz="966788">
              <a:spcBef>
                <a:spcPct val="20000"/>
              </a:spcBef>
              <a:buChar char="–"/>
              <a:tabLst>
                <a:tab pos="180975" algn="l"/>
              </a:tabLst>
              <a:defRPr sz="2100">
                <a:solidFill>
                  <a:schemeClr val="tx1"/>
                </a:solidFill>
                <a:latin typeface="Arial" panose="020B0604020202020204" pitchFamily="34" charset="0"/>
              </a:defRPr>
            </a:lvl4pPr>
            <a:lvl5pPr marL="2057400" indent="-228600" defTabSz="966788">
              <a:spcBef>
                <a:spcPct val="20000"/>
              </a:spcBef>
              <a:buChar char="»"/>
              <a:tabLst>
                <a:tab pos="180975" algn="l"/>
              </a:tabLst>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sz="1200" b="1" dirty="0"/>
              <a:t>Project Description:</a:t>
            </a:r>
          </a:p>
          <a:p>
            <a:pPr>
              <a:buFontTx/>
              <a:buNone/>
            </a:pPr>
            <a:r>
              <a:rPr lang="en-US" altLang="en-US" sz="1200" dirty="0"/>
              <a:t>The new Public Safety Complex (PSC) and Advanced Manufacturing and Transportation (AMT) building will be co-located to allow for shared linkages between the various programs, classrooms and event spaces.  The building will be built near the existing sports fields in the northeastern portion of the upper campus.  The </a:t>
            </a:r>
            <a:r>
              <a:rPr lang="en-US" altLang="en-US" sz="1200" dirty="0" smtClean="0"/>
              <a:t>PSC/AMT project </a:t>
            </a:r>
            <a:r>
              <a:rPr lang="en-US" altLang="en-US" sz="1200" dirty="0"/>
              <a:t>consist of the following </a:t>
            </a:r>
            <a:r>
              <a:rPr lang="en-US" altLang="en-US" sz="1200" dirty="0" smtClean="0"/>
              <a:t>programs</a:t>
            </a:r>
            <a:r>
              <a:rPr lang="en-US" altLang="en-US" sz="1200" dirty="0"/>
              <a:t>: EMS Simulation </a:t>
            </a:r>
            <a:r>
              <a:rPr lang="en-US" altLang="en-US" sz="1200" dirty="0" smtClean="0"/>
              <a:t>lab, Situation rooms, Administration of Justice, a Fire Tower that includes </a:t>
            </a:r>
            <a:r>
              <a:rPr lang="en-US" altLang="en-US" sz="1200" dirty="0"/>
              <a:t>a Class A burn </a:t>
            </a:r>
            <a:r>
              <a:rPr lang="en-US" altLang="en-US" sz="1200" dirty="0" smtClean="0"/>
              <a:t>area, an </a:t>
            </a:r>
            <a:r>
              <a:rPr lang="en-US" altLang="en-US" sz="1200" dirty="0"/>
              <a:t>A</a:t>
            </a:r>
            <a:r>
              <a:rPr lang="en-US" altLang="en-US" sz="1200" dirty="0" smtClean="0"/>
              <a:t>utomotive Tech </a:t>
            </a:r>
            <a:r>
              <a:rPr lang="en-US" altLang="en-US" sz="1200" dirty="0"/>
              <a:t>facility, </a:t>
            </a:r>
            <a:r>
              <a:rPr lang="en-US" altLang="en-US" sz="1200" dirty="0" smtClean="0"/>
              <a:t>Welding </a:t>
            </a:r>
            <a:r>
              <a:rPr lang="en-US" altLang="en-US" sz="1200" dirty="0"/>
              <a:t>lab</a:t>
            </a:r>
            <a:r>
              <a:rPr lang="en-US" altLang="en-US" sz="1200" dirty="0" smtClean="0"/>
              <a:t>, classrooms </a:t>
            </a:r>
            <a:r>
              <a:rPr lang="en-US" altLang="en-US" sz="1200" dirty="0"/>
              <a:t>and lab spaces to provide training of advanced manufacturing processes. </a:t>
            </a:r>
            <a:r>
              <a:rPr lang="en-US" altLang="en-US" sz="1200" dirty="0" smtClean="0"/>
              <a:t>Dean’s suite, Faculty offices </a:t>
            </a:r>
            <a:r>
              <a:rPr lang="en-US" altLang="en-US" sz="1200" dirty="0"/>
              <a:t>and support </a:t>
            </a:r>
            <a:r>
              <a:rPr lang="en-US" altLang="en-US" sz="1200" dirty="0" smtClean="0"/>
              <a:t>spaces.</a:t>
            </a:r>
            <a:endParaRPr lang="en-US" altLang="en-US" sz="1200" dirty="0"/>
          </a:p>
          <a:p>
            <a:pPr eaLnBrk="1" hangingPunct="1">
              <a:spcBef>
                <a:spcPct val="0"/>
              </a:spcBef>
              <a:buFont typeface="Wingdings" panose="05000000000000000000" pitchFamily="2" charset="2"/>
              <a:buNone/>
            </a:pPr>
            <a:r>
              <a:rPr lang="en-US" altLang="en-US" sz="1200" b="1" dirty="0"/>
              <a:t/>
            </a:r>
            <a:br>
              <a:rPr lang="en-US" altLang="en-US" sz="1200" b="1" dirty="0"/>
            </a:br>
            <a:r>
              <a:rPr lang="en-US" altLang="en-US" sz="1200" b="1" dirty="0"/>
              <a:t>Project Update</a:t>
            </a:r>
            <a:r>
              <a:rPr lang="en-US" altLang="en-US" sz="1200" dirty="0"/>
              <a:t>:</a:t>
            </a:r>
          </a:p>
          <a:p>
            <a:pPr eaLnBrk="1" hangingPunct="1">
              <a:spcBef>
                <a:spcPct val="0"/>
              </a:spcBef>
              <a:buFont typeface="Wingdings" panose="05000000000000000000" pitchFamily="2" charset="2"/>
              <a:buNone/>
            </a:pPr>
            <a:r>
              <a:rPr lang="en-US" altLang="en-US" sz="1200" dirty="0"/>
              <a:t>Schematic Design </a:t>
            </a:r>
            <a:r>
              <a:rPr lang="en-US" altLang="en-US" sz="1200" dirty="0" smtClean="0"/>
              <a:t>(SD) is </a:t>
            </a:r>
            <a:r>
              <a:rPr lang="en-US" altLang="en-US" sz="1200" dirty="0" smtClean="0"/>
              <a:t>in progress, with User Groups </a:t>
            </a:r>
            <a:r>
              <a:rPr lang="en-US" altLang="en-US" sz="1200" dirty="0" smtClean="0"/>
              <a:t>meetings </a:t>
            </a:r>
            <a:r>
              <a:rPr lang="en-US" altLang="en-US" sz="1200" dirty="0" smtClean="0"/>
              <a:t>taking place through the end of September </a:t>
            </a:r>
            <a:r>
              <a:rPr lang="en-US" altLang="en-US" sz="1200" dirty="0" smtClean="0"/>
              <a:t>2019 with </a:t>
            </a:r>
            <a:r>
              <a:rPr lang="en-US" altLang="en-US" sz="1200" dirty="0" smtClean="0"/>
              <a:t>cost estimates for SD design in progress. Teams g</a:t>
            </a:r>
            <a:r>
              <a:rPr lang="en-US" altLang="en-US" sz="1200" dirty="0" smtClean="0"/>
              <a:t>oal is to move into </a:t>
            </a:r>
            <a:r>
              <a:rPr lang="en-US" altLang="en-US" sz="1200" dirty="0" smtClean="0"/>
              <a:t>the Design Development Phase in </a:t>
            </a:r>
            <a:r>
              <a:rPr lang="en-US" altLang="en-US" sz="1200" dirty="0" smtClean="0"/>
              <a:t>early October </a:t>
            </a:r>
            <a:r>
              <a:rPr lang="en-US" altLang="en-US" sz="1200" dirty="0" smtClean="0"/>
              <a:t>2019. </a:t>
            </a:r>
            <a:endParaRPr lang="en-US" altLang="en-US" sz="1200" dirty="0"/>
          </a:p>
          <a:p>
            <a:pPr eaLnBrk="1" hangingPunct="1">
              <a:spcBef>
                <a:spcPct val="0"/>
              </a:spcBef>
              <a:buFont typeface="Wingdings" panose="05000000000000000000" pitchFamily="2" charset="2"/>
              <a:buNone/>
            </a:pPr>
            <a:endParaRPr lang="en-US" altLang="en-US" sz="1200" dirty="0"/>
          </a:p>
          <a:p>
            <a:pPr>
              <a:spcBef>
                <a:spcPct val="0"/>
              </a:spcBef>
              <a:buFont typeface="Wingdings" panose="05000000000000000000" pitchFamily="2" charset="2"/>
              <a:buNone/>
            </a:pPr>
            <a:r>
              <a:rPr lang="en-US" altLang="en-US" sz="1200" dirty="0"/>
              <a:t>                </a:t>
            </a:r>
            <a:r>
              <a:rPr lang="en-US" altLang="en-US" sz="1200" b="1" dirty="0"/>
              <a:t>Programming: 			Completed</a:t>
            </a:r>
          </a:p>
          <a:p>
            <a:pPr lvl="1" eaLnBrk="1" hangingPunct="1">
              <a:spcBef>
                <a:spcPct val="0"/>
              </a:spcBef>
              <a:buFont typeface="Wingdings" panose="05000000000000000000" pitchFamily="2" charset="2"/>
              <a:buNone/>
            </a:pPr>
            <a:r>
              <a:rPr lang="en-US" altLang="en-US" sz="1200" b="1" dirty="0"/>
              <a:t>Schematic Design		     </a:t>
            </a:r>
            <a:r>
              <a:rPr lang="en-US" altLang="en-US" sz="1200" dirty="0"/>
              <a:t>09/2019</a:t>
            </a:r>
            <a:endParaRPr lang="en-US" altLang="en-US" sz="1200" b="1" dirty="0"/>
          </a:p>
          <a:p>
            <a:pPr lvl="1" eaLnBrk="1" hangingPunct="1">
              <a:spcBef>
                <a:spcPct val="0"/>
              </a:spcBef>
              <a:buFont typeface="Wingdings" panose="05000000000000000000" pitchFamily="2" charset="2"/>
              <a:buNone/>
            </a:pPr>
            <a:r>
              <a:rPr lang="en-US" altLang="en-US" sz="1200" b="1" dirty="0"/>
              <a:t>Design Development</a:t>
            </a:r>
            <a:r>
              <a:rPr lang="en-US" altLang="en-US" sz="1200" dirty="0"/>
              <a:t>		     01/2020</a:t>
            </a:r>
          </a:p>
          <a:p>
            <a:pPr lvl="1" eaLnBrk="1" hangingPunct="1">
              <a:spcBef>
                <a:spcPct val="0"/>
              </a:spcBef>
              <a:buFont typeface="Wingdings" panose="05000000000000000000" pitchFamily="2" charset="2"/>
              <a:buNone/>
            </a:pPr>
            <a:r>
              <a:rPr lang="en-US" altLang="en-US" sz="1200" b="1" dirty="0"/>
              <a:t>Construction Documents		     </a:t>
            </a:r>
            <a:r>
              <a:rPr lang="en-US" altLang="en-US" sz="1200" dirty="0"/>
              <a:t>07/2020</a:t>
            </a:r>
            <a:r>
              <a:rPr lang="en-US" altLang="en-US" sz="1200" b="1" dirty="0"/>
              <a:t>	</a:t>
            </a:r>
            <a:endParaRPr lang="en-US" altLang="en-US" sz="1200" dirty="0"/>
          </a:p>
          <a:p>
            <a:pPr lvl="1" eaLnBrk="1" hangingPunct="1">
              <a:spcBef>
                <a:spcPct val="0"/>
              </a:spcBef>
              <a:buFont typeface="Wingdings" panose="05000000000000000000" pitchFamily="2" charset="2"/>
              <a:buNone/>
            </a:pPr>
            <a:r>
              <a:rPr lang="en-US" altLang="en-US" sz="1200" b="1" dirty="0"/>
              <a:t>DSA Permit Approval:		</a:t>
            </a:r>
            <a:r>
              <a:rPr lang="en-US" altLang="en-US" sz="1200" dirty="0"/>
              <a:t>          TBD</a:t>
            </a:r>
          </a:p>
          <a:p>
            <a:pPr lvl="1" eaLnBrk="1" hangingPunct="1">
              <a:spcBef>
                <a:spcPct val="0"/>
              </a:spcBef>
              <a:buFont typeface="Wingdings" panose="05000000000000000000" pitchFamily="2" charset="2"/>
              <a:buNone/>
            </a:pPr>
            <a:r>
              <a:rPr lang="en-US" altLang="en-US" sz="1200" b="1" dirty="0"/>
              <a:t>Construction Start		          </a:t>
            </a:r>
            <a:r>
              <a:rPr lang="en-US" altLang="en-US" sz="1200" dirty="0"/>
              <a:t>TBD</a:t>
            </a:r>
          </a:p>
          <a:p>
            <a:pPr lvl="1" eaLnBrk="1" hangingPunct="1">
              <a:spcBef>
                <a:spcPct val="0"/>
              </a:spcBef>
              <a:buFont typeface="Wingdings" panose="05000000000000000000" pitchFamily="2" charset="2"/>
              <a:buNone/>
            </a:pPr>
            <a:r>
              <a:rPr lang="en-US" altLang="en-US" sz="1200" b="1" dirty="0"/>
              <a:t>Occupancy</a:t>
            </a:r>
            <a:r>
              <a:rPr lang="en-US" altLang="en-US" sz="1300" b="1" dirty="0"/>
              <a:t>			</a:t>
            </a:r>
            <a:r>
              <a:rPr lang="en-US" altLang="en-US" sz="1200" b="1" dirty="0"/>
              <a:t>          </a:t>
            </a:r>
            <a:r>
              <a:rPr lang="en-US" altLang="en-US" sz="1200" dirty="0"/>
              <a:t>TBD</a:t>
            </a:r>
          </a:p>
        </p:txBody>
      </p:sp>
      <p:sp>
        <p:nvSpPr>
          <p:cNvPr id="8198" name="Text Box 10"/>
          <p:cNvSpPr txBox="1">
            <a:spLocks noChangeArrowheads="1"/>
          </p:cNvSpPr>
          <p:nvPr/>
        </p:nvSpPr>
        <p:spPr bwMode="auto">
          <a:xfrm>
            <a:off x="3560763" y="387350"/>
            <a:ext cx="3373437" cy="636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6661" tIns="48331" rIns="96661" bIns="48331">
            <a:spAutoFit/>
          </a:bodyPr>
          <a:lstStyle>
            <a:lvl1pPr defTabSz="966788">
              <a:spcBef>
                <a:spcPct val="20000"/>
              </a:spcBef>
              <a:buChar char="•"/>
              <a:defRPr sz="3400">
                <a:solidFill>
                  <a:schemeClr val="tx1"/>
                </a:solidFill>
                <a:latin typeface="Arial" panose="020B0604020202020204" pitchFamily="34" charset="0"/>
              </a:defRPr>
            </a:lvl1pPr>
            <a:lvl2pPr marL="742950" indent="-285750" defTabSz="966788">
              <a:spcBef>
                <a:spcPct val="20000"/>
              </a:spcBef>
              <a:buChar char="–"/>
              <a:defRPr sz="3000">
                <a:solidFill>
                  <a:schemeClr val="tx1"/>
                </a:solidFill>
                <a:latin typeface="Arial" panose="020B0604020202020204" pitchFamily="34" charset="0"/>
              </a:defRPr>
            </a:lvl2pPr>
            <a:lvl3pPr marL="1143000" indent="-228600" defTabSz="966788">
              <a:spcBef>
                <a:spcPct val="20000"/>
              </a:spcBef>
              <a:buChar char="•"/>
              <a:defRPr sz="2500">
                <a:solidFill>
                  <a:schemeClr val="tx1"/>
                </a:solidFill>
                <a:latin typeface="Arial" panose="020B0604020202020204" pitchFamily="34" charset="0"/>
              </a:defRPr>
            </a:lvl3pPr>
            <a:lvl4pPr marL="1600200" indent="-228600" defTabSz="966788">
              <a:spcBef>
                <a:spcPct val="20000"/>
              </a:spcBef>
              <a:buChar char="–"/>
              <a:defRPr sz="2100">
                <a:solidFill>
                  <a:schemeClr val="tx1"/>
                </a:solidFill>
                <a:latin typeface="Arial" panose="020B0604020202020204" pitchFamily="34" charset="0"/>
              </a:defRPr>
            </a:lvl4pPr>
            <a:lvl5pPr marL="2057400" indent="-228600" defTabSz="966788">
              <a:spcBef>
                <a:spcPct val="20000"/>
              </a:spcBef>
              <a:buChar char="»"/>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9pPr>
          </a:lstStyle>
          <a:p>
            <a:pPr algn="r" eaLnBrk="1" hangingPunct="1">
              <a:spcBef>
                <a:spcPct val="0"/>
              </a:spcBef>
              <a:buFontTx/>
              <a:buNone/>
            </a:pPr>
            <a:r>
              <a:rPr lang="en-US" altLang="en-US" sz="1700" b="1" dirty="0">
                <a:solidFill>
                  <a:srgbClr val="990000"/>
                </a:solidFill>
              </a:rPr>
              <a:t>LAS POSITAS COLLEGE</a:t>
            </a:r>
          </a:p>
          <a:p>
            <a:pPr algn="r" eaLnBrk="1" hangingPunct="1">
              <a:spcBef>
                <a:spcPct val="0"/>
              </a:spcBef>
              <a:buNone/>
            </a:pPr>
            <a:r>
              <a:rPr lang="en-US" altLang="en-US" sz="1800" b="1" dirty="0">
                <a:solidFill>
                  <a:srgbClr val="990000"/>
                </a:solidFill>
              </a:rPr>
              <a:t>September 23, 2019</a:t>
            </a:r>
            <a:endParaRPr lang="en-US" altLang="en-US" sz="1800" dirty="0">
              <a:solidFill>
                <a:srgbClr val="990000"/>
              </a:solidFill>
            </a:endParaRPr>
          </a:p>
        </p:txBody>
      </p:sp>
      <p:pic>
        <p:nvPicPr>
          <p:cNvPr id="5" name="Picture 4"/>
          <p:cNvPicPr>
            <a:picLocks noChangeAspect="1"/>
          </p:cNvPicPr>
          <p:nvPr/>
        </p:nvPicPr>
        <p:blipFill>
          <a:blip r:embed="rId3"/>
          <a:stretch>
            <a:fillRect/>
          </a:stretch>
        </p:blipFill>
        <p:spPr>
          <a:xfrm>
            <a:off x="942485" y="1752243"/>
            <a:ext cx="5236555" cy="2373292"/>
          </a:xfrm>
          <a:prstGeom prst="rect">
            <a:avLst/>
          </a:prstGeom>
        </p:spPr>
      </p:pic>
    </p:spTree>
    <p:extLst>
      <p:ext uri="{BB962C8B-B14F-4D97-AF65-F5344CB8AC3E}">
        <p14:creationId xmlns:p14="http://schemas.microsoft.com/office/powerpoint/2010/main" val="2420223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69888" y="500063"/>
            <a:ext cx="44704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6661" tIns="48331" rIns="96661" bIns="48331">
            <a:spAutoFit/>
          </a:bodyPr>
          <a:lstStyle>
            <a:lvl1pPr defTabSz="966788">
              <a:spcBef>
                <a:spcPct val="20000"/>
              </a:spcBef>
              <a:buChar char="•"/>
              <a:defRPr sz="3400">
                <a:solidFill>
                  <a:schemeClr val="tx1"/>
                </a:solidFill>
                <a:latin typeface="Arial" panose="020B0604020202020204" pitchFamily="34" charset="0"/>
              </a:defRPr>
            </a:lvl1pPr>
            <a:lvl2pPr marL="742950" indent="-285750" defTabSz="966788">
              <a:spcBef>
                <a:spcPct val="20000"/>
              </a:spcBef>
              <a:buChar char="–"/>
              <a:defRPr sz="3000">
                <a:solidFill>
                  <a:schemeClr val="tx1"/>
                </a:solidFill>
                <a:latin typeface="Arial" panose="020B0604020202020204" pitchFamily="34" charset="0"/>
              </a:defRPr>
            </a:lvl2pPr>
            <a:lvl3pPr marL="1143000" indent="-228600" defTabSz="966788">
              <a:spcBef>
                <a:spcPct val="20000"/>
              </a:spcBef>
              <a:buChar char="•"/>
              <a:defRPr sz="2500">
                <a:solidFill>
                  <a:schemeClr val="tx1"/>
                </a:solidFill>
                <a:latin typeface="Arial" panose="020B0604020202020204" pitchFamily="34" charset="0"/>
              </a:defRPr>
            </a:lvl3pPr>
            <a:lvl4pPr marL="1600200" indent="-228600" defTabSz="966788">
              <a:spcBef>
                <a:spcPct val="20000"/>
              </a:spcBef>
              <a:buChar char="–"/>
              <a:defRPr sz="2100">
                <a:solidFill>
                  <a:schemeClr val="tx1"/>
                </a:solidFill>
                <a:latin typeface="Arial" panose="020B0604020202020204" pitchFamily="34" charset="0"/>
              </a:defRPr>
            </a:lvl4pPr>
            <a:lvl5pPr marL="2057400" indent="-228600" defTabSz="966788">
              <a:spcBef>
                <a:spcPct val="20000"/>
              </a:spcBef>
              <a:buChar char="»"/>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1700" b="1" dirty="0">
                <a:solidFill>
                  <a:srgbClr val="990000"/>
                </a:solidFill>
              </a:rPr>
              <a:t>PROJECT PROGRESS REPORT</a:t>
            </a:r>
          </a:p>
          <a:p>
            <a:pPr eaLnBrk="1" hangingPunct="1">
              <a:spcBef>
                <a:spcPct val="0"/>
              </a:spcBef>
              <a:buFontTx/>
              <a:buNone/>
            </a:pPr>
            <a:r>
              <a:rPr lang="en-US" altLang="en-US" sz="1700" b="1" dirty="0">
                <a:solidFill>
                  <a:srgbClr val="990000"/>
                </a:solidFill>
              </a:rPr>
              <a:t>AG SCI: Horticulture Facility Project</a:t>
            </a:r>
          </a:p>
        </p:txBody>
      </p:sp>
      <p:sp>
        <p:nvSpPr>
          <p:cNvPr id="6147" name="Text Box 4"/>
          <p:cNvSpPr txBox="1">
            <a:spLocks noChangeArrowheads="1"/>
          </p:cNvSpPr>
          <p:nvPr/>
        </p:nvSpPr>
        <p:spPr bwMode="auto">
          <a:xfrm>
            <a:off x="900906" y="4076179"/>
            <a:ext cx="5513387" cy="89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6661" tIns="48331" rIns="96661" bIns="48331">
            <a:spAutoFit/>
          </a:bodyPr>
          <a:lstStyle>
            <a:lvl1pPr defTabSz="966788">
              <a:spcBef>
                <a:spcPct val="20000"/>
              </a:spcBef>
              <a:buChar char="•"/>
              <a:tabLst>
                <a:tab pos="180975" algn="l"/>
              </a:tabLst>
              <a:defRPr sz="3400">
                <a:solidFill>
                  <a:schemeClr val="tx1"/>
                </a:solidFill>
                <a:latin typeface="Arial" panose="020B0604020202020204" pitchFamily="34" charset="0"/>
              </a:defRPr>
            </a:lvl1pPr>
            <a:lvl2pPr marL="692150" defTabSz="966788">
              <a:spcBef>
                <a:spcPct val="20000"/>
              </a:spcBef>
              <a:buChar char="–"/>
              <a:tabLst>
                <a:tab pos="180975" algn="l"/>
              </a:tabLst>
              <a:defRPr sz="3000">
                <a:solidFill>
                  <a:schemeClr val="tx1"/>
                </a:solidFill>
                <a:latin typeface="Arial" panose="020B0604020202020204" pitchFamily="34" charset="0"/>
              </a:defRPr>
            </a:lvl2pPr>
            <a:lvl3pPr marL="1143000" indent="-228600" defTabSz="966788">
              <a:spcBef>
                <a:spcPct val="20000"/>
              </a:spcBef>
              <a:buChar char="•"/>
              <a:tabLst>
                <a:tab pos="180975" algn="l"/>
              </a:tabLst>
              <a:defRPr sz="2500">
                <a:solidFill>
                  <a:schemeClr val="tx1"/>
                </a:solidFill>
                <a:latin typeface="Arial" panose="020B0604020202020204" pitchFamily="34" charset="0"/>
              </a:defRPr>
            </a:lvl3pPr>
            <a:lvl4pPr marL="1600200" indent="-228600" defTabSz="966788">
              <a:spcBef>
                <a:spcPct val="20000"/>
              </a:spcBef>
              <a:buChar char="–"/>
              <a:tabLst>
                <a:tab pos="180975" algn="l"/>
              </a:tabLst>
              <a:defRPr sz="2100">
                <a:solidFill>
                  <a:schemeClr val="tx1"/>
                </a:solidFill>
                <a:latin typeface="Arial" panose="020B0604020202020204" pitchFamily="34" charset="0"/>
              </a:defRPr>
            </a:lvl4pPr>
            <a:lvl5pPr marL="2057400" indent="-228600" defTabSz="966788">
              <a:spcBef>
                <a:spcPct val="20000"/>
              </a:spcBef>
              <a:buChar char="»"/>
              <a:tabLst>
                <a:tab pos="180975" algn="l"/>
              </a:tabLst>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9pPr>
          </a:lstStyle>
          <a:p>
            <a:pPr eaLnBrk="1" hangingPunct="1">
              <a:spcBef>
                <a:spcPct val="0"/>
              </a:spcBef>
              <a:buFontTx/>
              <a:buNone/>
            </a:pPr>
            <a:r>
              <a:rPr lang="en-US" altLang="en-US" sz="1300" b="1" dirty="0"/>
              <a:t>Project Team: </a:t>
            </a:r>
          </a:p>
          <a:p>
            <a:pPr lvl="1" eaLnBrk="1" hangingPunct="1">
              <a:spcBef>
                <a:spcPct val="0"/>
              </a:spcBef>
              <a:buFontTx/>
              <a:buNone/>
            </a:pPr>
            <a:r>
              <a:rPr lang="en-US" altLang="en-US" sz="1300" b="1" dirty="0"/>
              <a:t>Bridging Architect</a:t>
            </a:r>
            <a:r>
              <a:rPr lang="en-US" altLang="en-US" sz="1300" dirty="0"/>
              <a:t>: ATI Architects and Engineers</a:t>
            </a:r>
          </a:p>
          <a:p>
            <a:pPr lvl="1" eaLnBrk="1" hangingPunct="1">
              <a:spcBef>
                <a:spcPct val="0"/>
              </a:spcBef>
              <a:buFontTx/>
              <a:buNone/>
            </a:pPr>
            <a:r>
              <a:rPr lang="en-US" altLang="en-US" sz="1300" b="1" dirty="0"/>
              <a:t>Construction Manager</a:t>
            </a:r>
            <a:r>
              <a:rPr lang="en-US" altLang="en-US" sz="1300" dirty="0"/>
              <a:t>: Roebbelen (RCMS)</a:t>
            </a:r>
          </a:p>
          <a:p>
            <a:pPr lvl="1" eaLnBrk="1" hangingPunct="1">
              <a:spcBef>
                <a:spcPct val="0"/>
              </a:spcBef>
              <a:buFontTx/>
              <a:buNone/>
            </a:pPr>
            <a:r>
              <a:rPr lang="en-US" altLang="en-US" sz="1300" b="1" dirty="0"/>
              <a:t>Contractor</a:t>
            </a:r>
            <a:r>
              <a:rPr lang="en-US" altLang="en-US" sz="1300" dirty="0"/>
              <a:t>: TBD</a:t>
            </a:r>
          </a:p>
        </p:txBody>
      </p:sp>
      <p:sp>
        <p:nvSpPr>
          <p:cNvPr id="6148" name="Line 5"/>
          <p:cNvSpPr>
            <a:spLocks noChangeShapeType="1"/>
          </p:cNvSpPr>
          <p:nvPr/>
        </p:nvSpPr>
        <p:spPr bwMode="auto">
          <a:xfrm>
            <a:off x="379413" y="1192213"/>
            <a:ext cx="6583362"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49" name="Text Box 7"/>
          <p:cNvSpPr txBox="1">
            <a:spLocks noChangeArrowheads="1"/>
          </p:cNvSpPr>
          <p:nvPr/>
        </p:nvSpPr>
        <p:spPr bwMode="auto">
          <a:xfrm>
            <a:off x="779463" y="5138175"/>
            <a:ext cx="5783262" cy="416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spAutoFit/>
          </a:bodyPr>
          <a:lstStyle>
            <a:lvl1pPr defTabSz="966788">
              <a:spcBef>
                <a:spcPct val="20000"/>
              </a:spcBef>
              <a:buChar char="•"/>
              <a:tabLst>
                <a:tab pos="180975" algn="l"/>
              </a:tabLst>
              <a:defRPr sz="3400">
                <a:solidFill>
                  <a:schemeClr val="tx1"/>
                </a:solidFill>
                <a:latin typeface="Arial" panose="020B0604020202020204" pitchFamily="34" charset="0"/>
              </a:defRPr>
            </a:lvl1pPr>
            <a:lvl2pPr marL="692150" defTabSz="966788">
              <a:spcBef>
                <a:spcPct val="20000"/>
              </a:spcBef>
              <a:buChar char="–"/>
              <a:tabLst>
                <a:tab pos="180975" algn="l"/>
              </a:tabLst>
              <a:defRPr sz="3000">
                <a:solidFill>
                  <a:schemeClr val="tx1"/>
                </a:solidFill>
                <a:latin typeface="Arial" panose="020B0604020202020204" pitchFamily="34" charset="0"/>
              </a:defRPr>
            </a:lvl2pPr>
            <a:lvl3pPr marL="1143000" indent="-228600" defTabSz="966788">
              <a:spcBef>
                <a:spcPct val="20000"/>
              </a:spcBef>
              <a:buChar char="•"/>
              <a:tabLst>
                <a:tab pos="180975" algn="l"/>
              </a:tabLst>
              <a:defRPr sz="2500">
                <a:solidFill>
                  <a:schemeClr val="tx1"/>
                </a:solidFill>
                <a:latin typeface="Arial" panose="020B0604020202020204" pitchFamily="34" charset="0"/>
              </a:defRPr>
            </a:lvl3pPr>
            <a:lvl4pPr marL="1600200" indent="-228600" defTabSz="966788">
              <a:spcBef>
                <a:spcPct val="20000"/>
              </a:spcBef>
              <a:buChar char="–"/>
              <a:tabLst>
                <a:tab pos="180975" algn="l"/>
              </a:tabLst>
              <a:defRPr sz="2100">
                <a:solidFill>
                  <a:schemeClr val="tx1"/>
                </a:solidFill>
                <a:latin typeface="Arial" panose="020B0604020202020204" pitchFamily="34" charset="0"/>
              </a:defRPr>
            </a:lvl4pPr>
            <a:lvl5pPr marL="2057400" indent="-228600" defTabSz="966788">
              <a:spcBef>
                <a:spcPct val="20000"/>
              </a:spcBef>
              <a:buChar char="»"/>
              <a:tabLst>
                <a:tab pos="180975" algn="l"/>
              </a:tabLst>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en-US" altLang="en-US" sz="1200" b="1" dirty="0"/>
          </a:p>
          <a:p>
            <a:pPr eaLnBrk="1" hangingPunct="1">
              <a:spcBef>
                <a:spcPct val="0"/>
              </a:spcBef>
              <a:buFont typeface="Wingdings" panose="05000000000000000000" pitchFamily="2" charset="2"/>
              <a:buNone/>
            </a:pPr>
            <a:r>
              <a:rPr lang="en-US" altLang="en-US" sz="1200" b="1" dirty="0"/>
              <a:t>Project Description:</a:t>
            </a:r>
            <a:br>
              <a:rPr lang="en-US" altLang="en-US" sz="1200" b="1" dirty="0"/>
            </a:br>
            <a:r>
              <a:rPr lang="en-US" altLang="en-US" sz="1200" dirty="0"/>
              <a:t>The New Horticulture </a:t>
            </a:r>
            <a:r>
              <a:rPr lang="en-US" altLang="en-US" sz="1200" dirty="0" smtClean="0"/>
              <a:t>Facility will have a </a:t>
            </a:r>
            <a:r>
              <a:rPr lang="en-US" altLang="en-US" sz="1200" dirty="0"/>
              <a:t>2,900 SF </a:t>
            </a:r>
            <a:r>
              <a:rPr lang="en-US" altLang="en-US" sz="1200" dirty="0" smtClean="0"/>
              <a:t>building </a:t>
            </a:r>
            <a:r>
              <a:rPr lang="en-US" altLang="en-US" sz="1200" dirty="0"/>
              <a:t>which includes classroom/lab spaces, offices and a resource library. The project includes an extensive outdoor </a:t>
            </a:r>
            <a:r>
              <a:rPr lang="en-US" altLang="en-US" sz="1200" dirty="0" smtClean="0"/>
              <a:t>facility, which includes a </a:t>
            </a:r>
            <a:r>
              <a:rPr lang="en-US" altLang="en-US" sz="1200" dirty="0"/>
              <a:t>greenhouse, shade house, outdoor learning patio, equipment storage and </a:t>
            </a:r>
            <a:r>
              <a:rPr lang="en-US" altLang="en-US" sz="1200" dirty="0" smtClean="0"/>
              <a:t>approximately 40,000 </a:t>
            </a:r>
            <a:r>
              <a:rPr lang="en-US" altLang="en-US" sz="1200" dirty="0"/>
              <a:t>SF </a:t>
            </a:r>
            <a:r>
              <a:rPr lang="en-US" altLang="en-US" sz="1200" dirty="0" smtClean="0"/>
              <a:t>of orchards </a:t>
            </a:r>
            <a:r>
              <a:rPr lang="en-US" altLang="en-US" sz="1200" dirty="0"/>
              <a:t>and 24,000 SF growing grounds. The facility will be located in the northeastern side of the upper campus. </a:t>
            </a:r>
          </a:p>
          <a:p>
            <a:pPr eaLnBrk="1" hangingPunct="1">
              <a:spcBef>
                <a:spcPct val="0"/>
              </a:spcBef>
              <a:buFont typeface="Wingdings" panose="05000000000000000000" pitchFamily="2" charset="2"/>
              <a:buNone/>
            </a:pPr>
            <a:endParaRPr lang="en-US" altLang="en-US" sz="1200" b="1" dirty="0"/>
          </a:p>
          <a:p>
            <a:pPr eaLnBrk="1" hangingPunct="1">
              <a:spcBef>
                <a:spcPct val="0"/>
              </a:spcBef>
              <a:buFont typeface="Wingdings" panose="05000000000000000000" pitchFamily="2" charset="2"/>
              <a:buNone/>
            </a:pPr>
            <a:r>
              <a:rPr lang="en-US" altLang="en-US" sz="1200" b="1" dirty="0"/>
              <a:t>Project Update</a:t>
            </a:r>
            <a:r>
              <a:rPr lang="en-US" altLang="en-US" sz="1200" dirty="0"/>
              <a:t>:</a:t>
            </a:r>
          </a:p>
          <a:p>
            <a:pPr eaLnBrk="1" hangingPunct="1">
              <a:spcBef>
                <a:spcPct val="0"/>
              </a:spcBef>
              <a:buFont typeface="Wingdings" panose="05000000000000000000" pitchFamily="2" charset="2"/>
              <a:buNone/>
            </a:pPr>
            <a:r>
              <a:rPr lang="en-US" altLang="en-US" sz="1200" dirty="0"/>
              <a:t>Architectural Programming Phase </a:t>
            </a:r>
            <a:r>
              <a:rPr lang="en-US" altLang="en-US" sz="1200" dirty="0" smtClean="0"/>
              <a:t>in-progress, with several User </a:t>
            </a:r>
            <a:r>
              <a:rPr lang="en-US" altLang="en-US" sz="1200" dirty="0"/>
              <a:t>Group </a:t>
            </a:r>
            <a:r>
              <a:rPr lang="en-US" altLang="en-US" sz="1200" dirty="0" smtClean="0"/>
              <a:t>meeting taking place to </a:t>
            </a:r>
            <a:r>
              <a:rPr lang="en-US" altLang="en-US" sz="1200" dirty="0"/>
              <a:t>develop project </a:t>
            </a:r>
            <a:r>
              <a:rPr lang="en-US" altLang="en-US" sz="1200" dirty="0" smtClean="0"/>
              <a:t>programming needs.   Design team has provided a preliminary </a:t>
            </a:r>
            <a:r>
              <a:rPr lang="en-US" altLang="en-US" sz="1200" dirty="0"/>
              <a:t>sustainable checklist, and </a:t>
            </a:r>
            <a:r>
              <a:rPr lang="en-US" altLang="en-US" sz="1200" dirty="0" smtClean="0"/>
              <a:t>is currently </a:t>
            </a:r>
            <a:r>
              <a:rPr lang="en-US" altLang="en-US" sz="1200" dirty="0"/>
              <a:t>working on conceptual </a:t>
            </a:r>
            <a:r>
              <a:rPr lang="en-US" altLang="en-US" sz="1200" dirty="0" smtClean="0"/>
              <a:t>estimate. Conceptual site </a:t>
            </a:r>
            <a:r>
              <a:rPr lang="en-US" altLang="en-US" sz="1200" dirty="0"/>
              <a:t>and building layout </a:t>
            </a:r>
            <a:r>
              <a:rPr lang="en-US" altLang="en-US" sz="1200" dirty="0" smtClean="0"/>
              <a:t>is under review with </a:t>
            </a:r>
            <a:r>
              <a:rPr lang="en-US" altLang="en-US" sz="1200" dirty="0"/>
              <a:t>the User Group in order to obtain approval for the next Design Phase.</a:t>
            </a:r>
          </a:p>
          <a:p>
            <a:pPr eaLnBrk="1" hangingPunct="1">
              <a:spcBef>
                <a:spcPct val="0"/>
              </a:spcBef>
              <a:buFont typeface="Wingdings" panose="05000000000000000000" pitchFamily="2" charset="2"/>
              <a:buNone/>
            </a:pPr>
            <a:endParaRPr lang="en-US" altLang="en-US" sz="1200" dirty="0"/>
          </a:p>
          <a:p>
            <a:pPr lvl="1" eaLnBrk="1" hangingPunct="1">
              <a:spcBef>
                <a:spcPct val="0"/>
              </a:spcBef>
              <a:buFont typeface="Wingdings" panose="05000000000000000000" pitchFamily="2" charset="2"/>
              <a:buNone/>
            </a:pPr>
            <a:r>
              <a:rPr lang="en-US" altLang="en-US" sz="1200" b="1" dirty="0"/>
              <a:t>Programming			</a:t>
            </a:r>
            <a:r>
              <a:rPr lang="en-US" altLang="en-US" sz="1200" dirty="0"/>
              <a:t>09/2019</a:t>
            </a:r>
          </a:p>
          <a:p>
            <a:pPr lvl="1" eaLnBrk="1" hangingPunct="1">
              <a:spcBef>
                <a:spcPct val="0"/>
              </a:spcBef>
              <a:buFont typeface="Wingdings" panose="05000000000000000000" pitchFamily="2" charset="2"/>
              <a:buNone/>
            </a:pPr>
            <a:r>
              <a:rPr lang="en-US" altLang="en-US" sz="1200" b="1" dirty="0"/>
              <a:t>Schematic Design		</a:t>
            </a:r>
            <a:r>
              <a:rPr lang="en-US" altLang="en-US" sz="1200" dirty="0"/>
              <a:t>10/2019</a:t>
            </a:r>
            <a:endParaRPr lang="en-US" altLang="en-US" sz="1200" b="1" dirty="0"/>
          </a:p>
          <a:p>
            <a:pPr lvl="1" eaLnBrk="1" hangingPunct="1">
              <a:spcBef>
                <a:spcPct val="0"/>
              </a:spcBef>
              <a:buFont typeface="Wingdings" panose="05000000000000000000" pitchFamily="2" charset="2"/>
              <a:buNone/>
            </a:pPr>
            <a:r>
              <a:rPr lang="en-US" altLang="en-US" sz="1200" b="1" dirty="0"/>
              <a:t>Design Development</a:t>
            </a:r>
            <a:r>
              <a:rPr lang="en-US" altLang="en-US" sz="1200" dirty="0"/>
              <a:t>		11/2019</a:t>
            </a:r>
          </a:p>
          <a:p>
            <a:pPr lvl="1" eaLnBrk="1" hangingPunct="1">
              <a:spcBef>
                <a:spcPct val="0"/>
              </a:spcBef>
              <a:buFont typeface="Wingdings" panose="05000000000000000000" pitchFamily="2" charset="2"/>
              <a:buNone/>
            </a:pPr>
            <a:r>
              <a:rPr lang="en-US" altLang="en-US" sz="1200" b="1" dirty="0"/>
              <a:t>Construction Documents</a:t>
            </a:r>
            <a:r>
              <a:rPr lang="en-US" altLang="en-US" sz="1200" dirty="0"/>
              <a:t>		</a:t>
            </a:r>
            <a:r>
              <a:rPr lang="en-US" altLang="en-US" sz="1200" dirty="0" smtClean="0"/>
              <a:t>      TBD</a:t>
            </a:r>
            <a:endParaRPr lang="en-US" altLang="en-US" sz="1200" dirty="0"/>
          </a:p>
          <a:p>
            <a:pPr lvl="1" eaLnBrk="1" hangingPunct="1">
              <a:spcBef>
                <a:spcPct val="0"/>
              </a:spcBef>
              <a:buFont typeface="Wingdings" panose="05000000000000000000" pitchFamily="2" charset="2"/>
              <a:buNone/>
            </a:pPr>
            <a:r>
              <a:rPr lang="en-US" altLang="en-US" sz="1200" b="1" dirty="0"/>
              <a:t>Construction Start		      </a:t>
            </a:r>
            <a:r>
              <a:rPr lang="en-US" altLang="en-US" sz="1200" dirty="0"/>
              <a:t>TBD</a:t>
            </a:r>
          </a:p>
          <a:p>
            <a:pPr lvl="1" eaLnBrk="1" hangingPunct="1">
              <a:spcBef>
                <a:spcPct val="0"/>
              </a:spcBef>
              <a:buFont typeface="Wingdings" panose="05000000000000000000" pitchFamily="2" charset="2"/>
              <a:buNone/>
            </a:pPr>
            <a:r>
              <a:rPr lang="en-US" altLang="en-US" sz="1200" b="1" dirty="0"/>
              <a:t>Occupancy</a:t>
            </a:r>
            <a:r>
              <a:rPr lang="en-US" altLang="en-US" sz="1200" dirty="0"/>
              <a:t>			      TBD</a:t>
            </a:r>
          </a:p>
        </p:txBody>
      </p:sp>
      <p:sp>
        <p:nvSpPr>
          <p:cNvPr id="6150" name="Text Box 10"/>
          <p:cNvSpPr txBox="1">
            <a:spLocks noChangeArrowheads="1"/>
          </p:cNvSpPr>
          <p:nvPr/>
        </p:nvSpPr>
        <p:spPr bwMode="auto">
          <a:xfrm>
            <a:off x="3549650" y="519113"/>
            <a:ext cx="3373438"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6661" tIns="48331" rIns="96661" bIns="48331">
            <a:spAutoFit/>
          </a:bodyPr>
          <a:lstStyle>
            <a:lvl1pPr defTabSz="966788">
              <a:spcBef>
                <a:spcPct val="20000"/>
              </a:spcBef>
              <a:buChar char="•"/>
              <a:defRPr sz="3400">
                <a:solidFill>
                  <a:schemeClr val="tx1"/>
                </a:solidFill>
                <a:latin typeface="Arial" panose="020B0604020202020204" pitchFamily="34" charset="0"/>
              </a:defRPr>
            </a:lvl1pPr>
            <a:lvl2pPr marL="742950" indent="-285750" defTabSz="966788">
              <a:spcBef>
                <a:spcPct val="20000"/>
              </a:spcBef>
              <a:buChar char="–"/>
              <a:defRPr sz="3000">
                <a:solidFill>
                  <a:schemeClr val="tx1"/>
                </a:solidFill>
                <a:latin typeface="Arial" panose="020B0604020202020204" pitchFamily="34" charset="0"/>
              </a:defRPr>
            </a:lvl2pPr>
            <a:lvl3pPr marL="1143000" indent="-228600" defTabSz="966788">
              <a:spcBef>
                <a:spcPct val="20000"/>
              </a:spcBef>
              <a:buChar char="•"/>
              <a:defRPr sz="2500">
                <a:solidFill>
                  <a:schemeClr val="tx1"/>
                </a:solidFill>
                <a:latin typeface="Arial" panose="020B0604020202020204" pitchFamily="34" charset="0"/>
              </a:defRPr>
            </a:lvl3pPr>
            <a:lvl4pPr marL="1600200" indent="-228600" defTabSz="966788">
              <a:spcBef>
                <a:spcPct val="20000"/>
              </a:spcBef>
              <a:buChar char="–"/>
              <a:defRPr sz="2100">
                <a:solidFill>
                  <a:schemeClr val="tx1"/>
                </a:solidFill>
                <a:latin typeface="Arial" panose="020B0604020202020204" pitchFamily="34" charset="0"/>
              </a:defRPr>
            </a:lvl4pPr>
            <a:lvl5pPr marL="2057400" indent="-228600" defTabSz="966788">
              <a:spcBef>
                <a:spcPct val="20000"/>
              </a:spcBef>
              <a:buChar char="»"/>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9pPr>
          </a:lstStyle>
          <a:p>
            <a:pPr algn="r" eaLnBrk="1" hangingPunct="1">
              <a:spcBef>
                <a:spcPct val="0"/>
              </a:spcBef>
              <a:buFontTx/>
              <a:buNone/>
            </a:pPr>
            <a:r>
              <a:rPr lang="en-US" altLang="en-US" sz="1700" b="1" dirty="0">
                <a:solidFill>
                  <a:srgbClr val="990000"/>
                </a:solidFill>
              </a:rPr>
              <a:t>LAS POSITAS COLLEGE</a:t>
            </a:r>
          </a:p>
          <a:p>
            <a:pPr algn="r" eaLnBrk="1" hangingPunct="1">
              <a:spcBef>
                <a:spcPct val="0"/>
              </a:spcBef>
              <a:buFontTx/>
              <a:buNone/>
            </a:pPr>
            <a:r>
              <a:rPr lang="en-US" altLang="en-US" sz="1800" b="1" dirty="0">
                <a:solidFill>
                  <a:srgbClr val="990000"/>
                </a:solidFill>
              </a:rPr>
              <a:t>September </a:t>
            </a:r>
            <a:r>
              <a:rPr lang="en-US" altLang="en-US" sz="1800" b="1" dirty="0" smtClean="0">
                <a:solidFill>
                  <a:srgbClr val="990000"/>
                </a:solidFill>
              </a:rPr>
              <a:t>23, 2019</a:t>
            </a:r>
            <a:endParaRPr lang="en-US" altLang="en-US" sz="1800" dirty="0">
              <a:solidFill>
                <a:srgbClr val="990000"/>
              </a:solidFill>
            </a:endParaRPr>
          </a:p>
        </p:txBody>
      </p:sp>
      <p:pic>
        <p:nvPicPr>
          <p:cNvPr id="4" name="Picture 3">
            <a:extLst>
              <a:ext uri="{FF2B5EF4-FFF2-40B4-BE49-F238E27FC236}">
                <a16:creationId xmlns:a16="http://schemas.microsoft.com/office/drawing/2014/main" id="{552704F6-14F6-4678-81E6-896028C667E4}"/>
              </a:ext>
            </a:extLst>
          </p:cNvPr>
          <p:cNvPicPr>
            <a:picLocks noChangeAspect="1"/>
          </p:cNvPicPr>
          <p:nvPr/>
        </p:nvPicPr>
        <p:blipFill>
          <a:blip r:embed="rId2"/>
          <a:stretch>
            <a:fillRect/>
          </a:stretch>
        </p:blipFill>
        <p:spPr>
          <a:xfrm>
            <a:off x="1257644" y="1255921"/>
            <a:ext cx="4799910" cy="2820258"/>
          </a:xfrm>
          <a:prstGeom prst="rect">
            <a:avLst/>
          </a:prstGeom>
        </p:spPr>
      </p:pic>
    </p:spTree>
    <p:extLst>
      <p:ext uri="{BB962C8B-B14F-4D97-AF65-F5344CB8AC3E}">
        <p14:creationId xmlns:p14="http://schemas.microsoft.com/office/powerpoint/2010/main" val="714998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69888" y="500063"/>
            <a:ext cx="44704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6661" tIns="48331" rIns="96661" bIns="48331">
            <a:spAutoFit/>
          </a:bodyPr>
          <a:lstStyle>
            <a:lvl1pPr defTabSz="966788">
              <a:spcBef>
                <a:spcPct val="20000"/>
              </a:spcBef>
              <a:buChar char="•"/>
              <a:defRPr sz="3400">
                <a:solidFill>
                  <a:schemeClr val="tx1"/>
                </a:solidFill>
                <a:latin typeface="Arial" panose="020B0604020202020204" pitchFamily="34" charset="0"/>
              </a:defRPr>
            </a:lvl1pPr>
            <a:lvl2pPr marL="742950" indent="-285750" defTabSz="966788">
              <a:spcBef>
                <a:spcPct val="20000"/>
              </a:spcBef>
              <a:buChar char="–"/>
              <a:defRPr sz="3000">
                <a:solidFill>
                  <a:schemeClr val="tx1"/>
                </a:solidFill>
                <a:latin typeface="Arial" panose="020B0604020202020204" pitchFamily="34" charset="0"/>
              </a:defRPr>
            </a:lvl2pPr>
            <a:lvl3pPr marL="1143000" indent="-228600" defTabSz="966788">
              <a:spcBef>
                <a:spcPct val="20000"/>
              </a:spcBef>
              <a:buChar char="•"/>
              <a:defRPr sz="2500">
                <a:solidFill>
                  <a:schemeClr val="tx1"/>
                </a:solidFill>
                <a:latin typeface="Arial" panose="020B0604020202020204" pitchFamily="34" charset="0"/>
              </a:defRPr>
            </a:lvl3pPr>
            <a:lvl4pPr marL="1600200" indent="-228600" defTabSz="966788">
              <a:spcBef>
                <a:spcPct val="20000"/>
              </a:spcBef>
              <a:buChar char="–"/>
              <a:defRPr sz="2100">
                <a:solidFill>
                  <a:schemeClr val="tx1"/>
                </a:solidFill>
                <a:latin typeface="Arial" panose="020B0604020202020204" pitchFamily="34" charset="0"/>
              </a:defRPr>
            </a:lvl4pPr>
            <a:lvl5pPr marL="2057400" indent="-228600" defTabSz="966788">
              <a:spcBef>
                <a:spcPct val="20000"/>
              </a:spcBef>
              <a:buChar char="»"/>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1700" b="1" dirty="0">
                <a:solidFill>
                  <a:srgbClr val="990000"/>
                </a:solidFill>
              </a:rPr>
              <a:t>PROJECT PROGRESS REPORT</a:t>
            </a:r>
          </a:p>
          <a:p>
            <a:pPr eaLnBrk="1" hangingPunct="1">
              <a:spcBef>
                <a:spcPct val="0"/>
              </a:spcBef>
              <a:buFontTx/>
              <a:buNone/>
            </a:pPr>
            <a:r>
              <a:rPr lang="en-US" altLang="en-US" sz="1700" b="1" dirty="0">
                <a:solidFill>
                  <a:srgbClr val="990000"/>
                </a:solidFill>
              </a:rPr>
              <a:t>AG SCI: Viticulture Facility Project</a:t>
            </a:r>
          </a:p>
        </p:txBody>
      </p:sp>
      <p:sp>
        <p:nvSpPr>
          <p:cNvPr id="6147" name="Text Box 4"/>
          <p:cNvSpPr txBox="1">
            <a:spLocks noChangeArrowheads="1"/>
          </p:cNvSpPr>
          <p:nvPr/>
        </p:nvSpPr>
        <p:spPr bwMode="auto">
          <a:xfrm>
            <a:off x="914400" y="3589068"/>
            <a:ext cx="5513387" cy="89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6661" tIns="48331" rIns="96661" bIns="48331">
            <a:spAutoFit/>
          </a:bodyPr>
          <a:lstStyle>
            <a:lvl1pPr defTabSz="966788">
              <a:spcBef>
                <a:spcPct val="20000"/>
              </a:spcBef>
              <a:buChar char="•"/>
              <a:tabLst>
                <a:tab pos="180975" algn="l"/>
              </a:tabLst>
              <a:defRPr sz="3400">
                <a:solidFill>
                  <a:schemeClr val="tx1"/>
                </a:solidFill>
                <a:latin typeface="Arial" panose="020B0604020202020204" pitchFamily="34" charset="0"/>
              </a:defRPr>
            </a:lvl1pPr>
            <a:lvl2pPr marL="692150" defTabSz="966788">
              <a:spcBef>
                <a:spcPct val="20000"/>
              </a:spcBef>
              <a:buChar char="–"/>
              <a:tabLst>
                <a:tab pos="180975" algn="l"/>
              </a:tabLst>
              <a:defRPr sz="3000">
                <a:solidFill>
                  <a:schemeClr val="tx1"/>
                </a:solidFill>
                <a:latin typeface="Arial" panose="020B0604020202020204" pitchFamily="34" charset="0"/>
              </a:defRPr>
            </a:lvl2pPr>
            <a:lvl3pPr marL="1143000" indent="-228600" defTabSz="966788">
              <a:spcBef>
                <a:spcPct val="20000"/>
              </a:spcBef>
              <a:buChar char="•"/>
              <a:tabLst>
                <a:tab pos="180975" algn="l"/>
              </a:tabLst>
              <a:defRPr sz="2500">
                <a:solidFill>
                  <a:schemeClr val="tx1"/>
                </a:solidFill>
                <a:latin typeface="Arial" panose="020B0604020202020204" pitchFamily="34" charset="0"/>
              </a:defRPr>
            </a:lvl3pPr>
            <a:lvl4pPr marL="1600200" indent="-228600" defTabSz="966788">
              <a:spcBef>
                <a:spcPct val="20000"/>
              </a:spcBef>
              <a:buChar char="–"/>
              <a:tabLst>
                <a:tab pos="180975" algn="l"/>
              </a:tabLst>
              <a:defRPr sz="2100">
                <a:solidFill>
                  <a:schemeClr val="tx1"/>
                </a:solidFill>
                <a:latin typeface="Arial" panose="020B0604020202020204" pitchFamily="34" charset="0"/>
              </a:defRPr>
            </a:lvl4pPr>
            <a:lvl5pPr marL="2057400" indent="-228600" defTabSz="966788">
              <a:spcBef>
                <a:spcPct val="20000"/>
              </a:spcBef>
              <a:buChar char="»"/>
              <a:tabLst>
                <a:tab pos="180975" algn="l"/>
              </a:tabLst>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9pPr>
          </a:lstStyle>
          <a:p>
            <a:pPr eaLnBrk="1" hangingPunct="1">
              <a:spcBef>
                <a:spcPct val="0"/>
              </a:spcBef>
              <a:buFontTx/>
              <a:buNone/>
            </a:pPr>
            <a:r>
              <a:rPr lang="en-US" altLang="en-US" sz="1300" b="1" dirty="0"/>
              <a:t>Project Team: </a:t>
            </a:r>
          </a:p>
          <a:p>
            <a:pPr lvl="1" eaLnBrk="1" hangingPunct="1">
              <a:spcBef>
                <a:spcPct val="0"/>
              </a:spcBef>
              <a:buFontTx/>
              <a:buNone/>
            </a:pPr>
            <a:r>
              <a:rPr lang="en-US" altLang="en-US" sz="1300" b="1" dirty="0"/>
              <a:t>Bridging Architect</a:t>
            </a:r>
            <a:r>
              <a:rPr lang="en-US" altLang="en-US" sz="1300" dirty="0"/>
              <a:t>: </a:t>
            </a:r>
            <a:r>
              <a:rPr lang="en-US" altLang="en-US" sz="1300" dirty="0" smtClean="0"/>
              <a:t>tBP/Architecture, Inc.</a:t>
            </a:r>
            <a:endParaRPr lang="en-US" altLang="en-US" sz="1300" dirty="0"/>
          </a:p>
          <a:p>
            <a:pPr lvl="1" eaLnBrk="1" hangingPunct="1">
              <a:spcBef>
                <a:spcPct val="0"/>
              </a:spcBef>
              <a:buFontTx/>
              <a:buNone/>
            </a:pPr>
            <a:r>
              <a:rPr lang="en-US" altLang="en-US" sz="1300" b="1" dirty="0"/>
              <a:t>Construction Manager</a:t>
            </a:r>
            <a:r>
              <a:rPr lang="en-US" altLang="en-US" sz="1300" dirty="0"/>
              <a:t>: Roebbelen (RCMS)</a:t>
            </a:r>
          </a:p>
          <a:p>
            <a:pPr lvl="1" eaLnBrk="1" hangingPunct="1">
              <a:spcBef>
                <a:spcPct val="0"/>
              </a:spcBef>
              <a:buFontTx/>
              <a:buNone/>
            </a:pPr>
            <a:r>
              <a:rPr lang="en-US" altLang="en-US" sz="1300" b="1" dirty="0"/>
              <a:t>Contractor</a:t>
            </a:r>
            <a:r>
              <a:rPr lang="en-US" altLang="en-US" sz="1300" dirty="0"/>
              <a:t>: TBD</a:t>
            </a:r>
          </a:p>
        </p:txBody>
      </p:sp>
      <p:sp>
        <p:nvSpPr>
          <p:cNvPr id="6148" name="Line 5"/>
          <p:cNvSpPr>
            <a:spLocks noChangeShapeType="1"/>
          </p:cNvSpPr>
          <p:nvPr/>
        </p:nvSpPr>
        <p:spPr bwMode="auto">
          <a:xfrm>
            <a:off x="379413" y="1192213"/>
            <a:ext cx="6583362"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49" name="Text Box 7"/>
          <p:cNvSpPr txBox="1">
            <a:spLocks noChangeArrowheads="1"/>
          </p:cNvSpPr>
          <p:nvPr/>
        </p:nvSpPr>
        <p:spPr bwMode="auto">
          <a:xfrm>
            <a:off x="779462" y="4668157"/>
            <a:ext cx="5783262" cy="471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spAutoFit/>
          </a:bodyPr>
          <a:lstStyle>
            <a:lvl1pPr defTabSz="966788">
              <a:spcBef>
                <a:spcPct val="20000"/>
              </a:spcBef>
              <a:buChar char="•"/>
              <a:tabLst>
                <a:tab pos="180975" algn="l"/>
              </a:tabLst>
              <a:defRPr sz="3400">
                <a:solidFill>
                  <a:schemeClr val="tx1"/>
                </a:solidFill>
                <a:latin typeface="Arial" panose="020B0604020202020204" pitchFamily="34" charset="0"/>
              </a:defRPr>
            </a:lvl1pPr>
            <a:lvl2pPr marL="692150" defTabSz="966788">
              <a:spcBef>
                <a:spcPct val="20000"/>
              </a:spcBef>
              <a:buChar char="–"/>
              <a:tabLst>
                <a:tab pos="180975" algn="l"/>
              </a:tabLst>
              <a:defRPr sz="3000">
                <a:solidFill>
                  <a:schemeClr val="tx1"/>
                </a:solidFill>
                <a:latin typeface="Arial" panose="020B0604020202020204" pitchFamily="34" charset="0"/>
              </a:defRPr>
            </a:lvl2pPr>
            <a:lvl3pPr marL="1143000" indent="-228600" defTabSz="966788">
              <a:spcBef>
                <a:spcPct val="20000"/>
              </a:spcBef>
              <a:buChar char="•"/>
              <a:tabLst>
                <a:tab pos="180975" algn="l"/>
              </a:tabLst>
              <a:defRPr sz="2500">
                <a:solidFill>
                  <a:schemeClr val="tx1"/>
                </a:solidFill>
                <a:latin typeface="Arial" panose="020B0604020202020204" pitchFamily="34" charset="0"/>
              </a:defRPr>
            </a:lvl3pPr>
            <a:lvl4pPr marL="1600200" indent="-228600" defTabSz="966788">
              <a:spcBef>
                <a:spcPct val="20000"/>
              </a:spcBef>
              <a:buChar char="–"/>
              <a:tabLst>
                <a:tab pos="180975" algn="l"/>
              </a:tabLst>
              <a:defRPr sz="2100">
                <a:solidFill>
                  <a:schemeClr val="tx1"/>
                </a:solidFill>
                <a:latin typeface="Arial" panose="020B0604020202020204" pitchFamily="34" charset="0"/>
              </a:defRPr>
            </a:lvl4pPr>
            <a:lvl5pPr marL="2057400" indent="-228600" defTabSz="966788">
              <a:spcBef>
                <a:spcPct val="20000"/>
              </a:spcBef>
              <a:buChar char="»"/>
              <a:tabLst>
                <a:tab pos="180975" algn="l"/>
              </a:tabLst>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en-US" altLang="en-US" sz="1200" b="1" dirty="0"/>
          </a:p>
          <a:p>
            <a:pPr eaLnBrk="1" hangingPunct="1">
              <a:spcBef>
                <a:spcPct val="0"/>
              </a:spcBef>
              <a:buFont typeface="Wingdings" panose="05000000000000000000" pitchFamily="2" charset="2"/>
              <a:buNone/>
            </a:pPr>
            <a:r>
              <a:rPr lang="en-US" altLang="en-US" sz="1200" b="1" dirty="0"/>
              <a:t>Project Description:</a:t>
            </a:r>
            <a:br>
              <a:rPr lang="en-US" altLang="en-US" sz="1200" b="1" dirty="0"/>
            </a:br>
            <a:r>
              <a:rPr lang="en-US" altLang="en-US" sz="1200" dirty="0"/>
              <a:t>The New Viticulture Facility will replace the existing facilities currently located in/outside of Bldg. 800.  The Viticulture Facility will be located at the main entrance to the campus off of Campus Hill Road</a:t>
            </a:r>
            <a:r>
              <a:rPr lang="en-US" altLang="en-US" sz="1200" dirty="0" smtClean="0"/>
              <a:t>. The </a:t>
            </a:r>
            <a:r>
              <a:rPr lang="en-US" altLang="en-US" sz="1200" dirty="0"/>
              <a:t>New Facility will be developed at the higher elevation allowing for expansive views, user experience, and gravity assist production facilities.  The New Facility will be approximately 6,700 SF will incorporate instructional classrooms, production teaching winery, barrel storage, outdoor patio, processing areas, hospitality and bottle storage</a:t>
            </a:r>
            <a:r>
              <a:rPr lang="en-US" altLang="en-US" sz="1200" dirty="0" smtClean="0"/>
              <a:t>. Work includes the connection for vehicles, equipment, and pedestrians from the campus to the new facility.  The work includes modifications to the intersection of the Campus Hill Road and Campus Loop Road to improve circulation and traffic flow.</a:t>
            </a:r>
            <a:endParaRPr lang="en-US" altLang="en-US" sz="1200" dirty="0"/>
          </a:p>
          <a:p>
            <a:pPr eaLnBrk="1" hangingPunct="1">
              <a:spcBef>
                <a:spcPct val="0"/>
              </a:spcBef>
              <a:buFont typeface="Wingdings" panose="05000000000000000000" pitchFamily="2" charset="2"/>
              <a:buNone/>
            </a:pPr>
            <a:endParaRPr lang="en-US" altLang="en-US" sz="1200" b="1" dirty="0"/>
          </a:p>
          <a:p>
            <a:pPr eaLnBrk="1" hangingPunct="1">
              <a:spcBef>
                <a:spcPct val="0"/>
              </a:spcBef>
              <a:buFont typeface="Wingdings" panose="05000000000000000000" pitchFamily="2" charset="2"/>
              <a:buNone/>
            </a:pPr>
            <a:r>
              <a:rPr lang="en-US" altLang="en-US" sz="1200" b="1" dirty="0"/>
              <a:t>Project Update</a:t>
            </a:r>
            <a:r>
              <a:rPr lang="en-US" altLang="en-US" sz="1200" dirty="0"/>
              <a:t>:</a:t>
            </a:r>
          </a:p>
          <a:p>
            <a:pPr eaLnBrk="1" hangingPunct="1">
              <a:spcBef>
                <a:spcPct val="0"/>
              </a:spcBef>
              <a:buFont typeface="Wingdings" panose="05000000000000000000" pitchFamily="2" charset="2"/>
              <a:buNone/>
            </a:pPr>
            <a:r>
              <a:rPr lang="en-US" altLang="en-US" sz="1200" dirty="0"/>
              <a:t>Design Proposals received in August 2019.  Interviews were held on Friday August 23, 2019. </a:t>
            </a:r>
            <a:r>
              <a:rPr lang="en-US" altLang="en-US" sz="1200" dirty="0" smtClean="0"/>
              <a:t>The </a:t>
            </a:r>
            <a:r>
              <a:rPr lang="en-US" altLang="en-US" sz="1200" dirty="0" smtClean="0"/>
              <a:t>Board approved architects contract at </a:t>
            </a:r>
            <a:r>
              <a:rPr lang="en-US" altLang="en-US" sz="1200" dirty="0"/>
              <a:t>the September 2019 Board Meeting. </a:t>
            </a:r>
            <a:r>
              <a:rPr lang="en-US" altLang="en-US" sz="1200" dirty="0" smtClean="0"/>
              <a:t>Contract negotiations are underway with a tentative project kick off meeting to take place in October 2019.</a:t>
            </a:r>
            <a:endParaRPr lang="en-US" altLang="en-US" sz="1200" dirty="0"/>
          </a:p>
          <a:p>
            <a:pPr eaLnBrk="1" hangingPunct="1">
              <a:spcBef>
                <a:spcPct val="0"/>
              </a:spcBef>
              <a:buFont typeface="Wingdings" panose="05000000000000000000" pitchFamily="2" charset="2"/>
              <a:buNone/>
            </a:pPr>
            <a:endParaRPr lang="en-US" altLang="en-US" sz="1200" dirty="0"/>
          </a:p>
          <a:p>
            <a:pPr lvl="1" eaLnBrk="1" hangingPunct="1">
              <a:spcBef>
                <a:spcPct val="0"/>
              </a:spcBef>
              <a:buFont typeface="Wingdings" panose="05000000000000000000" pitchFamily="2" charset="2"/>
              <a:buNone/>
            </a:pPr>
            <a:r>
              <a:rPr lang="en-US" altLang="en-US" sz="1200" b="1" dirty="0"/>
              <a:t>Programming			     </a:t>
            </a:r>
            <a:r>
              <a:rPr lang="en-US" altLang="en-US" sz="1200" dirty="0"/>
              <a:t>TBD</a:t>
            </a:r>
          </a:p>
          <a:p>
            <a:pPr lvl="1" eaLnBrk="1" hangingPunct="1">
              <a:spcBef>
                <a:spcPct val="0"/>
              </a:spcBef>
              <a:buFont typeface="Wingdings" panose="05000000000000000000" pitchFamily="2" charset="2"/>
              <a:buNone/>
            </a:pPr>
            <a:r>
              <a:rPr lang="en-US" altLang="en-US" sz="1200" b="1" dirty="0"/>
              <a:t>Schematic Design		     </a:t>
            </a:r>
            <a:r>
              <a:rPr lang="en-US" altLang="en-US" sz="1200" dirty="0"/>
              <a:t>TBD</a:t>
            </a:r>
            <a:endParaRPr lang="en-US" altLang="en-US" sz="1200" b="1" dirty="0"/>
          </a:p>
          <a:p>
            <a:pPr lvl="1" eaLnBrk="1" hangingPunct="1">
              <a:spcBef>
                <a:spcPct val="0"/>
              </a:spcBef>
              <a:buFont typeface="Wingdings" panose="05000000000000000000" pitchFamily="2" charset="2"/>
              <a:buNone/>
            </a:pPr>
            <a:r>
              <a:rPr lang="en-US" altLang="en-US" sz="1200" b="1" dirty="0"/>
              <a:t>Design Development</a:t>
            </a:r>
            <a:r>
              <a:rPr lang="en-US" altLang="en-US" sz="1200" dirty="0"/>
              <a:t>		     TBD</a:t>
            </a:r>
          </a:p>
          <a:p>
            <a:pPr lvl="1" eaLnBrk="1" hangingPunct="1">
              <a:spcBef>
                <a:spcPct val="0"/>
              </a:spcBef>
              <a:buFont typeface="Wingdings" panose="05000000000000000000" pitchFamily="2" charset="2"/>
              <a:buNone/>
            </a:pPr>
            <a:r>
              <a:rPr lang="en-US" altLang="en-US" sz="1200" b="1" dirty="0"/>
              <a:t>Construction Documents</a:t>
            </a:r>
            <a:r>
              <a:rPr lang="en-US" altLang="en-US" sz="1200" dirty="0"/>
              <a:t>		     TBD</a:t>
            </a:r>
          </a:p>
          <a:p>
            <a:pPr lvl="1" eaLnBrk="1" hangingPunct="1">
              <a:spcBef>
                <a:spcPct val="0"/>
              </a:spcBef>
              <a:buFont typeface="Wingdings" panose="05000000000000000000" pitchFamily="2" charset="2"/>
              <a:buNone/>
            </a:pPr>
            <a:r>
              <a:rPr lang="en-US" altLang="en-US" sz="1200" b="1" dirty="0"/>
              <a:t>Construction Start		     </a:t>
            </a:r>
            <a:r>
              <a:rPr lang="en-US" altLang="en-US" sz="1200" dirty="0"/>
              <a:t>TBD</a:t>
            </a:r>
          </a:p>
          <a:p>
            <a:pPr lvl="1" eaLnBrk="1" hangingPunct="1">
              <a:spcBef>
                <a:spcPct val="0"/>
              </a:spcBef>
              <a:buFont typeface="Wingdings" panose="05000000000000000000" pitchFamily="2" charset="2"/>
              <a:buNone/>
            </a:pPr>
            <a:r>
              <a:rPr lang="en-US" altLang="en-US" sz="1200" b="1" dirty="0"/>
              <a:t>Occupancy</a:t>
            </a:r>
            <a:r>
              <a:rPr lang="en-US" altLang="en-US" sz="1200" dirty="0"/>
              <a:t>			     TBD</a:t>
            </a:r>
          </a:p>
        </p:txBody>
      </p:sp>
      <p:sp>
        <p:nvSpPr>
          <p:cNvPr id="6150" name="Text Box 10"/>
          <p:cNvSpPr txBox="1">
            <a:spLocks noChangeArrowheads="1"/>
          </p:cNvSpPr>
          <p:nvPr/>
        </p:nvSpPr>
        <p:spPr bwMode="auto">
          <a:xfrm>
            <a:off x="3549650" y="519113"/>
            <a:ext cx="3373438"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6661" tIns="48331" rIns="96661" bIns="48331">
            <a:spAutoFit/>
          </a:bodyPr>
          <a:lstStyle>
            <a:lvl1pPr defTabSz="966788">
              <a:spcBef>
                <a:spcPct val="20000"/>
              </a:spcBef>
              <a:buChar char="•"/>
              <a:defRPr sz="3400">
                <a:solidFill>
                  <a:schemeClr val="tx1"/>
                </a:solidFill>
                <a:latin typeface="Arial" panose="020B0604020202020204" pitchFamily="34" charset="0"/>
              </a:defRPr>
            </a:lvl1pPr>
            <a:lvl2pPr marL="742950" indent="-285750" defTabSz="966788">
              <a:spcBef>
                <a:spcPct val="20000"/>
              </a:spcBef>
              <a:buChar char="–"/>
              <a:defRPr sz="3000">
                <a:solidFill>
                  <a:schemeClr val="tx1"/>
                </a:solidFill>
                <a:latin typeface="Arial" panose="020B0604020202020204" pitchFamily="34" charset="0"/>
              </a:defRPr>
            </a:lvl2pPr>
            <a:lvl3pPr marL="1143000" indent="-228600" defTabSz="966788">
              <a:spcBef>
                <a:spcPct val="20000"/>
              </a:spcBef>
              <a:buChar char="•"/>
              <a:defRPr sz="2500">
                <a:solidFill>
                  <a:schemeClr val="tx1"/>
                </a:solidFill>
                <a:latin typeface="Arial" panose="020B0604020202020204" pitchFamily="34" charset="0"/>
              </a:defRPr>
            </a:lvl3pPr>
            <a:lvl4pPr marL="1600200" indent="-228600" defTabSz="966788">
              <a:spcBef>
                <a:spcPct val="20000"/>
              </a:spcBef>
              <a:buChar char="–"/>
              <a:defRPr sz="2100">
                <a:solidFill>
                  <a:schemeClr val="tx1"/>
                </a:solidFill>
                <a:latin typeface="Arial" panose="020B0604020202020204" pitchFamily="34" charset="0"/>
              </a:defRPr>
            </a:lvl4pPr>
            <a:lvl5pPr marL="2057400" indent="-228600" defTabSz="966788">
              <a:spcBef>
                <a:spcPct val="20000"/>
              </a:spcBef>
              <a:buChar char="»"/>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9pPr>
          </a:lstStyle>
          <a:p>
            <a:pPr algn="r" eaLnBrk="1" hangingPunct="1">
              <a:spcBef>
                <a:spcPct val="0"/>
              </a:spcBef>
              <a:buFontTx/>
              <a:buNone/>
            </a:pPr>
            <a:r>
              <a:rPr lang="en-US" altLang="en-US" sz="1700" b="1" dirty="0">
                <a:solidFill>
                  <a:srgbClr val="990000"/>
                </a:solidFill>
              </a:rPr>
              <a:t>LAS POSITAS COLLEGE</a:t>
            </a:r>
          </a:p>
          <a:p>
            <a:pPr algn="r" eaLnBrk="1" hangingPunct="1">
              <a:spcBef>
                <a:spcPct val="0"/>
              </a:spcBef>
              <a:buFontTx/>
              <a:buNone/>
            </a:pPr>
            <a:r>
              <a:rPr lang="en-US" altLang="en-US" sz="1800" b="1" dirty="0">
                <a:solidFill>
                  <a:srgbClr val="990000"/>
                </a:solidFill>
              </a:rPr>
              <a:t>September </a:t>
            </a:r>
            <a:r>
              <a:rPr lang="en-US" altLang="en-US" sz="1800" b="1" dirty="0" smtClean="0">
                <a:solidFill>
                  <a:srgbClr val="990000"/>
                </a:solidFill>
              </a:rPr>
              <a:t>23, </a:t>
            </a:r>
            <a:r>
              <a:rPr lang="en-US" altLang="en-US" sz="1800" b="1" dirty="0">
                <a:solidFill>
                  <a:srgbClr val="990000"/>
                </a:solidFill>
              </a:rPr>
              <a:t>2019</a:t>
            </a:r>
            <a:endParaRPr lang="en-US" altLang="en-US" sz="1800" dirty="0">
              <a:solidFill>
                <a:srgbClr val="990000"/>
              </a:solidFill>
            </a:endParaRPr>
          </a:p>
        </p:txBody>
      </p:sp>
      <p:pic>
        <p:nvPicPr>
          <p:cNvPr id="2" name="Picture 1"/>
          <p:cNvPicPr>
            <a:picLocks noChangeAspect="1"/>
          </p:cNvPicPr>
          <p:nvPr/>
        </p:nvPicPr>
        <p:blipFill>
          <a:blip r:embed="rId2"/>
          <a:stretch>
            <a:fillRect/>
          </a:stretch>
        </p:blipFill>
        <p:spPr>
          <a:xfrm>
            <a:off x="379413" y="1284946"/>
            <a:ext cx="3052410" cy="1956673"/>
          </a:xfrm>
          <a:prstGeom prst="rect">
            <a:avLst/>
          </a:prstGeom>
        </p:spPr>
      </p:pic>
      <p:pic>
        <p:nvPicPr>
          <p:cNvPr id="4" name="Picture 3"/>
          <p:cNvPicPr>
            <a:picLocks noChangeAspect="1"/>
          </p:cNvPicPr>
          <p:nvPr/>
        </p:nvPicPr>
        <p:blipFill>
          <a:blip r:embed="rId3"/>
          <a:stretch>
            <a:fillRect/>
          </a:stretch>
        </p:blipFill>
        <p:spPr>
          <a:xfrm>
            <a:off x="3581424" y="1295305"/>
            <a:ext cx="3432946" cy="1946314"/>
          </a:xfrm>
          <a:prstGeom prst="rect">
            <a:avLst/>
          </a:prstGeom>
        </p:spPr>
      </p:pic>
    </p:spTree>
    <p:extLst>
      <p:ext uri="{BB962C8B-B14F-4D97-AF65-F5344CB8AC3E}">
        <p14:creationId xmlns:p14="http://schemas.microsoft.com/office/powerpoint/2010/main" val="1410040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69888" y="500063"/>
            <a:ext cx="44704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6661" tIns="48331" rIns="96661" bIns="48331">
            <a:spAutoFit/>
          </a:bodyPr>
          <a:lstStyle>
            <a:lvl1pPr defTabSz="966788">
              <a:spcBef>
                <a:spcPct val="20000"/>
              </a:spcBef>
              <a:buChar char="•"/>
              <a:defRPr sz="3400">
                <a:solidFill>
                  <a:schemeClr val="tx1"/>
                </a:solidFill>
                <a:latin typeface="Arial" panose="020B0604020202020204" pitchFamily="34" charset="0"/>
              </a:defRPr>
            </a:lvl1pPr>
            <a:lvl2pPr marL="742950" indent="-285750" defTabSz="966788">
              <a:spcBef>
                <a:spcPct val="20000"/>
              </a:spcBef>
              <a:buChar char="–"/>
              <a:defRPr sz="3000">
                <a:solidFill>
                  <a:schemeClr val="tx1"/>
                </a:solidFill>
                <a:latin typeface="Arial" panose="020B0604020202020204" pitchFamily="34" charset="0"/>
              </a:defRPr>
            </a:lvl2pPr>
            <a:lvl3pPr marL="1143000" indent="-228600" defTabSz="966788">
              <a:spcBef>
                <a:spcPct val="20000"/>
              </a:spcBef>
              <a:buChar char="•"/>
              <a:defRPr sz="2500">
                <a:solidFill>
                  <a:schemeClr val="tx1"/>
                </a:solidFill>
                <a:latin typeface="Arial" panose="020B0604020202020204" pitchFamily="34" charset="0"/>
              </a:defRPr>
            </a:lvl3pPr>
            <a:lvl4pPr marL="1600200" indent="-228600" defTabSz="966788">
              <a:spcBef>
                <a:spcPct val="20000"/>
              </a:spcBef>
              <a:buChar char="–"/>
              <a:defRPr sz="2100">
                <a:solidFill>
                  <a:schemeClr val="tx1"/>
                </a:solidFill>
                <a:latin typeface="Arial" panose="020B0604020202020204" pitchFamily="34" charset="0"/>
              </a:defRPr>
            </a:lvl4pPr>
            <a:lvl5pPr marL="2057400" indent="-228600" defTabSz="966788">
              <a:spcBef>
                <a:spcPct val="20000"/>
              </a:spcBef>
              <a:buChar char="»"/>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1700" b="1" dirty="0">
                <a:solidFill>
                  <a:srgbClr val="990000"/>
                </a:solidFill>
              </a:rPr>
              <a:t>PROJECT PROGRESS REPORT</a:t>
            </a:r>
          </a:p>
          <a:p>
            <a:pPr eaLnBrk="1" hangingPunct="1">
              <a:spcBef>
                <a:spcPct val="0"/>
              </a:spcBef>
              <a:buFontTx/>
              <a:buNone/>
            </a:pPr>
            <a:r>
              <a:rPr lang="en-US" altLang="en-US" sz="1700" b="1" dirty="0">
                <a:solidFill>
                  <a:srgbClr val="990000"/>
                </a:solidFill>
              </a:rPr>
              <a:t>Synthetic Turf Replacement</a:t>
            </a:r>
          </a:p>
        </p:txBody>
      </p:sp>
      <p:sp>
        <p:nvSpPr>
          <p:cNvPr id="7171" name="Line 5"/>
          <p:cNvSpPr>
            <a:spLocks noChangeShapeType="1"/>
          </p:cNvSpPr>
          <p:nvPr/>
        </p:nvSpPr>
        <p:spPr bwMode="auto">
          <a:xfrm>
            <a:off x="379413" y="1192213"/>
            <a:ext cx="6583362"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172" name="Text Box 10"/>
          <p:cNvSpPr txBox="1">
            <a:spLocks noChangeArrowheads="1"/>
          </p:cNvSpPr>
          <p:nvPr/>
        </p:nvSpPr>
        <p:spPr bwMode="auto">
          <a:xfrm>
            <a:off x="3549650" y="519113"/>
            <a:ext cx="3373438"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6661" tIns="48331" rIns="96661" bIns="48331">
            <a:spAutoFit/>
          </a:bodyPr>
          <a:lstStyle>
            <a:lvl1pPr defTabSz="966788">
              <a:spcBef>
                <a:spcPct val="20000"/>
              </a:spcBef>
              <a:buChar char="•"/>
              <a:defRPr sz="3400">
                <a:solidFill>
                  <a:schemeClr val="tx1"/>
                </a:solidFill>
                <a:latin typeface="Arial" panose="020B0604020202020204" pitchFamily="34" charset="0"/>
              </a:defRPr>
            </a:lvl1pPr>
            <a:lvl2pPr marL="742950" indent="-285750" defTabSz="966788">
              <a:spcBef>
                <a:spcPct val="20000"/>
              </a:spcBef>
              <a:buChar char="–"/>
              <a:defRPr sz="3000">
                <a:solidFill>
                  <a:schemeClr val="tx1"/>
                </a:solidFill>
                <a:latin typeface="Arial" panose="020B0604020202020204" pitchFamily="34" charset="0"/>
              </a:defRPr>
            </a:lvl2pPr>
            <a:lvl3pPr marL="1143000" indent="-228600" defTabSz="966788">
              <a:spcBef>
                <a:spcPct val="20000"/>
              </a:spcBef>
              <a:buChar char="•"/>
              <a:defRPr sz="2500">
                <a:solidFill>
                  <a:schemeClr val="tx1"/>
                </a:solidFill>
                <a:latin typeface="Arial" panose="020B0604020202020204" pitchFamily="34" charset="0"/>
              </a:defRPr>
            </a:lvl3pPr>
            <a:lvl4pPr marL="1600200" indent="-228600" defTabSz="966788">
              <a:spcBef>
                <a:spcPct val="20000"/>
              </a:spcBef>
              <a:buChar char="–"/>
              <a:defRPr sz="2100">
                <a:solidFill>
                  <a:schemeClr val="tx1"/>
                </a:solidFill>
                <a:latin typeface="Arial" panose="020B0604020202020204" pitchFamily="34" charset="0"/>
              </a:defRPr>
            </a:lvl4pPr>
            <a:lvl5pPr marL="2057400" indent="-228600" defTabSz="966788">
              <a:spcBef>
                <a:spcPct val="20000"/>
              </a:spcBef>
              <a:buChar char="»"/>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9pPr>
          </a:lstStyle>
          <a:p>
            <a:pPr algn="r" eaLnBrk="1" hangingPunct="1">
              <a:spcBef>
                <a:spcPct val="0"/>
              </a:spcBef>
              <a:buFontTx/>
              <a:buNone/>
            </a:pPr>
            <a:r>
              <a:rPr lang="en-US" altLang="en-US" sz="1700" b="1" dirty="0">
                <a:solidFill>
                  <a:srgbClr val="990000"/>
                </a:solidFill>
              </a:rPr>
              <a:t>LAS POSITAS COLLEGE</a:t>
            </a:r>
          </a:p>
          <a:p>
            <a:pPr algn="r" eaLnBrk="1" hangingPunct="1">
              <a:spcBef>
                <a:spcPct val="0"/>
              </a:spcBef>
              <a:buFontTx/>
              <a:buNone/>
            </a:pPr>
            <a:r>
              <a:rPr lang="en-US" altLang="en-US" sz="1800" b="1" dirty="0">
                <a:solidFill>
                  <a:srgbClr val="990000"/>
                </a:solidFill>
              </a:rPr>
              <a:t>September </a:t>
            </a:r>
            <a:r>
              <a:rPr lang="en-US" altLang="en-US" sz="1800" b="1" dirty="0" smtClean="0">
                <a:solidFill>
                  <a:srgbClr val="990000"/>
                </a:solidFill>
              </a:rPr>
              <a:t>23, </a:t>
            </a:r>
            <a:r>
              <a:rPr lang="en-US" altLang="en-US" sz="1800" b="1" dirty="0">
                <a:solidFill>
                  <a:srgbClr val="990000"/>
                </a:solidFill>
              </a:rPr>
              <a:t>2019</a:t>
            </a:r>
            <a:endParaRPr lang="en-US" altLang="en-US" sz="1800" dirty="0">
              <a:solidFill>
                <a:srgbClr val="990000"/>
              </a:solidFill>
            </a:endParaRPr>
          </a:p>
        </p:txBody>
      </p:sp>
      <p:sp>
        <p:nvSpPr>
          <p:cNvPr id="19" name="Text Box 4">
            <a:extLst>
              <a:ext uri="{FF2B5EF4-FFF2-40B4-BE49-F238E27FC236}">
                <a16:creationId xmlns:a16="http://schemas.microsoft.com/office/drawing/2014/main" id="{C2BBB391-3D1D-4F30-83AC-A7543427D632}"/>
              </a:ext>
            </a:extLst>
          </p:cNvPr>
          <p:cNvSpPr txBox="1">
            <a:spLocks noChangeArrowheads="1"/>
          </p:cNvSpPr>
          <p:nvPr/>
        </p:nvSpPr>
        <p:spPr bwMode="auto">
          <a:xfrm>
            <a:off x="900906" y="4679136"/>
            <a:ext cx="5513387" cy="89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6661" tIns="48331" rIns="96661" bIns="48331">
            <a:spAutoFit/>
          </a:bodyPr>
          <a:lstStyle>
            <a:lvl1pPr defTabSz="966788">
              <a:spcBef>
                <a:spcPct val="20000"/>
              </a:spcBef>
              <a:buChar char="•"/>
              <a:tabLst>
                <a:tab pos="180975" algn="l"/>
              </a:tabLst>
              <a:defRPr sz="3400">
                <a:solidFill>
                  <a:schemeClr val="tx1"/>
                </a:solidFill>
                <a:latin typeface="Arial" panose="020B0604020202020204" pitchFamily="34" charset="0"/>
              </a:defRPr>
            </a:lvl1pPr>
            <a:lvl2pPr marL="692150" defTabSz="966788">
              <a:spcBef>
                <a:spcPct val="20000"/>
              </a:spcBef>
              <a:buChar char="–"/>
              <a:tabLst>
                <a:tab pos="180975" algn="l"/>
              </a:tabLst>
              <a:defRPr sz="3000">
                <a:solidFill>
                  <a:schemeClr val="tx1"/>
                </a:solidFill>
                <a:latin typeface="Arial" panose="020B0604020202020204" pitchFamily="34" charset="0"/>
              </a:defRPr>
            </a:lvl2pPr>
            <a:lvl3pPr marL="1143000" indent="-228600" defTabSz="966788">
              <a:spcBef>
                <a:spcPct val="20000"/>
              </a:spcBef>
              <a:buChar char="•"/>
              <a:tabLst>
                <a:tab pos="180975" algn="l"/>
              </a:tabLst>
              <a:defRPr sz="2500">
                <a:solidFill>
                  <a:schemeClr val="tx1"/>
                </a:solidFill>
                <a:latin typeface="Arial" panose="020B0604020202020204" pitchFamily="34" charset="0"/>
              </a:defRPr>
            </a:lvl3pPr>
            <a:lvl4pPr marL="1600200" indent="-228600" defTabSz="966788">
              <a:spcBef>
                <a:spcPct val="20000"/>
              </a:spcBef>
              <a:buChar char="–"/>
              <a:tabLst>
                <a:tab pos="180975" algn="l"/>
              </a:tabLst>
              <a:defRPr sz="2100">
                <a:solidFill>
                  <a:schemeClr val="tx1"/>
                </a:solidFill>
                <a:latin typeface="Arial" panose="020B0604020202020204" pitchFamily="34" charset="0"/>
              </a:defRPr>
            </a:lvl4pPr>
            <a:lvl5pPr marL="2057400" indent="-228600" defTabSz="966788">
              <a:spcBef>
                <a:spcPct val="20000"/>
              </a:spcBef>
              <a:buChar char="»"/>
              <a:tabLst>
                <a:tab pos="180975" algn="l"/>
              </a:tabLst>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9pPr>
          </a:lstStyle>
          <a:p>
            <a:pPr eaLnBrk="1" hangingPunct="1">
              <a:spcBef>
                <a:spcPct val="0"/>
              </a:spcBef>
              <a:buFontTx/>
              <a:buNone/>
            </a:pPr>
            <a:r>
              <a:rPr lang="en-US" altLang="en-US" sz="1300" b="1" dirty="0"/>
              <a:t>Project Team: </a:t>
            </a:r>
          </a:p>
          <a:p>
            <a:pPr lvl="1" eaLnBrk="1" hangingPunct="1">
              <a:spcBef>
                <a:spcPct val="0"/>
              </a:spcBef>
              <a:buFontTx/>
              <a:buNone/>
            </a:pPr>
            <a:r>
              <a:rPr lang="en-US" altLang="en-US" sz="1300" b="1" dirty="0"/>
              <a:t>Bridging Architect</a:t>
            </a:r>
            <a:r>
              <a:rPr lang="en-US" altLang="en-US" sz="1300" dirty="0"/>
              <a:t>: Verde Design, Inc.</a:t>
            </a:r>
          </a:p>
          <a:p>
            <a:pPr lvl="1" eaLnBrk="1" hangingPunct="1">
              <a:spcBef>
                <a:spcPct val="0"/>
              </a:spcBef>
              <a:buFontTx/>
              <a:buNone/>
            </a:pPr>
            <a:r>
              <a:rPr lang="en-US" altLang="en-US" sz="1300" b="1" dirty="0"/>
              <a:t>Construction Manager</a:t>
            </a:r>
            <a:r>
              <a:rPr lang="en-US" altLang="en-US" sz="1300" dirty="0"/>
              <a:t>: Roebbelen (RCMS)</a:t>
            </a:r>
          </a:p>
          <a:p>
            <a:pPr lvl="1" eaLnBrk="1" hangingPunct="1">
              <a:spcBef>
                <a:spcPct val="0"/>
              </a:spcBef>
              <a:buFontTx/>
              <a:buNone/>
            </a:pPr>
            <a:r>
              <a:rPr lang="en-US" altLang="en-US" sz="1300" b="1" dirty="0"/>
              <a:t>Contractor</a:t>
            </a:r>
            <a:r>
              <a:rPr lang="en-US" altLang="en-US" sz="1300" dirty="0"/>
              <a:t>: Valley Precision Grading, Inc.</a:t>
            </a:r>
          </a:p>
        </p:txBody>
      </p:sp>
      <p:sp>
        <p:nvSpPr>
          <p:cNvPr id="20" name="Text Box 7">
            <a:extLst>
              <a:ext uri="{FF2B5EF4-FFF2-40B4-BE49-F238E27FC236}">
                <a16:creationId xmlns:a16="http://schemas.microsoft.com/office/drawing/2014/main" id="{48D05A5D-8301-48DF-8B37-637000C520D4}"/>
              </a:ext>
            </a:extLst>
          </p:cNvPr>
          <p:cNvSpPr txBox="1">
            <a:spLocks noChangeArrowheads="1"/>
          </p:cNvSpPr>
          <p:nvPr/>
        </p:nvSpPr>
        <p:spPr bwMode="auto">
          <a:xfrm>
            <a:off x="779463" y="5685375"/>
            <a:ext cx="5783262" cy="315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spAutoFit/>
          </a:bodyPr>
          <a:lstStyle>
            <a:lvl1pPr defTabSz="966788">
              <a:spcBef>
                <a:spcPct val="20000"/>
              </a:spcBef>
              <a:buChar char="•"/>
              <a:tabLst>
                <a:tab pos="180975" algn="l"/>
              </a:tabLst>
              <a:defRPr sz="3400">
                <a:solidFill>
                  <a:schemeClr val="tx1"/>
                </a:solidFill>
                <a:latin typeface="Arial" panose="020B0604020202020204" pitchFamily="34" charset="0"/>
              </a:defRPr>
            </a:lvl1pPr>
            <a:lvl2pPr marL="692150" defTabSz="966788">
              <a:spcBef>
                <a:spcPct val="20000"/>
              </a:spcBef>
              <a:buChar char="–"/>
              <a:tabLst>
                <a:tab pos="180975" algn="l"/>
              </a:tabLst>
              <a:defRPr sz="3000">
                <a:solidFill>
                  <a:schemeClr val="tx1"/>
                </a:solidFill>
                <a:latin typeface="Arial" panose="020B0604020202020204" pitchFamily="34" charset="0"/>
              </a:defRPr>
            </a:lvl2pPr>
            <a:lvl3pPr marL="1143000" indent="-228600" defTabSz="966788">
              <a:spcBef>
                <a:spcPct val="20000"/>
              </a:spcBef>
              <a:buChar char="•"/>
              <a:tabLst>
                <a:tab pos="180975" algn="l"/>
              </a:tabLst>
              <a:defRPr sz="2500">
                <a:solidFill>
                  <a:schemeClr val="tx1"/>
                </a:solidFill>
                <a:latin typeface="Arial" panose="020B0604020202020204" pitchFamily="34" charset="0"/>
              </a:defRPr>
            </a:lvl3pPr>
            <a:lvl4pPr marL="1600200" indent="-228600" defTabSz="966788">
              <a:spcBef>
                <a:spcPct val="20000"/>
              </a:spcBef>
              <a:buChar char="–"/>
              <a:tabLst>
                <a:tab pos="180975" algn="l"/>
              </a:tabLst>
              <a:defRPr sz="2100">
                <a:solidFill>
                  <a:schemeClr val="tx1"/>
                </a:solidFill>
                <a:latin typeface="Arial" panose="020B0604020202020204" pitchFamily="34" charset="0"/>
              </a:defRPr>
            </a:lvl4pPr>
            <a:lvl5pPr marL="2057400" indent="-228600" defTabSz="966788">
              <a:spcBef>
                <a:spcPct val="20000"/>
              </a:spcBef>
              <a:buChar char="»"/>
              <a:tabLst>
                <a:tab pos="180975" algn="l"/>
              </a:tabLst>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en-US" altLang="en-US" sz="1200" b="1" dirty="0"/>
          </a:p>
          <a:p>
            <a:pPr eaLnBrk="1" hangingPunct="1">
              <a:spcBef>
                <a:spcPct val="0"/>
              </a:spcBef>
              <a:buFont typeface="Wingdings" panose="05000000000000000000" pitchFamily="2" charset="2"/>
              <a:buNone/>
            </a:pPr>
            <a:r>
              <a:rPr lang="en-US" altLang="en-US" sz="1200" b="1" dirty="0"/>
              <a:t>Project Description:</a:t>
            </a:r>
            <a:br>
              <a:rPr lang="en-US" altLang="en-US" sz="1200" b="1" dirty="0"/>
            </a:br>
            <a:r>
              <a:rPr lang="en-US" altLang="en-US" sz="1200" b="1" dirty="0"/>
              <a:t>I</a:t>
            </a:r>
            <a:r>
              <a:rPr lang="en-US" altLang="en-US" sz="1200" dirty="0"/>
              <a:t>nstallation of new synthetic turf at the existing synthetic turf soccer field. Project includes removal and disposal of the existing turf, shock/drain pad beneath the turf, and any base corrections needed. Provide new synthetic turf which includes NCAA/FIFA lines and school logo as well as new netting.</a:t>
            </a:r>
          </a:p>
          <a:p>
            <a:pPr eaLnBrk="1" hangingPunct="1">
              <a:spcBef>
                <a:spcPct val="0"/>
              </a:spcBef>
              <a:buFont typeface="Wingdings" panose="05000000000000000000" pitchFamily="2" charset="2"/>
              <a:buNone/>
            </a:pPr>
            <a:endParaRPr lang="en-US" altLang="en-US" sz="1200" b="1" dirty="0"/>
          </a:p>
          <a:p>
            <a:pPr eaLnBrk="1" hangingPunct="1">
              <a:spcBef>
                <a:spcPct val="0"/>
              </a:spcBef>
              <a:buFont typeface="Wingdings" panose="05000000000000000000" pitchFamily="2" charset="2"/>
              <a:buNone/>
            </a:pPr>
            <a:r>
              <a:rPr lang="en-US" altLang="en-US" sz="1200" b="1" dirty="0"/>
              <a:t>Project Update</a:t>
            </a:r>
            <a:r>
              <a:rPr lang="en-US" altLang="en-US" sz="1200" dirty="0"/>
              <a:t>:</a:t>
            </a:r>
          </a:p>
          <a:p>
            <a:pPr eaLnBrk="1" hangingPunct="1">
              <a:spcBef>
                <a:spcPct val="0"/>
              </a:spcBef>
              <a:buFont typeface="Wingdings" panose="05000000000000000000" pitchFamily="2" charset="2"/>
              <a:buNone/>
            </a:pPr>
            <a:r>
              <a:rPr lang="en-US" altLang="en-US" sz="1200" dirty="0"/>
              <a:t>Demolition of existing field in-progress: synthetic turf </a:t>
            </a:r>
            <a:r>
              <a:rPr lang="en-US" altLang="en-US" sz="1200" dirty="0" smtClean="0"/>
              <a:t>and shock/drainage pads have been </a:t>
            </a:r>
            <a:r>
              <a:rPr lang="en-US" altLang="en-US" sz="1200" dirty="0"/>
              <a:t>demolish and </a:t>
            </a:r>
            <a:r>
              <a:rPr lang="en-US" altLang="en-US" sz="1200" dirty="0" smtClean="0"/>
              <a:t>removed. Grading of the field is in progress. Upcoming  will be the install </a:t>
            </a:r>
            <a:r>
              <a:rPr lang="en-US" altLang="en-US" sz="1200" dirty="0"/>
              <a:t>of new liner, pad and turf.</a:t>
            </a:r>
          </a:p>
          <a:p>
            <a:pPr eaLnBrk="1" hangingPunct="1">
              <a:spcBef>
                <a:spcPct val="0"/>
              </a:spcBef>
              <a:buFont typeface="Wingdings" panose="05000000000000000000" pitchFamily="2" charset="2"/>
              <a:buNone/>
            </a:pPr>
            <a:endParaRPr lang="en-US" altLang="en-US" sz="1200" dirty="0"/>
          </a:p>
          <a:p>
            <a:pPr>
              <a:spcBef>
                <a:spcPct val="0"/>
              </a:spcBef>
              <a:buFont typeface="Wingdings" panose="05000000000000000000" pitchFamily="2" charset="2"/>
              <a:buNone/>
            </a:pPr>
            <a:r>
              <a:rPr lang="en-US" altLang="en-US" sz="1200" dirty="0"/>
              <a:t>               </a:t>
            </a:r>
            <a:r>
              <a:rPr lang="en-US" altLang="en-US" sz="1200" b="1" dirty="0"/>
              <a:t>Pre-Construction Meeting</a:t>
            </a:r>
            <a:r>
              <a:rPr lang="en-US" altLang="en-US" sz="1200" dirty="0"/>
              <a:t>		08/2019</a:t>
            </a:r>
          </a:p>
          <a:p>
            <a:pPr lvl="1" eaLnBrk="1" hangingPunct="1">
              <a:spcBef>
                <a:spcPct val="0"/>
              </a:spcBef>
              <a:buFont typeface="Wingdings" panose="05000000000000000000" pitchFamily="2" charset="2"/>
              <a:buNone/>
            </a:pPr>
            <a:r>
              <a:rPr lang="en-US" altLang="en-US" sz="1200" b="1" dirty="0"/>
              <a:t>Construction 			</a:t>
            </a:r>
            <a:r>
              <a:rPr lang="en-US" altLang="en-US" sz="1200" dirty="0"/>
              <a:t>09/2019</a:t>
            </a:r>
          </a:p>
          <a:p>
            <a:pPr lvl="1" eaLnBrk="1" hangingPunct="1">
              <a:spcBef>
                <a:spcPct val="0"/>
              </a:spcBef>
              <a:buFont typeface="Wingdings" panose="05000000000000000000" pitchFamily="2" charset="2"/>
              <a:buNone/>
            </a:pPr>
            <a:r>
              <a:rPr lang="en-US" altLang="en-US" sz="1200" b="1" dirty="0"/>
              <a:t>Final Completion</a:t>
            </a:r>
            <a:r>
              <a:rPr lang="en-US" altLang="en-US" sz="1200" dirty="0"/>
              <a:t>			10/2019</a:t>
            </a:r>
          </a:p>
          <a:p>
            <a:pPr lvl="1" eaLnBrk="1" hangingPunct="1">
              <a:spcBef>
                <a:spcPct val="0"/>
              </a:spcBef>
              <a:buFont typeface="Wingdings" panose="05000000000000000000" pitchFamily="2" charset="2"/>
              <a:buNone/>
            </a:pPr>
            <a:r>
              <a:rPr lang="en-US" altLang="en-US" sz="1200" b="1" dirty="0"/>
              <a:t>Occupancy</a:t>
            </a:r>
            <a:r>
              <a:rPr lang="en-US" altLang="en-US" sz="1200" dirty="0"/>
              <a:t>			11/2019</a:t>
            </a:r>
          </a:p>
        </p:txBody>
      </p:sp>
      <p:pic>
        <p:nvPicPr>
          <p:cNvPr id="2" name="Picture 1">
            <a:extLst>
              <a:ext uri="{FF2B5EF4-FFF2-40B4-BE49-F238E27FC236}">
                <a16:creationId xmlns:a16="http://schemas.microsoft.com/office/drawing/2014/main" id="{735BA77D-01A4-496A-A78C-966520E5D7C7}"/>
              </a:ext>
            </a:extLst>
          </p:cNvPr>
          <p:cNvPicPr>
            <a:picLocks noChangeAspect="1"/>
          </p:cNvPicPr>
          <p:nvPr/>
        </p:nvPicPr>
        <p:blipFill>
          <a:blip r:embed="rId2"/>
          <a:stretch>
            <a:fillRect/>
          </a:stretch>
        </p:blipFill>
        <p:spPr>
          <a:xfrm>
            <a:off x="1154694" y="1227138"/>
            <a:ext cx="4691706" cy="3365701"/>
          </a:xfrm>
          <a:prstGeom prst="rect">
            <a:avLst/>
          </a:prstGeom>
        </p:spPr>
      </p:pic>
    </p:spTree>
    <p:extLst>
      <p:ext uri="{BB962C8B-B14F-4D97-AF65-F5344CB8AC3E}">
        <p14:creationId xmlns:p14="http://schemas.microsoft.com/office/powerpoint/2010/main" val="2363279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0D326DAE-6A55-4C64-82E9-E6C1F8CD86D3}"/>
              </a:ext>
            </a:extLst>
          </p:cNvPr>
          <p:cNvSpPr txBox="1">
            <a:spLocks noChangeArrowheads="1"/>
          </p:cNvSpPr>
          <p:nvPr/>
        </p:nvSpPr>
        <p:spPr bwMode="auto">
          <a:xfrm>
            <a:off x="150191" y="236296"/>
            <a:ext cx="44704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6661" tIns="48331" rIns="96661" bIns="48331">
            <a:spAutoFit/>
          </a:bodyPr>
          <a:lstStyle>
            <a:defPPr>
              <a:defRPr lang="en-US"/>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5pPr>
            <a:lvl6pPr marL="2286000" algn="l" defTabSz="914400" rtl="0" eaLnBrk="1" latinLnBrk="0" hangingPunct="1">
              <a:defRPr sz="1300" kern="1200">
                <a:solidFill>
                  <a:schemeClr val="tx1"/>
                </a:solidFill>
                <a:latin typeface="Arial" panose="020B0604020202020204" pitchFamily="34" charset="0"/>
                <a:ea typeface="+mn-ea"/>
                <a:cs typeface="+mn-cs"/>
              </a:defRPr>
            </a:lvl6pPr>
            <a:lvl7pPr marL="2743200" algn="l" defTabSz="914400" rtl="0" eaLnBrk="1" latinLnBrk="0" hangingPunct="1">
              <a:defRPr sz="1300" kern="1200">
                <a:solidFill>
                  <a:schemeClr val="tx1"/>
                </a:solidFill>
                <a:latin typeface="Arial" panose="020B0604020202020204" pitchFamily="34" charset="0"/>
                <a:ea typeface="+mn-ea"/>
                <a:cs typeface="+mn-cs"/>
              </a:defRPr>
            </a:lvl7pPr>
            <a:lvl8pPr marL="3200400" algn="l" defTabSz="914400" rtl="0" eaLnBrk="1" latinLnBrk="0" hangingPunct="1">
              <a:defRPr sz="1300" kern="1200">
                <a:solidFill>
                  <a:schemeClr val="tx1"/>
                </a:solidFill>
                <a:latin typeface="Arial" panose="020B0604020202020204" pitchFamily="34" charset="0"/>
                <a:ea typeface="+mn-ea"/>
                <a:cs typeface="+mn-cs"/>
              </a:defRPr>
            </a:lvl8pPr>
            <a:lvl9pPr marL="3657600" algn="l" defTabSz="914400" rtl="0" eaLnBrk="1" latinLnBrk="0" hangingPunct="1">
              <a:defRPr sz="1300" kern="1200">
                <a:solidFill>
                  <a:schemeClr val="tx1"/>
                </a:solidFill>
                <a:latin typeface="Arial" panose="020B0604020202020204" pitchFamily="34" charset="0"/>
                <a:ea typeface="+mn-ea"/>
                <a:cs typeface="+mn-cs"/>
              </a:defRPr>
            </a:lvl9pPr>
          </a:lstStyle>
          <a:p>
            <a:pPr eaLnBrk="1" hangingPunct="1">
              <a:spcBef>
                <a:spcPct val="0"/>
              </a:spcBef>
              <a:buFontTx/>
              <a:buNone/>
            </a:pPr>
            <a:r>
              <a:rPr lang="en-US" altLang="en-US" sz="1700" b="1" dirty="0">
                <a:solidFill>
                  <a:srgbClr val="990000"/>
                </a:solidFill>
              </a:rPr>
              <a:t>PROJECT PROGRESS REPORT</a:t>
            </a:r>
          </a:p>
          <a:p>
            <a:pPr eaLnBrk="1" hangingPunct="1"/>
            <a:r>
              <a:rPr lang="en-US" altLang="en-US" sz="1700" b="1" dirty="0">
                <a:solidFill>
                  <a:srgbClr val="990000"/>
                </a:solidFill>
              </a:rPr>
              <a:t>Synthetic Turf Replacement</a:t>
            </a:r>
          </a:p>
        </p:txBody>
      </p:sp>
      <p:sp>
        <p:nvSpPr>
          <p:cNvPr id="3" name="Text Box 10">
            <a:extLst>
              <a:ext uri="{FF2B5EF4-FFF2-40B4-BE49-F238E27FC236}">
                <a16:creationId xmlns:a16="http://schemas.microsoft.com/office/drawing/2014/main" id="{93F49988-C0B9-42A7-BD88-B4A424FE5898}"/>
              </a:ext>
            </a:extLst>
          </p:cNvPr>
          <p:cNvSpPr txBox="1">
            <a:spLocks noChangeArrowheads="1"/>
          </p:cNvSpPr>
          <p:nvPr/>
        </p:nvSpPr>
        <p:spPr bwMode="auto">
          <a:xfrm>
            <a:off x="3657600" y="220421"/>
            <a:ext cx="3373438"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6661" tIns="48331" rIns="96661" bIns="48331">
            <a:spAutoFit/>
          </a:bodyPr>
          <a:lstStyle>
            <a:defPPr>
              <a:defRPr lang="en-US"/>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5pPr>
            <a:lvl6pPr marL="2286000" algn="l" defTabSz="914400" rtl="0" eaLnBrk="1" latinLnBrk="0" hangingPunct="1">
              <a:defRPr sz="1300" kern="1200">
                <a:solidFill>
                  <a:schemeClr val="tx1"/>
                </a:solidFill>
                <a:latin typeface="Arial" panose="020B0604020202020204" pitchFamily="34" charset="0"/>
                <a:ea typeface="+mn-ea"/>
                <a:cs typeface="+mn-cs"/>
              </a:defRPr>
            </a:lvl6pPr>
            <a:lvl7pPr marL="2743200" algn="l" defTabSz="914400" rtl="0" eaLnBrk="1" latinLnBrk="0" hangingPunct="1">
              <a:defRPr sz="1300" kern="1200">
                <a:solidFill>
                  <a:schemeClr val="tx1"/>
                </a:solidFill>
                <a:latin typeface="Arial" panose="020B0604020202020204" pitchFamily="34" charset="0"/>
                <a:ea typeface="+mn-ea"/>
                <a:cs typeface="+mn-cs"/>
              </a:defRPr>
            </a:lvl7pPr>
            <a:lvl8pPr marL="3200400" algn="l" defTabSz="914400" rtl="0" eaLnBrk="1" latinLnBrk="0" hangingPunct="1">
              <a:defRPr sz="1300" kern="1200">
                <a:solidFill>
                  <a:schemeClr val="tx1"/>
                </a:solidFill>
                <a:latin typeface="Arial" panose="020B0604020202020204" pitchFamily="34" charset="0"/>
                <a:ea typeface="+mn-ea"/>
                <a:cs typeface="+mn-cs"/>
              </a:defRPr>
            </a:lvl8pPr>
            <a:lvl9pPr marL="3657600" algn="l" defTabSz="914400" rtl="0" eaLnBrk="1" latinLnBrk="0" hangingPunct="1">
              <a:defRPr sz="1300" kern="1200">
                <a:solidFill>
                  <a:schemeClr val="tx1"/>
                </a:solidFill>
                <a:latin typeface="Arial" panose="020B0604020202020204" pitchFamily="34" charset="0"/>
                <a:ea typeface="+mn-ea"/>
                <a:cs typeface="+mn-cs"/>
              </a:defRPr>
            </a:lvl9pPr>
          </a:lstStyle>
          <a:p>
            <a:pPr algn="r" eaLnBrk="1" hangingPunct="1">
              <a:spcBef>
                <a:spcPct val="0"/>
              </a:spcBef>
              <a:buFontTx/>
              <a:buNone/>
            </a:pPr>
            <a:r>
              <a:rPr lang="en-US" altLang="en-US" sz="1700" b="1" dirty="0">
                <a:solidFill>
                  <a:srgbClr val="990000"/>
                </a:solidFill>
              </a:rPr>
              <a:t>LAS POSITAS COLLEGE</a:t>
            </a:r>
          </a:p>
          <a:p>
            <a:pPr algn="r" eaLnBrk="1" hangingPunct="1">
              <a:spcBef>
                <a:spcPct val="0"/>
              </a:spcBef>
              <a:buFontTx/>
              <a:buNone/>
            </a:pPr>
            <a:r>
              <a:rPr lang="en-US" altLang="en-US" sz="1800" b="1" dirty="0">
                <a:solidFill>
                  <a:srgbClr val="990000"/>
                </a:solidFill>
              </a:rPr>
              <a:t>September </a:t>
            </a:r>
            <a:r>
              <a:rPr lang="en-US" altLang="en-US" sz="1800" b="1" dirty="0" smtClean="0">
                <a:solidFill>
                  <a:srgbClr val="990000"/>
                </a:solidFill>
              </a:rPr>
              <a:t>23, </a:t>
            </a:r>
            <a:r>
              <a:rPr lang="en-US" altLang="en-US" sz="1800" b="1" dirty="0">
                <a:solidFill>
                  <a:srgbClr val="990000"/>
                </a:solidFill>
              </a:rPr>
              <a:t>2019</a:t>
            </a:r>
            <a:endParaRPr lang="en-US" altLang="en-US" sz="1800" dirty="0">
              <a:solidFill>
                <a:srgbClr val="990000"/>
              </a:solidFill>
            </a:endParaRPr>
          </a:p>
        </p:txBody>
      </p:sp>
      <p:sp>
        <p:nvSpPr>
          <p:cNvPr id="4" name="Line 5">
            <a:extLst>
              <a:ext uri="{FF2B5EF4-FFF2-40B4-BE49-F238E27FC236}">
                <a16:creationId xmlns:a16="http://schemas.microsoft.com/office/drawing/2014/main" id="{4BF6A11D-2C17-4CAB-9360-1BB9F39B5389}"/>
              </a:ext>
            </a:extLst>
          </p:cNvPr>
          <p:cNvSpPr>
            <a:spLocks noChangeShapeType="1"/>
          </p:cNvSpPr>
          <p:nvPr/>
        </p:nvSpPr>
        <p:spPr bwMode="auto">
          <a:xfrm>
            <a:off x="280022" y="1013309"/>
            <a:ext cx="6583362"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 name="TextBox 1">
            <a:extLst>
              <a:ext uri="{FF2B5EF4-FFF2-40B4-BE49-F238E27FC236}">
                <a16:creationId xmlns:a16="http://schemas.microsoft.com/office/drawing/2014/main" id="{B9219E86-70A3-4B46-AD8B-5385B5EE7F66}"/>
              </a:ext>
            </a:extLst>
          </p:cNvPr>
          <p:cNvSpPr txBox="1">
            <a:spLocks noChangeArrowheads="1"/>
          </p:cNvSpPr>
          <p:nvPr/>
        </p:nvSpPr>
        <p:spPr bwMode="auto">
          <a:xfrm>
            <a:off x="2165420" y="1169611"/>
            <a:ext cx="3232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eaLnBrk="0" fontAlgn="base" hangingPunct="0">
              <a:spcBef>
                <a:spcPct val="0"/>
              </a:spcBef>
              <a:spcAft>
                <a:spcPct val="0"/>
              </a:spcAft>
              <a:defRPr sz="1300">
                <a:solidFill>
                  <a:schemeClr val="tx1"/>
                </a:solidFill>
                <a:latin typeface="Arial" panose="020B0604020202020204" pitchFamily="34" charset="0"/>
              </a:defRPr>
            </a:lvl6pPr>
            <a:lvl7pPr marL="2971800" indent="-228600" eaLnBrk="0" fontAlgn="base" hangingPunct="0">
              <a:spcBef>
                <a:spcPct val="0"/>
              </a:spcBef>
              <a:spcAft>
                <a:spcPct val="0"/>
              </a:spcAft>
              <a:defRPr sz="1300">
                <a:solidFill>
                  <a:schemeClr val="tx1"/>
                </a:solidFill>
                <a:latin typeface="Arial" panose="020B0604020202020204" pitchFamily="34" charset="0"/>
              </a:defRPr>
            </a:lvl7pPr>
            <a:lvl8pPr marL="3429000" indent="-228600" eaLnBrk="0" fontAlgn="base" hangingPunct="0">
              <a:spcBef>
                <a:spcPct val="0"/>
              </a:spcBef>
              <a:spcAft>
                <a:spcPct val="0"/>
              </a:spcAft>
              <a:defRPr sz="1300">
                <a:solidFill>
                  <a:schemeClr val="tx1"/>
                </a:solidFill>
                <a:latin typeface="Arial" panose="020B0604020202020204" pitchFamily="34" charset="0"/>
              </a:defRPr>
            </a:lvl8pPr>
            <a:lvl9pPr marL="3886200" indent="-228600" eaLnBrk="0" fontAlgn="base" hangingPunct="0">
              <a:spcBef>
                <a:spcPct val="0"/>
              </a:spcBef>
              <a:spcAft>
                <a:spcPct val="0"/>
              </a:spcAft>
              <a:defRPr sz="1300">
                <a:solidFill>
                  <a:schemeClr val="tx1"/>
                </a:solidFill>
                <a:latin typeface="Arial" panose="020B0604020202020204" pitchFamily="34" charset="0"/>
              </a:defRPr>
            </a:lvl9pPr>
          </a:lstStyle>
          <a:p>
            <a:r>
              <a:rPr lang="en-US" altLang="en-US" sz="2000" dirty="0"/>
              <a:t>PROGRESS PHOTOS</a:t>
            </a:r>
          </a:p>
        </p:txBody>
      </p:sp>
      <p:sp>
        <p:nvSpPr>
          <p:cNvPr id="6" name="TextBox 7">
            <a:extLst>
              <a:ext uri="{FF2B5EF4-FFF2-40B4-BE49-F238E27FC236}">
                <a16:creationId xmlns:a16="http://schemas.microsoft.com/office/drawing/2014/main" id="{0F860F3D-2BB6-4A9C-9E75-D0B77AC1A39C}"/>
              </a:ext>
            </a:extLst>
          </p:cNvPr>
          <p:cNvSpPr txBox="1">
            <a:spLocks noChangeArrowheads="1"/>
          </p:cNvSpPr>
          <p:nvPr/>
        </p:nvSpPr>
        <p:spPr bwMode="auto">
          <a:xfrm>
            <a:off x="860425" y="4126562"/>
            <a:ext cx="204139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eaLnBrk="0" fontAlgn="base" hangingPunct="0">
              <a:spcBef>
                <a:spcPct val="0"/>
              </a:spcBef>
              <a:spcAft>
                <a:spcPct val="0"/>
              </a:spcAft>
              <a:defRPr sz="1300">
                <a:solidFill>
                  <a:schemeClr val="tx1"/>
                </a:solidFill>
                <a:latin typeface="Arial" panose="020B0604020202020204" pitchFamily="34" charset="0"/>
              </a:defRPr>
            </a:lvl6pPr>
            <a:lvl7pPr marL="2971800" indent="-228600" eaLnBrk="0" fontAlgn="base" hangingPunct="0">
              <a:spcBef>
                <a:spcPct val="0"/>
              </a:spcBef>
              <a:spcAft>
                <a:spcPct val="0"/>
              </a:spcAft>
              <a:defRPr sz="1300">
                <a:solidFill>
                  <a:schemeClr val="tx1"/>
                </a:solidFill>
                <a:latin typeface="Arial" panose="020B0604020202020204" pitchFamily="34" charset="0"/>
              </a:defRPr>
            </a:lvl7pPr>
            <a:lvl8pPr marL="3429000" indent="-228600" eaLnBrk="0" fontAlgn="base" hangingPunct="0">
              <a:spcBef>
                <a:spcPct val="0"/>
              </a:spcBef>
              <a:spcAft>
                <a:spcPct val="0"/>
              </a:spcAft>
              <a:defRPr sz="1300">
                <a:solidFill>
                  <a:schemeClr val="tx1"/>
                </a:solidFill>
                <a:latin typeface="Arial" panose="020B0604020202020204" pitchFamily="34" charset="0"/>
              </a:defRPr>
            </a:lvl8pPr>
            <a:lvl9pPr marL="3886200" indent="-228600" eaLnBrk="0" fontAlgn="base" hangingPunct="0">
              <a:spcBef>
                <a:spcPct val="0"/>
              </a:spcBef>
              <a:spcAft>
                <a:spcPct val="0"/>
              </a:spcAft>
              <a:defRPr sz="1300">
                <a:solidFill>
                  <a:schemeClr val="tx1"/>
                </a:solidFill>
                <a:latin typeface="Arial" panose="020B0604020202020204" pitchFamily="34" charset="0"/>
              </a:defRPr>
            </a:lvl9pPr>
          </a:lstStyle>
          <a:p>
            <a:r>
              <a:rPr lang="en-US" altLang="en-US" dirty="0"/>
              <a:t>Synthetic Turf Demolition</a:t>
            </a:r>
          </a:p>
        </p:txBody>
      </p:sp>
      <p:sp>
        <p:nvSpPr>
          <p:cNvPr id="7" name="TextBox 7">
            <a:extLst>
              <a:ext uri="{FF2B5EF4-FFF2-40B4-BE49-F238E27FC236}">
                <a16:creationId xmlns:a16="http://schemas.microsoft.com/office/drawing/2014/main" id="{E8DA1345-C3D4-4189-A700-0010E76C80E3}"/>
              </a:ext>
            </a:extLst>
          </p:cNvPr>
          <p:cNvSpPr txBox="1">
            <a:spLocks noChangeArrowheads="1"/>
          </p:cNvSpPr>
          <p:nvPr/>
        </p:nvSpPr>
        <p:spPr bwMode="auto">
          <a:xfrm>
            <a:off x="3913033" y="4126562"/>
            <a:ext cx="255069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eaLnBrk="0" fontAlgn="base" hangingPunct="0">
              <a:spcBef>
                <a:spcPct val="0"/>
              </a:spcBef>
              <a:spcAft>
                <a:spcPct val="0"/>
              </a:spcAft>
              <a:defRPr sz="1300">
                <a:solidFill>
                  <a:schemeClr val="tx1"/>
                </a:solidFill>
                <a:latin typeface="Arial" panose="020B0604020202020204" pitchFamily="34" charset="0"/>
              </a:defRPr>
            </a:lvl6pPr>
            <a:lvl7pPr marL="2971800" indent="-228600" eaLnBrk="0" fontAlgn="base" hangingPunct="0">
              <a:spcBef>
                <a:spcPct val="0"/>
              </a:spcBef>
              <a:spcAft>
                <a:spcPct val="0"/>
              </a:spcAft>
              <a:defRPr sz="1300">
                <a:solidFill>
                  <a:schemeClr val="tx1"/>
                </a:solidFill>
                <a:latin typeface="Arial" panose="020B0604020202020204" pitchFamily="34" charset="0"/>
              </a:defRPr>
            </a:lvl7pPr>
            <a:lvl8pPr marL="3429000" indent="-228600" eaLnBrk="0" fontAlgn="base" hangingPunct="0">
              <a:spcBef>
                <a:spcPct val="0"/>
              </a:spcBef>
              <a:spcAft>
                <a:spcPct val="0"/>
              </a:spcAft>
              <a:defRPr sz="1300">
                <a:solidFill>
                  <a:schemeClr val="tx1"/>
                </a:solidFill>
                <a:latin typeface="Arial" panose="020B0604020202020204" pitchFamily="34" charset="0"/>
              </a:defRPr>
            </a:lvl8pPr>
            <a:lvl9pPr marL="3886200" indent="-228600" eaLnBrk="0" fontAlgn="base" hangingPunct="0">
              <a:spcBef>
                <a:spcPct val="0"/>
              </a:spcBef>
              <a:spcAft>
                <a:spcPct val="0"/>
              </a:spcAft>
              <a:defRPr sz="1300">
                <a:solidFill>
                  <a:schemeClr val="tx1"/>
                </a:solidFill>
                <a:latin typeface="Arial" panose="020B0604020202020204" pitchFamily="34" charset="0"/>
              </a:defRPr>
            </a:lvl9pPr>
          </a:lstStyle>
          <a:p>
            <a:r>
              <a:rPr lang="en-US" altLang="en-US" dirty="0"/>
              <a:t>Shock/Drainage Pad Demolition</a:t>
            </a:r>
          </a:p>
        </p:txBody>
      </p:sp>
      <p:pic>
        <p:nvPicPr>
          <p:cNvPr id="8" name="Picture 7">
            <a:extLst>
              <a:ext uri="{FF2B5EF4-FFF2-40B4-BE49-F238E27FC236}">
                <a16:creationId xmlns:a16="http://schemas.microsoft.com/office/drawing/2014/main" id="{F4A8D5D0-C296-4FF9-9F47-E9767ABB5D5C}"/>
              </a:ext>
            </a:extLst>
          </p:cNvPr>
          <p:cNvPicPr>
            <a:picLocks noChangeAspect="1"/>
          </p:cNvPicPr>
          <p:nvPr/>
        </p:nvPicPr>
        <p:blipFill>
          <a:blip r:embed="rId2"/>
          <a:stretch>
            <a:fillRect/>
          </a:stretch>
        </p:blipFill>
        <p:spPr>
          <a:xfrm>
            <a:off x="346363" y="1859633"/>
            <a:ext cx="2923021" cy="2179355"/>
          </a:xfrm>
          <a:prstGeom prst="rect">
            <a:avLst/>
          </a:prstGeom>
        </p:spPr>
      </p:pic>
      <p:pic>
        <p:nvPicPr>
          <p:cNvPr id="9" name="Picture 8">
            <a:extLst>
              <a:ext uri="{FF2B5EF4-FFF2-40B4-BE49-F238E27FC236}">
                <a16:creationId xmlns:a16="http://schemas.microsoft.com/office/drawing/2014/main" id="{49CDB32E-021C-4D89-B154-1E76C9A6E343}"/>
              </a:ext>
            </a:extLst>
          </p:cNvPr>
          <p:cNvPicPr>
            <a:picLocks noChangeAspect="1"/>
          </p:cNvPicPr>
          <p:nvPr/>
        </p:nvPicPr>
        <p:blipFill>
          <a:blip r:embed="rId3"/>
          <a:stretch>
            <a:fillRect/>
          </a:stretch>
        </p:blipFill>
        <p:spPr>
          <a:xfrm>
            <a:off x="3726872" y="1871793"/>
            <a:ext cx="2923021" cy="2171211"/>
          </a:xfrm>
          <a:prstGeom prst="rect">
            <a:avLst/>
          </a:prstGeom>
        </p:spPr>
      </p:pic>
    </p:spTree>
    <p:extLst>
      <p:ext uri="{BB962C8B-B14F-4D97-AF65-F5344CB8AC3E}">
        <p14:creationId xmlns:p14="http://schemas.microsoft.com/office/powerpoint/2010/main" val="442401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71413" y="472113"/>
            <a:ext cx="4584700" cy="62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6661" tIns="48331" rIns="96661" bIns="48331">
            <a:spAutoFit/>
          </a:bodyPr>
          <a:lstStyle>
            <a:lvl1pPr defTabSz="966788">
              <a:spcBef>
                <a:spcPct val="20000"/>
              </a:spcBef>
              <a:buChar char="•"/>
              <a:defRPr sz="3400">
                <a:solidFill>
                  <a:schemeClr val="tx1"/>
                </a:solidFill>
                <a:latin typeface="Arial" panose="020B0604020202020204" pitchFamily="34" charset="0"/>
              </a:defRPr>
            </a:lvl1pPr>
            <a:lvl2pPr marL="742950" indent="-285750" defTabSz="966788">
              <a:spcBef>
                <a:spcPct val="20000"/>
              </a:spcBef>
              <a:buChar char="–"/>
              <a:defRPr sz="3000">
                <a:solidFill>
                  <a:schemeClr val="tx1"/>
                </a:solidFill>
                <a:latin typeface="Arial" panose="020B0604020202020204" pitchFamily="34" charset="0"/>
              </a:defRPr>
            </a:lvl2pPr>
            <a:lvl3pPr marL="1143000" indent="-228600" defTabSz="966788">
              <a:spcBef>
                <a:spcPct val="20000"/>
              </a:spcBef>
              <a:buChar char="•"/>
              <a:defRPr sz="2500">
                <a:solidFill>
                  <a:schemeClr val="tx1"/>
                </a:solidFill>
                <a:latin typeface="Arial" panose="020B0604020202020204" pitchFamily="34" charset="0"/>
              </a:defRPr>
            </a:lvl3pPr>
            <a:lvl4pPr marL="1600200" indent="-228600" defTabSz="966788">
              <a:spcBef>
                <a:spcPct val="20000"/>
              </a:spcBef>
              <a:buChar char="–"/>
              <a:defRPr sz="2100">
                <a:solidFill>
                  <a:schemeClr val="tx1"/>
                </a:solidFill>
                <a:latin typeface="Arial" panose="020B0604020202020204" pitchFamily="34" charset="0"/>
              </a:defRPr>
            </a:lvl4pPr>
            <a:lvl5pPr marL="2057400" indent="-228600" defTabSz="966788">
              <a:spcBef>
                <a:spcPct val="20000"/>
              </a:spcBef>
              <a:buChar char="»"/>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1700" b="1" dirty="0">
                <a:solidFill>
                  <a:srgbClr val="990000"/>
                </a:solidFill>
              </a:rPr>
              <a:t>PROJECT PROGRESS REPORT</a:t>
            </a:r>
          </a:p>
          <a:p>
            <a:pPr eaLnBrk="1" hangingPunct="1">
              <a:spcBef>
                <a:spcPct val="0"/>
              </a:spcBef>
              <a:buFontTx/>
              <a:buNone/>
            </a:pPr>
            <a:r>
              <a:rPr lang="en-US" altLang="en-US" sz="1700" b="1" dirty="0">
                <a:solidFill>
                  <a:srgbClr val="990000"/>
                </a:solidFill>
              </a:rPr>
              <a:t>B2420 AV Wall Building 2400</a:t>
            </a:r>
          </a:p>
        </p:txBody>
      </p:sp>
      <p:sp>
        <p:nvSpPr>
          <p:cNvPr id="8195" name="Text Box 4"/>
          <p:cNvSpPr txBox="1">
            <a:spLocks noChangeArrowheads="1"/>
          </p:cNvSpPr>
          <p:nvPr/>
        </p:nvSpPr>
        <p:spPr bwMode="auto">
          <a:xfrm>
            <a:off x="839788" y="4467180"/>
            <a:ext cx="5513387"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6661" tIns="48331" rIns="96661" bIns="48331">
            <a:spAutoFit/>
          </a:bodyPr>
          <a:lstStyle>
            <a:lvl1pPr defTabSz="966788">
              <a:spcBef>
                <a:spcPct val="20000"/>
              </a:spcBef>
              <a:buChar char="•"/>
              <a:tabLst>
                <a:tab pos="180975" algn="l"/>
              </a:tabLst>
              <a:defRPr sz="3400">
                <a:solidFill>
                  <a:schemeClr val="tx1"/>
                </a:solidFill>
                <a:latin typeface="Arial" panose="020B0604020202020204" pitchFamily="34" charset="0"/>
              </a:defRPr>
            </a:lvl1pPr>
            <a:lvl2pPr marL="692150" defTabSz="966788">
              <a:spcBef>
                <a:spcPct val="20000"/>
              </a:spcBef>
              <a:buChar char="–"/>
              <a:tabLst>
                <a:tab pos="180975" algn="l"/>
              </a:tabLst>
              <a:defRPr sz="3000">
                <a:solidFill>
                  <a:schemeClr val="tx1"/>
                </a:solidFill>
                <a:latin typeface="Arial" panose="020B0604020202020204" pitchFamily="34" charset="0"/>
              </a:defRPr>
            </a:lvl2pPr>
            <a:lvl3pPr marL="1143000" indent="-228600" defTabSz="966788">
              <a:spcBef>
                <a:spcPct val="20000"/>
              </a:spcBef>
              <a:buChar char="•"/>
              <a:tabLst>
                <a:tab pos="180975" algn="l"/>
              </a:tabLst>
              <a:defRPr sz="2500">
                <a:solidFill>
                  <a:schemeClr val="tx1"/>
                </a:solidFill>
                <a:latin typeface="Arial" panose="020B0604020202020204" pitchFamily="34" charset="0"/>
              </a:defRPr>
            </a:lvl3pPr>
            <a:lvl4pPr marL="1600200" indent="-228600" defTabSz="966788">
              <a:spcBef>
                <a:spcPct val="20000"/>
              </a:spcBef>
              <a:buChar char="–"/>
              <a:tabLst>
                <a:tab pos="180975" algn="l"/>
              </a:tabLst>
              <a:defRPr sz="2100">
                <a:solidFill>
                  <a:schemeClr val="tx1"/>
                </a:solidFill>
                <a:latin typeface="Arial" panose="020B0604020202020204" pitchFamily="34" charset="0"/>
              </a:defRPr>
            </a:lvl4pPr>
            <a:lvl5pPr marL="2057400" indent="-228600" defTabSz="966788">
              <a:spcBef>
                <a:spcPct val="20000"/>
              </a:spcBef>
              <a:buChar char="»"/>
              <a:tabLst>
                <a:tab pos="180975" algn="l"/>
              </a:tabLst>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9pPr>
          </a:lstStyle>
          <a:p>
            <a:pPr eaLnBrk="1" hangingPunct="1">
              <a:spcBef>
                <a:spcPct val="0"/>
              </a:spcBef>
              <a:buFontTx/>
              <a:buNone/>
            </a:pPr>
            <a:r>
              <a:rPr lang="en-US" altLang="en-US" sz="1300" b="1" dirty="0"/>
              <a:t>Project Team: </a:t>
            </a:r>
          </a:p>
          <a:p>
            <a:pPr lvl="1" eaLnBrk="1" hangingPunct="1">
              <a:spcBef>
                <a:spcPct val="0"/>
              </a:spcBef>
              <a:buFontTx/>
              <a:buNone/>
            </a:pPr>
            <a:r>
              <a:rPr lang="en-US" altLang="en-US" sz="1300" b="1" dirty="0"/>
              <a:t>Architect</a:t>
            </a:r>
            <a:r>
              <a:rPr lang="en-US" altLang="en-US" sz="1300" dirty="0"/>
              <a:t>: ATI Architects and Engineers</a:t>
            </a:r>
          </a:p>
          <a:p>
            <a:pPr lvl="1" eaLnBrk="1" hangingPunct="1">
              <a:spcBef>
                <a:spcPct val="0"/>
              </a:spcBef>
              <a:buFontTx/>
              <a:buNone/>
            </a:pPr>
            <a:r>
              <a:rPr lang="en-US" altLang="en-US" sz="1300" b="1" dirty="0"/>
              <a:t>Construction Manager</a:t>
            </a:r>
            <a:r>
              <a:rPr lang="en-US" altLang="en-US" sz="1300" dirty="0"/>
              <a:t>: Roebbelen (RCMS)</a:t>
            </a:r>
          </a:p>
          <a:p>
            <a:pPr lvl="1" eaLnBrk="1" hangingPunct="1">
              <a:spcBef>
                <a:spcPct val="0"/>
              </a:spcBef>
              <a:buFontTx/>
              <a:buNone/>
            </a:pPr>
            <a:r>
              <a:rPr lang="en-US" altLang="en-US" sz="1300" b="1" dirty="0"/>
              <a:t>Contractor</a:t>
            </a:r>
            <a:r>
              <a:rPr lang="en-US" altLang="en-US" sz="1300" dirty="0"/>
              <a:t>: TBD</a:t>
            </a:r>
          </a:p>
        </p:txBody>
      </p:sp>
      <p:sp>
        <p:nvSpPr>
          <p:cNvPr id="8196" name="Line 5"/>
          <p:cNvSpPr>
            <a:spLocks noChangeShapeType="1"/>
          </p:cNvSpPr>
          <p:nvPr/>
        </p:nvSpPr>
        <p:spPr bwMode="auto">
          <a:xfrm>
            <a:off x="433626" y="1186397"/>
            <a:ext cx="6583362"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197" name="Text Box 7"/>
          <p:cNvSpPr txBox="1">
            <a:spLocks noChangeArrowheads="1"/>
          </p:cNvSpPr>
          <p:nvPr/>
        </p:nvSpPr>
        <p:spPr bwMode="auto">
          <a:xfrm>
            <a:off x="765969" y="5456192"/>
            <a:ext cx="5783262" cy="324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spAutoFit/>
          </a:bodyPr>
          <a:lstStyle>
            <a:lvl1pPr defTabSz="966788">
              <a:spcBef>
                <a:spcPct val="20000"/>
              </a:spcBef>
              <a:buChar char="•"/>
              <a:tabLst>
                <a:tab pos="180975" algn="l"/>
              </a:tabLst>
              <a:defRPr sz="3400">
                <a:solidFill>
                  <a:schemeClr val="tx1"/>
                </a:solidFill>
                <a:latin typeface="Arial" panose="020B0604020202020204" pitchFamily="34" charset="0"/>
              </a:defRPr>
            </a:lvl1pPr>
            <a:lvl2pPr marL="692150" defTabSz="966788">
              <a:spcBef>
                <a:spcPct val="20000"/>
              </a:spcBef>
              <a:buChar char="–"/>
              <a:tabLst>
                <a:tab pos="180975" algn="l"/>
              </a:tabLst>
              <a:defRPr sz="3000">
                <a:solidFill>
                  <a:schemeClr val="tx1"/>
                </a:solidFill>
                <a:latin typeface="Arial" panose="020B0604020202020204" pitchFamily="34" charset="0"/>
              </a:defRPr>
            </a:lvl2pPr>
            <a:lvl3pPr marL="1143000" indent="-228600" defTabSz="966788">
              <a:spcBef>
                <a:spcPct val="20000"/>
              </a:spcBef>
              <a:buChar char="•"/>
              <a:tabLst>
                <a:tab pos="180975" algn="l"/>
              </a:tabLst>
              <a:defRPr sz="2500">
                <a:solidFill>
                  <a:schemeClr val="tx1"/>
                </a:solidFill>
                <a:latin typeface="Arial" panose="020B0604020202020204" pitchFamily="34" charset="0"/>
              </a:defRPr>
            </a:lvl3pPr>
            <a:lvl4pPr marL="1600200" indent="-228600" defTabSz="966788">
              <a:spcBef>
                <a:spcPct val="20000"/>
              </a:spcBef>
              <a:buChar char="–"/>
              <a:tabLst>
                <a:tab pos="180975" algn="l"/>
              </a:tabLst>
              <a:defRPr sz="2100">
                <a:solidFill>
                  <a:schemeClr val="tx1"/>
                </a:solidFill>
                <a:latin typeface="Arial" panose="020B0604020202020204" pitchFamily="34" charset="0"/>
              </a:defRPr>
            </a:lvl4pPr>
            <a:lvl5pPr marL="2057400" indent="-228600" defTabSz="966788">
              <a:spcBef>
                <a:spcPct val="20000"/>
              </a:spcBef>
              <a:buChar char="»"/>
              <a:tabLst>
                <a:tab pos="180975" algn="l"/>
              </a:tabLst>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en-US" altLang="en-US" sz="1000" b="1" dirty="0"/>
          </a:p>
          <a:p>
            <a:pPr eaLnBrk="1" hangingPunct="1">
              <a:spcBef>
                <a:spcPct val="0"/>
              </a:spcBef>
              <a:buFont typeface="Wingdings" panose="05000000000000000000" pitchFamily="2" charset="2"/>
              <a:buNone/>
            </a:pPr>
            <a:r>
              <a:rPr lang="en-US" altLang="en-US" sz="1200" b="1" dirty="0"/>
              <a:t>Project Description:</a:t>
            </a:r>
          </a:p>
          <a:p>
            <a:pPr>
              <a:buFontTx/>
              <a:buNone/>
            </a:pPr>
            <a:r>
              <a:rPr lang="en-US" altLang="en-US" sz="1200" dirty="0"/>
              <a:t>The existing audio-visual system in Room B2420 is comprised of three projectors and a screen which includes AV controls at the lectern. The existing system will be replaced with LED flat panel system, movable lectern, upgraded speakers and cameras.</a:t>
            </a:r>
          </a:p>
          <a:p>
            <a:pPr eaLnBrk="1" hangingPunct="1">
              <a:spcBef>
                <a:spcPct val="0"/>
              </a:spcBef>
              <a:buFont typeface="Wingdings" panose="05000000000000000000" pitchFamily="2" charset="2"/>
              <a:buNone/>
            </a:pPr>
            <a:r>
              <a:rPr lang="en-US" altLang="en-US" sz="1200" b="1" dirty="0"/>
              <a:t/>
            </a:r>
            <a:br>
              <a:rPr lang="en-US" altLang="en-US" sz="1200" b="1" dirty="0"/>
            </a:br>
            <a:r>
              <a:rPr lang="en-US" altLang="en-US" sz="1200" b="1" dirty="0"/>
              <a:t>Project </a:t>
            </a:r>
            <a:r>
              <a:rPr lang="en-US" altLang="en-US" sz="1200" b="1" dirty="0" smtClean="0"/>
              <a:t>Update</a:t>
            </a:r>
            <a:r>
              <a:rPr lang="en-US" altLang="en-US" sz="1200" dirty="0" smtClean="0"/>
              <a:t>:</a:t>
            </a:r>
            <a:endParaRPr lang="en-US" altLang="en-US" sz="1200" dirty="0"/>
          </a:p>
          <a:p>
            <a:pPr eaLnBrk="1" hangingPunct="1">
              <a:spcBef>
                <a:spcPct val="0"/>
              </a:spcBef>
              <a:buFont typeface="Wingdings" panose="05000000000000000000" pitchFamily="2" charset="2"/>
              <a:buNone/>
            </a:pPr>
            <a:r>
              <a:rPr lang="en-US" altLang="en-US" sz="1200" dirty="0" smtClean="0"/>
              <a:t>Project is currently bidding, </a:t>
            </a:r>
            <a:r>
              <a:rPr lang="en-US" altLang="en-US" sz="1200" dirty="0" smtClean="0"/>
              <a:t>Pre-bid </a:t>
            </a:r>
            <a:r>
              <a:rPr lang="en-US" altLang="en-US" sz="1200" dirty="0"/>
              <a:t>Conferences were </a:t>
            </a:r>
            <a:r>
              <a:rPr lang="en-US" altLang="en-US" sz="1200" dirty="0" smtClean="0"/>
              <a:t>conducted.  Design Team is currently </a:t>
            </a:r>
            <a:r>
              <a:rPr lang="en-US" altLang="en-US" sz="1200" dirty="0"/>
              <a:t>working on items for </a:t>
            </a:r>
            <a:r>
              <a:rPr lang="en-US" altLang="en-US" sz="1200" dirty="0" smtClean="0"/>
              <a:t>Addendum to be released this week, with bids due on 10/03/19</a:t>
            </a:r>
            <a:r>
              <a:rPr lang="en-US" altLang="en-US" sz="1200" dirty="0"/>
              <a:t>.</a:t>
            </a:r>
          </a:p>
          <a:p>
            <a:pPr eaLnBrk="1" hangingPunct="1">
              <a:spcBef>
                <a:spcPct val="0"/>
              </a:spcBef>
              <a:buFont typeface="Wingdings" panose="05000000000000000000" pitchFamily="2" charset="2"/>
              <a:buNone/>
            </a:pPr>
            <a:endParaRPr lang="en-US" altLang="en-US" sz="1200" dirty="0"/>
          </a:p>
          <a:p>
            <a:pPr>
              <a:spcBef>
                <a:spcPct val="0"/>
              </a:spcBef>
              <a:buFont typeface="Wingdings" panose="05000000000000000000" pitchFamily="2" charset="2"/>
              <a:buNone/>
            </a:pPr>
            <a:r>
              <a:rPr lang="en-US" altLang="en-US" sz="1200" dirty="0"/>
              <a:t> 		</a:t>
            </a:r>
            <a:r>
              <a:rPr lang="en-US" altLang="en-US" sz="1200" b="1" dirty="0"/>
              <a:t>Design Started 	</a:t>
            </a:r>
            <a:r>
              <a:rPr lang="en-US" altLang="en-US" sz="1200" dirty="0"/>
              <a:t>03/2019</a:t>
            </a:r>
          </a:p>
          <a:p>
            <a:pPr lvl="1" eaLnBrk="1" hangingPunct="1">
              <a:spcBef>
                <a:spcPct val="0"/>
              </a:spcBef>
              <a:buFont typeface="Wingdings" panose="05000000000000000000" pitchFamily="2" charset="2"/>
              <a:buNone/>
            </a:pPr>
            <a:r>
              <a:rPr lang="en-US" altLang="en-US" sz="1200" b="1" dirty="0"/>
              <a:t>	DSA Approval</a:t>
            </a:r>
            <a:r>
              <a:rPr lang="en-US" altLang="en-US" sz="1200" dirty="0"/>
              <a:t>	08/2019</a:t>
            </a:r>
          </a:p>
          <a:p>
            <a:pPr lvl="1" eaLnBrk="1" hangingPunct="1">
              <a:spcBef>
                <a:spcPct val="0"/>
              </a:spcBef>
              <a:buFont typeface="Wingdings" panose="05000000000000000000" pitchFamily="2" charset="2"/>
              <a:buNone/>
            </a:pPr>
            <a:r>
              <a:rPr lang="en-US" altLang="en-US" sz="1200" dirty="0"/>
              <a:t>	</a:t>
            </a:r>
            <a:r>
              <a:rPr lang="en-US" altLang="en-US" sz="1200" b="1" dirty="0"/>
              <a:t>Bids Due		</a:t>
            </a:r>
            <a:r>
              <a:rPr lang="en-US" altLang="en-US" sz="1200" dirty="0"/>
              <a:t>10/2019</a:t>
            </a:r>
          </a:p>
          <a:p>
            <a:pPr lvl="1" eaLnBrk="1" hangingPunct="1">
              <a:spcBef>
                <a:spcPct val="0"/>
              </a:spcBef>
              <a:buFont typeface="Wingdings" panose="05000000000000000000" pitchFamily="2" charset="2"/>
              <a:buNone/>
            </a:pPr>
            <a:r>
              <a:rPr lang="en-US" altLang="en-US" sz="1200" dirty="0"/>
              <a:t>	</a:t>
            </a:r>
            <a:r>
              <a:rPr lang="en-US" altLang="en-US" sz="1200" b="1" dirty="0"/>
              <a:t>Construction </a:t>
            </a:r>
            <a:r>
              <a:rPr lang="en-US" altLang="en-US" sz="1200" dirty="0"/>
              <a:t>	Winter Break</a:t>
            </a:r>
          </a:p>
          <a:p>
            <a:pPr lvl="1" eaLnBrk="1" hangingPunct="1">
              <a:spcBef>
                <a:spcPct val="0"/>
              </a:spcBef>
              <a:buFont typeface="Wingdings" panose="05000000000000000000" pitchFamily="2" charset="2"/>
              <a:buNone/>
            </a:pPr>
            <a:r>
              <a:rPr lang="en-US" altLang="en-US" sz="1200" dirty="0"/>
              <a:t>	</a:t>
            </a:r>
            <a:r>
              <a:rPr lang="en-US" altLang="en-US" sz="1200" b="1" dirty="0"/>
              <a:t>Occupancy</a:t>
            </a:r>
            <a:r>
              <a:rPr lang="en-US" altLang="en-US" sz="1200" dirty="0"/>
              <a:t>		Spring Semester</a:t>
            </a:r>
          </a:p>
        </p:txBody>
      </p:sp>
      <p:sp>
        <p:nvSpPr>
          <p:cNvPr id="8198" name="Text Box 10"/>
          <p:cNvSpPr txBox="1">
            <a:spLocks noChangeArrowheads="1"/>
          </p:cNvSpPr>
          <p:nvPr/>
        </p:nvSpPr>
        <p:spPr bwMode="auto">
          <a:xfrm>
            <a:off x="3560763" y="387350"/>
            <a:ext cx="3373437"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6661" tIns="48331" rIns="96661" bIns="48331">
            <a:spAutoFit/>
          </a:bodyPr>
          <a:lstStyle>
            <a:lvl1pPr defTabSz="966788">
              <a:spcBef>
                <a:spcPct val="20000"/>
              </a:spcBef>
              <a:buChar char="•"/>
              <a:defRPr sz="3400">
                <a:solidFill>
                  <a:schemeClr val="tx1"/>
                </a:solidFill>
                <a:latin typeface="Arial" panose="020B0604020202020204" pitchFamily="34" charset="0"/>
              </a:defRPr>
            </a:lvl1pPr>
            <a:lvl2pPr marL="742950" indent="-285750" defTabSz="966788">
              <a:spcBef>
                <a:spcPct val="20000"/>
              </a:spcBef>
              <a:buChar char="–"/>
              <a:defRPr sz="3000">
                <a:solidFill>
                  <a:schemeClr val="tx1"/>
                </a:solidFill>
                <a:latin typeface="Arial" panose="020B0604020202020204" pitchFamily="34" charset="0"/>
              </a:defRPr>
            </a:lvl2pPr>
            <a:lvl3pPr marL="1143000" indent="-228600" defTabSz="966788">
              <a:spcBef>
                <a:spcPct val="20000"/>
              </a:spcBef>
              <a:buChar char="•"/>
              <a:defRPr sz="2500">
                <a:solidFill>
                  <a:schemeClr val="tx1"/>
                </a:solidFill>
                <a:latin typeface="Arial" panose="020B0604020202020204" pitchFamily="34" charset="0"/>
              </a:defRPr>
            </a:lvl3pPr>
            <a:lvl4pPr marL="1600200" indent="-228600" defTabSz="966788">
              <a:spcBef>
                <a:spcPct val="20000"/>
              </a:spcBef>
              <a:buChar char="–"/>
              <a:defRPr sz="2100">
                <a:solidFill>
                  <a:schemeClr val="tx1"/>
                </a:solidFill>
                <a:latin typeface="Arial" panose="020B0604020202020204" pitchFamily="34" charset="0"/>
              </a:defRPr>
            </a:lvl4pPr>
            <a:lvl5pPr marL="2057400" indent="-228600" defTabSz="966788">
              <a:spcBef>
                <a:spcPct val="20000"/>
              </a:spcBef>
              <a:buChar char="»"/>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9pPr>
          </a:lstStyle>
          <a:p>
            <a:pPr algn="r" eaLnBrk="1" hangingPunct="1">
              <a:spcBef>
                <a:spcPct val="0"/>
              </a:spcBef>
              <a:buFontTx/>
              <a:buNone/>
            </a:pPr>
            <a:r>
              <a:rPr lang="en-US" altLang="en-US" sz="1700" b="1" dirty="0">
                <a:solidFill>
                  <a:srgbClr val="990000"/>
                </a:solidFill>
              </a:rPr>
              <a:t>LAS POSITAS COLLEGE</a:t>
            </a:r>
          </a:p>
          <a:p>
            <a:pPr algn="r" eaLnBrk="1" hangingPunct="1">
              <a:spcBef>
                <a:spcPct val="0"/>
              </a:spcBef>
              <a:buFontTx/>
              <a:buNone/>
            </a:pPr>
            <a:r>
              <a:rPr lang="en-US" altLang="en-US" sz="1800" b="1" dirty="0">
                <a:solidFill>
                  <a:srgbClr val="990000"/>
                </a:solidFill>
              </a:rPr>
              <a:t>September </a:t>
            </a:r>
            <a:r>
              <a:rPr lang="en-US" altLang="en-US" sz="1800" b="1" dirty="0" smtClean="0">
                <a:solidFill>
                  <a:srgbClr val="990000"/>
                </a:solidFill>
              </a:rPr>
              <a:t>23, </a:t>
            </a:r>
            <a:r>
              <a:rPr lang="en-US" altLang="en-US" sz="1800" b="1" dirty="0">
                <a:solidFill>
                  <a:srgbClr val="990000"/>
                </a:solidFill>
              </a:rPr>
              <a:t>2019</a:t>
            </a:r>
            <a:endParaRPr lang="en-US" altLang="en-US" sz="1800" dirty="0">
              <a:solidFill>
                <a:srgbClr val="990000"/>
              </a:solidFill>
            </a:endParaRPr>
          </a:p>
        </p:txBody>
      </p:sp>
      <p:pic>
        <p:nvPicPr>
          <p:cNvPr id="2" name="Picture 1">
            <a:extLst>
              <a:ext uri="{FF2B5EF4-FFF2-40B4-BE49-F238E27FC236}">
                <a16:creationId xmlns:a16="http://schemas.microsoft.com/office/drawing/2014/main" id="{4D2791D8-0EFB-4569-9E02-F6E78B68E2D1}"/>
              </a:ext>
            </a:extLst>
          </p:cNvPr>
          <p:cNvPicPr>
            <a:picLocks noChangeAspect="1"/>
          </p:cNvPicPr>
          <p:nvPr/>
        </p:nvPicPr>
        <p:blipFill>
          <a:blip r:embed="rId2"/>
          <a:stretch>
            <a:fillRect/>
          </a:stretch>
        </p:blipFill>
        <p:spPr>
          <a:xfrm>
            <a:off x="1466942" y="1278473"/>
            <a:ext cx="3959637" cy="2925716"/>
          </a:xfrm>
          <a:prstGeom prst="rect">
            <a:avLst/>
          </a:prstGeom>
        </p:spPr>
      </p:pic>
    </p:spTree>
    <p:extLst>
      <p:ext uri="{BB962C8B-B14F-4D97-AF65-F5344CB8AC3E}">
        <p14:creationId xmlns:p14="http://schemas.microsoft.com/office/powerpoint/2010/main" val="2716923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0400" y="531580"/>
            <a:ext cx="3657600" cy="615553"/>
          </a:xfrm>
          <a:prstGeom prst="rect">
            <a:avLst/>
          </a:prstGeom>
        </p:spPr>
        <p:txBody>
          <a:bodyPr>
            <a:spAutoFit/>
          </a:bodyPr>
          <a:lstStyle/>
          <a:p>
            <a:pPr eaLnBrk="1" hangingPunct="1"/>
            <a:r>
              <a:rPr lang="en-US" altLang="en-US" sz="1700" b="1" dirty="0">
                <a:solidFill>
                  <a:srgbClr val="990000"/>
                </a:solidFill>
              </a:rPr>
              <a:t>PROJECT PROGRESS REPORT</a:t>
            </a:r>
          </a:p>
          <a:p>
            <a:pPr eaLnBrk="1" hangingPunct="1"/>
            <a:r>
              <a:rPr lang="en-US" altLang="en-US" sz="1700" b="1" dirty="0">
                <a:solidFill>
                  <a:srgbClr val="990000"/>
                </a:solidFill>
              </a:rPr>
              <a:t>M&amp;O Small Projects</a:t>
            </a:r>
          </a:p>
        </p:txBody>
      </p:sp>
      <p:sp>
        <p:nvSpPr>
          <p:cNvPr id="7" name="Rectangle 6"/>
          <p:cNvSpPr/>
          <p:nvPr/>
        </p:nvSpPr>
        <p:spPr>
          <a:xfrm>
            <a:off x="3333750" y="531580"/>
            <a:ext cx="3657600" cy="615553"/>
          </a:xfrm>
          <a:prstGeom prst="rect">
            <a:avLst/>
          </a:prstGeom>
        </p:spPr>
        <p:txBody>
          <a:bodyPr>
            <a:spAutoFit/>
          </a:bodyPr>
          <a:lstStyle/>
          <a:p>
            <a:pPr algn="r" eaLnBrk="1" hangingPunct="1"/>
            <a:r>
              <a:rPr lang="en-US" altLang="en-US" sz="1700" b="1" dirty="0">
                <a:solidFill>
                  <a:srgbClr val="990000"/>
                </a:solidFill>
              </a:rPr>
              <a:t>LAS POSITAS COLLEGE</a:t>
            </a:r>
          </a:p>
          <a:p>
            <a:pPr algn="r" eaLnBrk="1" hangingPunct="1"/>
            <a:r>
              <a:rPr lang="en-US" altLang="en-US" sz="1700" b="1" dirty="0" smtClean="0">
                <a:solidFill>
                  <a:srgbClr val="990000"/>
                </a:solidFill>
              </a:rPr>
              <a:t>September 23, </a:t>
            </a:r>
            <a:r>
              <a:rPr lang="en-US" altLang="en-US" sz="1700" b="1" dirty="0">
                <a:solidFill>
                  <a:srgbClr val="990000"/>
                </a:solidFill>
              </a:rPr>
              <a:t>2019</a:t>
            </a:r>
            <a:endParaRPr lang="en-US" altLang="en-US" sz="1700" dirty="0">
              <a:solidFill>
                <a:srgbClr val="990000"/>
              </a:solidFill>
            </a:endParaRPr>
          </a:p>
        </p:txBody>
      </p:sp>
      <p:sp>
        <p:nvSpPr>
          <p:cNvPr id="8" name="Line 5"/>
          <p:cNvSpPr>
            <a:spLocks noChangeShapeType="1"/>
          </p:cNvSpPr>
          <p:nvPr/>
        </p:nvSpPr>
        <p:spPr bwMode="auto">
          <a:xfrm>
            <a:off x="230400" y="1147133"/>
            <a:ext cx="6583362"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769777795"/>
              </p:ext>
            </p:extLst>
          </p:nvPr>
        </p:nvGraphicFramePr>
        <p:xfrm>
          <a:off x="230402" y="1410056"/>
          <a:ext cx="6888244" cy="7092572"/>
        </p:xfrm>
        <a:graphic>
          <a:graphicData uri="http://schemas.openxmlformats.org/drawingml/2006/table">
            <a:tbl>
              <a:tblPr>
                <a:tableStyleId>{5C22544A-7EE6-4342-B048-85BDC9FD1C3A}</a:tableStyleId>
              </a:tblPr>
              <a:tblGrid>
                <a:gridCol w="1637200">
                  <a:extLst>
                    <a:ext uri="{9D8B030D-6E8A-4147-A177-3AD203B41FA5}">
                      <a16:colId xmlns:a16="http://schemas.microsoft.com/office/drawing/2014/main" val="2146104650"/>
                    </a:ext>
                  </a:extLst>
                </a:gridCol>
                <a:gridCol w="935419">
                  <a:extLst>
                    <a:ext uri="{9D8B030D-6E8A-4147-A177-3AD203B41FA5}">
                      <a16:colId xmlns:a16="http://schemas.microsoft.com/office/drawing/2014/main" val="3609557569"/>
                    </a:ext>
                  </a:extLst>
                </a:gridCol>
                <a:gridCol w="882436">
                  <a:extLst>
                    <a:ext uri="{9D8B030D-6E8A-4147-A177-3AD203B41FA5}">
                      <a16:colId xmlns:a16="http://schemas.microsoft.com/office/drawing/2014/main" val="537815257"/>
                    </a:ext>
                  </a:extLst>
                </a:gridCol>
                <a:gridCol w="1134371">
                  <a:extLst>
                    <a:ext uri="{9D8B030D-6E8A-4147-A177-3AD203B41FA5}">
                      <a16:colId xmlns:a16="http://schemas.microsoft.com/office/drawing/2014/main" val="3797721249"/>
                    </a:ext>
                  </a:extLst>
                </a:gridCol>
                <a:gridCol w="2298818">
                  <a:extLst>
                    <a:ext uri="{9D8B030D-6E8A-4147-A177-3AD203B41FA5}">
                      <a16:colId xmlns:a16="http://schemas.microsoft.com/office/drawing/2014/main" val="2508633308"/>
                    </a:ext>
                  </a:extLst>
                </a:gridCol>
              </a:tblGrid>
              <a:tr h="294696">
                <a:tc>
                  <a:txBody>
                    <a:bodyPr/>
                    <a:lstStyle/>
                    <a:p>
                      <a:pPr algn="ctr" rtl="0" fontAlgn="t"/>
                      <a:r>
                        <a:rPr lang="en-US" sz="950" b="1" u="sng" strike="noStrike" baseline="0" dirty="0">
                          <a:effectLst/>
                        </a:rPr>
                        <a:t>Project Description</a:t>
                      </a:r>
                      <a:endParaRPr lang="en-US" sz="950" b="1" i="0" u="sng" strike="noStrike" baseline="0" dirty="0">
                        <a:solidFill>
                          <a:srgbClr val="000000"/>
                        </a:solidFill>
                        <a:effectLst/>
                        <a:latin typeface="Arial" panose="020B0604020202020204" pitchFamily="34" charset="0"/>
                      </a:endParaRPr>
                    </a:p>
                  </a:txBody>
                  <a:tcPr marL="4266" marR="4266" marT="4266" marB="0"/>
                </a:tc>
                <a:tc>
                  <a:txBody>
                    <a:bodyPr/>
                    <a:lstStyle/>
                    <a:p>
                      <a:pPr algn="ctr" rtl="0" fontAlgn="t"/>
                      <a:r>
                        <a:rPr lang="en-US" sz="950" b="1" u="sng" strike="noStrike" baseline="0" dirty="0">
                          <a:effectLst/>
                        </a:rPr>
                        <a:t>Point of Contact</a:t>
                      </a:r>
                      <a:endParaRPr lang="en-US" sz="950" b="1" i="0" u="sng" strike="noStrike" baseline="0" dirty="0">
                        <a:solidFill>
                          <a:srgbClr val="000000"/>
                        </a:solidFill>
                        <a:effectLst/>
                        <a:latin typeface="Arial" panose="020B0604020202020204" pitchFamily="34" charset="0"/>
                      </a:endParaRPr>
                    </a:p>
                  </a:txBody>
                  <a:tcPr marL="4266" marR="4266" marT="4266" marB="0"/>
                </a:tc>
                <a:tc>
                  <a:txBody>
                    <a:bodyPr/>
                    <a:lstStyle/>
                    <a:p>
                      <a:pPr algn="ctr" rtl="0" fontAlgn="t"/>
                      <a:r>
                        <a:rPr lang="en-US" sz="950" b="1" u="sng" strike="noStrike" baseline="0" dirty="0">
                          <a:effectLst/>
                        </a:rPr>
                        <a:t>Division</a:t>
                      </a:r>
                      <a:endParaRPr lang="en-US" sz="950" b="1" i="0" u="sng" strike="noStrike" baseline="0" dirty="0">
                        <a:solidFill>
                          <a:srgbClr val="000000"/>
                        </a:solidFill>
                        <a:effectLst/>
                        <a:latin typeface="Arial" panose="020B0604020202020204" pitchFamily="34" charset="0"/>
                      </a:endParaRPr>
                    </a:p>
                  </a:txBody>
                  <a:tcPr marL="4266" marR="4266" marT="4266" marB="0"/>
                </a:tc>
                <a:tc>
                  <a:txBody>
                    <a:bodyPr/>
                    <a:lstStyle/>
                    <a:p>
                      <a:pPr algn="ctr" rtl="0" fontAlgn="t"/>
                      <a:r>
                        <a:rPr lang="en-US" sz="950" b="1" u="sng" strike="noStrike" baseline="0" dirty="0">
                          <a:effectLst/>
                        </a:rPr>
                        <a:t>Location</a:t>
                      </a:r>
                      <a:endParaRPr lang="en-US" sz="950" b="1" i="0" u="sng" strike="noStrike" baseline="0" dirty="0">
                        <a:solidFill>
                          <a:srgbClr val="000000"/>
                        </a:solidFill>
                        <a:effectLst/>
                        <a:latin typeface="Arial" panose="020B0604020202020204" pitchFamily="34" charset="0"/>
                      </a:endParaRPr>
                    </a:p>
                  </a:txBody>
                  <a:tcPr marL="4266" marR="4266" marT="4266" marB="0"/>
                </a:tc>
                <a:tc>
                  <a:txBody>
                    <a:bodyPr/>
                    <a:lstStyle/>
                    <a:p>
                      <a:pPr algn="ctr" rtl="0" fontAlgn="t"/>
                      <a:r>
                        <a:rPr lang="en-US" sz="950" b="1" u="sng" strike="noStrike" baseline="0" dirty="0">
                          <a:effectLst/>
                        </a:rPr>
                        <a:t>Status</a:t>
                      </a:r>
                      <a:endParaRPr lang="en-US" sz="950" b="1" i="0" u="sng" strike="noStrike" baseline="0" dirty="0">
                        <a:solidFill>
                          <a:srgbClr val="000000"/>
                        </a:solidFill>
                        <a:effectLst/>
                        <a:latin typeface="Arial" panose="020B0604020202020204" pitchFamily="34" charset="0"/>
                      </a:endParaRPr>
                    </a:p>
                  </a:txBody>
                  <a:tcPr marL="4266" marR="4266" marT="4266" marB="0"/>
                </a:tc>
                <a:extLst>
                  <a:ext uri="{0D108BD9-81ED-4DB2-BD59-A6C34878D82A}">
                    <a16:rowId xmlns:a16="http://schemas.microsoft.com/office/drawing/2014/main" val="2520961849"/>
                  </a:ext>
                </a:extLst>
              </a:tr>
              <a:tr h="474426">
                <a:tc>
                  <a:txBody>
                    <a:bodyPr/>
                    <a:lstStyle/>
                    <a:p>
                      <a:pPr algn="l" rtl="0" fontAlgn="ctr"/>
                      <a:r>
                        <a:rPr lang="en-US" sz="950" u="none" strike="noStrike" baseline="0" dirty="0">
                          <a:effectLst/>
                        </a:rPr>
                        <a:t>Bookstore and Welcome Center Signs</a:t>
                      </a:r>
                      <a:endParaRPr lang="en-US" sz="950" b="0" i="0" u="none" strike="noStrike" baseline="0" dirty="0">
                        <a:solidFill>
                          <a:srgbClr val="000000"/>
                        </a:solidFill>
                        <a:effectLst/>
                        <a:latin typeface="Arial" panose="020B0604020202020204" pitchFamily="34" charset="0"/>
                      </a:endParaRPr>
                    </a:p>
                  </a:txBody>
                  <a:tcPr marL="4266" marR="4266" marT="4266" marB="0" anchor="ctr"/>
                </a:tc>
                <a:tc>
                  <a:txBody>
                    <a:bodyPr/>
                    <a:lstStyle/>
                    <a:p>
                      <a:pPr algn="ctr" rtl="0" fontAlgn="ctr"/>
                      <a:r>
                        <a:rPr lang="en-US" sz="950" u="none" strike="noStrike" baseline="0" dirty="0">
                          <a:effectLst/>
                        </a:rPr>
                        <a:t> </a:t>
                      </a:r>
                      <a:endParaRPr lang="en-US" sz="950" b="0" i="0" u="none" strike="noStrike" baseline="0" dirty="0">
                        <a:solidFill>
                          <a:srgbClr val="000000"/>
                        </a:solidFill>
                        <a:effectLst/>
                        <a:latin typeface="Arial" panose="020B0604020202020204" pitchFamily="34" charset="0"/>
                      </a:endParaRPr>
                    </a:p>
                  </a:txBody>
                  <a:tcPr marL="4266" marR="4266" marT="4266" marB="0" anchor="ctr"/>
                </a:tc>
                <a:tc>
                  <a:txBody>
                    <a:bodyPr/>
                    <a:lstStyle/>
                    <a:p>
                      <a:pPr algn="ctr" rtl="0" fontAlgn="ctr"/>
                      <a:r>
                        <a:rPr lang="en-US" sz="950" u="none" strike="noStrike" baseline="0">
                          <a:effectLst/>
                        </a:rPr>
                        <a:t> </a:t>
                      </a:r>
                      <a:endParaRPr lang="en-US" sz="950" b="0" i="0" u="none" strike="noStrike" baseline="0">
                        <a:solidFill>
                          <a:srgbClr val="000000"/>
                        </a:solidFill>
                        <a:effectLst/>
                        <a:latin typeface="Arial" panose="020B0604020202020204" pitchFamily="34" charset="0"/>
                      </a:endParaRPr>
                    </a:p>
                  </a:txBody>
                  <a:tcPr marL="4266" marR="4266" marT="4266" marB="0" anchor="ctr"/>
                </a:tc>
                <a:tc>
                  <a:txBody>
                    <a:bodyPr/>
                    <a:lstStyle/>
                    <a:p>
                      <a:pPr algn="ctr" rtl="0" fontAlgn="ctr"/>
                      <a:r>
                        <a:rPr lang="en-US" sz="950" u="none" strike="noStrike" baseline="0">
                          <a:effectLst/>
                        </a:rPr>
                        <a:t> Bldg 1300</a:t>
                      </a:r>
                      <a:endParaRPr lang="en-US" sz="950" b="0" i="0" u="none" strike="noStrike" baseline="0">
                        <a:solidFill>
                          <a:srgbClr val="000000"/>
                        </a:solidFill>
                        <a:effectLst/>
                        <a:latin typeface="Arial" panose="020B0604020202020204" pitchFamily="34" charset="0"/>
                      </a:endParaRPr>
                    </a:p>
                  </a:txBody>
                  <a:tcPr marL="4266" marR="4266" marT="4266" marB="0" anchor="ctr"/>
                </a:tc>
                <a:tc>
                  <a:txBody>
                    <a:bodyPr/>
                    <a:lstStyle/>
                    <a:p>
                      <a:pPr algn="ctr" rtl="0" fontAlgn="ctr"/>
                      <a:r>
                        <a:rPr lang="en-US" sz="950" u="none" strike="noStrike" baseline="0">
                          <a:effectLst/>
                        </a:rPr>
                        <a:t>Completed</a:t>
                      </a:r>
                      <a:endParaRPr lang="en-US" sz="950" b="0" i="0" u="none" strike="noStrike" baseline="0">
                        <a:solidFill>
                          <a:srgbClr val="000000"/>
                        </a:solidFill>
                        <a:effectLst/>
                        <a:latin typeface="Arial" panose="020B0604020202020204" pitchFamily="34" charset="0"/>
                      </a:endParaRPr>
                    </a:p>
                  </a:txBody>
                  <a:tcPr marL="4266" marR="4266" marT="4266" marB="0" anchor="ctr"/>
                </a:tc>
                <a:extLst>
                  <a:ext uri="{0D108BD9-81ED-4DB2-BD59-A6C34878D82A}">
                    <a16:rowId xmlns:a16="http://schemas.microsoft.com/office/drawing/2014/main" val="2837460655"/>
                  </a:ext>
                </a:extLst>
              </a:tr>
              <a:tr h="564023">
                <a:tc>
                  <a:txBody>
                    <a:bodyPr/>
                    <a:lstStyle/>
                    <a:p>
                      <a:pPr algn="l" rtl="0" fontAlgn="t"/>
                      <a:r>
                        <a:rPr lang="en-US" sz="950" u="none" strike="noStrike" baseline="0" dirty="0">
                          <a:effectLst/>
                        </a:rPr>
                        <a:t>803 Computer Lab Workstation Wiring and Electrical</a:t>
                      </a:r>
                      <a:endParaRPr lang="en-US" sz="950" b="0" i="0" u="none" strike="noStrike" baseline="0" dirty="0">
                        <a:solidFill>
                          <a:srgbClr val="000000"/>
                        </a:solidFill>
                        <a:effectLst/>
                        <a:latin typeface="Arial" panose="020B0604020202020204" pitchFamily="34" charset="0"/>
                      </a:endParaRPr>
                    </a:p>
                  </a:txBody>
                  <a:tcPr marL="4266" marR="4266" marT="4266" marB="0"/>
                </a:tc>
                <a:tc>
                  <a:txBody>
                    <a:bodyPr/>
                    <a:lstStyle/>
                    <a:p>
                      <a:pPr algn="ctr" rtl="0" fontAlgn="ctr"/>
                      <a:r>
                        <a:rPr lang="en-US" sz="950" u="none" strike="noStrike" baseline="0" dirty="0">
                          <a:effectLst/>
                        </a:rPr>
                        <a:t> </a:t>
                      </a:r>
                      <a:endParaRPr lang="en-US" sz="950" b="0" i="0" u="none" strike="noStrike" baseline="0" dirty="0">
                        <a:solidFill>
                          <a:srgbClr val="000000"/>
                        </a:solidFill>
                        <a:effectLst/>
                        <a:latin typeface="Arial" panose="020B0604020202020204" pitchFamily="34" charset="0"/>
                      </a:endParaRPr>
                    </a:p>
                  </a:txBody>
                  <a:tcPr marL="4266" marR="4266" marT="4266" marB="0" anchor="ctr"/>
                </a:tc>
                <a:tc>
                  <a:txBody>
                    <a:bodyPr/>
                    <a:lstStyle/>
                    <a:p>
                      <a:pPr algn="ctr" rtl="0" fontAlgn="ctr"/>
                      <a:r>
                        <a:rPr lang="en-US" sz="950" u="none" strike="noStrike" baseline="0" dirty="0">
                          <a:effectLst/>
                        </a:rPr>
                        <a:t> </a:t>
                      </a:r>
                      <a:endParaRPr lang="en-US" sz="950" b="0" i="0" u="none" strike="noStrike" baseline="0" dirty="0">
                        <a:solidFill>
                          <a:srgbClr val="000000"/>
                        </a:solidFill>
                        <a:effectLst/>
                        <a:latin typeface="Arial" panose="020B0604020202020204" pitchFamily="34" charset="0"/>
                      </a:endParaRPr>
                    </a:p>
                  </a:txBody>
                  <a:tcPr marL="4266" marR="4266" marT="4266" marB="0" anchor="ctr"/>
                </a:tc>
                <a:tc>
                  <a:txBody>
                    <a:bodyPr/>
                    <a:lstStyle/>
                    <a:p>
                      <a:pPr algn="ctr" rtl="0" fontAlgn="ctr"/>
                      <a:r>
                        <a:rPr lang="en-US" sz="950" u="none" strike="noStrike" baseline="0" dirty="0">
                          <a:effectLst/>
                        </a:rPr>
                        <a:t>B800 </a:t>
                      </a:r>
                      <a:endParaRPr lang="en-US" sz="950" b="0" i="0" u="none" strike="noStrike" baseline="0" dirty="0">
                        <a:solidFill>
                          <a:srgbClr val="000000"/>
                        </a:solidFill>
                        <a:effectLst/>
                        <a:latin typeface="Arial" panose="020B0604020202020204" pitchFamily="34" charset="0"/>
                      </a:endParaRPr>
                    </a:p>
                  </a:txBody>
                  <a:tcPr marL="4266" marR="4266" marT="4266" marB="0" anchor="ctr"/>
                </a:tc>
                <a:tc>
                  <a:txBody>
                    <a:bodyPr/>
                    <a:lstStyle/>
                    <a:p>
                      <a:pPr algn="ctr" rtl="0" fontAlgn="ctr"/>
                      <a:r>
                        <a:rPr lang="en-US" sz="950" u="none" strike="noStrike" baseline="0" dirty="0">
                          <a:effectLst/>
                        </a:rPr>
                        <a:t>Completed</a:t>
                      </a:r>
                      <a:endParaRPr lang="en-US" sz="950" b="0" i="0" u="none" strike="noStrike" baseline="0" dirty="0">
                        <a:solidFill>
                          <a:srgbClr val="000000"/>
                        </a:solidFill>
                        <a:effectLst/>
                        <a:latin typeface="Arial" panose="020B0604020202020204" pitchFamily="34" charset="0"/>
                      </a:endParaRPr>
                    </a:p>
                  </a:txBody>
                  <a:tcPr marL="4266" marR="4266" marT="4266" marB="0" anchor="ctr"/>
                </a:tc>
                <a:extLst>
                  <a:ext uri="{0D108BD9-81ED-4DB2-BD59-A6C34878D82A}">
                    <a16:rowId xmlns:a16="http://schemas.microsoft.com/office/drawing/2014/main" val="3820864639"/>
                  </a:ext>
                </a:extLst>
              </a:tr>
              <a:tr h="370912">
                <a:tc>
                  <a:txBody>
                    <a:bodyPr/>
                    <a:lstStyle/>
                    <a:p>
                      <a:pPr algn="l" rtl="0" fontAlgn="t"/>
                      <a:r>
                        <a:rPr lang="en-US" sz="950" u="none" strike="noStrike" baseline="0">
                          <a:effectLst/>
                        </a:rPr>
                        <a:t>Blinds for Student Services</a:t>
                      </a:r>
                      <a:endParaRPr lang="en-US" sz="950" b="0" i="0" u="none" strike="noStrike" baseline="0">
                        <a:solidFill>
                          <a:srgbClr val="000000"/>
                        </a:solidFill>
                        <a:effectLst/>
                        <a:latin typeface="Arial" panose="020B0604020202020204" pitchFamily="34" charset="0"/>
                      </a:endParaRPr>
                    </a:p>
                  </a:txBody>
                  <a:tcPr marL="4266" marR="4266" marT="4266" marB="0"/>
                </a:tc>
                <a:tc>
                  <a:txBody>
                    <a:bodyPr/>
                    <a:lstStyle/>
                    <a:p>
                      <a:pPr algn="ctr" rtl="0" fontAlgn="ctr"/>
                      <a:r>
                        <a:rPr lang="en-US" sz="950" u="none" strike="noStrike" baseline="0">
                          <a:effectLst/>
                        </a:rPr>
                        <a:t> </a:t>
                      </a:r>
                      <a:endParaRPr lang="en-US" sz="950" b="0" i="0" u="none" strike="noStrike" baseline="0">
                        <a:solidFill>
                          <a:srgbClr val="000000"/>
                        </a:solidFill>
                        <a:effectLst/>
                        <a:latin typeface="Arial" panose="020B0604020202020204" pitchFamily="34" charset="0"/>
                      </a:endParaRPr>
                    </a:p>
                  </a:txBody>
                  <a:tcPr marL="4266" marR="4266" marT="4266" marB="0" anchor="ctr"/>
                </a:tc>
                <a:tc>
                  <a:txBody>
                    <a:bodyPr/>
                    <a:lstStyle/>
                    <a:p>
                      <a:pPr algn="ctr" rtl="0" fontAlgn="ctr"/>
                      <a:r>
                        <a:rPr lang="en-US" sz="950" u="none" strike="noStrike" baseline="0">
                          <a:effectLst/>
                        </a:rPr>
                        <a:t> </a:t>
                      </a:r>
                      <a:endParaRPr lang="en-US" sz="950" b="0" i="0" u="none" strike="noStrike" baseline="0">
                        <a:solidFill>
                          <a:srgbClr val="000000"/>
                        </a:solidFill>
                        <a:effectLst/>
                        <a:latin typeface="Arial" panose="020B0604020202020204" pitchFamily="34" charset="0"/>
                      </a:endParaRPr>
                    </a:p>
                  </a:txBody>
                  <a:tcPr marL="4266" marR="4266" marT="4266" marB="0" anchor="ctr"/>
                </a:tc>
                <a:tc>
                  <a:txBody>
                    <a:bodyPr/>
                    <a:lstStyle/>
                    <a:p>
                      <a:pPr algn="ctr" rtl="0" fontAlgn="t"/>
                      <a:r>
                        <a:rPr lang="en-US" sz="950" u="none" strike="noStrike" baseline="0">
                          <a:effectLst/>
                        </a:rPr>
                        <a:t>Bldg 1600</a:t>
                      </a:r>
                      <a:endParaRPr lang="en-US" sz="950" b="0" i="0" u="none" strike="noStrike" baseline="0">
                        <a:solidFill>
                          <a:srgbClr val="000000"/>
                        </a:solidFill>
                        <a:effectLst/>
                        <a:latin typeface="Arial" panose="020B0604020202020204" pitchFamily="34" charset="0"/>
                      </a:endParaRPr>
                    </a:p>
                  </a:txBody>
                  <a:tcPr marL="4266" marR="4266" marT="4266" marB="0"/>
                </a:tc>
                <a:tc>
                  <a:txBody>
                    <a:bodyPr/>
                    <a:lstStyle/>
                    <a:p>
                      <a:pPr algn="ctr" rtl="0" fontAlgn="ctr"/>
                      <a:r>
                        <a:rPr lang="en-US" sz="950" u="none" strike="noStrike" baseline="0" dirty="0">
                          <a:effectLst/>
                        </a:rPr>
                        <a:t>Completed</a:t>
                      </a:r>
                      <a:endParaRPr lang="en-US" sz="950" b="0" i="0" u="none" strike="noStrike" baseline="0" dirty="0">
                        <a:solidFill>
                          <a:srgbClr val="000000"/>
                        </a:solidFill>
                        <a:effectLst/>
                        <a:latin typeface="Arial" panose="020B0604020202020204" pitchFamily="34" charset="0"/>
                      </a:endParaRPr>
                    </a:p>
                  </a:txBody>
                  <a:tcPr marL="4266" marR="4266" marT="4266" marB="0" anchor="ctr"/>
                </a:tc>
                <a:extLst>
                  <a:ext uri="{0D108BD9-81ED-4DB2-BD59-A6C34878D82A}">
                    <a16:rowId xmlns:a16="http://schemas.microsoft.com/office/drawing/2014/main" val="2641359923"/>
                  </a:ext>
                </a:extLst>
              </a:tr>
              <a:tr h="277322">
                <a:tc>
                  <a:txBody>
                    <a:bodyPr/>
                    <a:lstStyle/>
                    <a:p>
                      <a:pPr algn="l" rtl="0" fontAlgn="t"/>
                      <a:r>
                        <a:rPr lang="en-US" sz="950" u="none" strike="noStrike" baseline="0">
                          <a:effectLst/>
                        </a:rPr>
                        <a:t>Office Reconfiguration</a:t>
                      </a:r>
                      <a:endParaRPr lang="en-US" sz="950" b="0" i="0" u="none" strike="noStrike" baseline="0">
                        <a:solidFill>
                          <a:srgbClr val="000000"/>
                        </a:solidFill>
                        <a:effectLst/>
                        <a:latin typeface="Arial" panose="020B0604020202020204" pitchFamily="34" charset="0"/>
                      </a:endParaRPr>
                    </a:p>
                  </a:txBody>
                  <a:tcPr marL="4266" marR="4266" marT="4266" marB="0"/>
                </a:tc>
                <a:tc rowSpan="2">
                  <a:txBody>
                    <a:bodyPr/>
                    <a:lstStyle/>
                    <a:p>
                      <a:pPr algn="l" rtl="0" fontAlgn="t"/>
                      <a:r>
                        <a:rPr lang="en-US" sz="950" u="none" strike="noStrike" baseline="0">
                          <a:effectLst/>
                        </a:rPr>
                        <a:t>William Garcia</a:t>
                      </a:r>
                      <a:endParaRPr lang="en-US" sz="950" b="0" i="0" u="none" strike="noStrike" baseline="0">
                        <a:solidFill>
                          <a:srgbClr val="000000"/>
                        </a:solidFill>
                        <a:effectLst/>
                        <a:latin typeface="Arial" panose="020B0604020202020204" pitchFamily="34" charset="0"/>
                      </a:endParaRPr>
                    </a:p>
                  </a:txBody>
                  <a:tcPr marL="4266" marR="4266" marT="4266" marB="0"/>
                </a:tc>
                <a:tc rowSpan="2">
                  <a:txBody>
                    <a:bodyPr/>
                    <a:lstStyle/>
                    <a:p>
                      <a:pPr algn="l" rtl="0" fontAlgn="t"/>
                      <a:r>
                        <a:rPr lang="en-US" sz="950" u="none" strike="noStrike" baseline="0">
                          <a:effectLst/>
                        </a:rPr>
                        <a:t>Student Services</a:t>
                      </a:r>
                      <a:endParaRPr lang="en-US" sz="950" b="0" i="0" u="none" strike="noStrike" baseline="0">
                        <a:solidFill>
                          <a:srgbClr val="000000"/>
                        </a:solidFill>
                        <a:effectLst/>
                        <a:latin typeface="Arial" panose="020B0604020202020204" pitchFamily="34" charset="0"/>
                      </a:endParaRPr>
                    </a:p>
                  </a:txBody>
                  <a:tcPr marL="4266" marR="4266" marT="4266" marB="0"/>
                </a:tc>
                <a:tc rowSpan="2">
                  <a:txBody>
                    <a:bodyPr/>
                    <a:lstStyle/>
                    <a:p>
                      <a:pPr algn="ctr" rtl="0" fontAlgn="t"/>
                      <a:r>
                        <a:rPr lang="en-US" sz="950" u="none" strike="noStrike" baseline="0">
                          <a:effectLst/>
                        </a:rPr>
                        <a:t>Bldg 1600</a:t>
                      </a:r>
                      <a:endParaRPr lang="en-US" sz="950" b="0" i="0" u="none" strike="noStrike" baseline="0">
                        <a:solidFill>
                          <a:srgbClr val="000000"/>
                        </a:solidFill>
                        <a:effectLst/>
                        <a:latin typeface="Arial" panose="020B0604020202020204" pitchFamily="34" charset="0"/>
                      </a:endParaRPr>
                    </a:p>
                  </a:txBody>
                  <a:tcPr marL="4266" marR="4266" marT="4266" marB="0"/>
                </a:tc>
                <a:tc rowSpan="2">
                  <a:txBody>
                    <a:bodyPr/>
                    <a:lstStyle/>
                    <a:p>
                      <a:pPr algn="ctr" rtl="0" fontAlgn="t"/>
                      <a:r>
                        <a:rPr lang="en-US" sz="950" u="none" strike="noStrike" baseline="0" dirty="0">
                          <a:effectLst/>
                        </a:rPr>
                        <a:t>Completed</a:t>
                      </a:r>
                      <a:endParaRPr lang="en-US" sz="950" b="0" i="0" u="none" strike="noStrike" baseline="0" dirty="0">
                        <a:solidFill>
                          <a:srgbClr val="000000"/>
                        </a:solidFill>
                        <a:effectLst/>
                        <a:latin typeface="Arial" panose="020B0604020202020204" pitchFamily="34" charset="0"/>
                      </a:endParaRPr>
                    </a:p>
                  </a:txBody>
                  <a:tcPr marL="4266" marR="4266" marT="4266" marB="0"/>
                </a:tc>
                <a:extLst>
                  <a:ext uri="{0D108BD9-81ED-4DB2-BD59-A6C34878D82A}">
                    <a16:rowId xmlns:a16="http://schemas.microsoft.com/office/drawing/2014/main" val="4139097223"/>
                  </a:ext>
                </a:extLst>
              </a:tr>
              <a:tr h="187995">
                <a:tc>
                  <a:txBody>
                    <a:bodyPr/>
                    <a:lstStyle/>
                    <a:p>
                      <a:pPr algn="l" rtl="0" fontAlgn="t"/>
                      <a:r>
                        <a:rPr lang="en-US" sz="950" u="none" strike="noStrike" baseline="0">
                          <a:effectLst/>
                        </a:rPr>
                        <a:t>A&amp;R and EOPS</a:t>
                      </a:r>
                      <a:endParaRPr lang="en-US" sz="950" b="0" i="0" u="none" strike="noStrike" baseline="0">
                        <a:solidFill>
                          <a:srgbClr val="000000"/>
                        </a:solidFill>
                        <a:effectLst/>
                        <a:latin typeface="Arial" panose="020B0604020202020204" pitchFamily="34" charset="0"/>
                      </a:endParaRPr>
                    </a:p>
                  </a:txBody>
                  <a:tcPr marL="4266" marR="4266" marT="4266"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28653602"/>
                  </a:ext>
                </a:extLst>
              </a:tr>
              <a:tr h="462369">
                <a:tc>
                  <a:txBody>
                    <a:bodyPr/>
                    <a:lstStyle/>
                    <a:p>
                      <a:pPr algn="l" rtl="0" fontAlgn="t"/>
                      <a:r>
                        <a:rPr lang="en-US" sz="950" u="none" strike="noStrike" baseline="0">
                          <a:effectLst/>
                        </a:rPr>
                        <a:t>Upper Soccer Field Wind Screen</a:t>
                      </a:r>
                      <a:endParaRPr lang="en-US" sz="950" b="0" i="0" u="none" strike="noStrike" baseline="0">
                        <a:solidFill>
                          <a:srgbClr val="000000"/>
                        </a:solidFill>
                        <a:effectLst/>
                        <a:latin typeface="Arial" panose="020B0604020202020204" pitchFamily="34" charset="0"/>
                      </a:endParaRPr>
                    </a:p>
                  </a:txBody>
                  <a:tcPr marL="4266" marR="4266" marT="4266" marB="0"/>
                </a:tc>
                <a:tc>
                  <a:txBody>
                    <a:bodyPr/>
                    <a:lstStyle/>
                    <a:p>
                      <a:pPr algn="l" rtl="0" fontAlgn="t"/>
                      <a:r>
                        <a:rPr lang="en-US" sz="950" u="none" strike="noStrike" baseline="0">
                          <a:effectLst/>
                        </a:rPr>
                        <a:t>Amir Law</a:t>
                      </a:r>
                      <a:endParaRPr lang="en-US" sz="950" b="0" i="0" u="none" strike="noStrike" baseline="0">
                        <a:solidFill>
                          <a:srgbClr val="000000"/>
                        </a:solidFill>
                        <a:effectLst/>
                        <a:latin typeface="Arial" panose="020B0604020202020204" pitchFamily="34" charset="0"/>
                      </a:endParaRPr>
                    </a:p>
                  </a:txBody>
                  <a:tcPr marL="4266" marR="4266" marT="4266" marB="0"/>
                </a:tc>
                <a:tc>
                  <a:txBody>
                    <a:bodyPr/>
                    <a:lstStyle/>
                    <a:p>
                      <a:pPr algn="l" rtl="0" fontAlgn="t"/>
                      <a:r>
                        <a:rPr lang="en-US" sz="950" u="none" strike="noStrike" baseline="0">
                          <a:effectLst/>
                        </a:rPr>
                        <a:t>BHAWK</a:t>
                      </a:r>
                      <a:endParaRPr lang="en-US" sz="950" b="0" i="0" u="none" strike="noStrike" baseline="0">
                        <a:solidFill>
                          <a:srgbClr val="000000"/>
                        </a:solidFill>
                        <a:effectLst/>
                        <a:latin typeface="Arial" panose="020B0604020202020204" pitchFamily="34" charset="0"/>
                      </a:endParaRPr>
                    </a:p>
                  </a:txBody>
                  <a:tcPr marL="4266" marR="4266" marT="4266" marB="0"/>
                </a:tc>
                <a:tc>
                  <a:txBody>
                    <a:bodyPr/>
                    <a:lstStyle/>
                    <a:p>
                      <a:pPr algn="ctr" rtl="0" fontAlgn="t"/>
                      <a:r>
                        <a:rPr lang="en-US" sz="950" u="none" strike="noStrike" baseline="0">
                          <a:effectLst/>
                        </a:rPr>
                        <a:t>Track and Field Interior, 4ft fence</a:t>
                      </a:r>
                      <a:endParaRPr lang="en-US" sz="950" b="0" i="0" u="none" strike="noStrike" baseline="0">
                        <a:solidFill>
                          <a:srgbClr val="000000"/>
                        </a:solidFill>
                        <a:effectLst/>
                        <a:latin typeface="Arial" panose="020B0604020202020204" pitchFamily="34" charset="0"/>
                      </a:endParaRPr>
                    </a:p>
                  </a:txBody>
                  <a:tcPr marL="4266" marR="4266" marT="4266" marB="0"/>
                </a:tc>
                <a:tc>
                  <a:txBody>
                    <a:bodyPr/>
                    <a:lstStyle/>
                    <a:p>
                      <a:pPr algn="l" rtl="0" fontAlgn="t"/>
                      <a:r>
                        <a:rPr lang="en-US" sz="950" u="none" strike="noStrike" baseline="0" dirty="0">
                          <a:effectLst/>
                        </a:rPr>
                        <a:t>                           </a:t>
                      </a:r>
                      <a:r>
                        <a:rPr lang="en-US" sz="950" u="none" strike="noStrike" baseline="0" dirty="0" smtClean="0">
                          <a:effectLst/>
                        </a:rPr>
                        <a:t>Completed</a:t>
                      </a:r>
                      <a:endParaRPr lang="en-US" sz="950" b="0" i="0" u="none" strike="noStrike" baseline="0" dirty="0">
                        <a:solidFill>
                          <a:srgbClr val="000000"/>
                        </a:solidFill>
                        <a:effectLst/>
                        <a:latin typeface="Arial" panose="020B0604020202020204" pitchFamily="34" charset="0"/>
                      </a:endParaRPr>
                    </a:p>
                  </a:txBody>
                  <a:tcPr marL="4266" marR="4266" marT="4266" marB="0"/>
                </a:tc>
                <a:extLst>
                  <a:ext uri="{0D108BD9-81ED-4DB2-BD59-A6C34878D82A}">
                    <a16:rowId xmlns:a16="http://schemas.microsoft.com/office/drawing/2014/main" val="80769330"/>
                  </a:ext>
                </a:extLst>
              </a:tr>
              <a:tr h="186575">
                <a:tc rowSpan="2">
                  <a:txBody>
                    <a:bodyPr/>
                    <a:lstStyle/>
                    <a:p>
                      <a:pPr algn="l" rtl="0" fontAlgn="t"/>
                      <a:r>
                        <a:rPr lang="en-US" sz="950" u="none" strike="noStrike" baseline="0">
                          <a:effectLst/>
                        </a:rPr>
                        <a:t>Meditation/Prayer Room</a:t>
                      </a:r>
                      <a:endParaRPr lang="en-US" sz="950" b="0" i="0" u="none" strike="noStrike" baseline="0">
                        <a:solidFill>
                          <a:srgbClr val="000000"/>
                        </a:solidFill>
                        <a:effectLst/>
                        <a:latin typeface="Arial" panose="020B0604020202020204" pitchFamily="34" charset="0"/>
                      </a:endParaRPr>
                    </a:p>
                  </a:txBody>
                  <a:tcPr marL="4266" marR="4266" marT="4266" marB="0"/>
                </a:tc>
                <a:tc rowSpan="2">
                  <a:txBody>
                    <a:bodyPr/>
                    <a:lstStyle/>
                    <a:p>
                      <a:pPr algn="l" rtl="0" fontAlgn="t"/>
                      <a:r>
                        <a:rPr lang="en-US" sz="950" u="none" strike="noStrike" baseline="0">
                          <a:effectLst/>
                        </a:rPr>
                        <a:t>William Garcia</a:t>
                      </a:r>
                      <a:endParaRPr lang="en-US" sz="950" b="0" i="0" u="none" strike="noStrike" baseline="0">
                        <a:solidFill>
                          <a:srgbClr val="000000"/>
                        </a:solidFill>
                        <a:effectLst/>
                        <a:latin typeface="Arial" panose="020B0604020202020204" pitchFamily="34" charset="0"/>
                      </a:endParaRPr>
                    </a:p>
                  </a:txBody>
                  <a:tcPr marL="4266" marR="4266" marT="4266" marB="0"/>
                </a:tc>
                <a:tc rowSpan="2">
                  <a:txBody>
                    <a:bodyPr/>
                    <a:lstStyle/>
                    <a:p>
                      <a:pPr algn="l" rtl="0" fontAlgn="t"/>
                      <a:r>
                        <a:rPr lang="en-US" sz="950" u="none" strike="noStrike" baseline="0">
                          <a:effectLst/>
                        </a:rPr>
                        <a:t>Student Services</a:t>
                      </a:r>
                      <a:endParaRPr lang="en-US" sz="950" b="0" i="0" u="none" strike="noStrike" baseline="0">
                        <a:solidFill>
                          <a:srgbClr val="000000"/>
                        </a:solidFill>
                        <a:effectLst/>
                        <a:latin typeface="Arial" panose="020B0604020202020204" pitchFamily="34" charset="0"/>
                      </a:endParaRPr>
                    </a:p>
                  </a:txBody>
                  <a:tcPr marL="4266" marR="4266" marT="4266" marB="0"/>
                </a:tc>
                <a:tc>
                  <a:txBody>
                    <a:bodyPr/>
                    <a:lstStyle/>
                    <a:p>
                      <a:pPr algn="ctr" rtl="0" fontAlgn="t"/>
                      <a:r>
                        <a:rPr lang="en-US" sz="950" u="none" strike="noStrike" baseline="0">
                          <a:effectLst/>
                        </a:rPr>
                        <a:t>Bldg 2400</a:t>
                      </a:r>
                      <a:endParaRPr lang="en-US" sz="950" b="0" i="0" u="none" strike="noStrike" baseline="0">
                        <a:solidFill>
                          <a:srgbClr val="000000"/>
                        </a:solidFill>
                        <a:effectLst/>
                        <a:latin typeface="Arial" panose="020B0604020202020204" pitchFamily="34" charset="0"/>
                      </a:endParaRPr>
                    </a:p>
                  </a:txBody>
                  <a:tcPr marL="4266" marR="4266" marT="4266" marB="0"/>
                </a:tc>
                <a:tc rowSpan="2">
                  <a:txBody>
                    <a:bodyPr/>
                    <a:lstStyle/>
                    <a:p>
                      <a:pPr algn="l" rtl="0" fontAlgn="t"/>
                      <a:r>
                        <a:rPr lang="en-US" sz="950" u="none" strike="noStrike" baseline="0" dirty="0">
                          <a:effectLst/>
                        </a:rPr>
                        <a:t>                           </a:t>
                      </a:r>
                      <a:r>
                        <a:rPr lang="en-US" sz="950" u="none" strike="noStrike" baseline="0" dirty="0" smtClean="0">
                          <a:effectLst/>
                        </a:rPr>
                        <a:t>Completed</a:t>
                      </a:r>
                      <a:endParaRPr lang="en-US" sz="950" b="0" i="0" u="none" strike="noStrike" baseline="0" dirty="0">
                        <a:solidFill>
                          <a:srgbClr val="000000"/>
                        </a:solidFill>
                        <a:effectLst/>
                        <a:latin typeface="Arial" panose="020B0604020202020204" pitchFamily="34" charset="0"/>
                      </a:endParaRPr>
                    </a:p>
                  </a:txBody>
                  <a:tcPr marL="4266" marR="4266" marT="4266" marB="0"/>
                </a:tc>
                <a:extLst>
                  <a:ext uri="{0D108BD9-81ED-4DB2-BD59-A6C34878D82A}">
                    <a16:rowId xmlns:a16="http://schemas.microsoft.com/office/drawing/2014/main" val="1099807986"/>
                  </a:ext>
                </a:extLst>
              </a:tr>
              <a:tr h="15486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t"/>
                      <a:r>
                        <a:rPr lang="en-US" sz="950" u="none" strike="noStrike" baseline="0">
                          <a:effectLst/>
                        </a:rPr>
                        <a:t>2420A</a:t>
                      </a:r>
                      <a:endParaRPr lang="en-US" sz="950" b="0" i="0" u="none" strike="noStrike" baseline="0">
                        <a:solidFill>
                          <a:srgbClr val="000000"/>
                        </a:solidFill>
                        <a:effectLst/>
                        <a:latin typeface="Arial" panose="020B0604020202020204" pitchFamily="34" charset="0"/>
                      </a:endParaRPr>
                    </a:p>
                  </a:txBody>
                  <a:tcPr marL="4266" marR="4266" marT="4266" marB="0"/>
                </a:tc>
                <a:tc vMerge="1">
                  <a:txBody>
                    <a:bodyPr/>
                    <a:lstStyle/>
                    <a:p>
                      <a:endParaRPr lang="en-US"/>
                    </a:p>
                  </a:txBody>
                  <a:tcPr/>
                </a:tc>
                <a:extLst>
                  <a:ext uri="{0D108BD9-81ED-4DB2-BD59-A6C34878D82A}">
                    <a16:rowId xmlns:a16="http://schemas.microsoft.com/office/drawing/2014/main" val="516927061"/>
                  </a:ext>
                </a:extLst>
              </a:tr>
              <a:tr h="479766">
                <a:tc>
                  <a:txBody>
                    <a:bodyPr/>
                    <a:lstStyle/>
                    <a:p>
                      <a:pPr algn="l" rtl="0" fontAlgn="t"/>
                      <a:r>
                        <a:rPr lang="en-US" sz="950" u="none" strike="noStrike" baseline="0">
                          <a:effectLst/>
                        </a:rPr>
                        <a:t>4135-37 &amp; 4224 Faculty Office Window Coverings</a:t>
                      </a:r>
                      <a:endParaRPr lang="en-US" sz="950" b="0" i="0" u="none" strike="noStrike" baseline="0">
                        <a:solidFill>
                          <a:srgbClr val="000000"/>
                        </a:solidFill>
                        <a:effectLst/>
                        <a:latin typeface="Arial" panose="020B0604020202020204" pitchFamily="34" charset="0"/>
                      </a:endParaRPr>
                    </a:p>
                  </a:txBody>
                  <a:tcPr marL="4266" marR="4266" marT="4266" marB="0"/>
                </a:tc>
                <a:tc>
                  <a:txBody>
                    <a:bodyPr/>
                    <a:lstStyle/>
                    <a:p>
                      <a:pPr algn="l" rtl="0" fontAlgn="t"/>
                      <a:r>
                        <a:rPr lang="en-US" sz="950" u="none" strike="noStrike" baseline="0">
                          <a:effectLst/>
                        </a:rPr>
                        <a:t>Stuart McElderry</a:t>
                      </a:r>
                      <a:endParaRPr lang="en-US" sz="950" b="0" i="0" u="none" strike="noStrike" baseline="0">
                        <a:solidFill>
                          <a:srgbClr val="000000"/>
                        </a:solidFill>
                        <a:effectLst/>
                        <a:latin typeface="Arial" panose="020B0604020202020204" pitchFamily="34" charset="0"/>
                      </a:endParaRPr>
                    </a:p>
                  </a:txBody>
                  <a:tcPr marL="4266" marR="4266" marT="4266" marB="0"/>
                </a:tc>
                <a:tc>
                  <a:txBody>
                    <a:bodyPr/>
                    <a:lstStyle/>
                    <a:p>
                      <a:pPr algn="l" rtl="0" fontAlgn="t"/>
                      <a:r>
                        <a:rPr lang="en-US" sz="950" u="none" strike="noStrike" baseline="0">
                          <a:effectLst/>
                        </a:rPr>
                        <a:t>A&amp;H</a:t>
                      </a:r>
                      <a:endParaRPr lang="en-US" sz="950" b="0" i="0" u="none" strike="noStrike" baseline="0">
                        <a:solidFill>
                          <a:srgbClr val="000000"/>
                        </a:solidFill>
                        <a:effectLst/>
                        <a:latin typeface="Arial" panose="020B0604020202020204" pitchFamily="34" charset="0"/>
                      </a:endParaRPr>
                    </a:p>
                  </a:txBody>
                  <a:tcPr marL="4266" marR="4266" marT="4266" marB="0"/>
                </a:tc>
                <a:tc>
                  <a:txBody>
                    <a:bodyPr/>
                    <a:lstStyle/>
                    <a:p>
                      <a:pPr algn="ctr" rtl="0" fontAlgn="t"/>
                      <a:r>
                        <a:rPr lang="en-US" sz="950" u="none" strike="noStrike" baseline="0">
                          <a:effectLst/>
                        </a:rPr>
                        <a:t>B4000</a:t>
                      </a:r>
                      <a:endParaRPr lang="en-US" sz="950" b="0" i="0" u="none" strike="noStrike" baseline="0">
                        <a:solidFill>
                          <a:srgbClr val="000000"/>
                        </a:solidFill>
                        <a:effectLst/>
                        <a:latin typeface="Arial" panose="020B0604020202020204" pitchFamily="34" charset="0"/>
                      </a:endParaRPr>
                    </a:p>
                  </a:txBody>
                  <a:tcPr marL="4266" marR="4266" marT="4266" marB="0"/>
                </a:tc>
                <a:tc>
                  <a:txBody>
                    <a:bodyPr/>
                    <a:lstStyle/>
                    <a:p>
                      <a:pPr algn="l" rtl="0" fontAlgn="t"/>
                      <a:r>
                        <a:rPr lang="en-US" sz="950" u="none" strike="noStrike" baseline="0" dirty="0">
                          <a:effectLst/>
                        </a:rPr>
                        <a:t>                           </a:t>
                      </a:r>
                      <a:r>
                        <a:rPr lang="en-US" sz="950" u="none" strike="noStrike" baseline="0" dirty="0" smtClean="0">
                          <a:effectLst/>
                        </a:rPr>
                        <a:t>Completed</a:t>
                      </a:r>
                      <a:endParaRPr lang="en-US" sz="950" b="0" i="0" u="none" strike="noStrike" baseline="0" dirty="0">
                        <a:solidFill>
                          <a:srgbClr val="000000"/>
                        </a:solidFill>
                        <a:effectLst/>
                        <a:latin typeface="Arial" panose="020B0604020202020204" pitchFamily="34" charset="0"/>
                      </a:endParaRPr>
                    </a:p>
                  </a:txBody>
                  <a:tcPr marL="4266" marR="4266" marT="4266" marB="0"/>
                </a:tc>
                <a:extLst>
                  <a:ext uri="{0D108BD9-81ED-4DB2-BD59-A6C34878D82A}">
                    <a16:rowId xmlns:a16="http://schemas.microsoft.com/office/drawing/2014/main" val="2567774355"/>
                  </a:ext>
                </a:extLst>
              </a:tr>
              <a:tr h="455728">
                <a:tc>
                  <a:txBody>
                    <a:bodyPr/>
                    <a:lstStyle/>
                    <a:p>
                      <a:pPr algn="l" rtl="0" fontAlgn="t"/>
                      <a:r>
                        <a:rPr lang="en-US" sz="950" u="none" strike="noStrike" baseline="0">
                          <a:effectLst/>
                        </a:rPr>
                        <a:t>Computer Studies Display Cases</a:t>
                      </a:r>
                      <a:endParaRPr lang="en-US" sz="950" b="0" i="0" u="none" strike="noStrike" baseline="0">
                        <a:solidFill>
                          <a:srgbClr val="000000"/>
                        </a:solidFill>
                        <a:effectLst/>
                        <a:latin typeface="Arial" panose="020B0604020202020204" pitchFamily="34" charset="0"/>
                      </a:endParaRPr>
                    </a:p>
                  </a:txBody>
                  <a:tcPr marL="4266" marR="4266" marT="4266" marB="0"/>
                </a:tc>
                <a:tc>
                  <a:txBody>
                    <a:bodyPr/>
                    <a:lstStyle/>
                    <a:p>
                      <a:pPr algn="l" rtl="0" fontAlgn="t"/>
                      <a:r>
                        <a:rPr lang="en-US" sz="950" u="none" strike="noStrike" baseline="0">
                          <a:effectLst/>
                        </a:rPr>
                        <a:t>Moh Daoud</a:t>
                      </a:r>
                      <a:endParaRPr lang="en-US" sz="950" b="0" i="0" u="none" strike="noStrike" baseline="0">
                        <a:solidFill>
                          <a:srgbClr val="000000"/>
                        </a:solidFill>
                        <a:effectLst/>
                        <a:latin typeface="Arial" panose="020B0604020202020204" pitchFamily="34" charset="0"/>
                      </a:endParaRPr>
                    </a:p>
                  </a:txBody>
                  <a:tcPr marL="4266" marR="4266" marT="4266" marB="0"/>
                </a:tc>
                <a:tc>
                  <a:txBody>
                    <a:bodyPr/>
                    <a:lstStyle/>
                    <a:p>
                      <a:pPr algn="l" rtl="0" fontAlgn="t"/>
                      <a:r>
                        <a:rPr lang="en-US" sz="950" u="none" strike="noStrike" baseline="0">
                          <a:effectLst/>
                        </a:rPr>
                        <a:t>STEM</a:t>
                      </a:r>
                      <a:endParaRPr lang="en-US" sz="950" b="0" i="0" u="none" strike="noStrike" baseline="0">
                        <a:solidFill>
                          <a:srgbClr val="000000"/>
                        </a:solidFill>
                        <a:effectLst/>
                        <a:latin typeface="Arial" panose="020B0604020202020204" pitchFamily="34" charset="0"/>
                      </a:endParaRPr>
                    </a:p>
                  </a:txBody>
                  <a:tcPr marL="4266" marR="4266" marT="4266" marB="0"/>
                </a:tc>
                <a:tc>
                  <a:txBody>
                    <a:bodyPr/>
                    <a:lstStyle/>
                    <a:p>
                      <a:pPr algn="ctr" rtl="0" fontAlgn="t"/>
                      <a:r>
                        <a:rPr lang="en-US" sz="950" u="none" strike="noStrike" baseline="0">
                          <a:effectLst/>
                        </a:rPr>
                        <a:t>804, Welding/Auto Entrance</a:t>
                      </a:r>
                      <a:endParaRPr lang="en-US" sz="950" b="0" i="0" u="none" strike="noStrike" baseline="0">
                        <a:solidFill>
                          <a:srgbClr val="000000"/>
                        </a:solidFill>
                        <a:effectLst/>
                        <a:latin typeface="Arial" panose="020B0604020202020204" pitchFamily="34" charset="0"/>
                      </a:endParaRPr>
                    </a:p>
                  </a:txBody>
                  <a:tcPr marL="4266" marR="4266" marT="4266" marB="0"/>
                </a:tc>
                <a:tc>
                  <a:txBody>
                    <a:bodyPr/>
                    <a:lstStyle/>
                    <a:p>
                      <a:pPr algn="l" rtl="0" fontAlgn="t"/>
                      <a:r>
                        <a:rPr lang="en-US" sz="950" u="none" strike="noStrike" baseline="0" dirty="0" smtClean="0">
                          <a:effectLst/>
                        </a:rPr>
                        <a:t>                            Complete</a:t>
                      </a:r>
                      <a:endParaRPr lang="en-US" sz="950" b="0" i="0" u="none" strike="noStrike" baseline="0" dirty="0">
                        <a:solidFill>
                          <a:srgbClr val="000000"/>
                        </a:solidFill>
                        <a:effectLst/>
                        <a:latin typeface="Arial" panose="020B0604020202020204" pitchFamily="34" charset="0"/>
                      </a:endParaRPr>
                    </a:p>
                  </a:txBody>
                  <a:tcPr marL="4266" marR="4266" marT="4266" marB="0"/>
                </a:tc>
                <a:extLst>
                  <a:ext uri="{0D108BD9-81ED-4DB2-BD59-A6C34878D82A}">
                    <a16:rowId xmlns:a16="http://schemas.microsoft.com/office/drawing/2014/main" val="1682135478"/>
                  </a:ext>
                </a:extLst>
              </a:tr>
              <a:tr h="304401">
                <a:tc>
                  <a:txBody>
                    <a:bodyPr/>
                    <a:lstStyle/>
                    <a:p>
                      <a:pPr algn="l" rtl="0" fontAlgn="t"/>
                      <a:r>
                        <a:rPr lang="en-US" sz="950" u="none" strike="noStrike" baseline="0">
                          <a:effectLst/>
                        </a:rPr>
                        <a:t>Parking Lot Striping</a:t>
                      </a:r>
                      <a:endParaRPr lang="en-US" sz="950" b="0" i="0" u="none" strike="noStrike" baseline="0">
                        <a:solidFill>
                          <a:srgbClr val="000000"/>
                        </a:solidFill>
                        <a:effectLst/>
                        <a:latin typeface="Arial" panose="020B0604020202020204" pitchFamily="34" charset="0"/>
                      </a:endParaRPr>
                    </a:p>
                  </a:txBody>
                  <a:tcPr marL="4266" marR="4266" marT="4266" marB="0"/>
                </a:tc>
                <a:tc>
                  <a:txBody>
                    <a:bodyPr/>
                    <a:lstStyle/>
                    <a:p>
                      <a:pPr algn="l" rtl="0" fontAlgn="t"/>
                      <a:r>
                        <a:rPr lang="en-US" sz="950" u="none" strike="noStrike" baseline="0">
                          <a:effectLst/>
                        </a:rPr>
                        <a:t>Sean Prather</a:t>
                      </a:r>
                      <a:endParaRPr lang="en-US" sz="950" b="0" i="0" u="none" strike="noStrike" baseline="0">
                        <a:solidFill>
                          <a:srgbClr val="000000"/>
                        </a:solidFill>
                        <a:effectLst/>
                        <a:latin typeface="Arial" panose="020B0604020202020204" pitchFamily="34" charset="0"/>
                      </a:endParaRPr>
                    </a:p>
                  </a:txBody>
                  <a:tcPr marL="4266" marR="4266" marT="4266" marB="0"/>
                </a:tc>
                <a:tc>
                  <a:txBody>
                    <a:bodyPr/>
                    <a:lstStyle/>
                    <a:p>
                      <a:pPr algn="l" rtl="0" fontAlgn="t"/>
                      <a:r>
                        <a:rPr lang="en-US" sz="950" u="none" strike="noStrike" baseline="0">
                          <a:effectLst/>
                        </a:rPr>
                        <a:t>Campus Safety</a:t>
                      </a:r>
                      <a:endParaRPr lang="en-US" sz="950" b="0" i="0" u="none" strike="noStrike" baseline="0">
                        <a:solidFill>
                          <a:srgbClr val="000000"/>
                        </a:solidFill>
                        <a:effectLst/>
                        <a:latin typeface="Arial" panose="020B0604020202020204" pitchFamily="34" charset="0"/>
                      </a:endParaRPr>
                    </a:p>
                  </a:txBody>
                  <a:tcPr marL="4266" marR="4266" marT="4266" marB="0"/>
                </a:tc>
                <a:tc>
                  <a:txBody>
                    <a:bodyPr/>
                    <a:lstStyle/>
                    <a:p>
                      <a:pPr algn="ctr" rtl="0" fontAlgn="t"/>
                      <a:r>
                        <a:rPr lang="en-US" sz="950" u="none" strike="noStrike" baseline="0">
                          <a:effectLst/>
                        </a:rPr>
                        <a:t>LPC Parking Lots</a:t>
                      </a:r>
                      <a:endParaRPr lang="en-US" sz="950" b="0" i="0" u="none" strike="noStrike" baseline="0">
                        <a:solidFill>
                          <a:srgbClr val="000000"/>
                        </a:solidFill>
                        <a:effectLst/>
                        <a:latin typeface="Arial" panose="020B0604020202020204" pitchFamily="34" charset="0"/>
                      </a:endParaRPr>
                    </a:p>
                  </a:txBody>
                  <a:tcPr marL="4266" marR="4266" marT="4266" marB="0"/>
                </a:tc>
                <a:tc>
                  <a:txBody>
                    <a:bodyPr/>
                    <a:lstStyle/>
                    <a:p>
                      <a:pPr algn="l" rtl="0" fontAlgn="t"/>
                      <a:r>
                        <a:rPr lang="en-US" sz="950" u="none" strike="noStrike" baseline="0" dirty="0">
                          <a:effectLst/>
                        </a:rPr>
                        <a:t>                            </a:t>
                      </a:r>
                      <a:r>
                        <a:rPr lang="en-US" sz="950" u="none" strike="noStrike" baseline="0" dirty="0" smtClean="0">
                          <a:effectLst/>
                        </a:rPr>
                        <a:t>Completed</a:t>
                      </a:r>
                      <a:endParaRPr lang="en-US" sz="950" b="0" i="0" u="none" strike="noStrike" baseline="0" dirty="0">
                        <a:solidFill>
                          <a:srgbClr val="000000"/>
                        </a:solidFill>
                        <a:effectLst/>
                        <a:latin typeface="Arial" panose="020B0604020202020204" pitchFamily="34" charset="0"/>
                      </a:endParaRPr>
                    </a:p>
                  </a:txBody>
                  <a:tcPr marL="4266" marR="4266" marT="4266" marB="0"/>
                </a:tc>
                <a:extLst>
                  <a:ext uri="{0D108BD9-81ED-4DB2-BD59-A6C34878D82A}">
                    <a16:rowId xmlns:a16="http://schemas.microsoft.com/office/drawing/2014/main" val="1023668726"/>
                  </a:ext>
                </a:extLst>
              </a:tr>
              <a:tr h="452237">
                <a:tc>
                  <a:txBody>
                    <a:bodyPr/>
                    <a:lstStyle/>
                    <a:p>
                      <a:pPr algn="l" rtl="0" fontAlgn="t"/>
                      <a:r>
                        <a:rPr lang="en-US" sz="950" u="none" strike="noStrike" baseline="0">
                          <a:effectLst/>
                        </a:rPr>
                        <a:t>Team Room Updates</a:t>
                      </a:r>
                      <a:endParaRPr lang="en-US" sz="950" b="0" i="0" u="none" strike="noStrike" baseline="0">
                        <a:solidFill>
                          <a:srgbClr val="000000"/>
                        </a:solidFill>
                        <a:effectLst/>
                        <a:latin typeface="Arial" panose="020B0604020202020204" pitchFamily="34" charset="0"/>
                      </a:endParaRPr>
                    </a:p>
                  </a:txBody>
                  <a:tcPr marL="4266" marR="4266" marT="4266" marB="0"/>
                </a:tc>
                <a:tc>
                  <a:txBody>
                    <a:bodyPr/>
                    <a:lstStyle/>
                    <a:p>
                      <a:pPr algn="l" rtl="0" fontAlgn="t"/>
                      <a:r>
                        <a:rPr lang="en-US" sz="950" u="none" strike="noStrike" baseline="0">
                          <a:effectLst/>
                        </a:rPr>
                        <a:t>James Giacomazzi</a:t>
                      </a:r>
                      <a:endParaRPr lang="en-US" sz="950" b="0" i="0" u="none" strike="noStrike" baseline="0">
                        <a:solidFill>
                          <a:srgbClr val="000000"/>
                        </a:solidFill>
                        <a:effectLst/>
                        <a:latin typeface="Arial" panose="020B0604020202020204" pitchFamily="34" charset="0"/>
                      </a:endParaRPr>
                    </a:p>
                  </a:txBody>
                  <a:tcPr marL="4266" marR="4266" marT="4266" marB="0"/>
                </a:tc>
                <a:tc>
                  <a:txBody>
                    <a:bodyPr/>
                    <a:lstStyle/>
                    <a:p>
                      <a:pPr algn="l" rtl="0" fontAlgn="t"/>
                      <a:r>
                        <a:rPr lang="en-US" sz="950" u="none" strike="noStrike" baseline="0" dirty="0">
                          <a:effectLst/>
                        </a:rPr>
                        <a:t>BHAWK</a:t>
                      </a:r>
                      <a:endParaRPr lang="en-US" sz="950" b="0" i="0" u="none" strike="noStrike" baseline="0" dirty="0">
                        <a:solidFill>
                          <a:srgbClr val="000000"/>
                        </a:solidFill>
                        <a:effectLst/>
                        <a:latin typeface="Arial" panose="020B0604020202020204" pitchFamily="34" charset="0"/>
                      </a:endParaRPr>
                    </a:p>
                  </a:txBody>
                  <a:tcPr marL="4266" marR="4266" marT="4266" marB="0"/>
                </a:tc>
                <a:tc>
                  <a:txBody>
                    <a:bodyPr/>
                    <a:lstStyle/>
                    <a:p>
                      <a:pPr algn="ctr" rtl="0" fontAlgn="t"/>
                      <a:r>
                        <a:rPr lang="en-US" sz="950" u="none" strike="noStrike" baseline="0">
                          <a:effectLst/>
                        </a:rPr>
                        <a:t> Bldg 2500 Locker Rooms</a:t>
                      </a:r>
                      <a:endParaRPr lang="en-US" sz="950" b="0" i="0" u="none" strike="noStrike" baseline="0">
                        <a:solidFill>
                          <a:srgbClr val="000000"/>
                        </a:solidFill>
                        <a:effectLst/>
                        <a:latin typeface="Arial" panose="020B0604020202020204" pitchFamily="34" charset="0"/>
                      </a:endParaRPr>
                    </a:p>
                  </a:txBody>
                  <a:tcPr marL="4266" marR="4266" marT="4266" marB="0"/>
                </a:tc>
                <a:tc>
                  <a:txBody>
                    <a:bodyPr/>
                    <a:lstStyle/>
                    <a:p>
                      <a:pPr algn="l" rtl="0" fontAlgn="t"/>
                      <a:r>
                        <a:rPr lang="en-US" sz="950" u="none" strike="noStrike" baseline="0" dirty="0">
                          <a:effectLst/>
                        </a:rPr>
                        <a:t>Demo completed; Lockers arrived and installed on Sept. </a:t>
                      </a:r>
                      <a:r>
                        <a:rPr lang="en-US" sz="950" u="none" strike="noStrike" baseline="0" dirty="0" smtClean="0">
                          <a:effectLst/>
                        </a:rPr>
                        <a:t>23 &amp; 24, </a:t>
                      </a:r>
                      <a:r>
                        <a:rPr lang="en-US" sz="950" u="none" strike="noStrike" baseline="0" dirty="0">
                          <a:effectLst/>
                        </a:rPr>
                        <a:t>2019.</a:t>
                      </a:r>
                      <a:endParaRPr lang="en-US" sz="950" b="0" i="0" u="none" strike="noStrike" baseline="0" dirty="0">
                        <a:solidFill>
                          <a:srgbClr val="000000"/>
                        </a:solidFill>
                        <a:effectLst/>
                        <a:latin typeface="Arial" panose="020B0604020202020204" pitchFamily="34" charset="0"/>
                      </a:endParaRPr>
                    </a:p>
                  </a:txBody>
                  <a:tcPr marL="4266" marR="4266" marT="4266" marB="0"/>
                </a:tc>
                <a:extLst>
                  <a:ext uri="{0D108BD9-81ED-4DB2-BD59-A6C34878D82A}">
                    <a16:rowId xmlns:a16="http://schemas.microsoft.com/office/drawing/2014/main" val="4027710459"/>
                  </a:ext>
                </a:extLst>
              </a:tr>
              <a:tr h="482978">
                <a:tc rowSpan="3">
                  <a:txBody>
                    <a:bodyPr/>
                    <a:lstStyle/>
                    <a:p>
                      <a:pPr algn="l" rtl="0" fontAlgn="t"/>
                      <a:r>
                        <a:rPr lang="en-US" sz="950" u="none" strike="noStrike" baseline="0" dirty="0">
                          <a:effectLst/>
                        </a:rPr>
                        <a:t>Lactation/Nursing </a:t>
                      </a:r>
                      <a:r>
                        <a:rPr lang="en-US" sz="950" u="none" strike="noStrike" baseline="0" dirty="0" smtClean="0">
                          <a:effectLst/>
                        </a:rPr>
                        <a:t>Rooms</a:t>
                      </a:r>
                      <a:endParaRPr lang="en-US" sz="950" b="0" i="0" u="none" strike="noStrike" baseline="0" dirty="0">
                        <a:solidFill>
                          <a:srgbClr val="000000"/>
                        </a:solidFill>
                        <a:effectLst/>
                        <a:latin typeface="Arial" panose="020B0604020202020204" pitchFamily="34" charset="0"/>
                      </a:endParaRPr>
                    </a:p>
                  </a:txBody>
                  <a:tcPr marL="4266" marR="4266" marT="4266" marB="0"/>
                </a:tc>
                <a:tc rowSpan="3">
                  <a:txBody>
                    <a:bodyPr/>
                    <a:lstStyle/>
                    <a:p>
                      <a:pPr algn="l" rtl="0" fontAlgn="t"/>
                      <a:r>
                        <a:rPr lang="en-US" sz="950" u="none" strike="noStrike" baseline="0">
                          <a:effectLst/>
                        </a:rPr>
                        <a:t>William Garcia</a:t>
                      </a:r>
                      <a:endParaRPr lang="en-US" sz="950" b="0" i="0" u="none" strike="noStrike" baseline="0">
                        <a:solidFill>
                          <a:srgbClr val="000000"/>
                        </a:solidFill>
                        <a:effectLst/>
                        <a:latin typeface="Arial" panose="020B0604020202020204" pitchFamily="34" charset="0"/>
                      </a:endParaRPr>
                    </a:p>
                  </a:txBody>
                  <a:tcPr marL="4266" marR="4266" marT="4266" marB="0"/>
                </a:tc>
                <a:tc rowSpan="3">
                  <a:txBody>
                    <a:bodyPr/>
                    <a:lstStyle/>
                    <a:p>
                      <a:pPr algn="l" rtl="0" fontAlgn="t"/>
                      <a:r>
                        <a:rPr lang="en-US" sz="950" u="none" strike="noStrike" baseline="0">
                          <a:effectLst/>
                        </a:rPr>
                        <a:t>Student Services</a:t>
                      </a:r>
                      <a:endParaRPr lang="en-US" sz="950" b="0" i="0" u="none" strike="noStrike" baseline="0">
                        <a:solidFill>
                          <a:srgbClr val="000000"/>
                        </a:solidFill>
                        <a:effectLst/>
                        <a:latin typeface="Arial" panose="020B0604020202020204" pitchFamily="34" charset="0"/>
                      </a:endParaRPr>
                    </a:p>
                  </a:txBody>
                  <a:tcPr marL="4266" marR="4266" marT="4266" marB="0"/>
                </a:tc>
                <a:tc>
                  <a:txBody>
                    <a:bodyPr/>
                    <a:lstStyle/>
                    <a:p>
                      <a:pPr algn="ctr" rtl="0" fontAlgn="t"/>
                      <a:r>
                        <a:rPr lang="en-US" sz="950" u="none" strike="noStrike" baseline="0" dirty="0">
                          <a:effectLst/>
                        </a:rPr>
                        <a:t>Locations: Bldg 1600 1st/2nd floor; </a:t>
                      </a:r>
                      <a:r>
                        <a:rPr lang="en-US" sz="950" u="none" strike="noStrike" baseline="0" dirty="0" smtClean="0">
                          <a:effectLst/>
                        </a:rPr>
                        <a:t>B1000, B400, B1700</a:t>
                      </a:r>
                      <a:endParaRPr lang="en-US" sz="950" b="0" i="0" u="none" strike="noStrike" baseline="0" dirty="0">
                        <a:solidFill>
                          <a:srgbClr val="000000"/>
                        </a:solidFill>
                        <a:effectLst/>
                        <a:latin typeface="Arial" panose="020B0604020202020204" pitchFamily="34" charset="0"/>
                      </a:endParaRPr>
                    </a:p>
                  </a:txBody>
                  <a:tcPr marL="4266" marR="4266" marT="4266" marB="0"/>
                </a:tc>
                <a:tc rowSpan="3">
                  <a:txBody>
                    <a:bodyPr/>
                    <a:lstStyle/>
                    <a:p>
                      <a:pPr algn="l" rtl="0" fontAlgn="t"/>
                      <a:r>
                        <a:rPr lang="en-US" sz="950" u="none" strike="noStrike" baseline="0" dirty="0">
                          <a:effectLst/>
                        </a:rPr>
                        <a:t>Locks being changed; signage completed; furniture being ordered</a:t>
                      </a:r>
                      <a:endParaRPr lang="en-US" sz="950" b="0" i="0" u="none" strike="noStrike" baseline="0" dirty="0">
                        <a:solidFill>
                          <a:srgbClr val="000000"/>
                        </a:solidFill>
                        <a:effectLst/>
                        <a:latin typeface="Arial" panose="020B0604020202020204" pitchFamily="34" charset="0"/>
                      </a:endParaRPr>
                    </a:p>
                  </a:txBody>
                  <a:tcPr marL="4266" marR="4266" marT="4266" marB="0"/>
                </a:tc>
                <a:extLst>
                  <a:ext uri="{0D108BD9-81ED-4DB2-BD59-A6C34878D82A}">
                    <a16:rowId xmlns:a16="http://schemas.microsoft.com/office/drawing/2014/main" val="2955711597"/>
                  </a:ext>
                </a:extLst>
              </a:tr>
              <a:tr h="7016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endParaRPr lang="en-US" dirty="0"/>
                    </a:p>
                  </a:txBody>
                  <a:tcPr marL="4266" marR="4266" marT="4266" marB="0"/>
                </a:tc>
                <a:tc vMerge="1">
                  <a:txBody>
                    <a:bodyPr/>
                    <a:lstStyle/>
                    <a:p>
                      <a:endParaRPr lang="en-US"/>
                    </a:p>
                  </a:txBody>
                  <a:tcPr/>
                </a:tc>
                <a:extLst>
                  <a:ext uri="{0D108BD9-81ED-4DB2-BD59-A6C34878D82A}">
                    <a16:rowId xmlns:a16="http://schemas.microsoft.com/office/drawing/2014/main" val="4018965260"/>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endParaRPr lang="en-US" dirty="0"/>
                    </a:p>
                  </a:txBody>
                  <a:tcPr marL="4266" marR="4266" marT="4266" marB="0"/>
                </a:tc>
                <a:tc vMerge="1">
                  <a:txBody>
                    <a:bodyPr/>
                    <a:lstStyle/>
                    <a:p>
                      <a:endParaRPr lang="en-US"/>
                    </a:p>
                  </a:txBody>
                  <a:tcPr/>
                </a:tc>
                <a:extLst>
                  <a:ext uri="{0D108BD9-81ED-4DB2-BD59-A6C34878D82A}">
                    <a16:rowId xmlns:a16="http://schemas.microsoft.com/office/drawing/2014/main" val="3264760363"/>
                  </a:ext>
                </a:extLst>
              </a:tr>
              <a:tr h="553827">
                <a:tc>
                  <a:txBody>
                    <a:bodyPr/>
                    <a:lstStyle/>
                    <a:p>
                      <a:pPr algn="l" rtl="0" fontAlgn="t"/>
                      <a:r>
                        <a:rPr lang="en-US" sz="950" u="none" strike="noStrike" baseline="0">
                          <a:effectLst/>
                        </a:rPr>
                        <a:t>White Board additions to rooms 1001, 1002,and 1060</a:t>
                      </a:r>
                      <a:endParaRPr lang="en-US" sz="950" b="0" i="0" u="none" strike="noStrike" baseline="0">
                        <a:solidFill>
                          <a:srgbClr val="000000"/>
                        </a:solidFill>
                        <a:effectLst/>
                        <a:latin typeface="Arial" panose="020B0604020202020204" pitchFamily="34" charset="0"/>
                      </a:endParaRPr>
                    </a:p>
                  </a:txBody>
                  <a:tcPr marL="4266" marR="4266" marT="4266" marB="0"/>
                </a:tc>
                <a:tc>
                  <a:txBody>
                    <a:bodyPr/>
                    <a:lstStyle/>
                    <a:p>
                      <a:pPr algn="l" rtl="0" fontAlgn="t"/>
                      <a:r>
                        <a:rPr lang="en-US" sz="950" u="none" strike="noStrike" baseline="0">
                          <a:effectLst/>
                        </a:rPr>
                        <a:t>Jennie Graham</a:t>
                      </a:r>
                      <a:endParaRPr lang="en-US" sz="950" b="0" i="0" u="none" strike="noStrike" baseline="0">
                        <a:solidFill>
                          <a:srgbClr val="000000"/>
                        </a:solidFill>
                        <a:effectLst/>
                        <a:latin typeface="Arial" panose="020B0604020202020204" pitchFamily="34" charset="0"/>
                      </a:endParaRPr>
                    </a:p>
                  </a:txBody>
                  <a:tcPr marL="4266" marR="4266" marT="4266" marB="0"/>
                </a:tc>
                <a:tc>
                  <a:txBody>
                    <a:bodyPr/>
                    <a:lstStyle/>
                    <a:p>
                      <a:pPr algn="l" rtl="0" fontAlgn="t"/>
                      <a:r>
                        <a:rPr lang="en-US" sz="950" u="none" strike="noStrike" baseline="0">
                          <a:effectLst/>
                        </a:rPr>
                        <a:t>STEM</a:t>
                      </a:r>
                      <a:endParaRPr lang="en-US" sz="950" b="0" i="0" u="none" strike="noStrike" baseline="0">
                        <a:solidFill>
                          <a:srgbClr val="000000"/>
                        </a:solidFill>
                        <a:effectLst/>
                        <a:latin typeface="Arial" panose="020B0604020202020204" pitchFamily="34" charset="0"/>
                      </a:endParaRPr>
                    </a:p>
                  </a:txBody>
                  <a:tcPr marL="4266" marR="4266" marT="4266" marB="0"/>
                </a:tc>
                <a:tc>
                  <a:txBody>
                    <a:bodyPr/>
                    <a:lstStyle/>
                    <a:p>
                      <a:pPr algn="ctr" rtl="0" fontAlgn="t"/>
                      <a:r>
                        <a:rPr lang="en-US" sz="950" u="none" strike="noStrike" baseline="0" dirty="0">
                          <a:effectLst/>
                        </a:rPr>
                        <a:t>Rooms 1001, 1002, and 1060</a:t>
                      </a:r>
                      <a:endParaRPr lang="en-US" sz="950" b="0" i="0" u="none" strike="noStrike" baseline="0" dirty="0">
                        <a:solidFill>
                          <a:srgbClr val="000000"/>
                        </a:solidFill>
                        <a:effectLst/>
                        <a:latin typeface="Arial" panose="020B0604020202020204" pitchFamily="34" charset="0"/>
                      </a:endParaRPr>
                    </a:p>
                  </a:txBody>
                  <a:tcPr marL="4266" marR="4266" marT="4266" marB="0"/>
                </a:tc>
                <a:tc>
                  <a:txBody>
                    <a:bodyPr/>
                    <a:lstStyle/>
                    <a:p>
                      <a:pPr algn="l" rtl="0" fontAlgn="t"/>
                      <a:r>
                        <a:rPr lang="en-US" sz="950" u="none" strike="noStrike" baseline="0" dirty="0">
                          <a:effectLst/>
                        </a:rPr>
                        <a:t>In Progress </a:t>
                      </a:r>
                      <a:endParaRPr lang="en-US" sz="950" b="0" i="0" u="none" strike="noStrike" baseline="0" dirty="0">
                        <a:solidFill>
                          <a:srgbClr val="000000"/>
                        </a:solidFill>
                        <a:effectLst/>
                        <a:latin typeface="Arial" panose="020B0604020202020204" pitchFamily="34" charset="0"/>
                      </a:endParaRPr>
                    </a:p>
                  </a:txBody>
                  <a:tcPr marL="4266" marR="4266" marT="4266" marB="0"/>
                </a:tc>
                <a:extLst>
                  <a:ext uri="{0D108BD9-81ED-4DB2-BD59-A6C34878D82A}">
                    <a16:rowId xmlns:a16="http://schemas.microsoft.com/office/drawing/2014/main" val="2834737446"/>
                  </a:ext>
                </a:extLst>
              </a:tr>
              <a:tr h="462369">
                <a:tc>
                  <a:txBody>
                    <a:bodyPr/>
                    <a:lstStyle/>
                    <a:p>
                      <a:pPr algn="l" rtl="0" fontAlgn="t"/>
                      <a:r>
                        <a:rPr lang="en-US" sz="950" u="none" strike="noStrike" baseline="0" dirty="0">
                          <a:effectLst/>
                        </a:rPr>
                        <a:t>Office Reconfiguration, Student Life Office</a:t>
                      </a:r>
                      <a:endParaRPr lang="en-US" sz="950" b="0" i="0" u="none" strike="noStrike" baseline="0" dirty="0">
                        <a:solidFill>
                          <a:srgbClr val="000000"/>
                        </a:solidFill>
                        <a:effectLst/>
                        <a:latin typeface="Arial" panose="020B0604020202020204" pitchFamily="34" charset="0"/>
                      </a:endParaRPr>
                    </a:p>
                  </a:txBody>
                  <a:tcPr marL="4266" marR="4266" marT="4266" marB="0"/>
                </a:tc>
                <a:tc>
                  <a:txBody>
                    <a:bodyPr/>
                    <a:lstStyle/>
                    <a:p>
                      <a:pPr algn="l" rtl="0" fontAlgn="t"/>
                      <a:r>
                        <a:rPr lang="en-US" sz="950" u="none" strike="noStrike" baseline="0">
                          <a:effectLst/>
                        </a:rPr>
                        <a:t>William Garcia</a:t>
                      </a:r>
                      <a:endParaRPr lang="en-US" sz="950" b="0" i="0" u="none" strike="noStrike" baseline="0">
                        <a:solidFill>
                          <a:srgbClr val="000000"/>
                        </a:solidFill>
                        <a:effectLst/>
                        <a:latin typeface="Arial" panose="020B0604020202020204" pitchFamily="34" charset="0"/>
                      </a:endParaRPr>
                    </a:p>
                  </a:txBody>
                  <a:tcPr marL="4266" marR="4266" marT="4266" marB="0"/>
                </a:tc>
                <a:tc>
                  <a:txBody>
                    <a:bodyPr/>
                    <a:lstStyle/>
                    <a:p>
                      <a:pPr algn="l" rtl="0" fontAlgn="t"/>
                      <a:r>
                        <a:rPr lang="en-US" sz="950" u="none" strike="noStrike" baseline="0">
                          <a:effectLst/>
                        </a:rPr>
                        <a:t>Student Services</a:t>
                      </a:r>
                      <a:endParaRPr lang="en-US" sz="950" b="0" i="0" u="none" strike="noStrike" baseline="0">
                        <a:solidFill>
                          <a:srgbClr val="000000"/>
                        </a:solidFill>
                        <a:effectLst/>
                        <a:latin typeface="Arial" panose="020B0604020202020204" pitchFamily="34" charset="0"/>
                      </a:endParaRPr>
                    </a:p>
                  </a:txBody>
                  <a:tcPr marL="4266" marR="4266" marT="4266" marB="0"/>
                </a:tc>
                <a:tc>
                  <a:txBody>
                    <a:bodyPr/>
                    <a:lstStyle/>
                    <a:p>
                      <a:pPr algn="ctr" rtl="0" fontAlgn="t"/>
                      <a:r>
                        <a:rPr lang="en-US" sz="950" u="none" strike="noStrike" baseline="0">
                          <a:effectLst/>
                        </a:rPr>
                        <a:t>1643</a:t>
                      </a:r>
                      <a:endParaRPr lang="en-US" sz="950" b="0" i="0" u="none" strike="noStrike" baseline="0">
                        <a:solidFill>
                          <a:srgbClr val="000000"/>
                        </a:solidFill>
                        <a:effectLst/>
                        <a:latin typeface="Arial" panose="020B0604020202020204" pitchFamily="34" charset="0"/>
                      </a:endParaRPr>
                    </a:p>
                  </a:txBody>
                  <a:tcPr marL="4266" marR="4266" marT="4266" marB="0"/>
                </a:tc>
                <a:tc>
                  <a:txBody>
                    <a:bodyPr/>
                    <a:lstStyle/>
                    <a:p>
                      <a:pPr algn="l" rtl="0" fontAlgn="t"/>
                      <a:r>
                        <a:rPr lang="en-US" sz="950" u="none" strike="noStrike" baseline="0" dirty="0">
                          <a:effectLst/>
                        </a:rPr>
                        <a:t>PO issued, awaiting arrival of furniture</a:t>
                      </a:r>
                      <a:endParaRPr lang="en-US" sz="950" b="0" i="0" u="none" strike="noStrike" baseline="0" dirty="0">
                        <a:solidFill>
                          <a:srgbClr val="000000"/>
                        </a:solidFill>
                        <a:effectLst/>
                        <a:latin typeface="Arial" panose="020B0604020202020204" pitchFamily="34" charset="0"/>
                      </a:endParaRPr>
                    </a:p>
                  </a:txBody>
                  <a:tcPr marL="4266" marR="4266" marT="4266" marB="0"/>
                </a:tc>
                <a:extLst>
                  <a:ext uri="{0D108BD9-81ED-4DB2-BD59-A6C34878D82A}">
                    <a16:rowId xmlns:a16="http://schemas.microsoft.com/office/drawing/2014/main" val="1213664039"/>
                  </a:ext>
                </a:extLst>
              </a:tr>
              <a:tr h="370912">
                <a:tc>
                  <a:txBody>
                    <a:bodyPr/>
                    <a:lstStyle/>
                    <a:p>
                      <a:pPr algn="l" rtl="0" fontAlgn="t"/>
                      <a:r>
                        <a:rPr lang="en-US" sz="950" u="none" strike="noStrike" baseline="0">
                          <a:effectLst/>
                        </a:rPr>
                        <a:t>Campus Safety Furniture Update</a:t>
                      </a:r>
                      <a:endParaRPr lang="en-US" sz="950" b="0" i="0" u="none" strike="noStrike" baseline="0">
                        <a:solidFill>
                          <a:srgbClr val="000000"/>
                        </a:solidFill>
                        <a:effectLst/>
                        <a:latin typeface="Arial" panose="020B0604020202020204" pitchFamily="34" charset="0"/>
                      </a:endParaRPr>
                    </a:p>
                  </a:txBody>
                  <a:tcPr marL="4266" marR="4266" marT="4266" marB="0"/>
                </a:tc>
                <a:tc>
                  <a:txBody>
                    <a:bodyPr/>
                    <a:lstStyle/>
                    <a:p>
                      <a:pPr algn="l" rtl="0" fontAlgn="t"/>
                      <a:r>
                        <a:rPr lang="en-US" sz="950" u="none" strike="noStrike" baseline="0">
                          <a:effectLst/>
                        </a:rPr>
                        <a:t>Sean Prather</a:t>
                      </a:r>
                      <a:endParaRPr lang="en-US" sz="950" b="0" i="0" u="none" strike="noStrike" baseline="0">
                        <a:solidFill>
                          <a:srgbClr val="000000"/>
                        </a:solidFill>
                        <a:effectLst/>
                        <a:latin typeface="Arial" panose="020B0604020202020204" pitchFamily="34" charset="0"/>
                      </a:endParaRPr>
                    </a:p>
                  </a:txBody>
                  <a:tcPr marL="4266" marR="4266" marT="4266" marB="0"/>
                </a:tc>
                <a:tc>
                  <a:txBody>
                    <a:bodyPr/>
                    <a:lstStyle/>
                    <a:p>
                      <a:pPr algn="l" rtl="0" fontAlgn="t"/>
                      <a:r>
                        <a:rPr lang="en-US" sz="950" u="none" strike="noStrike" baseline="0">
                          <a:effectLst/>
                        </a:rPr>
                        <a:t>Campus Safety</a:t>
                      </a:r>
                      <a:endParaRPr lang="en-US" sz="950" b="0" i="0" u="none" strike="noStrike" baseline="0">
                        <a:solidFill>
                          <a:srgbClr val="000000"/>
                        </a:solidFill>
                        <a:effectLst/>
                        <a:latin typeface="Arial" panose="020B0604020202020204" pitchFamily="34" charset="0"/>
                      </a:endParaRPr>
                    </a:p>
                  </a:txBody>
                  <a:tcPr marL="4266" marR="4266" marT="4266" marB="0"/>
                </a:tc>
                <a:tc>
                  <a:txBody>
                    <a:bodyPr/>
                    <a:lstStyle/>
                    <a:p>
                      <a:pPr algn="ctr" rtl="0" fontAlgn="t"/>
                      <a:r>
                        <a:rPr lang="en-US" sz="950" u="none" strike="noStrike" baseline="0">
                          <a:effectLst/>
                        </a:rPr>
                        <a:t>B1700 Safety Office</a:t>
                      </a:r>
                      <a:endParaRPr lang="en-US" sz="950" b="0" i="0" u="none" strike="noStrike" baseline="0">
                        <a:solidFill>
                          <a:srgbClr val="000000"/>
                        </a:solidFill>
                        <a:effectLst/>
                        <a:latin typeface="Arial" panose="020B0604020202020204" pitchFamily="34" charset="0"/>
                      </a:endParaRPr>
                    </a:p>
                  </a:txBody>
                  <a:tcPr marL="4266" marR="4266" marT="4266" marB="0"/>
                </a:tc>
                <a:tc>
                  <a:txBody>
                    <a:bodyPr/>
                    <a:lstStyle/>
                    <a:p>
                      <a:pPr algn="l" rtl="0" fontAlgn="t"/>
                      <a:r>
                        <a:rPr lang="en-US" sz="950" u="none" strike="noStrike" baseline="0" dirty="0">
                          <a:effectLst/>
                        </a:rPr>
                        <a:t>Furniture approved and in process of ordering</a:t>
                      </a:r>
                      <a:endParaRPr lang="en-US" sz="950" b="0" i="0" u="none" strike="noStrike" baseline="0" dirty="0">
                        <a:solidFill>
                          <a:srgbClr val="000000"/>
                        </a:solidFill>
                        <a:effectLst/>
                        <a:latin typeface="Arial" panose="020B0604020202020204" pitchFamily="34" charset="0"/>
                      </a:endParaRPr>
                    </a:p>
                  </a:txBody>
                  <a:tcPr marL="4266" marR="4266" marT="4266" marB="0"/>
                </a:tc>
                <a:extLst>
                  <a:ext uri="{0D108BD9-81ED-4DB2-BD59-A6C34878D82A}">
                    <a16:rowId xmlns:a16="http://schemas.microsoft.com/office/drawing/2014/main" val="2467159330"/>
                  </a:ext>
                </a:extLst>
              </a:tr>
            </a:tbl>
          </a:graphicData>
        </a:graphic>
      </p:graphicFrame>
    </p:spTree>
    <p:extLst>
      <p:ext uri="{BB962C8B-B14F-4D97-AF65-F5344CB8AC3E}">
        <p14:creationId xmlns:p14="http://schemas.microsoft.com/office/powerpoint/2010/main" val="16852112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6661" tIns="48331" rIns="96661" bIns="48331" numCol="1" anchor="t" anchorCtr="0" compatLnSpc="1">
        <a:prstTxWarp prst="textNoShape">
          <a:avLst/>
        </a:prstTxWarp>
        <a:spAutoFit/>
      </a:bodyPr>
      <a:lstStyle>
        <a:defPPr marL="0" marR="0" indent="0" algn="l" defTabSz="966788" rtl="0" eaLnBrk="1" fontAlgn="base" latinLnBrk="0" hangingPunct="1">
          <a:lnSpc>
            <a:spcPct val="100000"/>
          </a:lnSpc>
          <a:spcBef>
            <a:spcPct val="0"/>
          </a:spcBef>
          <a:spcAft>
            <a:spcPct val="0"/>
          </a:spcAft>
          <a:buClrTx/>
          <a:buSzTx/>
          <a:buFont typeface="Wingdings" pitchFamily="2" charset="2"/>
          <a:buNone/>
          <a:tabLst>
            <a:tab pos="2971800" algn="l"/>
          </a:tabLst>
          <a:defRPr kumimoji="0" lang="en-US" sz="13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6661" tIns="48331" rIns="96661" bIns="48331" numCol="1" anchor="t" anchorCtr="0" compatLnSpc="1">
        <a:prstTxWarp prst="textNoShape">
          <a:avLst/>
        </a:prstTxWarp>
        <a:spAutoFit/>
      </a:bodyPr>
      <a:lstStyle>
        <a:defPPr marL="0" marR="0" indent="0" algn="l" defTabSz="966788" rtl="0" eaLnBrk="1" fontAlgn="base" latinLnBrk="0" hangingPunct="1">
          <a:lnSpc>
            <a:spcPct val="100000"/>
          </a:lnSpc>
          <a:spcBef>
            <a:spcPct val="0"/>
          </a:spcBef>
          <a:spcAft>
            <a:spcPct val="0"/>
          </a:spcAft>
          <a:buClrTx/>
          <a:buSzTx/>
          <a:buFont typeface="Wingdings" pitchFamily="2" charset="2"/>
          <a:buNone/>
          <a:tabLst>
            <a:tab pos="2971800" algn="l"/>
          </a:tabLst>
          <a:defRPr kumimoji="0" lang="en-US" sz="13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31800</TotalTime>
  <Words>767</Words>
  <Application>Microsoft Office PowerPoint</Application>
  <PresentationFormat>Custom</PresentationFormat>
  <Paragraphs>213</Paragraphs>
  <Slides>9</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AECOM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AECOM;prik</dc:creator>
  <cp:lastModifiedBy>AKroll</cp:lastModifiedBy>
  <cp:revision>1515</cp:revision>
  <cp:lastPrinted>2017-04-13T23:04:28Z</cp:lastPrinted>
  <dcterms:created xsi:type="dcterms:W3CDTF">2006-07-13T20:07:13Z</dcterms:created>
  <dcterms:modified xsi:type="dcterms:W3CDTF">2019-09-23T18:57:01Z</dcterms:modified>
</cp:coreProperties>
</file>