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61" r:id="rId4"/>
    <p:sldId id="267" r:id="rId5"/>
    <p:sldId id="260" r:id="rId6"/>
    <p:sldId id="27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1F2E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2" autoAdjust="0"/>
    <p:restoredTop sz="94660"/>
  </p:normalViewPr>
  <p:slideViewPr>
    <p:cSldViewPr snapToGrid="0">
      <p:cViewPr varScale="1">
        <p:scale>
          <a:sx n="63" d="100"/>
          <a:sy n="63" d="100"/>
        </p:scale>
        <p:origin x="82" y="3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5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2800" b="1" dirty="0">
                <a:solidFill>
                  <a:sysClr val="windowText" lastClr="000000"/>
                </a:solidFill>
              </a:rPr>
              <a:t>LPC Transfer Completions (unduplicated)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1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Metrics!$A$102</c:f>
              <c:strCache>
                <c:ptCount val="1"/>
                <c:pt idx="0">
                  <c:v>Actual Completions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  <a:effectLst/>
          </c:spPr>
          <c:invertIfNegative val="0"/>
          <c:dPt>
            <c:idx val="9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4DC-4C63-970D-CB347C8FEEE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Metrics!$B$101:$K$101</c:f>
              <c:strCache>
                <c:ptCount val="10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  <c:pt idx="6">
                  <c:v>2017-18</c:v>
                </c:pt>
                <c:pt idx="7">
                  <c:v>2018-19</c:v>
                </c:pt>
                <c:pt idx="8">
                  <c:v>2019-20</c:v>
                </c:pt>
                <c:pt idx="9">
                  <c:v>2020-21*</c:v>
                </c:pt>
              </c:strCache>
            </c:strRef>
          </c:cat>
          <c:val>
            <c:numRef>
              <c:f>Metrics!$B$102:$K$102</c:f>
              <c:numCache>
                <c:formatCode>General</c:formatCode>
                <c:ptCount val="10"/>
                <c:pt idx="0">
                  <c:v>543</c:v>
                </c:pt>
                <c:pt idx="1">
                  <c:v>501</c:v>
                </c:pt>
                <c:pt idx="2">
                  <c:v>561</c:v>
                </c:pt>
                <c:pt idx="3">
                  <c:v>612</c:v>
                </c:pt>
                <c:pt idx="4">
                  <c:v>639</c:v>
                </c:pt>
                <c:pt idx="5">
                  <c:v>683</c:v>
                </c:pt>
                <c:pt idx="6">
                  <c:v>760</c:v>
                </c:pt>
                <c:pt idx="7">
                  <c:v>699</c:v>
                </c:pt>
                <c:pt idx="8">
                  <c:v>665</c:v>
                </c:pt>
                <c:pt idx="9">
                  <c:v>856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DC-4C63-970D-CB347C8FEE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244669040"/>
        <c:axId val="244668648"/>
      </c:barChart>
      <c:lineChart>
        <c:grouping val="standard"/>
        <c:varyColors val="0"/>
        <c:ser>
          <c:idx val="1"/>
          <c:order val="1"/>
          <c:tx>
            <c:strRef>
              <c:f>Metrics!$A$105</c:f>
              <c:strCache>
                <c:ptCount val="1"/>
                <c:pt idx="0">
                  <c:v>Institution-Set Standard (95%)</c:v>
                </c:pt>
              </c:strCache>
            </c:strRef>
          </c:tx>
          <c:spPr>
            <a:ln w="28575" cap="rnd">
              <a:solidFill>
                <a:sysClr val="windowText" lastClr="000000">
                  <a:lumMod val="75000"/>
                  <a:lumOff val="25000"/>
                  <a:alpha val="50000"/>
                </a:sysClr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chemeClr val="tx1">
                  <a:lumMod val="75000"/>
                  <a:lumOff val="25000"/>
                  <a:alpha val="70000"/>
                </a:schemeClr>
              </a:solidFill>
              <a:ln w="22225">
                <a:solidFill>
                  <a:sysClr val="windowText" lastClr="000000">
                    <a:lumMod val="75000"/>
                    <a:lumOff val="25000"/>
                  </a:sysClr>
                </a:solidFill>
              </a:ln>
              <a:effectLst/>
            </c:spPr>
          </c:marker>
          <c:cat>
            <c:strRef>
              <c:f>Metrics!$B$101:$J$101</c:f>
              <c:strCache>
                <c:ptCount val="9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  <c:pt idx="6">
                  <c:v>2017-18</c:v>
                </c:pt>
                <c:pt idx="7">
                  <c:v>2018-19</c:v>
                </c:pt>
                <c:pt idx="8">
                  <c:v>2019-20</c:v>
                </c:pt>
              </c:strCache>
            </c:strRef>
          </c:cat>
          <c:val>
            <c:numRef>
              <c:f>Metrics!$B$105:$K$105</c:f>
              <c:numCache>
                <c:formatCode>#,##0</c:formatCode>
                <c:ptCount val="10"/>
                <c:pt idx="0">
                  <c:v>487.15999999999991</c:v>
                </c:pt>
                <c:pt idx="1">
                  <c:v>492.47999999999996</c:v>
                </c:pt>
                <c:pt idx="2">
                  <c:v>486.96999999999997</c:v>
                </c:pt>
                <c:pt idx="3">
                  <c:v>493.04999999999995</c:v>
                </c:pt>
                <c:pt idx="4">
                  <c:v>525.7299999999999</c:v>
                </c:pt>
                <c:pt idx="5">
                  <c:v>542.64</c:v>
                </c:pt>
                <c:pt idx="6">
                  <c:v>569.24</c:v>
                </c:pt>
                <c:pt idx="7">
                  <c:v>618.44999999999993</c:v>
                </c:pt>
                <c:pt idx="8">
                  <c:v>644.66999999999996</c:v>
                </c:pt>
                <c:pt idx="9">
                  <c:v>654.74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DC-4C63-970D-CB347C8FEEEA}"/>
            </c:ext>
          </c:extLst>
        </c:ser>
        <c:ser>
          <c:idx val="3"/>
          <c:order val="2"/>
          <c:tx>
            <c:strRef>
              <c:f>Metrics!$A$104</c:f>
              <c:strCache>
                <c:ptCount val="1"/>
                <c:pt idx="0">
                  <c:v>Stretch Goal (110%)</c:v>
                </c:pt>
              </c:strCache>
            </c:strRef>
          </c:tx>
          <c:spPr>
            <a:ln w="31750" cap="rnd">
              <a:solidFill>
                <a:srgbClr val="03C592">
                  <a:alpha val="50000"/>
                </a:srgb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rgbClr val="03C592">
                  <a:alpha val="71000"/>
                </a:srgbClr>
              </a:solidFill>
              <a:ln w="22225">
                <a:solidFill>
                  <a:sysClr val="windowText" lastClr="000000"/>
                </a:solidFill>
              </a:ln>
              <a:effectLst/>
            </c:spPr>
          </c:marker>
          <c:cat>
            <c:strRef>
              <c:f>Metrics!$B$101:$J$101</c:f>
              <c:strCache>
                <c:ptCount val="9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  <c:pt idx="6">
                  <c:v>2017-18</c:v>
                </c:pt>
                <c:pt idx="7">
                  <c:v>2018-19</c:v>
                </c:pt>
                <c:pt idx="8">
                  <c:v>2019-20</c:v>
                </c:pt>
              </c:strCache>
            </c:strRef>
          </c:cat>
          <c:val>
            <c:numRef>
              <c:f>Metrics!$B$104:$K$104</c:f>
              <c:numCache>
                <c:formatCode>#,##0</c:formatCode>
                <c:ptCount val="10"/>
                <c:pt idx="0">
                  <c:v>564.08000000000004</c:v>
                </c:pt>
                <c:pt idx="1">
                  <c:v>570.24</c:v>
                </c:pt>
                <c:pt idx="2">
                  <c:v>563.86000000000013</c:v>
                </c:pt>
                <c:pt idx="3">
                  <c:v>570.90000000000009</c:v>
                </c:pt>
                <c:pt idx="4">
                  <c:v>608.74</c:v>
                </c:pt>
                <c:pt idx="5">
                  <c:v>628.32000000000005</c:v>
                </c:pt>
                <c:pt idx="6">
                  <c:v>659.12000000000012</c:v>
                </c:pt>
                <c:pt idx="7">
                  <c:v>716.1</c:v>
                </c:pt>
                <c:pt idx="8">
                  <c:v>746.46</c:v>
                </c:pt>
                <c:pt idx="9">
                  <c:v>758.12000000000012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4DC-4C63-970D-CB347C8FEE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4669040"/>
        <c:axId val="244668648"/>
      </c:lineChart>
      <c:valAx>
        <c:axId val="244668648"/>
        <c:scaling>
          <c:orientation val="minMax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85000"/>
                </a:schemeClr>
              </a:solidFill>
              <a:round/>
            </a:ln>
            <a:effectLst/>
          </c:spPr>
        </c:majorGridlines>
        <c:minorGridlines>
          <c:spPr>
            <a:ln w="6350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44669040"/>
        <c:crosses val="autoZero"/>
        <c:crossBetween val="between"/>
        <c:majorUnit val="200"/>
        <c:minorUnit val="50"/>
      </c:valAx>
      <c:catAx>
        <c:axId val="244669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446686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2660662017507798"/>
          <c:y val="8.7019475556575882E-2"/>
          <c:w val="0.77814327458307564"/>
          <c:h val="9.07362605089505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C0BC4-1722-42FF-B9CB-DDA8C6CF156F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7C849-B67A-42CD-8902-CB5D6657A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34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-29% Increase from the previous year.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27C849-B67A-42CD-8902-CB5D6657AB9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650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1325-238E-4482-81D0-1D59770D07E3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C777-A013-4DDF-BAA9-A3403654C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177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1325-238E-4482-81D0-1D59770D07E3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C777-A013-4DDF-BAA9-A3403654C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577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1325-238E-4482-81D0-1D59770D07E3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C777-A013-4DDF-BAA9-A3403654C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0364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1325-238E-4482-81D0-1D59770D07E3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C777-A013-4DDF-BAA9-A3403654C06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27256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1325-238E-4482-81D0-1D59770D07E3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C777-A013-4DDF-BAA9-A3403654C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2459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1325-238E-4482-81D0-1D59770D07E3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C777-A013-4DDF-BAA9-A3403654C06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3275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1325-238E-4482-81D0-1D59770D07E3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C777-A013-4DDF-BAA9-A3403654C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5697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1325-238E-4482-81D0-1D59770D07E3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C777-A013-4DDF-BAA9-A3403654C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0252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1325-238E-4482-81D0-1D59770D07E3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C777-A013-4DDF-BAA9-A3403654C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371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1325-238E-4482-81D0-1D59770D07E3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C777-A013-4DDF-BAA9-A3403654C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7678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9C51325-238E-4482-81D0-1D59770D07E3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9ABC777-A013-4DDF-BAA9-A3403654C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662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1325-238E-4482-81D0-1D59770D07E3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C777-A013-4DDF-BAA9-A3403654C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832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1325-238E-4482-81D0-1D59770D07E3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C777-A013-4DDF-BAA9-A3403654C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032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1325-238E-4482-81D0-1D59770D07E3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C777-A013-4DDF-BAA9-A3403654C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1881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1325-238E-4482-81D0-1D59770D07E3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C777-A013-4DDF-BAA9-A3403654C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924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1325-238E-4482-81D0-1D59770D07E3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C777-A013-4DDF-BAA9-A3403654C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297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1325-238E-4482-81D0-1D59770D07E3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C777-A013-4DDF-BAA9-A3403654C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887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1325-238E-4482-81D0-1D59770D07E3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C777-A013-4DDF-BAA9-A3403654C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287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1325-238E-4482-81D0-1D59770D07E3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C777-A013-4DDF-BAA9-A3403654C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474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1325-238E-4482-81D0-1D59770D07E3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C777-A013-4DDF-BAA9-A3403654C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098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1325-238E-4482-81D0-1D59770D07E3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C777-A013-4DDF-BAA9-A3403654C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226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1325-238E-4482-81D0-1D59770D07E3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C777-A013-4DDF-BAA9-A3403654C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012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51325-238E-4482-81D0-1D59770D07E3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BC777-A013-4DDF-BAA9-A3403654C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7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9C51325-238E-4482-81D0-1D59770D07E3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9ABC777-A013-4DDF-BAA9-A3403654C06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064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7745" y="593444"/>
            <a:ext cx="9247502" cy="3490875"/>
          </a:xfrm>
        </p:spPr>
        <p:txBody>
          <a:bodyPr anchor="ctr">
            <a:normAutofit/>
          </a:bodyPr>
          <a:lstStyle/>
          <a:p>
            <a:pPr algn="ctr"/>
            <a:r>
              <a:rPr lang="en-US" sz="6400" b="1" spc="0" dirty="0"/>
              <a:t>Status of Institution-Set Standards and Stretch Goals</a:t>
            </a:r>
            <a:br>
              <a:rPr lang="en-US" sz="6400" b="1" spc="0" dirty="0"/>
            </a:br>
            <a:r>
              <a:rPr lang="en-US" sz="6400" b="1" spc="0" dirty="0"/>
              <a:t>- Transfers -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1247" y="4456673"/>
            <a:ext cx="9144000" cy="18439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dirty="0"/>
              <a:t>Rajinder S. Samra</a:t>
            </a:r>
          </a:p>
          <a:p>
            <a:pPr algn="ctr"/>
            <a:r>
              <a:rPr lang="en-US" cap="none" dirty="0"/>
              <a:t>Director Of Research, Planning, and Institutional Effectiveness</a:t>
            </a:r>
          </a:p>
          <a:p>
            <a:pPr algn="ctr"/>
            <a:r>
              <a:rPr lang="en-US" cap="none" dirty="0"/>
              <a:t>Institutional Planning and Effectiveness Committee</a:t>
            </a:r>
            <a:endParaRPr lang="en-US" dirty="0"/>
          </a:p>
          <a:p>
            <a:pPr algn="ctr"/>
            <a:r>
              <a:rPr lang="en-US" cap="none" dirty="0"/>
              <a:t>October 14, 2021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362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Definitions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chemeClr val="accent2"/>
                </a:solidFill>
              </a:rPr>
              <a:t>Institution-Set Standard</a:t>
            </a:r>
            <a:r>
              <a:rPr lang="en-US" sz="3200" dirty="0"/>
              <a:t>: Meet or exceed 95% of five-year rolling average on a given metric.</a:t>
            </a:r>
          </a:p>
          <a:p>
            <a:pPr algn="l"/>
            <a:endParaRPr lang="en-US" sz="3200" dirty="0"/>
          </a:p>
          <a:p>
            <a:pPr algn="l"/>
            <a:r>
              <a:rPr lang="en-US" sz="3200" b="1" dirty="0">
                <a:solidFill>
                  <a:schemeClr val="accent2"/>
                </a:solidFill>
              </a:rPr>
              <a:t>Stretch Goal: </a:t>
            </a:r>
            <a:r>
              <a:rPr lang="en-US" sz="3200" dirty="0"/>
              <a:t>Varies by type of outcome. Meet or exceed 101%, 105%, or 110% above the five-year rolling average on a given metric.</a:t>
            </a:r>
          </a:p>
        </p:txBody>
      </p:sp>
    </p:spTree>
    <p:extLst>
      <p:ext uri="{BB962C8B-B14F-4D97-AF65-F5344CB8AC3E}">
        <p14:creationId xmlns:p14="http://schemas.microsoft.com/office/powerpoint/2010/main" val="3812492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2129" y="1446884"/>
            <a:ext cx="9247502" cy="3490875"/>
          </a:xfrm>
        </p:spPr>
        <p:txBody>
          <a:bodyPr anchor="ctr">
            <a:normAutofit/>
          </a:bodyPr>
          <a:lstStyle/>
          <a:p>
            <a:pPr algn="ctr"/>
            <a:r>
              <a:rPr lang="en-US" sz="6400" b="1" spc="0" dirty="0"/>
              <a:t>Transfer Completion</a:t>
            </a:r>
          </a:p>
        </p:txBody>
      </p:sp>
    </p:spTree>
    <p:extLst>
      <p:ext uri="{BB962C8B-B14F-4D97-AF65-F5344CB8AC3E}">
        <p14:creationId xmlns:p14="http://schemas.microsoft.com/office/powerpoint/2010/main" val="1460240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CC4EC4D-2D78-4379-99B0-90C8016B338B}"/>
              </a:ext>
            </a:extLst>
          </p:cNvPr>
          <p:cNvSpPr txBox="1"/>
          <p:nvPr/>
        </p:nvSpPr>
        <p:spPr>
          <a:xfrm>
            <a:off x="363794" y="6324929"/>
            <a:ext cx="53067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NOTE: * indicates that only fall data was available for the UCs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1935503"/>
              </p:ext>
            </p:extLst>
          </p:nvPr>
        </p:nvGraphicFramePr>
        <p:xfrm>
          <a:off x="363794" y="363794"/>
          <a:ext cx="11346425" cy="5840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28605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Chart bld="category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E49C7E7-6BDC-4FAA-B4F9-663D27209E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1474" y="291821"/>
            <a:ext cx="9134606" cy="6056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016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etrospect">
  <a:themeElements>
    <a:clrScheme name="LPC Colors">
      <a:dk1>
        <a:sysClr val="windowText" lastClr="000000"/>
      </a:dk1>
      <a:lt1>
        <a:sysClr val="window" lastClr="FFFFFF"/>
      </a:lt1>
      <a:dk2>
        <a:srgbClr val="600000"/>
      </a:dk2>
      <a:lt2>
        <a:srgbClr val="E7E6E6"/>
      </a:lt2>
      <a:accent1>
        <a:srgbClr val="800000"/>
      </a:accent1>
      <a:accent2>
        <a:srgbClr val="C00000"/>
      </a:accent2>
      <a:accent3>
        <a:srgbClr val="FFCC99"/>
      </a:accent3>
      <a:accent4>
        <a:srgbClr val="FFE6CC"/>
      </a:accent4>
      <a:accent5>
        <a:srgbClr val="E0C6AD"/>
      </a:accent5>
      <a:accent6>
        <a:srgbClr val="AF967C"/>
      </a:accent6>
      <a:hlink>
        <a:srgbClr val="0563C1"/>
      </a:hlink>
      <a:folHlink>
        <a:srgbClr val="954F7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4477</TotalTime>
  <Words>111</Words>
  <Application>Microsoft Office PowerPoint</Application>
  <PresentationFormat>Widescreen</PresentationFormat>
  <Paragraphs>14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Retrospect</vt:lpstr>
      <vt:lpstr>Status of Institution-Set Standards and Stretch Goals - Transfers - </vt:lpstr>
      <vt:lpstr>Definitions</vt:lpstr>
      <vt:lpstr>Transfer Completion</vt:lpstr>
      <vt:lpstr>PowerPoint Presentation</vt:lpstr>
      <vt:lpstr>PowerPoint Presentation</vt:lpstr>
    </vt:vector>
  </TitlesOfParts>
  <Company>Las Positas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Rajinder Samra</dc:creator>
  <cp:lastModifiedBy>Rajinder</cp:lastModifiedBy>
  <cp:revision>77</cp:revision>
  <dcterms:created xsi:type="dcterms:W3CDTF">2019-11-14T03:13:09Z</dcterms:created>
  <dcterms:modified xsi:type="dcterms:W3CDTF">2021-10-15T07:19:57Z</dcterms:modified>
</cp:coreProperties>
</file>