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93"/>
  </p:notesMasterIdLst>
  <p:handoutMasterIdLst>
    <p:handoutMasterId r:id="rId94"/>
  </p:handoutMasterIdLst>
  <p:sldIdLst>
    <p:sldId id="256" r:id="rId2"/>
    <p:sldId id="315" r:id="rId3"/>
    <p:sldId id="316" r:id="rId4"/>
    <p:sldId id="400" r:id="rId5"/>
    <p:sldId id="333" r:id="rId6"/>
    <p:sldId id="332" r:id="rId7"/>
    <p:sldId id="326" r:id="rId8"/>
    <p:sldId id="398" r:id="rId9"/>
    <p:sldId id="430" r:id="rId10"/>
    <p:sldId id="413" r:id="rId11"/>
    <p:sldId id="401" r:id="rId12"/>
    <p:sldId id="402" r:id="rId13"/>
    <p:sldId id="433" r:id="rId14"/>
    <p:sldId id="403" r:id="rId15"/>
    <p:sldId id="416" r:id="rId16"/>
    <p:sldId id="414" r:id="rId17"/>
    <p:sldId id="406" r:id="rId18"/>
    <p:sldId id="431" r:id="rId19"/>
    <p:sldId id="432" r:id="rId20"/>
    <p:sldId id="434" r:id="rId21"/>
    <p:sldId id="435" r:id="rId22"/>
    <p:sldId id="437" r:id="rId23"/>
    <p:sldId id="438" r:id="rId24"/>
    <p:sldId id="439" r:id="rId25"/>
    <p:sldId id="440" r:id="rId26"/>
    <p:sldId id="441" r:id="rId27"/>
    <p:sldId id="442" r:id="rId28"/>
    <p:sldId id="443" r:id="rId29"/>
    <p:sldId id="444" r:id="rId30"/>
    <p:sldId id="445" r:id="rId31"/>
    <p:sldId id="415" r:id="rId32"/>
    <p:sldId id="404" r:id="rId33"/>
    <p:sldId id="417" r:id="rId34"/>
    <p:sldId id="405" r:id="rId35"/>
    <p:sldId id="407" r:id="rId36"/>
    <p:sldId id="408" r:id="rId37"/>
    <p:sldId id="409" r:id="rId38"/>
    <p:sldId id="323" r:id="rId39"/>
    <p:sldId id="278" r:id="rId40"/>
    <p:sldId id="274" r:id="rId41"/>
    <p:sldId id="266" r:id="rId42"/>
    <p:sldId id="276" r:id="rId43"/>
    <p:sldId id="280" r:id="rId44"/>
    <p:sldId id="279" r:id="rId45"/>
    <p:sldId id="277" r:id="rId46"/>
    <p:sldId id="281" r:id="rId47"/>
    <p:sldId id="282" r:id="rId48"/>
    <p:sldId id="283" r:id="rId49"/>
    <p:sldId id="284" r:id="rId50"/>
    <p:sldId id="285" r:id="rId51"/>
    <p:sldId id="286" r:id="rId52"/>
    <p:sldId id="287" r:id="rId53"/>
    <p:sldId id="288" r:id="rId54"/>
    <p:sldId id="289" r:id="rId55"/>
    <p:sldId id="290" r:id="rId56"/>
    <p:sldId id="293" r:id="rId57"/>
    <p:sldId id="294" r:id="rId58"/>
    <p:sldId id="295" r:id="rId59"/>
    <p:sldId id="296" r:id="rId60"/>
    <p:sldId id="297" r:id="rId61"/>
    <p:sldId id="298" r:id="rId62"/>
    <p:sldId id="301" r:id="rId63"/>
    <p:sldId id="302" r:id="rId64"/>
    <p:sldId id="304" r:id="rId65"/>
    <p:sldId id="305" r:id="rId66"/>
    <p:sldId id="306" r:id="rId67"/>
    <p:sldId id="308" r:id="rId68"/>
    <p:sldId id="310" r:id="rId69"/>
    <p:sldId id="311" r:id="rId70"/>
    <p:sldId id="313" r:id="rId71"/>
    <p:sldId id="312" r:id="rId72"/>
    <p:sldId id="314" r:id="rId73"/>
    <p:sldId id="336" r:id="rId74"/>
    <p:sldId id="337" r:id="rId75"/>
    <p:sldId id="338" r:id="rId76"/>
    <p:sldId id="340" r:id="rId77"/>
    <p:sldId id="342" r:id="rId78"/>
    <p:sldId id="343" r:id="rId79"/>
    <p:sldId id="344" r:id="rId80"/>
    <p:sldId id="345" r:id="rId81"/>
    <p:sldId id="349" r:id="rId82"/>
    <p:sldId id="350" r:id="rId83"/>
    <p:sldId id="353" r:id="rId84"/>
    <p:sldId id="354" r:id="rId85"/>
    <p:sldId id="370" r:id="rId86"/>
    <p:sldId id="355" r:id="rId87"/>
    <p:sldId id="371" r:id="rId88"/>
    <p:sldId id="375" r:id="rId89"/>
    <p:sldId id="376" r:id="rId90"/>
    <p:sldId id="395" r:id="rId91"/>
    <p:sldId id="446" r:id="rId9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A LeBlanc" initials="lal"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C71"/>
    <a:srgbClr val="2A6EBB"/>
    <a:srgbClr val="00338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B99F7C9-EB6A-412D-8BA0-64A30C239244}" type="datetimeFigureOut">
              <a:rPr lang="en-US" smtClean="0"/>
              <a:pPr/>
              <a:t>2/20/2017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0CF7F85-4670-4531-890C-6B8319B850A1}" type="slidenum">
              <a:rPr lang="en-US" smtClean="0"/>
              <a:pPr/>
              <a:t>‹#›</a:t>
            </a:fld>
            <a:endParaRPr lang="en-US"/>
          </a:p>
        </p:txBody>
      </p:sp>
    </p:spTree>
    <p:extLst>
      <p:ext uri="{BB962C8B-B14F-4D97-AF65-F5344CB8AC3E}">
        <p14:creationId xmlns="" xmlns:p14="http://schemas.microsoft.com/office/powerpoint/2010/main" val="372574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D4D0892-DD40-4548-AA22-76B5ACF86767}" type="datetimeFigureOut">
              <a:rPr lang="en-US" smtClean="0"/>
              <a:pPr/>
              <a:t>2/20/2017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9F05E93-0FA4-438E-9A75-EEBA65D9CC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DA6FD19-A0C7-4196-B6F8-1F2F8EBCEDAA}" type="slidenum">
              <a:rPr lang="en-US" smtClean="0"/>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Redirecting to visual/rules helps remove staff from power struggle, makes more “objective”</a:t>
            </a:r>
          </a:p>
          <a:p>
            <a:pPr eaLnBrk="1" hangingPunct="1"/>
            <a:endParaRPr lang="en-US" dirty="0" smtClean="0"/>
          </a:p>
          <a:p>
            <a:pPr eaLnBrk="1" hangingPunct="1"/>
            <a:r>
              <a:rPr lang="en-US" dirty="0" smtClean="0"/>
              <a:t>Minimize words: Also important not to “over ask” client to follow direction again &amp; again. More directions = more opportunities to not comply. Better to make use of “let me know when ready….” and OCCASIONALLY repeat expectation</a:t>
            </a:r>
            <a:endParaRPr lang="en-US" dirty="0"/>
          </a:p>
        </p:txBody>
      </p:sp>
      <p:sp>
        <p:nvSpPr>
          <p:cNvPr id="4" name="Slide Number Placeholder 3"/>
          <p:cNvSpPr>
            <a:spLocks noGrp="1"/>
          </p:cNvSpPr>
          <p:nvPr>
            <p:ph type="sldNum" sz="quarter" idx="10"/>
          </p:nvPr>
        </p:nvSpPr>
        <p:spPr/>
        <p:txBody>
          <a:bodyPr/>
          <a:lstStyle/>
          <a:p>
            <a:fld id="{CB68CE9B-7095-4252-B1E7-82E1D8B98AE5}"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9632"/>
            <a:ext cx="7772400" cy="685800"/>
          </a:xfrm>
          <a:prstGeom prst="rect">
            <a:avLst/>
          </a:prstGeom>
        </p:spPr>
        <p:txBody>
          <a:bodyPr/>
          <a:lstStyle>
            <a:lvl1pPr algn="ctr">
              <a:defRPr sz="3600" b="1">
                <a:solidFill>
                  <a:srgbClr val="003C7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375912"/>
            <a:ext cx="7772400" cy="765056"/>
          </a:xfrm>
          <a:prstGeom prst="rect">
            <a:avLst/>
          </a:prstGeom>
        </p:spPr>
        <p:txBody>
          <a:bodyPr>
            <a:noAutofit/>
          </a:bodyPr>
          <a:lstStyle>
            <a:lvl1pPr marL="0" indent="0" algn="ctr">
              <a:buNone/>
              <a:defRPr sz="3600" b="0">
                <a:solidFill>
                  <a:srgbClr val="003C7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4" name="Group 86"/>
          <p:cNvGrpSpPr/>
          <p:nvPr/>
        </p:nvGrpSpPr>
        <p:grpSpPr>
          <a:xfrm>
            <a:off x="0" y="5233070"/>
            <a:ext cx="9144000" cy="1624930"/>
            <a:chOff x="0" y="5233070"/>
            <a:chExt cx="9144000" cy="1260000"/>
          </a:xfrm>
        </p:grpSpPr>
        <p:sp>
          <p:nvSpPr>
            <p:cNvPr id="6" name="Rectangle 5"/>
            <p:cNvSpPr/>
            <p:nvPr/>
          </p:nvSpPr>
          <p:spPr>
            <a:xfrm>
              <a:off x="0" y="5773070"/>
              <a:ext cx="9144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0" y="5233070"/>
              <a:ext cx="9144000" cy="1260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0" y="5233070"/>
              <a:ext cx="990600" cy="1260000"/>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228600" y="5233070"/>
              <a:ext cx="914400" cy="1260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3810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653145" y="5233070"/>
              <a:ext cx="76200" cy="12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1066800" y="5233070"/>
              <a:ext cx="990600" cy="1260000"/>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1905000" y="5233070"/>
              <a:ext cx="914400" cy="1260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22098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15240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1706874" y="5233070"/>
              <a:ext cx="76200" cy="12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flipH="1">
              <a:off x="3048000" y="5233070"/>
              <a:ext cx="6096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11430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2971800" y="5233070"/>
              <a:ext cx="1524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35052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3463836" y="5233070"/>
              <a:ext cx="76200" cy="1260000"/>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4114800" y="5233070"/>
              <a:ext cx="990600" cy="1260000"/>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4343400" y="5233070"/>
              <a:ext cx="914400" cy="1260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41148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44958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8712928" y="5233070"/>
              <a:ext cx="76200" cy="12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5181600" y="5233070"/>
              <a:ext cx="990600" cy="1260000"/>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6019800" y="5233070"/>
              <a:ext cx="914400" cy="1260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63246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ectangle 68"/>
            <p:cNvSpPr/>
            <p:nvPr/>
          </p:nvSpPr>
          <p:spPr>
            <a:xfrm>
              <a:off x="56388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Rectangle 69"/>
            <p:cNvSpPr/>
            <p:nvPr/>
          </p:nvSpPr>
          <p:spPr>
            <a:xfrm>
              <a:off x="5821674" y="5233070"/>
              <a:ext cx="76200" cy="12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70"/>
            <p:cNvSpPr/>
            <p:nvPr/>
          </p:nvSpPr>
          <p:spPr>
            <a:xfrm flipH="1">
              <a:off x="7162800" y="5233070"/>
              <a:ext cx="6096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Rectangle 71"/>
            <p:cNvSpPr/>
            <p:nvPr/>
          </p:nvSpPr>
          <p:spPr>
            <a:xfrm>
              <a:off x="52578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Rectangle 72"/>
            <p:cNvSpPr/>
            <p:nvPr/>
          </p:nvSpPr>
          <p:spPr>
            <a:xfrm>
              <a:off x="7086600" y="5233070"/>
              <a:ext cx="1524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Rectangle 73"/>
            <p:cNvSpPr/>
            <p:nvPr/>
          </p:nvSpPr>
          <p:spPr>
            <a:xfrm>
              <a:off x="76200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Rectangle 74"/>
            <p:cNvSpPr/>
            <p:nvPr/>
          </p:nvSpPr>
          <p:spPr>
            <a:xfrm>
              <a:off x="7578636" y="5233070"/>
              <a:ext cx="76200" cy="1260000"/>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Rectangle 75"/>
            <p:cNvSpPr/>
            <p:nvPr/>
          </p:nvSpPr>
          <p:spPr>
            <a:xfrm>
              <a:off x="8458200" y="5233070"/>
              <a:ext cx="685800" cy="1260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Rectangle 76"/>
            <p:cNvSpPr/>
            <p:nvPr/>
          </p:nvSpPr>
          <p:spPr>
            <a:xfrm>
              <a:off x="87630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Rectangle 77"/>
            <p:cNvSpPr/>
            <p:nvPr/>
          </p:nvSpPr>
          <p:spPr>
            <a:xfrm>
              <a:off x="8077200" y="5233070"/>
              <a:ext cx="304800" cy="1260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9" name="Rectangle 78"/>
            <p:cNvSpPr/>
            <p:nvPr/>
          </p:nvSpPr>
          <p:spPr>
            <a:xfrm>
              <a:off x="8260074" y="5233070"/>
              <a:ext cx="76200" cy="12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2" name="Text Placeholder 81"/>
          <p:cNvSpPr>
            <a:spLocks noGrp="1"/>
          </p:cNvSpPr>
          <p:nvPr>
            <p:ph type="body" sz="quarter" idx="10" hasCustomPrompt="1"/>
          </p:nvPr>
        </p:nvSpPr>
        <p:spPr>
          <a:xfrm>
            <a:off x="685800" y="3429000"/>
            <a:ext cx="7772400" cy="838200"/>
          </a:xfrm>
          <a:prstGeom prst="rect">
            <a:avLst/>
          </a:prstGeom>
        </p:spPr>
        <p:txBody>
          <a:bodyPr/>
          <a:lstStyle>
            <a:lvl1pPr algn="ctr">
              <a:defRPr sz="2400" baseline="0">
                <a:solidFill>
                  <a:srgbClr val="003C71"/>
                </a:solidFill>
              </a:defRPr>
            </a:lvl1pPr>
            <a:lvl2pPr>
              <a:defRPr sz="2400"/>
            </a:lvl2pPr>
            <a:lvl3pPr>
              <a:defRPr sz="2400"/>
            </a:lvl3pPr>
            <a:lvl4pPr>
              <a:defRPr sz="2400"/>
            </a:lvl4pPr>
            <a:lvl5pPr>
              <a:defRPr sz="2400"/>
            </a:lvl5pPr>
          </a:lstStyle>
          <a:p>
            <a:pPr lvl="0"/>
            <a:r>
              <a:rPr lang="en-US" dirty="0" smtClean="0"/>
              <a:t>Presented by: Enter Name Here</a:t>
            </a:r>
          </a:p>
        </p:txBody>
      </p:sp>
      <p:pic>
        <p:nvPicPr>
          <p:cNvPr id="80" name="Picture 79" descr="FooterTbhAutismPro.jpg"/>
          <p:cNvPicPr>
            <a:picLocks noChangeAspect="1"/>
          </p:cNvPicPr>
          <p:nvPr userDrawn="1"/>
        </p:nvPicPr>
        <p:blipFill>
          <a:blip r:embed="rId2" cstate="print"/>
          <a:stretch>
            <a:fillRect/>
          </a:stretch>
        </p:blipFill>
        <p:spPr>
          <a:xfrm>
            <a:off x="0" y="4660966"/>
            <a:ext cx="9144000" cy="5682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00600"/>
          </a:xfrm>
          <a:prstGeom prst="rect">
            <a:avLst/>
          </a:prstGeom>
        </p:spPr>
        <p:txBody>
          <a:bodyPr/>
          <a:lstStyle>
            <a:lvl1pPr marL="361950" indent="-361950">
              <a:spcAft>
                <a:spcPts val="0"/>
              </a:spcAft>
              <a:buFont typeface="Arial" pitchFamily="34" charset="0"/>
              <a:buChar char="•"/>
              <a:defRPr sz="2800" b="0">
                <a:solidFill>
                  <a:srgbClr val="2A6EBB"/>
                </a:solidFill>
              </a:defRPr>
            </a:lvl1pPr>
            <a:lvl2pPr marL="714375" indent="-352425">
              <a:spcAft>
                <a:spcPts val="0"/>
              </a:spcAft>
              <a:defRPr sz="2800" b="0">
                <a:solidFill>
                  <a:srgbClr val="2A6EBB"/>
                </a:solidFill>
              </a:defRPr>
            </a:lvl2pPr>
            <a:lvl3pPr marL="990600" indent="-276225" defTabSz="809625">
              <a:buFont typeface="Arial" pitchFamily="34" charset="0"/>
              <a:buChar char="•"/>
              <a:defRPr sz="2000" b="0">
                <a:solidFill>
                  <a:srgbClr val="2A6EBB"/>
                </a:solidFill>
              </a:defRPr>
            </a:lvl3pPr>
            <a:lvl4pPr marL="1343025" indent="-266700">
              <a:defRPr sz="2000" b="0">
                <a:solidFill>
                  <a:srgbClr val="2A6EBB"/>
                </a:solidFill>
              </a:defRPr>
            </a:lvl4pPr>
            <a:lvl5pPr marL="1619250" indent="-276225">
              <a:defRPr sz="2000" b="0">
                <a:solidFill>
                  <a:srgbClr val="2A6EB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57175"/>
            <a:ext cx="8229600" cy="611088"/>
          </a:xfrm>
          <a:prstGeom prst="rect">
            <a:avLst/>
          </a:prstGeom>
        </p:spPr>
        <p:txBody>
          <a:bodyPr/>
          <a:lstStyle>
            <a:lvl1pPr>
              <a:defRPr sz="3600" b="1">
                <a:solidFill>
                  <a:srgbClr val="003C71"/>
                </a:solidFill>
                <a:latin typeface="+mj-lt"/>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4" name="Picture 63" descr="logo_tbh_web.wmf"/>
          <p:cNvPicPr>
            <a:picLocks noChangeAspect="1"/>
          </p:cNvPicPr>
          <p:nvPr/>
        </p:nvPicPr>
        <p:blipFill>
          <a:blip r:embed="rId4" cstate="print"/>
          <a:stretch>
            <a:fillRect/>
          </a:stretch>
        </p:blipFill>
        <p:spPr>
          <a:xfrm>
            <a:off x="6553200" y="304800"/>
            <a:ext cx="2147887" cy="458787"/>
          </a:xfrm>
          <a:prstGeom prst="rect">
            <a:avLst/>
          </a:prstGeom>
        </p:spPr>
      </p:pic>
      <p:pic>
        <p:nvPicPr>
          <p:cNvPr id="37" name="Picture 36" descr="FooterTbhAutismPro.jpg"/>
          <p:cNvPicPr>
            <a:picLocks noChangeAspect="1"/>
          </p:cNvPicPr>
          <p:nvPr/>
        </p:nvPicPr>
        <p:blipFill>
          <a:blip r:embed="rId5" cstate="print"/>
          <a:stretch>
            <a:fillRect/>
          </a:stretch>
        </p:blipFill>
        <p:spPr>
          <a:xfrm>
            <a:off x="0" y="6299795"/>
            <a:ext cx="9144000" cy="568234"/>
          </a:xfrm>
          <a:prstGeom prst="rect">
            <a:avLst/>
          </a:prstGeom>
        </p:spPr>
      </p:pic>
    </p:spTree>
  </p:cSld>
  <p:clrMap bg1="lt1" tx1="dk1" bg2="lt2" tx2="dk2" accent1="accent1" accent2="accent2" accent3="accent3" accent4="accent4" accent5="accent5" accent6="accent6" hlink="hlink" folHlink="folHlink"/>
  <p:sldLayoutIdLst>
    <p:sldLayoutId id="2147483712" r:id="rId1"/>
    <p:sldLayoutId id="2147483713" r:id="rId2"/>
  </p:sldLayoutIdLst>
  <p:txStyles>
    <p:titleStyle>
      <a:lvl1pPr algn="l" defTabSz="914400" rtl="0" eaLnBrk="1" latinLnBrk="0" hangingPunct="1">
        <a:spcBef>
          <a:spcPct val="0"/>
        </a:spcBef>
        <a:buNone/>
        <a:defRPr sz="2400" b="0" kern="1200" cap="none" baseline="0">
          <a:solidFill>
            <a:srgbClr val="003C71"/>
          </a:solidFill>
          <a:latin typeface="Arial" pitchFamily="34" charset="0"/>
          <a:ea typeface="Tahoma" pitchFamily="34" charset="0"/>
          <a:cs typeface="Arial" pitchFamily="34" charset="0"/>
        </a:defRPr>
      </a:lvl1pPr>
    </p:titleStyle>
    <p:bodyStyle>
      <a:lvl1pPr marL="233363" marR="0" indent="-233363" algn="l" defTabSz="914400" rtl="0" eaLnBrk="1" fontAlgn="auto" latinLnBrk="0" hangingPunct="1">
        <a:lnSpc>
          <a:spcPct val="100000"/>
        </a:lnSpc>
        <a:spcBef>
          <a:spcPct val="20000"/>
        </a:spcBef>
        <a:spcAft>
          <a:spcPts val="1200"/>
        </a:spcAft>
        <a:buClrTx/>
        <a:buSzTx/>
        <a:buFont typeface="Arial" pitchFamily="34" charset="0"/>
        <a:buNone/>
        <a:tabLst/>
        <a:defRPr sz="3200" kern="1200">
          <a:solidFill>
            <a:srgbClr val="777777"/>
          </a:solidFill>
          <a:latin typeface="+mn-lt"/>
          <a:ea typeface="+mn-ea"/>
          <a:cs typeface="+mn-cs"/>
        </a:defRPr>
      </a:lvl1pPr>
      <a:lvl2pPr marL="517525" marR="0" indent="-233363" algn="l" defTabSz="914400" rtl="0" eaLnBrk="1" fontAlgn="auto" latinLnBrk="0" hangingPunct="1">
        <a:lnSpc>
          <a:spcPct val="100000"/>
        </a:lnSpc>
        <a:spcBef>
          <a:spcPct val="20000"/>
        </a:spcBef>
        <a:spcAft>
          <a:spcPts val="600"/>
        </a:spcAft>
        <a:buClrTx/>
        <a:buSzTx/>
        <a:buFont typeface="Arial" pitchFamily="34" charset="0"/>
        <a:buChar char="•"/>
        <a:tabLst/>
        <a:defRPr sz="2800" kern="1200">
          <a:solidFill>
            <a:srgbClr val="777777"/>
          </a:solidFill>
          <a:latin typeface="+mn-lt"/>
          <a:ea typeface="+mn-ea"/>
          <a:cs typeface="+mn-cs"/>
        </a:defRPr>
      </a:lvl2pPr>
      <a:lvl3pPr marL="914400" marR="0" indent="-173038" algn="l" defTabSz="914400" rtl="0" eaLnBrk="1" fontAlgn="auto" latinLnBrk="0" hangingPunct="1">
        <a:lnSpc>
          <a:spcPct val="100000"/>
        </a:lnSpc>
        <a:spcBef>
          <a:spcPct val="20000"/>
        </a:spcBef>
        <a:spcAft>
          <a:spcPts val="0"/>
        </a:spcAft>
        <a:buClrTx/>
        <a:buSzTx/>
        <a:buFontTx/>
        <a:buNone/>
        <a:tabLst/>
        <a:defRPr sz="2400" kern="1200">
          <a:solidFill>
            <a:srgbClr val="777777"/>
          </a:solidFill>
          <a:latin typeface="+mn-lt"/>
          <a:ea typeface="+mn-ea"/>
          <a:cs typeface="+mn-cs"/>
        </a:defRPr>
      </a:lvl3pPr>
      <a:lvl4pPr marL="1198563" marR="0" indent="-223838"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rgbClr val="777777"/>
          </a:solidFill>
          <a:latin typeface="+mn-lt"/>
          <a:ea typeface="+mn-ea"/>
          <a:cs typeface="+mn-cs"/>
        </a:defRPr>
      </a:lvl4pPr>
      <a:lvl5pPr marL="1544638" marR="0" indent="-173038"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rgbClr val="7777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mailto:cmedina@tbh.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052736"/>
            <a:ext cx="6781800" cy="820688"/>
          </a:xfrm>
        </p:spPr>
        <p:txBody>
          <a:bodyPr>
            <a:noAutofit/>
          </a:bodyPr>
          <a:lstStyle/>
          <a:p>
            <a:r>
              <a:rPr lang="en-US" sz="4800" dirty="0" smtClean="0">
                <a:latin typeface="+mj-lt"/>
              </a:rPr>
              <a:t>Las Positas College </a:t>
            </a:r>
            <a:br>
              <a:rPr lang="en-US" sz="4800" dirty="0" smtClean="0">
                <a:latin typeface="+mj-lt"/>
              </a:rPr>
            </a:br>
            <a:r>
              <a:rPr lang="en-US" sz="4800" dirty="0" smtClean="0">
                <a:latin typeface="+mj-lt"/>
              </a:rPr>
              <a:t/>
            </a:r>
            <a:br>
              <a:rPr lang="en-US" sz="4800" dirty="0" smtClean="0">
                <a:latin typeface="+mj-lt"/>
              </a:rPr>
            </a:br>
            <a:r>
              <a:rPr lang="en-US" sz="2800" dirty="0" smtClean="0">
                <a:latin typeface="+mj-lt"/>
              </a:rPr>
              <a:t/>
            </a:r>
            <a:br>
              <a:rPr lang="en-US" sz="2800" dirty="0" smtClean="0">
                <a:latin typeface="+mj-lt"/>
              </a:rPr>
            </a:br>
            <a:r>
              <a:rPr lang="en-US" sz="2800" b="0" dirty="0" smtClean="0">
                <a:latin typeface="+mj-lt"/>
              </a:rPr>
              <a:t>Cassidy Medina, M.Ed., BCBA </a:t>
            </a:r>
            <a:r>
              <a:rPr lang="en-US" sz="4800" dirty="0" smtClean="0">
                <a:latin typeface="+mj-lt"/>
              </a:rPr>
              <a:t/>
            </a:r>
            <a:br>
              <a:rPr lang="en-US" sz="4800" dirty="0" smtClean="0">
                <a:latin typeface="+mj-lt"/>
              </a:rPr>
            </a:br>
            <a:r>
              <a:rPr lang="en-US" sz="2800" b="0" dirty="0" smtClean="0">
                <a:latin typeface="+mj-lt"/>
              </a:rPr>
              <a:t>Priti S Nagaraj, M.S. (ASR), BCBA, CCC-SLP </a:t>
            </a:r>
            <a:br>
              <a:rPr lang="en-US" sz="2800" b="0" dirty="0" smtClean="0">
                <a:latin typeface="+mj-lt"/>
              </a:rPr>
            </a:br>
            <a:r>
              <a:rPr lang="en-US" sz="2800" b="0" dirty="0" smtClean="0">
                <a:latin typeface="+mj-lt"/>
              </a:rPr>
              <a:t>Clinicians, Trumpet Behavioral Health</a:t>
            </a:r>
            <a:r>
              <a:rPr lang="en-US" sz="2800" b="0" dirty="0" smtClean="0"/>
              <a:t/>
            </a:r>
            <a:br>
              <a:rPr lang="en-US" sz="2800" b="0" dirty="0" smtClean="0"/>
            </a:br>
            <a:r>
              <a:rPr lang="en-US" sz="2800" dirty="0" smtClean="0"/>
              <a:t/>
            </a:r>
            <a:br>
              <a:rPr lang="en-US" sz="2800" dirty="0" smtClean="0"/>
            </a:br>
            <a:endParaRPr lang="en-US" sz="2800" dirty="0">
              <a:solidFill>
                <a:srgbClr val="003C71"/>
              </a:solidFill>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5382344"/>
          </a:xfrm>
        </p:spPr>
        <p:txBody>
          <a:bodyPr/>
          <a:lstStyle/>
          <a:p>
            <a:pPr lvl="1">
              <a:lnSpc>
                <a:spcPct val="90000"/>
              </a:lnSpc>
            </a:pPr>
            <a:r>
              <a:rPr lang="en-US" dirty="0" smtClean="0">
                <a:latin typeface="+mj-lt"/>
              </a:rPr>
              <a:t>If those with Autism have difficulties with communication, poor social skills and restrictive or repetitive behaviors or interests, how can we as educators work more effectively with these students?</a:t>
            </a:r>
          </a:p>
          <a:p>
            <a:pPr lvl="1">
              <a:lnSpc>
                <a:spcPct val="90000"/>
              </a:lnSpc>
            </a:pPr>
            <a:r>
              <a:rPr lang="en-US" dirty="0" smtClean="0">
                <a:latin typeface="+mj-lt"/>
              </a:rPr>
              <a:t>What are some simple things we can remember to do? What are things we are doing that we can do more of?</a:t>
            </a:r>
          </a:p>
          <a:p>
            <a:pPr lvl="1">
              <a:lnSpc>
                <a:spcPct val="90000"/>
              </a:lnSpc>
            </a:pPr>
            <a:r>
              <a:rPr lang="en-US" dirty="0" smtClean="0">
                <a:latin typeface="+mj-lt"/>
              </a:rPr>
              <a:t>Today, we are going to look at ways to take the already great strategies you are using and how you can use them to work with students with Autism!</a:t>
            </a:r>
            <a:endParaRPr lang="en-US" dirty="0" smtClean="0">
              <a:latin typeface="+mj-lt"/>
            </a:endParaRPr>
          </a:p>
          <a:p>
            <a:pPr lvl="1">
              <a:lnSpc>
                <a:spcPct val="90000"/>
              </a:lnSpc>
              <a:buNone/>
            </a:pPr>
            <a:endParaRPr lang="en-US" dirty="0" smtClean="0">
              <a:latin typeface="+mj-lt"/>
            </a:endParaRPr>
          </a:p>
        </p:txBody>
      </p:sp>
      <p:sp>
        <p:nvSpPr>
          <p:cNvPr id="3" name="Title 2"/>
          <p:cNvSpPr>
            <a:spLocks noGrp="1"/>
          </p:cNvSpPr>
          <p:nvPr>
            <p:ph type="title"/>
          </p:nvPr>
        </p:nvSpPr>
        <p:spPr/>
        <p:txBody>
          <a:bodyPr/>
          <a:lstStyle/>
          <a:p>
            <a:r>
              <a:rPr lang="en-US" sz="3200" dirty="0" smtClean="0">
                <a:latin typeface="+mj-lt"/>
              </a:rPr>
              <a:t>Working with those with Autism</a:t>
            </a:r>
            <a:endParaRPr lang="en-CA" sz="32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j-lt"/>
              </a:rPr>
              <a:t>Maximizing </a:t>
            </a:r>
            <a:r>
              <a:rPr lang="en-US" dirty="0" smtClean="0">
                <a:latin typeface="+mj-lt"/>
              </a:rPr>
              <a:t>Opportunities</a:t>
            </a:r>
            <a:endParaRPr lang="en-US" dirty="0">
              <a:latin typeface="+mj-lt"/>
            </a:endParaRPr>
          </a:p>
        </p:txBody>
      </p:sp>
      <p:sp>
        <p:nvSpPr>
          <p:cNvPr id="3" name="Subtitle 2"/>
          <p:cNvSpPr>
            <a:spLocks noGrp="1"/>
          </p:cNvSpPr>
          <p:nvPr>
            <p:ph type="subTitle" idx="1"/>
          </p:nvPr>
        </p:nvSpPr>
        <p:spPr/>
        <p:txBody>
          <a:bodyPr/>
          <a:lstStyle/>
          <a:p>
            <a:r>
              <a:rPr lang="en-US" sz="2800" dirty="0" smtClean="0">
                <a:latin typeface="+mj-lt"/>
              </a:rPr>
              <a:t>General </a:t>
            </a:r>
            <a:r>
              <a:rPr lang="en-US" sz="2800" dirty="0" smtClean="0">
                <a:latin typeface="+mj-lt"/>
              </a:rPr>
              <a:t>Strategies in Working with Students with ASD</a:t>
            </a:r>
            <a:endParaRPr lang="en-US" sz="2800"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Creating a Positive Environment</a:t>
            </a:r>
          </a:p>
          <a:p>
            <a:r>
              <a:rPr lang="en-US" dirty="0" smtClean="0"/>
              <a:t>Using Behavioral Momentum </a:t>
            </a:r>
          </a:p>
          <a:p>
            <a:r>
              <a:rPr lang="en-US" dirty="0" smtClean="0"/>
              <a:t>Using the Premack </a:t>
            </a:r>
            <a:r>
              <a:rPr lang="en-US" dirty="0" smtClean="0"/>
              <a:t>Principle</a:t>
            </a:r>
          </a:p>
          <a:p>
            <a:r>
              <a:rPr lang="en-US" dirty="0" smtClean="0"/>
              <a:t>Using Behavioral Skills Training </a:t>
            </a:r>
            <a:r>
              <a:rPr lang="en-US" dirty="0" smtClean="0"/>
              <a:t>(BST</a:t>
            </a:r>
            <a:r>
              <a:rPr lang="en-US" dirty="0" smtClean="0"/>
              <a:t>)</a:t>
            </a:r>
          </a:p>
          <a:p>
            <a:r>
              <a:rPr lang="en-US" dirty="0" smtClean="0"/>
              <a:t>Using Reinforcement</a:t>
            </a:r>
          </a:p>
          <a:p>
            <a:r>
              <a:rPr lang="en-US" dirty="0" smtClean="0"/>
              <a:t>Using </a:t>
            </a:r>
            <a:r>
              <a:rPr lang="en-US" dirty="0" smtClean="0"/>
              <a:t>Self-monitoring </a:t>
            </a:r>
            <a:r>
              <a:rPr lang="en-US" dirty="0" smtClean="0"/>
              <a:t>and </a:t>
            </a:r>
            <a:r>
              <a:rPr lang="en-US" dirty="0" smtClean="0"/>
              <a:t>Self-management</a:t>
            </a:r>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Maximizing </a:t>
            </a:r>
            <a:r>
              <a:rPr lang="en-US" dirty="0" smtClean="0"/>
              <a:t>Opportunities </a:t>
            </a:r>
            <a:r>
              <a:rPr lang="en-US" dirty="0" smtClean="0"/>
              <a:t>B</a:t>
            </a:r>
            <a:r>
              <a:rPr lang="en-US" dirty="0" smtClean="0"/>
              <a:t>y</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Adapting Tasks, Activities and Language</a:t>
            </a:r>
            <a:endParaRPr lang="en-US" dirty="0" smtClean="0"/>
          </a:p>
          <a:p>
            <a:r>
              <a:rPr lang="en-US" dirty="0" smtClean="0"/>
              <a:t>Giving Effective Commands</a:t>
            </a:r>
          </a:p>
          <a:p>
            <a:r>
              <a:rPr lang="en-US" dirty="0" smtClean="0"/>
              <a:t>Effectively </a:t>
            </a:r>
            <a:r>
              <a:rPr lang="en-US" dirty="0" smtClean="0"/>
              <a:t>Denying Requests</a:t>
            </a:r>
          </a:p>
          <a:p>
            <a:r>
              <a:rPr lang="en-US" dirty="0" smtClean="0"/>
              <a:t>Always Following Through</a:t>
            </a:r>
          </a:p>
          <a:p>
            <a:r>
              <a:rPr lang="en-US" dirty="0" smtClean="0"/>
              <a:t>Avoiding Power </a:t>
            </a:r>
            <a:r>
              <a:rPr lang="en-US" dirty="0" smtClean="0"/>
              <a:t>Struggles</a:t>
            </a:r>
          </a:p>
          <a:p>
            <a:pPr>
              <a:buNone/>
            </a:pPr>
            <a:endParaRPr lang="en-US" dirty="0" smtClean="0"/>
          </a:p>
        </p:txBody>
      </p:sp>
      <p:sp>
        <p:nvSpPr>
          <p:cNvPr id="3" name="Title 2"/>
          <p:cNvSpPr>
            <a:spLocks noGrp="1"/>
          </p:cNvSpPr>
          <p:nvPr>
            <p:ph type="title"/>
          </p:nvPr>
        </p:nvSpPr>
        <p:spPr/>
        <p:txBody>
          <a:bodyPr/>
          <a:lstStyle/>
          <a:p>
            <a:r>
              <a:rPr lang="en-US" dirty="0" smtClean="0"/>
              <a:t>Maximizing </a:t>
            </a:r>
            <a:r>
              <a:rPr lang="en-US" dirty="0" smtClean="0"/>
              <a:t>Opportunities </a:t>
            </a:r>
            <a:r>
              <a:rPr lang="en-US" dirty="0" smtClean="0"/>
              <a:t>B</a:t>
            </a:r>
            <a:r>
              <a:rPr lang="en-US" dirty="0" smtClean="0"/>
              <a:t>y</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784"/>
            <a:ext cx="6059016" cy="4608512"/>
          </a:xfrm>
        </p:spPr>
        <p:txBody>
          <a:bodyPr/>
          <a:lstStyle/>
          <a:p>
            <a:r>
              <a:rPr lang="en-US" dirty="0" smtClean="0">
                <a:latin typeface="+mj-lt"/>
              </a:rPr>
              <a:t>Increase the GLPR</a:t>
            </a:r>
          </a:p>
          <a:p>
            <a:pPr lvl="1"/>
            <a:r>
              <a:rPr lang="en-US" dirty="0" smtClean="0">
                <a:latin typeface="+mj-lt"/>
              </a:rPr>
              <a:t>“General Level of Positive Reinforcement”</a:t>
            </a:r>
          </a:p>
          <a:p>
            <a:r>
              <a:rPr lang="en-US" dirty="0" smtClean="0">
                <a:latin typeface="+mj-lt"/>
              </a:rPr>
              <a:t>Make yourself a reinforcer- pair yourself with access to preferred items and activities </a:t>
            </a:r>
          </a:p>
          <a:p>
            <a:r>
              <a:rPr lang="en-US" dirty="0" smtClean="0">
                <a:latin typeface="+mj-lt"/>
              </a:rPr>
              <a:t>Give choices as frequently as </a:t>
            </a:r>
            <a:r>
              <a:rPr lang="en-US" dirty="0" smtClean="0">
                <a:latin typeface="+mj-lt"/>
              </a:rPr>
              <a:t>possible</a:t>
            </a:r>
            <a:endParaRPr lang="en-US" dirty="0" smtClean="0">
              <a:latin typeface="+mj-lt"/>
            </a:endParaRPr>
          </a:p>
        </p:txBody>
      </p:sp>
      <p:sp>
        <p:nvSpPr>
          <p:cNvPr id="3" name="Title 2"/>
          <p:cNvSpPr>
            <a:spLocks noGrp="1"/>
          </p:cNvSpPr>
          <p:nvPr>
            <p:ph type="title"/>
          </p:nvPr>
        </p:nvSpPr>
        <p:spPr>
          <a:xfrm>
            <a:off x="457200" y="257174"/>
            <a:ext cx="8229600" cy="1155601"/>
          </a:xfrm>
        </p:spPr>
        <p:txBody>
          <a:bodyPr/>
          <a:lstStyle/>
          <a:p>
            <a:r>
              <a:rPr lang="en-US" dirty="0" smtClean="0"/>
              <a:t>Creating a </a:t>
            </a:r>
            <a:br>
              <a:rPr lang="en-US" dirty="0" smtClean="0"/>
            </a:br>
            <a:r>
              <a:rPr lang="en-US" dirty="0" smtClean="0"/>
              <a:t>Positive Environment</a:t>
            </a:r>
            <a:endParaRPr lang="en-US" dirty="0"/>
          </a:p>
        </p:txBody>
      </p:sp>
      <p:pic>
        <p:nvPicPr>
          <p:cNvPr id="4" name="Picture 2" descr="http://www.creativepro.com/files/story_images/042204_fg1.jpg"/>
          <p:cNvPicPr>
            <a:picLocks noChangeAspect="1" noChangeArrowheads="1"/>
          </p:cNvPicPr>
          <p:nvPr/>
        </p:nvPicPr>
        <p:blipFill>
          <a:blip r:embed="rId2" cstate="print"/>
          <a:srcRect/>
          <a:stretch>
            <a:fillRect/>
          </a:stretch>
        </p:blipFill>
        <p:spPr bwMode="auto">
          <a:xfrm>
            <a:off x="6588224" y="1052736"/>
            <a:ext cx="2147961" cy="22548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8229600" cy="4800600"/>
          </a:xfrm>
        </p:spPr>
        <p:txBody>
          <a:bodyPr/>
          <a:lstStyle/>
          <a:p>
            <a:r>
              <a:rPr lang="en-US" dirty="0" smtClean="0"/>
              <a:t>Increase praise for appropriate behavior</a:t>
            </a:r>
          </a:p>
          <a:p>
            <a:pPr lvl="2"/>
            <a:r>
              <a:rPr lang="en-US" dirty="0" smtClean="0"/>
              <a:t>“I like the way you did _____”</a:t>
            </a:r>
          </a:p>
          <a:p>
            <a:r>
              <a:rPr lang="en-US" dirty="0" smtClean="0"/>
              <a:t>Reduce corrective statements</a:t>
            </a:r>
          </a:p>
          <a:p>
            <a:pPr lvl="2"/>
            <a:r>
              <a:rPr lang="en-US" sz="2800" dirty="0" smtClean="0"/>
              <a:t>“No” is okay, but avoid excessive use of </a:t>
            </a:r>
            <a:r>
              <a:rPr lang="en-US" sz="2800" dirty="0" smtClean="0"/>
              <a:t>it</a:t>
            </a:r>
          </a:p>
          <a:p>
            <a:r>
              <a:rPr lang="en-US" dirty="0" smtClean="0"/>
              <a:t>Use a 5 to 1 ratio of positives to correctives </a:t>
            </a:r>
            <a:endParaRPr lang="en-US" dirty="0" smtClean="0"/>
          </a:p>
          <a:p>
            <a:endParaRPr lang="en-US" dirty="0" smtClean="0"/>
          </a:p>
          <a:p>
            <a:pPr lvl="2"/>
            <a:endParaRPr lang="en-US" dirty="0" smtClean="0"/>
          </a:p>
        </p:txBody>
      </p:sp>
      <p:sp>
        <p:nvSpPr>
          <p:cNvPr id="3" name="Title 2"/>
          <p:cNvSpPr>
            <a:spLocks noGrp="1"/>
          </p:cNvSpPr>
          <p:nvPr>
            <p:ph type="title"/>
          </p:nvPr>
        </p:nvSpPr>
        <p:spPr/>
        <p:txBody>
          <a:bodyPr/>
          <a:lstStyle/>
          <a:p>
            <a:r>
              <a:rPr lang="en-US" dirty="0" smtClean="0"/>
              <a:t>Creating a </a:t>
            </a:r>
            <a:br>
              <a:rPr lang="en-US" dirty="0" smtClean="0"/>
            </a:br>
            <a:r>
              <a:rPr lang="en-US" dirty="0" smtClean="0"/>
              <a:t>Positive Environment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Building up </a:t>
            </a:r>
            <a:r>
              <a:rPr lang="en-US" dirty="0" smtClean="0"/>
              <a:t>momentum to what you really want </a:t>
            </a:r>
            <a:r>
              <a:rPr lang="en-US" dirty="0" smtClean="0"/>
              <a:t>them to </a:t>
            </a:r>
            <a:r>
              <a:rPr lang="en-US" dirty="0" smtClean="0"/>
              <a:t>do, by tossing out easy, or “throw away” </a:t>
            </a:r>
            <a:r>
              <a:rPr lang="en-US" dirty="0" smtClean="0"/>
              <a:t>questions or directions, </a:t>
            </a:r>
            <a:r>
              <a:rPr lang="en-US" dirty="0" smtClean="0"/>
              <a:t>that they are super likely to do </a:t>
            </a:r>
            <a:r>
              <a:rPr lang="en-US" dirty="0" smtClean="0"/>
              <a:t>first </a:t>
            </a:r>
            <a:endParaRPr lang="en-US" dirty="0"/>
          </a:p>
        </p:txBody>
      </p:sp>
      <p:sp>
        <p:nvSpPr>
          <p:cNvPr id="3" name="Title 2"/>
          <p:cNvSpPr>
            <a:spLocks noGrp="1"/>
          </p:cNvSpPr>
          <p:nvPr>
            <p:ph type="title"/>
          </p:nvPr>
        </p:nvSpPr>
        <p:spPr/>
        <p:txBody>
          <a:bodyPr/>
          <a:lstStyle/>
          <a:p>
            <a:r>
              <a:rPr lang="en-US" dirty="0" smtClean="0"/>
              <a:t>Using Behavioral Momentum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A.k.a. “Grandma’s Rule”</a:t>
            </a:r>
          </a:p>
          <a:p>
            <a:pPr lvl="1"/>
            <a:r>
              <a:rPr lang="en-US" dirty="0" smtClean="0">
                <a:latin typeface="+mj-lt"/>
              </a:rPr>
              <a:t>“Eat your peas before you get dessert”</a:t>
            </a:r>
          </a:p>
          <a:p>
            <a:r>
              <a:rPr lang="en-US" dirty="0" smtClean="0">
                <a:latin typeface="+mj-lt"/>
              </a:rPr>
              <a:t>Give the student something to work towards</a:t>
            </a:r>
          </a:p>
          <a:p>
            <a:r>
              <a:rPr lang="en-US" dirty="0" smtClean="0">
                <a:latin typeface="+mj-lt"/>
              </a:rPr>
              <a:t>First/then board</a:t>
            </a:r>
          </a:p>
          <a:p>
            <a:pPr lvl="1"/>
            <a:r>
              <a:rPr lang="en-US" dirty="0" smtClean="0">
                <a:latin typeface="+mj-lt"/>
              </a:rPr>
              <a:t>Visual support</a:t>
            </a:r>
          </a:p>
          <a:p>
            <a:endParaRPr lang="en-US" dirty="0">
              <a:latin typeface="+mj-lt"/>
            </a:endParaRPr>
          </a:p>
        </p:txBody>
      </p:sp>
      <p:sp>
        <p:nvSpPr>
          <p:cNvPr id="3" name="Title 2"/>
          <p:cNvSpPr>
            <a:spLocks noGrp="1"/>
          </p:cNvSpPr>
          <p:nvPr>
            <p:ph type="title"/>
          </p:nvPr>
        </p:nvSpPr>
        <p:spPr/>
        <p:txBody>
          <a:bodyPr/>
          <a:lstStyle/>
          <a:p>
            <a:r>
              <a:rPr lang="en-US" dirty="0" smtClean="0"/>
              <a:t>Using the </a:t>
            </a:r>
            <a:r>
              <a:rPr lang="en-US" dirty="0" smtClean="0"/>
              <a:t>Premack Principle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041973" y="3140968"/>
            <a:ext cx="4562475" cy="2754312"/>
          </a:xfrm>
          <a:prstGeom prst="rect">
            <a:avLst/>
          </a:prstGeom>
          <a:solidFill>
            <a:schemeClr val="accent2">
              <a:lumMod val="60000"/>
              <a:lumOff val="40000"/>
            </a:schemeClr>
          </a:solid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4800600"/>
          </a:xfrm>
        </p:spPr>
        <p:txBody>
          <a:bodyPr/>
          <a:lstStyle/>
          <a:p>
            <a:r>
              <a:rPr lang="en-US" dirty="0" smtClean="0"/>
              <a:t>A behavior based method for training a skill and you may be using these methods already!</a:t>
            </a:r>
          </a:p>
          <a:p>
            <a:pPr>
              <a:buNone/>
            </a:pPr>
            <a:endParaRPr lang="en-US" dirty="0" smtClean="0"/>
          </a:p>
          <a:p>
            <a:r>
              <a:rPr lang="en-US" dirty="0" smtClean="0"/>
              <a:t>Instructions, Modeling, Rehearsal and Feedback</a:t>
            </a:r>
          </a:p>
          <a:p>
            <a:pPr>
              <a:buNone/>
            </a:pPr>
            <a:endParaRPr lang="en-US" dirty="0" smtClean="0"/>
          </a:p>
          <a:p>
            <a:r>
              <a:rPr lang="en-US" dirty="0" smtClean="0"/>
              <a:t>Are you using BST already? </a:t>
            </a:r>
          </a:p>
          <a:p>
            <a:pPr>
              <a:buNone/>
            </a:pPr>
            <a:endParaRPr lang="en-US" dirty="0"/>
          </a:p>
        </p:txBody>
      </p:sp>
      <p:sp>
        <p:nvSpPr>
          <p:cNvPr id="3" name="Title 2"/>
          <p:cNvSpPr>
            <a:spLocks noGrp="1"/>
          </p:cNvSpPr>
          <p:nvPr>
            <p:ph type="title"/>
          </p:nvPr>
        </p:nvSpPr>
        <p:spPr/>
        <p:txBody>
          <a:bodyPr/>
          <a:lstStyle/>
          <a:p>
            <a:r>
              <a:rPr lang="en-US" sz="3200" dirty="0" smtClean="0"/>
              <a:t>Using Behavioral Skills Training </a:t>
            </a:r>
            <a:br>
              <a:rPr lang="en-US" sz="3200" dirty="0" smtClean="0"/>
            </a:br>
            <a:r>
              <a:rPr lang="en-US" sz="3200" dirty="0" smtClean="0"/>
              <a:t>(BST)</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4800600"/>
          </a:xfrm>
        </p:spPr>
        <p:txBody>
          <a:bodyPr/>
          <a:lstStyle/>
          <a:p>
            <a:r>
              <a:rPr lang="en-US" dirty="0" smtClean="0"/>
              <a:t>Are you using BST already? </a:t>
            </a:r>
          </a:p>
          <a:p>
            <a:pPr>
              <a:buNone/>
            </a:pPr>
            <a:endParaRPr lang="en-US" dirty="0" smtClean="0"/>
          </a:p>
          <a:p>
            <a:r>
              <a:rPr lang="en-US" dirty="0" smtClean="0"/>
              <a:t>Has been used to children and adults with ASD various skills, including social skills, safety skills and other functional skills</a:t>
            </a:r>
          </a:p>
          <a:p>
            <a:pPr>
              <a:buNone/>
            </a:pPr>
            <a:endParaRPr lang="en-US" dirty="0" smtClean="0"/>
          </a:p>
          <a:p>
            <a:r>
              <a:rPr lang="en-US" dirty="0" smtClean="0"/>
              <a:t>Has been used to train staff or professionals to teach these skills and many others as well too!</a:t>
            </a:r>
          </a:p>
          <a:p>
            <a:endParaRPr lang="en-US" dirty="0"/>
          </a:p>
        </p:txBody>
      </p:sp>
      <p:sp>
        <p:nvSpPr>
          <p:cNvPr id="3" name="Title 2"/>
          <p:cNvSpPr>
            <a:spLocks noGrp="1"/>
          </p:cNvSpPr>
          <p:nvPr>
            <p:ph type="title"/>
          </p:nvPr>
        </p:nvSpPr>
        <p:spPr/>
        <p:txBody>
          <a:bodyPr/>
          <a:lstStyle/>
          <a:p>
            <a:r>
              <a:rPr lang="en-US" sz="3200" dirty="0" smtClean="0"/>
              <a:t>Using Behavioral Skills Training </a:t>
            </a:r>
            <a:br>
              <a:rPr lang="en-US" sz="3200" dirty="0" smtClean="0"/>
            </a:br>
            <a:r>
              <a:rPr lang="en-US" sz="3200" dirty="0" smtClean="0"/>
              <a:t>(BST)</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b="0" dirty="0" smtClean="0"/>
              <a:t>Trumpet Behavioral Health® specializes in the treatment of children and adults with autism, developmental delays, and other exceptional needs.</a:t>
            </a:r>
          </a:p>
          <a:p>
            <a:r>
              <a:rPr lang="en-US" sz="2600" b="0" dirty="0" smtClean="0"/>
              <a:t>We provide our effective clinical services in homes, schools, communities, and intensive treatment centers.</a:t>
            </a:r>
          </a:p>
          <a:p>
            <a:r>
              <a:rPr lang="en-US" sz="2600" b="0" dirty="0" smtClean="0"/>
              <a:t>Our team includes Board Certified Behavior Analyst® (BCBA®) and Board Certified Assistant Behavior Analyst® (BCaBA®) providers, as well as our trained therapists!</a:t>
            </a:r>
          </a:p>
          <a:p>
            <a:r>
              <a:rPr lang="en-US" sz="2600" b="0" dirty="0" smtClean="0"/>
              <a:t>Trumpet Behavioral Health® is a privately held company with offices, services, and intensive treatment centers in 11 states</a:t>
            </a:r>
            <a:endParaRPr lang="en-US" sz="2600" b="0" dirty="0"/>
          </a:p>
        </p:txBody>
      </p:sp>
      <p:sp>
        <p:nvSpPr>
          <p:cNvPr id="3" name="Title 2"/>
          <p:cNvSpPr>
            <a:spLocks noGrp="1"/>
          </p:cNvSpPr>
          <p:nvPr>
            <p:ph type="title"/>
          </p:nvPr>
        </p:nvSpPr>
        <p:spPr/>
        <p:txBody>
          <a:bodyPr/>
          <a:lstStyle/>
          <a:p>
            <a:r>
              <a:rPr lang="en-US" dirty="0" smtClean="0">
                <a:latin typeface="+mj-lt"/>
              </a:rPr>
              <a:t>Who We Are…</a:t>
            </a:r>
            <a:endParaRPr lang="en-US"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latin typeface="+mj-lt"/>
              </a:rPr>
              <a:t>	“If you do not have good reinforcers or are not working to establish them, you might as well go home.”</a:t>
            </a:r>
          </a:p>
          <a:p>
            <a:endParaRPr lang="en-US" dirty="0" smtClean="0">
              <a:latin typeface="+mj-lt"/>
            </a:endParaRPr>
          </a:p>
          <a:p>
            <a:pPr algn="r">
              <a:buNone/>
            </a:pPr>
            <a:r>
              <a:rPr lang="en-US" i="1" dirty="0" smtClean="0">
                <a:latin typeface="+mj-lt"/>
              </a:rPr>
              <a:t>Ron Leaf &amp; John </a:t>
            </a:r>
            <a:r>
              <a:rPr lang="en-US" i="1" dirty="0" err="1" smtClean="0">
                <a:latin typeface="+mj-lt"/>
              </a:rPr>
              <a:t>MacEachin</a:t>
            </a:r>
            <a:endParaRPr lang="en-US" i="1" dirty="0" smtClean="0">
              <a:latin typeface="+mj-lt"/>
            </a:endParaRPr>
          </a:p>
          <a:p>
            <a:pPr algn="r">
              <a:buNone/>
            </a:pPr>
            <a:r>
              <a:rPr lang="en-US" i="1" dirty="0" smtClean="0">
                <a:latin typeface="+mj-lt"/>
              </a:rPr>
              <a:t>					Autism Partnership </a:t>
            </a:r>
          </a:p>
          <a:p>
            <a:pPr algn="r">
              <a:buNone/>
            </a:pPr>
            <a:r>
              <a:rPr lang="en-US" i="1" dirty="0" smtClean="0">
                <a:latin typeface="+mj-lt"/>
              </a:rPr>
              <a:t>1999</a:t>
            </a:r>
            <a:endParaRPr lang="en-US" dirty="0">
              <a:latin typeface="+mj-lt"/>
            </a:endParaRPr>
          </a:p>
        </p:txBody>
      </p:sp>
      <p:sp>
        <p:nvSpPr>
          <p:cNvPr id="3" name="Title 2"/>
          <p:cNvSpPr>
            <a:spLocks noGrp="1"/>
          </p:cNvSpPr>
          <p:nvPr>
            <p:ph type="title"/>
          </p:nvPr>
        </p:nvSpPr>
        <p:spPr/>
        <p:txBody>
          <a:bodyPr/>
          <a:lstStyle/>
          <a:p>
            <a:r>
              <a:rPr lang="en-US" dirty="0" smtClean="0"/>
              <a:t>Usin</a:t>
            </a:r>
            <a:r>
              <a:rPr lang="en-US" dirty="0" smtClean="0"/>
              <a:t>g </a:t>
            </a:r>
            <a:r>
              <a:rPr lang="en-US" dirty="0" smtClean="0"/>
              <a:t>Reinforcement</a:t>
            </a:r>
            <a:endParaRPr lang="en-US" dirty="0"/>
          </a:p>
        </p:txBody>
      </p:sp>
      <p:pic>
        <p:nvPicPr>
          <p:cNvPr id="4" name="Picture 4" descr="http://www.smartstart-toys.co.uk/images/Reward_Chart.JPG"/>
          <p:cNvPicPr>
            <a:picLocks noChangeAspect="1" noChangeArrowheads="1"/>
          </p:cNvPicPr>
          <p:nvPr/>
        </p:nvPicPr>
        <p:blipFill>
          <a:blip r:embed="rId2" cstate="print"/>
          <a:srcRect/>
          <a:stretch>
            <a:fillRect/>
          </a:stretch>
        </p:blipFill>
        <p:spPr bwMode="auto">
          <a:xfrm>
            <a:off x="755576" y="2744688"/>
            <a:ext cx="2784475"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How we can increase the </a:t>
            </a:r>
            <a:r>
              <a:rPr lang="en-US" dirty="0" smtClean="0"/>
              <a:t>future </a:t>
            </a:r>
            <a:r>
              <a:rPr lang="en-US" dirty="0" smtClean="0"/>
              <a:t>likelihood of a </a:t>
            </a:r>
            <a:r>
              <a:rPr lang="en-US" dirty="0" smtClean="0"/>
              <a:t>desired behavior</a:t>
            </a:r>
            <a:endParaRPr lang="en-US" dirty="0" smtClean="0">
              <a:latin typeface="+mj-lt"/>
            </a:endParaRPr>
          </a:p>
          <a:p>
            <a:r>
              <a:rPr lang="en-US" dirty="0" smtClean="0">
                <a:latin typeface="+mj-lt"/>
              </a:rPr>
              <a:t>Examples:</a:t>
            </a:r>
          </a:p>
          <a:p>
            <a:pPr lvl="1"/>
            <a:r>
              <a:rPr lang="en-US" dirty="0" smtClean="0"/>
              <a:t>Tangibles </a:t>
            </a:r>
            <a:r>
              <a:rPr lang="en-US" dirty="0" smtClean="0"/>
              <a:t>(e.g., candy, toy</a:t>
            </a:r>
            <a:r>
              <a:rPr lang="en-US" dirty="0" smtClean="0"/>
              <a:t>)</a:t>
            </a:r>
          </a:p>
          <a:p>
            <a:pPr lvl="1"/>
            <a:r>
              <a:rPr lang="en-US" dirty="0" smtClean="0"/>
              <a:t>Activities</a:t>
            </a:r>
            <a:endParaRPr lang="en-US" dirty="0" smtClean="0"/>
          </a:p>
          <a:p>
            <a:pPr lvl="1"/>
            <a:r>
              <a:rPr lang="en-US" dirty="0" smtClean="0"/>
              <a:t>Praise</a:t>
            </a:r>
          </a:p>
          <a:p>
            <a:pPr lvl="1"/>
            <a:r>
              <a:rPr lang="en-US" dirty="0" smtClean="0"/>
              <a:t>Removal </a:t>
            </a:r>
            <a:r>
              <a:rPr lang="en-US" dirty="0" smtClean="0"/>
              <a:t>of “nagging”</a:t>
            </a:r>
          </a:p>
          <a:p>
            <a:pPr lvl="1"/>
            <a:r>
              <a:rPr lang="en-US" dirty="0" smtClean="0"/>
              <a:t>Getting out of an assignment</a:t>
            </a:r>
          </a:p>
          <a:p>
            <a:endParaRPr lang="en-US" dirty="0" smtClean="0">
              <a:latin typeface="+mj-lt"/>
            </a:endParaRPr>
          </a:p>
          <a:p>
            <a:endParaRPr lang="en-US" dirty="0">
              <a:latin typeface="+mj-lt"/>
            </a:endParaRPr>
          </a:p>
        </p:txBody>
      </p:sp>
      <p:sp>
        <p:nvSpPr>
          <p:cNvPr id="3" name="Title 2"/>
          <p:cNvSpPr>
            <a:spLocks noGrp="1"/>
          </p:cNvSpPr>
          <p:nvPr>
            <p:ph type="title"/>
          </p:nvPr>
        </p:nvSpPr>
        <p:spPr/>
        <p:txBody>
          <a:bodyPr/>
          <a:lstStyle/>
          <a:p>
            <a:r>
              <a:rPr lang="en-US" dirty="0" smtClean="0"/>
              <a:t>Using Reinforcement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784"/>
            <a:ext cx="8229600" cy="4458816"/>
          </a:xfrm>
        </p:spPr>
        <p:txBody>
          <a:bodyPr/>
          <a:lstStyle/>
          <a:p>
            <a:r>
              <a:rPr lang="en-US" dirty="0" smtClean="0"/>
              <a:t>I’ve tried reinforcement, it doesn’t work.</a:t>
            </a:r>
          </a:p>
          <a:p>
            <a:r>
              <a:rPr lang="en-US" dirty="0" smtClean="0"/>
              <a:t>He should do his homework because he’s supposed to.</a:t>
            </a:r>
          </a:p>
          <a:p>
            <a:r>
              <a:rPr lang="en-US" dirty="0" smtClean="0"/>
              <a:t>She should want to get good grades.</a:t>
            </a:r>
          </a:p>
          <a:p>
            <a:r>
              <a:rPr lang="en-US" dirty="0" smtClean="0"/>
              <a:t>It’s not fair to the other students to use rewards.</a:t>
            </a:r>
          </a:p>
          <a:p>
            <a:r>
              <a:rPr lang="en-US" dirty="0" smtClean="0"/>
              <a:t>He’ll always expect something and he’ll never be intrinsically motivated.</a:t>
            </a:r>
          </a:p>
        </p:txBody>
      </p:sp>
      <p:sp>
        <p:nvSpPr>
          <p:cNvPr id="3" name="Title 2"/>
          <p:cNvSpPr>
            <a:spLocks noGrp="1"/>
          </p:cNvSpPr>
          <p:nvPr>
            <p:ph type="title"/>
          </p:nvPr>
        </p:nvSpPr>
        <p:spPr>
          <a:xfrm>
            <a:off x="457200" y="257174"/>
            <a:ext cx="8229600" cy="1155601"/>
          </a:xfrm>
        </p:spPr>
        <p:txBody>
          <a:bodyPr/>
          <a:lstStyle/>
          <a:p>
            <a:r>
              <a:rPr lang="en-US" dirty="0" smtClean="0"/>
              <a:t>Common Arguments</a:t>
            </a:r>
            <a:br>
              <a:rPr lang="en-US" dirty="0" smtClean="0"/>
            </a:br>
            <a:r>
              <a:rPr lang="en-US" dirty="0" smtClean="0"/>
              <a:t>Against Reinforcement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 study evaluating 96 different research articles, comparing extrinsically-rewarded subjects to non-rewarded subjects, suggests that when reinforcement was used the right way, not only did the positive and desired behavior increase, it produced an increase in intrinsic motivation (Cameron, Pierce, and </a:t>
            </a:r>
            <a:r>
              <a:rPr lang="en-US" dirty="0" err="1" smtClean="0"/>
              <a:t>Epling</a:t>
            </a:r>
            <a:r>
              <a:rPr lang="en-US" dirty="0" smtClean="0"/>
              <a:t>, 1994).</a:t>
            </a:r>
            <a:endParaRPr lang="en-US" dirty="0"/>
          </a:p>
        </p:txBody>
      </p:sp>
      <p:sp>
        <p:nvSpPr>
          <p:cNvPr id="3" name="Title 2"/>
          <p:cNvSpPr>
            <a:spLocks noGrp="1"/>
          </p:cNvSpPr>
          <p:nvPr>
            <p:ph type="title"/>
          </p:nvPr>
        </p:nvSpPr>
        <p:spPr/>
        <p:txBody>
          <a:bodyPr/>
          <a:lstStyle/>
          <a:p>
            <a:r>
              <a:rPr lang="en-US" dirty="0" smtClean="0"/>
              <a:t>The Facts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784"/>
            <a:ext cx="8229600" cy="4458816"/>
          </a:xfrm>
        </p:spPr>
        <p:txBody>
          <a:bodyPr/>
          <a:lstStyle/>
          <a:p>
            <a:r>
              <a:rPr lang="en-US" dirty="0" smtClean="0"/>
              <a:t>And…the majority of school-aged children are not “intrinsically motivated” to do well in school. </a:t>
            </a:r>
          </a:p>
          <a:p>
            <a:r>
              <a:rPr lang="en-US" dirty="0" smtClean="0"/>
              <a:t>Reinforcement can take many forms: </a:t>
            </a:r>
          </a:p>
          <a:p>
            <a:pPr lvl="1"/>
            <a:r>
              <a:rPr lang="en-US" dirty="0" smtClean="0"/>
              <a:t>Grades, allowance, teacher approval, fitting in with classmates, not getting in trouble, etc. </a:t>
            </a:r>
          </a:p>
          <a:p>
            <a:pPr lvl="1"/>
            <a:r>
              <a:rPr lang="en-US" dirty="0" smtClean="0"/>
              <a:t>Don’t forget that the other students are “earning” too!</a:t>
            </a:r>
          </a:p>
        </p:txBody>
      </p:sp>
      <p:sp>
        <p:nvSpPr>
          <p:cNvPr id="3" name="Title 2"/>
          <p:cNvSpPr>
            <a:spLocks noGrp="1"/>
          </p:cNvSpPr>
          <p:nvPr>
            <p:ph type="title"/>
          </p:nvPr>
        </p:nvSpPr>
        <p:spPr>
          <a:xfrm>
            <a:off x="457200" y="257174"/>
            <a:ext cx="8229600" cy="1155601"/>
          </a:xfrm>
        </p:spPr>
        <p:txBody>
          <a:bodyPr/>
          <a:lstStyle/>
          <a:p>
            <a:r>
              <a:rPr lang="en-US" dirty="0" smtClean="0"/>
              <a:t>Developmental Changes &amp; Reinforcement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7174"/>
            <a:ext cx="8229600" cy="1155602"/>
          </a:xfrm>
        </p:spPr>
        <p:txBody>
          <a:bodyPr/>
          <a:lstStyle/>
          <a:p>
            <a:r>
              <a:rPr lang="en-US" dirty="0" smtClean="0"/>
              <a:t>Developmental Changes </a:t>
            </a:r>
            <a:br>
              <a:rPr lang="en-US" dirty="0" smtClean="0"/>
            </a:br>
            <a:r>
              <a:rPr lang="en-US" dirty="0" smtClean="0"/>
              <a:t>And Reinforcement</a:t>
            </a:r>
            <a:endParaRPr lang="en-US" dirty="0"/>
          </a:p>
        </p:txBody>
      </p:sp>
      <p:graphicFrame>
        <p:nvGraphicFramePr>
          <p:cNvPr id="5" name="Content Placeholder 4"/>
          <p:cNvGraphicFramePr>
            <a:graphicFrameLocks noGrp="1"/>
          </p:cNvGraphicFramePr>
          <p:nvPr>
            <p:ph idx="1"/>
          </p:nvPr>
        </p:nvGraphicFramePr>
        <p:xfrm>
          <a:off x="457200" y="1628772"/>
          <a:ext cx="8229600" cy="3657600"/>
        </p:xfrm>
        <a:graphic>
          <a:graphicData uri="http://schemas.openxmlformats.org/drawingml/2006/table">
            <a:tbl>
              <a:tblPr firstRow="1" bandRow="1">
                <a:tableStyleId>{5C22544A-7EE6-4342-B048-85BDC9FD1C3A}</a:tableStyleId>
              </a:tblPr>
              <a:tblGrid>
                <a:gridCol w="4114800"/>
                <a:gridCol w="4114800"/>
              </a:tblGrid>
              <a:tr h="531254">
                <a:tc rowSpan="6">
                  <a:txBody>
                    <a:bodyPr/>
                    <a:lstStyle/>
                    <a:p>
                      <a:pPr algn="ctr"/>
                      <a:r>
                        <a:rPr lang="en-US" dirty="0" smtClean="0">
                          <a:solidFill>
                            <a:srgbClr val="003C71"/>
                          </a:solidFill>
                        </a:rPr>
                        <a:t>Younger</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solidFill>
                            <a:srgbClr val="003C71"/>
                          </a:solidFill>
                        </a:rPr>
                        <a:t>Older</a:t>
                      </a:r>
                    </a:p>
                  </a:txBody>
                  <a:tcPr>
                    <a:noFill/>
                  </a:tcPr>
                </a:tc>
                <a:tc>
                  <a:txBody>
                    <a:bodyPr/>
                    <a:lstStyle/>
                    <a:p>
                      <a:r>
                        <a:rPr lang="en-US" b="1" dirty="0" smtClean="0">
                          <a:solidFill>
                            <a:srgbClr val="00338D"/>
                          </a:solidFill>
                        </a:rPr>
                        <a:t>Tangibles</a:t>
                      </a:r>
                      <a:endParaRPr lang="en-US" b="1" dirty="0">
                        <a:solidFill>
                          <a:srgbClr val="00338D"/>
                        </a:solidFill>
                      </a:endParaRPr>
                    </a:p>
                  </a:txBody>
                  <a:tcPr>
                    <a:noFill/>
                  </a:tcPr>
                </a:tc>
              </a:tr>
              <a:tr h="531254">
                <a:tc vMerge="1">
                  <a:txBody>
                    <a:bodyPr/>
                    <a:lstStyle/>
                    <a:p>
                      <a:endParaRPr lang="en-US" dirty="0"/>
                    </a:p>
                  </a:txBody>
                  <a:tcPr/>
                </a:tc>
                <a:tc>
                  <a:txBody>
                    <a:bodyPr/>
                    <a:lstStyle/>
                    <a:p>
                      <a:r>
                        <a:rPr lang="en-US" b="1" dirty="0" smtClean="0">
                          <a:solidFill>
                            <a:srgbClr val="00338D"/>
                          </a:solidFill>
                        </a:rPr>
                        <a:t>Activities/ Privileges</a:t>
                      </a:r>
                      <a:endParaRPr lang="en-US" b="1" dirty="0">
                        <a:solidFill>
                          <a:srgbClr val="00338D"/>
                        </a:solidFill>
                      </a:endParaRPr>
                    </a:p>
                  </a:txBody>
                  <a:tcPr>
                    <a:noFill/>
                  </a:tcPr>
                </a:tc>
              </a:tr>
              <a:tr h="531254">
                <a:tc vMerge="1">
                  <a:txBody>
                    <a:bodyPr/>
                    <a:lstStyle/>
                    <a:p>
                      <a:endParaRPr lang="en-US" dirty="0"/>
                    </a:p>
                  </a:txBody>
                  <a:tcPr/>
                </a:tc>
                <a:tc>
                  <a:txBody>
                    <a:bodyPr/>
                    <a:lstStyle/>
                    <a:p>
                      <a:r>
                        <a:rPr lang="en-US" b="1" dirty="0" smtClean="0">
                          <a:solidFill>
                            <a:srgbClr val="00338D"/>
                          </a:solidFill>
                        </a:rPr>
                        <a:t>Adult approval,</a:t>
                      </a:r>
                      <a:r>
                        <a:rPr lang="en-US" b="1" baseline="0" dirty="0" smtClean="0">
                          <a:solidFill>
                            <a:srgbClr val="00338D"/>
                          </a:solidFill>
                        </a:rPr>
                        <a:t> peer approval</a:t>
                      </a:r>
                      <a:endParaRPr lang="en-US" b="1" dirty="0">
                        <a:solidFill>
                          <a:srgbClr val="00338D"/>
                        </a:solidFill>
                      </a:endParaRPr>
                    </a:p>
                  </a:txBody>
                  <a:tcPr>
                    <a:noFill/>
                  </a:tcPr>
                </a:tc>
              </a:tr>
              <a:tr h="531254">
                <a:tc vMerge="1">
                  <a:txBody>
                    <a:bodyPr/>
                    <a:lstStyle/>
                    <a:p>
                      <a:endParaRPr lang="en-US" dirty="0"/>
                    </a:p>
                  </a:txBody>
                  <a:tcPr/>
                </a:tc>
                <a:tc>
                  <a:txBody>
                    <a:bodyPr/>
                    <a:lstStyle/>
                    <a:p>
                      <a:r>
                        <a:rPr lang="en-US" b="1" dirty="0" smtClean="0">
                          <a:solidFill>
                            <a:srgbClr val="00338D"/>
                          </a:solidFill>
                        </a:rPr>
                        <a:t>Good grades</a:t>
                      </a:r>
                      <a:endParaRPr lang="en-US" b="1" dirty="0">
                        <a:solidFill>
                          <a:srgbClr val="00338D"/>
                        </a:solidFill>
                      </a:endParaRPr>
                    </a:p>
                  </a:txBody>
                  <a:tcPr>
                    <a:noFill/>
                  </a:tcPr>
                </a:tc>
              </a:tr>
              <a:tr h="916959">
                <a:tc vMerge="1">
                  <a:txBody>
                    <a:bodyPr/>
                    <a:lstStyle/>
                    <a:p>
                      <a:endParaRPr lang="en-US" dirty="0"/>
                    </a:p>
                  </a:txBody>
                  <a:tcPr/>
                </a:tc>
                <a:tc>
                  <a:txBody>
                    <a:bodyPr/>
                    <a:lstStyle/>
                    <a:p>
                      <a:r>
                        <a:rPr lang="en-US" b="1" dirty="0" smtClean="0">
                          <a:solidFill>
                            <a:srgbClr val="00338D"/>
                          </a:solidFill>
                        </a:rPr>
                        <a:t>Learning for the sake of learning, improving</a:t>
                      </a:r>
                      <a:r>
                        <a:rPr lang="en-US" b="1" baseline="0" dirty="0" smtClean="0">
                          <a:solidFill>
                            <a:srgbClr val="00338D"/>
                          </a:solidFill>
                        </a:rPr>
                        <a:t> oneself</a:t>
                      </a:r>
                      <a:endParaRPr lang="en-US" b="1" dirty="0">
                        <a:solidFill>
                          <a:srgbClr val="00338D"/>
                        </a:solidFill>
                      </a:endParaRPr>
                    </a:p>
                  </a:txBody>
                  <a:tcPr>
                    <a:noFill/>
                  </a:tcPr>
                </a:tc>
              </a:tr>
              <a:tr h="531254">
                <a:tc vMerge="1">
                  <a:txBody>
                    <a:bodyPr/>
                    <a:lstStyle/>
                    <a:p>
                      <a:endParaRPr lang="en-US" dirty="0"/>
                    </a:p>
                  </a:txBody>
                  <a:tcPr/>
                </a:tc>
                <a:tc>
                  <a:txBody>
                    <a:bodyPr/>
                    <a:lstStyle/>
                    <a:p>
                      <a:r>
                        <a:rPr lang="en-US" b="1" dirty="0" smtClean="0">
                          <a:solidFill>
                            <a:srgbClr val="00338D"/>
                          </a:solidFill>
                        </a:rPr>
                        <a:t>Doing the</a:t>
                      </a:r>
                      <a:r>
                        <a:rPr lang="en-US" b="1" baseline="0" dirty="0" smtClean="0">
                          <a:solidFill>
                            <a:srgbClr val="00338D"/>
                          </a:solidFill>
                        </a:rPr>
                        <a:t> right thing, morality</a:t>
                      </a:r>
                      <a:endParaRPr lang="en-US" b="1" dirty="0">
                        <a:solidFill>
                          <a:srgbClr val="00338D"/>
                        </a:solidFill>
                      </a:endParaRPr>
                    </a:p>
                  </a:txBody>
                  <a:tcPr>
                    <a:noFill/>
                  </a:tcPr>
                </a:tc>
              </a:tr>
            </a:tbl>
          </a:graphicData>
        </a:graphic>
      </p:graphicFrame>
      <p:sp>
        <p:nvSpPr>
          <p:cNvPr id="6" name="AutoShape 4"/>
          <p:cNvSpPr>
            <a:spLocks noChangeArrowheads="1"/>
          </p:cNvSpPr>
          <p:nvPr/>
        </p:nvSpPr>
        <p:spPr bwMode="auto">
          <a:xfrm>
            <a:off x="1751856" y="2130152"/>
            <a:ext cx="1524000" cy="2667000"/>
          </a:xfrm>
          <a:prstGeom prst="downArrow">
            <a:avLst>
              <a:gd name="adj1" fmla="val 50000"/>
              <a:gd name="adj2" fmla="val 61538"/>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eaVert"/>
          <a:lstStyle/>
          <a:p>
            <a:pPr>
              <a:spcBef>
                <a:spcPct val="20000"/>
              </a:spcBef>
              <a:buFontTx/>
              <a:buChar char="•"/>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Reinforcement works - if what you are doing is not working, you may not have a reinforcer</a:t>
            </a:r>
          </a:p>
          <a:p>
            <a:r>
              <a:rPr lang="en-US" dirty="0" smtClean="0">
                <a:latin typeface="+mj-lt"/>
              </a:rPr>
              <a:t>We all work under some contingencies</a:t>
            </a:r>
          </a:p>
          <a:p>
            <a:pPr lvl="1"/>
            <a:r>
              <a:rPr lang="en-US" dirty="0" smtClean="0">
                <a:latin typeface="+mj-lt"/>
              </a:rPr>
              <a:t>Would we show up without a paycheck?</a:t>
            </a:r>
          </a:p>
          <a:p>
            <a:r>
              <a:rPr lang="en-US" dirty="0" smtClean="0">
                <a:latin typeface="+mj-lt"/>
              </a:rPr>
              <a:t>Sometimes we need to “Bridge the Gap” </a:t>
            </a:r>
          </a:p>
          <a:p>
            <a:r>
              <a:rPr lang="en-US" dirty="0" smtClean="0">
                <a:latin typeface="+mj-lt"/>
              </a:rPr>
              <a:t>Does not have to cost money</a:t>
            </a:r>
          </a:p>
          <a:p>
            <a:pPr lvl="1"/>
            <a:r>
              <a:rPr lang="en-US" dirty="0" smtClean="0">
                <a:latin typeface="+mj-lt"/>
              </a:rPr>
              <a:t>Make preferred activities </a:t>
            </a:r>
            <a:r>
              <a:rPr lang="en-US" u="sng" dirty="0" smtClean="0">
                <a:latin typeface="+mj-lt"/>
              </a:rPr>
              <a:t>contingent</a:t>
            </a:r>
          </a:p>
          <a:p>
            <a:pPr lvl="1"/>
            <a:r>
              <a:rPr lang="en-US" dirty="0" smtClean="0">
                <a:latin typeface="+mj-lt"/>
              </a:rPr>
              <a:t>Consider special jobs or privileges</a:t>
            </a:r>
          </a:p>
        </p:txBody>
      </p:sp>
      <p:sp>
        <p:nvSpPr>
          <p:cNvPr id="3" name="Title 2"/>
          <p:cNvSpPr>
            <a:spLocks noGrp="1"/>
          </p:cNvSpPr>
          <p:nvPr>
            <p:ph type="title"/>
          </p:nvPr>
        </p:nvSpPr>
        <p:spPr/>
        <p:txBody>
          <a:bodyPr/>
          <a:lstStyle/>
          <a:p>
            <a:r>
              <a:rPr lang="en-US" dirty="0" smtClean="0"/>
              <a:t>In Defense of Reinforcement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Deliver immediately &amp; pair with specific praise</a:t>
            </a:r>
          </a:p>
          <a:p>
            <a:r>
              <a:rPr lang="en-US" dirty="0" smtClean="0">
                <a:latin typeface="+mj-lt"/>
              </a:rPr>
              <a:t>If the behavior does not increase than it is not a reinforcer!</a:t>
            </a:r>
          </a:p>
          <a:p>
            <a:pPr lvl="1"/>
            <a:r>
              <a:rPr lang="en-US" dirty="0" smtClean="0">
                <a:latin typeface="+mj-lt"/>
              </a:rPr>
              <a:t>Different people work for different things</a:t>
            </a:r>
          </a:p>
          <a:p>
            <a:r>
              <a:rPr lang="en-US" dirty="0" smtClean="0">
                <a:latin typeface="+mj-lt"/>
              </a:rPr>
              <a:t>Initially deliver frequently, then “thin” over time</a:t>
            </a:r>
          </a:p>
          <a:p>
            <a:pPr lvl="1"/>
            <a:r>
              <a:rPr lang="en-US" dirty="0" smtClean="0">
                <a:latin typeface="+mj-lt"/>
              </a:rPr>
              <a:t>Intermittent reinforcement</a:t>
            </a:r>
          </a:p>
          <a:p>
            <a:pPr lvl="1"/>
            <a:r>
              <a:rPr lang="en-US" dirty="0" smtClean="0">
                <a:latin typeface="+mj-lt"/>
              </a:rPr>
              <a:t>Ultimate goal: “natural contingencies”</a:t>
            </a:r>
          </a:p>
          <a:p>
            <a:endParaRPr lang="en-US" dirty="0">
              <a:latin typeface="+mj-lt"/>
            </a:endParaRPr>
          </a:p>
        </p:txBody>
      </p:sp>
      <p:sp>
        <p:nvSpPr>
          <p:cNvPr id="3" name="Title 2"/>
          <p:cNvSpPr>
            <a:spLocks noGrp="1"/>
          </p:cNvSpPr>
          <p:nvPr>
            <p:ph type="title"/>
          </p:nvPr>
        </p:nvSpPr>
        <p:spPr/>
        <p:txBody>
          <a:bodyPr/>
          <a:lstStyle/>
          <a:p>
            <a:r>
              <a:rPr lang="en-US" dirty="0" smtClean="0"/>
              <a:t>Reinforcement Guidelines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OBSERVE</a:t>
            </a:r>
          </a:p>
          <a:p>
            <a:pPr lvl="1"/>
            <a:r>
              <a:rPr lang="en-US" dirty="0" smtClean="0">
                <a:latin typeface="+mj-lt"/>
              </a:rPr>
              <a:t>What </a:t>
            </a:r>
            <a:r>
              <a:rPr lang="en-US" dirty="0" smtClean="0">
                <a:latin typeface="+mj-lt"/>
              </a:rPr>
              <a:t>do they </a:t>
            </a:r>
            <a:r>
              <a:rPr lang="en-US" dirty="0" smtClean="0">
                <a:latin typeface="+mj-lt"/>
              </a:rPr>
              <a:t>gravitate </a:t>
            </a:r>
            <a:r>
              <a:rPr lang="en-US" dirty="0" smtClean="0">
                <a:latin typeface="+mj-lt"/>
              </a:rPr>
              <a:t>toward?</a:t>
            </a:r>
          </a:p>
          <a:p>
            <a:r>
              <a:rPr lang="en-US" dirty="0" smtClean="0">
                <a:latin typeface="+mj-lt"/>
              </a:rPr>
              <a:t>ASK</a:t>
            </a:r>
          </a:p>
          <a:p>
            <a:pPr lvl="1"/>
            <a:r>
              <a:rPr lang="en-US" dirty="0" smtClean="0">
                <a:latin typeface="+mj-lt"/>
              </a:rPr>
              <a:t>The </a:t>
            </a:r>
            <a:r>
              <a:rPr lang="en-US" dirty="0" smtClean="0">
                <a:latin typeface="+mj-lt"/>
              </a:rPr>
              <a:t>children or adults</a:t>
            </a:r>
            <a:endParaRPr lang="en-US" dirty="0" smtClean="0">
              <a:latin typeface="+mj-lt"/>
            </a:endParaRPr>
          </a:p>
          <a:p>
            <a:pPr lvl="1"/>
            <a:r>
              <a:rPr lang="en-US" dirty="0" smtClean="0">
                <a:latin typeface="+mj-lt"/>
              </a:rPr>
              <a:t>Parents/other teachers</a:t>
            </a:r>
            <a:endParaRPr lang="en-US" dirty="0" smtClean="0">
              <a:latin typeface="+mj-lt"/>
            </a:endParaRPr>
          </a:p>
          <a:p>
            <a:r>
              <a:rPr lang="en-US" dirty="0" smtClean="0">
                <a:latin typeface="+mj-lt"/>
              </a:rPr>
              <a:t>EVALUATE</a:t>
            </a:r>
            <a:endParaRPr lang="en-US" dirty="0" smtClean="0">
              <a:latin typeface="+mj-lt"/>
            </a:endParaRPr>
          </a:p>
          <a:p>
            <a:pPr lvl="1"/>
            <a:r>
              <a:rPr lang="en-US" dirty="0" smtClean="0">
                <a:latin typeface="+mj-lt"/>
              </a:rPr>
              <a:t>Reinforcer </a:t>
            </a:r>
            <a:r>
              <a:rPr lang="en-US" dirty="0" smtClean="0">
                <a:latin typeface="+mj-lt"/>
              </a:rPr>
              <a:t>survey</a:t>
            </a:r>
          </a:p>
          <a:p>
            <a:pPr lvl="1"/>
            <a:r>
              <a:rPr lang="en-US" dirty="0" smtClean="0">
                <a:latin typeface="+mj-lt"/>
              </a:rPr>
              <a:t>Ask what they want!</a:t>
            </a:r>
            <a:endParaRPr lang="en-US" dirty="0" smtClean="0">
              <a:latin typeface="+mj-lt"/>
            </a:endParaRPr>
          </a:p>
          <a:p>
            <a:endParaRPr lang="en-US" dirty="0"/>
          </a:p>
        </p:txBody>
      </p:sp>
      <p:sp>
        <p:nvSpPr>
          <p:cNvPr id="3" name="Title 2"/>
          <p:cNvSpPr>
            <a:spLocks noGrp="1"/>
          </p:cNvSpPr>
          <p:nvPr>
            <p:ph type="title"/>
          </p:nvPr>
        </p:nvSpPr>
        <p:spPr/>
        <p:txBody>
          <a:bodyPr/>
          <a:lstStyle/>
          <a:p>
            <a:r>
              <a:rPr lang="en-US" sz="3200" dirty="0" smtClean="0"/>
              <a:t>Finding </a:t>
            </a:r>
            <a:r>
              <a:rPr lang="en-US" sz="3200" dirty="0" smtClean="0"/>
              <a:t>Out </a:t>
            </a:r>
            <a:r>
              <a:rPr lang="en-US" sz="3200" dirty="0" smtClean="0"/>
              <a:t>What’s Reinforcing</a:t>
            </a:r>
            <a:endParaRPr lang="en-US" sz="3200" dirty="0"/>
          </a:p>
        </p:txBody>
      </p:sp>
      <p:pic>
        <p:nvPicPr>
          <p:cNvPr id="4" name="Picture 2" descr="Kids Wearing Educational Reward Wrist Reward Stickers"/>
          <p:cNvPicPr>
            <a:picLocks noChangeAspect="1" noChangeArrowheads="1"/>
          </p:cNvPicPr>
          <p:nvPr/>
        </p:nvPicPr>
        <p:blipFill>
          <a:blip r:embed="rId2" cstate="print"/>
          <a:srcRect/>
          <a:stretch>
            <a:fillRect/>
          </a:stretch>
        </p:blipFill>
        <p:spPr bwMode="auto">
          <a:xfrm>
            <a:off x="5276800" y="2420888"/>
            <a:ext cx="2895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9632"/>
            <a:ext cx="7772400" cy="1409328"/>
          </a:xfrm>
        </p:spPr>
        <p:txBody>
          <a:bodyPr/>
          <a:lstStyle/>
          <a:p>
            <a:r>
              <a:rPr lang="en-US" i="1" dirty="0" smtClean="0">
                <a:latin typeface="+mj-lt"/>
                <a:cs typeface="Tahoma" pitchFamily="34" charset="0"/>
              </a:rPr>
              <a:t>Are you a “reinforcer” or an “enforcer”?</a:t>
            </a:r>
            <a:r>
              <a:rPr lang="en-US" dirty="0" smtClean="0">
                <a:latin typeface="+mj-lt"/>
                <a:cs typeface="Tahoma" pitchFamily="34" charset="0"/>
              </a:rPr>
              <a:t/>
            </a:r>
            <a:br>
              <a:rPr lang="en-US" dirty="0" smtClean="0">
                <a:latin typeface="+mj-lt"/>
                <a:cs typeface="Tahoma" pitchFamily="34" charset="0"/>
              </a:rPr>
            </a:br>
            <a:endParaRPr lang="en-US"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Our services are based in Applied Behavioral Analysis</a:t>
            </a:r>
          </a:p>
          <a:p>
            <a:r>
              <a:rPr lang="en-US" dirty="0" smtClean="0"/>
              <a:t>B</a:t>
            </a:r>
            <a:r>
              <a:rPr lang="en-US" dirty="0" smtClean="0"/>
              <a:t>ehavioral consultation, intensive behavioral intervention, education</a:t>
            </a:r>
            <a:r>
              <a:rPr lang="en-US" dirty="0" smtClean="0"/>
              <a:t>, and special training for parents, educators, and healthcare professionals. </a:t>
            </a:r>
          </a:p>
          <a:p>
            <a:r>
              <a:rPr lang="en-US" b="0" dirty="0" smtClean="0"/>
              <a:t>Social Skills Acquisition and Social </a:t>
            </a:r>
            <a:r>
              <a:rPr lang="en-US" b="0" dirty="0" smtClean="0"/>
              <a:t>Skills Programs</a:t>
            </a:r>
          </a:p>
          <a:p>
            <a:r>
              <a:rPr lang="en-US" b="0" dirty="0" smtClean="0"/>
              <a:t>Functional Behavior Assessments</a:t>
            </a:r>
          </a:p>
          <a:p>
            <a:r>
              <a:rPr lang="en-US" b="0" dirty="0" smtClean="0"/>
              <a:t>Parent </a:t>
            </a:r>
            <a:r>
              <a:rPr lang="en-US" b="0" dirty="0" smtClean="0"/>
              <a:t>Education and </a:t>
            </a:r>
            <a:r>
              <a:rPr lang="en-US" b="0" dirty="0" smtClean="0"/>
              <a:t>Training</a:t>
            </a:r>
            <a:endParaRPr lang="en-US" b="0" dirty="0" smtClean="0"/>
          </a:p>
        </p:txBody>
      </p:sp>
      <p:sp>
        <p:nvSpPr>
          <p:cNvPr id="3" name="Title 2"/>
          <p:cNvSpPr>
            <a:spLocks noGrp="1"/>
          </p:cNvSpPr>
          <p:nvPr>
            <p:ph type="title"/>
          </p:nvPr>
        </p:nvSpPr>
        <p:spPr/>
        <p:txBody>
          <a:bodyPr/>
          <a:lstStyle/>
          <a:p>
            <a:r>
              <a:rPr lang="en-US" dirty="0" smtClean="0">
                <a:latin typeface="+mj-lt"/>
              </a:rPr>
              <a:t>What </a:t>
            </a:r>
            <a:r>
              <a:rPr lang="en-US" dirty="0" smtClean="0"/>
              <a:t>We Do…</a:t>
            </a:r>
            <a:endParaRPr lang="en-US" dirty="0">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80% to 90% of interactions should be positive</a:t>
            </a:r>
          </a:p>
          <a:p>
            <a:r>
              <a:rPr lang="en-US" dirty="0" smtClean="0">
                <a:latin typeface="+mj-lt"/>
              </a:rPr>
              <a:t>Approach students just to “check in”, </a:t>
            </a:r>
            <a:r>
              <a:rPr lang="en-US" dirty="0" smtClean="0">
                <a:latin typeface="+mj-lt"/>
              </a:rPr>
              <a:t>say hi, </a:t>
            </a:r>
            <a:r>
              <a:rPr lang="en-US" dirty="0" smtClean="0">
                <a:latin typeface="+mj-lt"/>
              </a:rPr>
              <a:t>or praise</a:t>
            </a:r>
          </a:p>
          <a:p>
            <a:r>
              <a:rPr lang="en-US" dirty="0" smtClean="0">
                <a:latin typeface="+mj-lt"/>
              </a:rPr>
              <a:t>Give lots of choices </a:t>
            </a:r>
          </a:p>
          <a:p>
            <a:r>
              <a:rPr lang="en-US" dirty="0" smtClean="0">
                <a:latin typeface="+mj-lt"/>
              </a:rPr>
              <a:t>Provide frequent reinforcement</a:t>
            </a:r>
          </a:p>
        </p:txBody>
      </p:sp>
      <p:sp>
        <p:nvSpPr>
          <p:cNvPr id="3" name="Title 2"/>
          <p:cNvSpPr>
            <a:spLocks noGrp="1"/>
          </p:cNvSpPr>
          <p:nvPr>
            <p:ph type="title"/>
          </p:nvPr>
        </p:nvSpPr>
        <p:spPr/>
        <p:txBody>
          <a:bodyPr/>
          <a:lstStyle/>
          <a:p>
            <a:r>
              <a:rPr lang="en-US" dirty="0" smtClean="0"/>
              <a:t>Make </a:t>
            </a:r>
            <a:r>
              <a:rPr lang="en-US" dirty="0" smtClean="0"/>
              <a:t>Yourself </a:t>
            </a:r>
            <a:r>
              <a:rPr lang="en-US" dirty="0" smtClean="0"/>
              <a:t>a Reinforcer</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4800600"/>
          </a:xfrm>
        </p:spPr>
        <p:txBody>
          <a:bodyPr/>
          <a:lstStyle/>
          <a:p>
            <a:r>
              <a:rPr lang="en-US" dirty="0" smtClean="0"/>
              <a:t>Teach them to become more aware of their behavior </a:t>
            </a:r>
          </a:p>
          <a:p>
            <a:r>
              <a:rPr lang="en-US" dirty="0" smtClean="0"/>
              <a:t>Establish </a:t>
            </a:r>
            <a:r>
              <a:rPr lang="en-US" dirty="0" smtClean="0"/>
              <a:t>clear </a:t>
            </a:r>
            <a:r>
              <a:rPr lang="en-US" dirty="0" smtClean="0"/>
              <a:t>expectations/rules and set goals</a:t>
            </a:r>
          </a:p>
          <a:p>
            <a:pPr lvl="1"/>
            <a:r>
              <a:rPr lang="en-US" dirty="0" smtClean="0"/>
              <a:t>Use Self monitoring checklists</a:t>
            </a:r>
          </a:p>
          <a:p>
            <a:pPr lvl="1"/>
            <a:r>
              <a:rPr lang="en-US" dirty="0" smtClean="0"/>
              <a:t>Use Task analyses</a:t>
            </a:r>
          </a:p>
          <a:p>
            <a:r>
              <a:rPr lang="en-US" dirty="0" smtClean="0"/>
              <a:t>Student will self-evaluate and self-reinforce</a:t>
            </a:r>
            <a:endParaRPr lang="en-US" dirty="0" smtClean="0"/>
          </a:p>
          <a:p>
            <a:endParaRPr lang="en-US" dirty="0"/>
          </a:p>
        </p:txBody>
      </p:sp>
      <p:sp>
        <p:nvSpPr>
          <p:cNvPr id="3" name="Title 2"/>
          <p:cNvSpPr>
            <a:spLocks noGrp="1"/>
          </p:cNvSpPr>
          <p:nvPr>
            <p:ph type="title"/>
          </p:nvPr>
        </p:nvSpPr>
        <p:spPr/>
        <p:txBody>
          <a:bodyPr/>
          <a:lstStyle/>
          <a:p>
            <a:r>
              <a:rPr lang="en-US" sz="3200" dirty="0" smtClean="0"/>
              <a:t>Using Self Monitoring/</a:t>
            </a:r>
            <a:br>
              <a:rPr lang="en-US" sz="3200" dirty="0" smtClean="0"/>
            </a:br>
            <a:r>
              <a:rPr lang="en-US" sz="3200" dirty="0" smtClean="0"/>
              <a:t>Self Management</a:t>
            </a:r>
            <a:endParaRPr lang="en-US"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7211144" cy="4800600"/>
          </a:xfrm>
        </p:spPr>
        <p:txBody>
          <a:bodyPr/>
          <a:lstStyle/>
          <a:p>
            <a:pPr>
              <a:lnSpc>
                <a:spcPct val="90000"/>
              </a:lnSpc>
            </a:pPr>
            <a:r>
              <a:rPr lang="en-US" dirty="0" smtClean="0">
                <a:latin typeface="+mj-lt"/>
              </a:rPr>
              <a:t>Task </a:t>
            </a:r>
            <a:r>
              <a:rPr lang="en-US" dirty="0" smtClean="0">
                <a:latin typeface="+mj-lt"/>
              </a:rPr>
              <a:t>interspersal</a:t>
            </a:r>
          </a:p>
          <a:p>
            <a:pPr lvl="1">
              <a:lnSpc>
                <a:spcPct val="90000"/>
              </a:lnSpc>
            </a:pPr>
            <a:r>
              <a:rPr lang="en-US" dirty="0" smtClean="0">
                <a:latin typeface="+mj-lt"/>
              </a:rPr>
              <a:t>Alternate between hard task, easy task, hard task, etc</a:t>
            </a:r>
            <a:endParaRPr lang="en-US" dirty="0" smtClean="0">
              <a:latin typeface="+mj-lt"/>
            </a:endParaRPr>
          </a:p>
          <a:p>
            <a:pPr>
              <a:lnSpc>
                <a:spcPct val="90000"/>
              </a:lnSpc>
            </a:pPr>
            <a:r>
              <a:rPr lang="en-US" dirty="0" smtClean="0">
                <a:latin typeface="+mj-lt"/>
              </a:rPr>
              <a:t>Incorporate </a:t>
            </a:r>
            <a:r>
              <a:rPr lang="en-US" dirty="0" smtClean="0">
                <a:latin typeface="+mj-lt"/>
              </a:rPr>
              <a:t>visual </a:t>
            </a:r>
            <a:r>
              <a:rPr lang="en-US" dirty="0" smtClean="0">
                <a:latin typeface="+mj-lt"/>
              </a:rPr>
              <a:t>supports</a:t>
            </a:r>
          </a:p>
          <a:p>
            <a:pPr lvl="1">
              <a:lnSpc>
                <a:spcPct val="90000"/>
              </a:lnSpc>
            </a:pPr>
            <a:r>
              <a:rPr lang="en-US" dirty="0" smtClean="0">
                <a:latin typeface="+mj-lt"/>
              </a:rPr>
              <a:t>Write schedules on the board</a:t>
            </a:r>
          </a:p>
          <a:p>
            <a:pPr lvl="1">
              <a:lnSpc>
                <a:spcPct val="90000"/>
              </a:lnSpc>
            </a:pPr>
            <a:r>
              <a:rPr lang="en-US" dirty="0" smtClean="0">
                <a:latin typeface="+mj-lt"/>
              </a:rPr>
              <a:t>Provide a calendar of due dates</a:t>
            </a:r>
            <a:endParaRPr lang="en-US" dirty="0" smtClean="0">
              <a:latin typeface="+mj-lt"/>
            </a:endParaRPr>
          </a:p>
          <a:p>
            <a:pPr>
              <a:lnSpc>
                <a:spcPct val="90000"/>
              </a:lnSpc>
            </a:pPr>
            <a:r>
              <a:rPr lang="en-US" dirty="0" smtClean="0">
                <a:latin typeface="+mj-lt"/>
              </a:rPr>
              <a:t>Modify the </a:t>
            </a:r>
            <a:r>
              <a:rPr lang="en-US" dirty="0" smtClean="0">
                <a:latin typeface="+mj-lt"/>
              </a:rPr>
              <a:t>task altogether</a:t>
            </a:r>
          </a:p>
          <a:p>
            <a:r>
              <a:rPr lang="en-US" dirty="0" smtClean="0">
                <a:latin typeface="+mj-lt"/>
              </a:rPr>
              <a:t>Increase </a:t>
            </a:r>
            <a:r>
              <a:rPr lang="en-US" dirty="0" smtClean="0">
                <a:latin typeface="+mj-lt"/>
              </a:rPr>
              <a:t>predictability in the </a:t>
            </a:r>
            <a:r>
              <a:rPr lang="en-US" dirty="0" smtClean="0">
                <a:latin typeface="+mj-lt"/>
              </a:rPr>
              <a:t>classroom</a:t>
            </a:r>
          </a:p>
          <a:p>
            <a:r>
              <a:rPr lang="en-US" dirty="0" smtClean="0">
                <a:latin typeface="+mj-lt"/>
              </a:rPr>
              <a:t>Offering choices is a good thing, right?</a:t>
            </a:r>
          </a:p>
          <a:p>
            <a:pPr marL="361950" lvl="2" indent="-361950" defTabSz="914400"/>
            <a:r>
              <a:rPr lang="en-US" sz="2800" dirty="0" smtClean="0">
                <a:latin typeface="+mj-lt"/>
              </a:rPr>
              <a:t>Teach what the “finished” product looks like</a:t>
            </a:r>
          </a:p>
          <a:p>
            <a:endParaRPr lang="en-US" dirty="0" smtClean="0"/>
          </a:p>
          <a:p>
            <a:pPr>
              <a:lnSpc>
                <a:spcPct val="90000"/>
              </a:lnSpc>
            </a:pPr>
            <a:endParaRPr lang="en-US" dirty="0" smtClean="0">
              <a:latin typeface="+mj-lt"/>
            </a:endParaRPr>
          </a:p>
          <a:p>
            <a:endParaRPr lang="en-US" dirty="0">
              <a:latin typeface="+mj-lt"/>
            </a:endParaRPr>
          </a:p>
        </p:txBody>
      </p:sp>
      <p:sp>
        <p:nvSpPr>
          <p:cNvPr id="3" name="Title 2"/>
          <p:cNvSpPr>
            <a:spLocks noGrp="1"/>
          </p:cNvSpPr>
          <p:nvPr>
            <p:ph type="title"/>
          </p:nvPr>
        </p:nvSpPr>
        <p:spPr>
          <a:xfrm>
            <a:off x="323528" y="260648"/>
            <a:ext cx="8229600" cy="611088"/>
          </a:xfrm>
        </p:spPr>
        <p:txBody>
          <a:bodyPr/>
          <a:lstStyle/>
          <a:p>
            <a:r>
              <a:rPr lang="en-US" dirty="0" smtClean="0"/>
              <a:t>Modifying Tasks and Activities</a:t>
            </a:r>
            <a:endParaRPr lang="en-US" dirty="0"/>
          </a:p>
        </p:txBody>
      </p:sp>
      <p:pic>
        <p:nvPicPr>
          <p:cNvPr id="4" name="Picture 3" descr="http://josh.middlepath.com/memnoch9615/Zzzzz...%20English%20is%20boring...JPG"/>
          <p:cNvPicPr>
            <a:picLocks noChangeAspect="1" noChangeArrowheads="1"/>
          </p:cNvPicPr>
          <p:nvPr/>
        </p:nvPicPr>
        <p:blipFill>
          <a:blip r:embed="rId2" cstate="print"/>
          <a:srcRect/>
          <a:stretch>
            <a:fillRect/>
          </a:stretch>
        </p:blipFill>
        <p:spPr bwMode="auto">
          <a:xfrm>
            <a:off x="6516216" y="2276872"/>
            <a:ext cx="2442676"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7211144" cy="4800600"/>
          </a:xfrm>
        </p:spPr>
        <p:txBody>
          <a:bodyPr/>
          <a:lstStyle/>
          <a:p>
            <a:pPr>
              <a:lnSpc>
                <a:spcPct val="90000"/>
              </a:lnSpc>
            </a:pPr>
            <a:r>
              <a:rPr lang="en-US" dirty="0" smtClean="0">
                <a:latin typeface="+mj-lt"/>
              </a:rPr>
              <a:t>Avoid verbal overload!</a:t>
            </a:r>
          </a:p>
          <a:p>
            <a:pPr>
              <a:lnSpc>
                <a:spcPct val="90000"/>
              </a:lnSpc>
            </a:pPr>
            <a:r>
              <a:rPr lang="en-US" dirty="0" smtClean="0"/>
              <a:t>Use specific objective </a:t>
            </a:r>
            <a:r>
              <a:rPr lang="en-US" dirty="0" smtClean="0"/>
              <a:t>language</a:t>
            </a:r>
          </a:p>
          <a:p>
            <a:pPr>
              <a:lnSpc>
                <a:spcPct val="90000"/>
              </a:lnSpc>
            </a:pPr>
            <a:r>
              <a:rPr lang="en-US" dirty="0" smtClean="0">
                <a:latin typeface="+mj-lt"/>
              </a:rPr>
              <a:t>For those with Autism, language is very tricky!</a:t>
            </a:r>
          </a:p>
          <a:p>
            <a:pPr lvl="1">
              <a:lnSpc>
                <a:spcPct val="90000"/>
              </a:lnSpc>
            </a:pPr>
            <a:r>
              <a:rPr lang="en-US" dirty="0" smtClean="0"/>
              <a:t>Avoid using idioms or sarcasm</a:t>
            </a:r>
          </a:p>
          <a:p>
            <a:pPr lvl="1">
              <a:lnSpc>
                <a:spcPct val="90000"/>
              </a:lnSpc>
            </a:pPr>
            <a:r>
              <a:rPr lang="en-US" dirty="0" smtClean="0">
                <a:latin typeface="+mj-lt"/>
              </a:rPr>
              <a:t>Non verbal cues are very difficult</a:t>
            </a:r>
          </a:p>
          <a:p>
            <a:pPr>
              <a:lnSpc>
                <a:spcPct val="90000"/>
              </a:lnSpc>
            </a:pPr>
            <a:r>
              <a:rPr lang="en-US" dirty="0" smtClean="0">
                <a:latin typeface="+mj-lt"/>
              </a:rPr>
              <a:t>Check for understanding!</a:t>
            </a:r>
          </a:p>
          <a:p>
            <a:pPr>
              <a:lnSpc>
                <a:spcPct val="90000"/>
              </a:lnSpc>
            </a:pPr>
            <a:endParaRPr lang="en-US" dirty="0" smtClean="0">
              <a:latin typeface="+mj-lt"/>
            </a:endParaRPr>
          </a:p>
          <a:p>
            <a:endParaRPr lang="en-US" dirty="0">
              <a:latin typeface="+mj-lt"/>
            </a:endParaRPr>
          </a:p>
        </p:txBody>
      </p:sp>
      <p:sp>
        <p:nvSpPr>
          <p:cNvPr id="3" name="Title 2"/>
          <p:cNvSpPr>
            <a:spLocks noGrp="1"/>
          </p:cNvSpPr>
          <p:nvPr>
            <p:ph type="title"/>
          </p:nvPr>
        </p:nvSpPr>
        <p:spPr>
          <a:xfrm>
            <a:off x="323528" y="260648"/>
            <a:ext cx="8229600" cy="611088"/>
          </a:xfrm>
        </p:spPr>
        <p:txBody>
          <a:bodyPr/>
          <a:lstStyle/>
          <a:p>
            <a:r>
              <a:rPr lang="en-US" dirty="0" smtClean="0"/>
              <a:t>Using Appropriate Language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Stand within arms reach</a:t>
            </a:r>
          </a:p>
          <a:p>
            <a:r>
              <a:rPr lang="en-US" dirty="0" smtClean="0">
                <a:latin typeface="+mj-lt"/>
              </a:rPr>
              <a:t>Use name, get eye contact</a:t>
            </a:r>
          </a:p>
          <a:p>
            <a:r>
              <a:rPr lang="en-US" dirty="0" smtClean="0">
                <a:latin typeface="+mj-lt"/>
              </a:rPr>
              <a:t>Be c</a:t>
            </a:r>
            <a:r>
              <a:rPr lang="en-US" dirty="0" smtClean="0">
                <a:latin typeface="+mj-lt"/>
              </a:rPr>
              <a:t>lear </a:t>
            </a:r>
            <a:r>
              <a:rPr lang="en-US" dirty="0" smtClean="0">
                <a:latin typeface="+mj-lt"/>
              </a:rPr>
              <a:t>and concise</a:t>
            </a:r>
          </a:p>
          <a:p>
            <a:r>
              <a:rPr lang="en-US" dirty="0" smtClean="0">
                <a:latin typeface="+mj-lt"/>
              </a:rPr>
              <a:t>Avoid questions when there isn’t a choice</a:t>
            </a:r>
          </a:p>
          <a:p>
            <a:pPr lvl="1"/>
            <a:r>
              <a:rPr lang="en-US" dirty="0" smtClean="0">
                <a:latin typeface="+mj-lt"/>
              </a:rPr>
              <a:t>(e.g., “Do you want…?”)</a:t>
            </a:r>
          </a:p>
          <a:p>
            <a:r>
              <a:rPr lang="en-US" dirty="0" smtClean="0">
                <a:latin typeface="+mj-lt"/>
              </a:rPr>
              <a:t>Use prompts to ensure follow through</a:t>
            </a:r>
          </a:p>
          <a:p>
            <a:pPr lvl="1"/>
            <a:r>
              <a:rPr lang="en-US" dirty="0" smtClean="0">
                <a:latin typeface="+mj-lt"/>
              </a:rPr>
              <a:t>Don’t be a  “broken record”</a:t>
            </a:r>
          </a:p>
          <a:p>
            <a:endParaRPr lang="en-US" dirty="0">
              <a:latin typeface="+mj-lt"/>
            </a:endParaRPr>
          </a:p>
        </p:txBody>
      </p:sp>
      <p:sp>
        <p:nvSpPr>
          <p:cNvPr id="3" name="Title 2"/>
          <p:cNvSpPr>
            <a:spLocks noGrp="1"/>
          </p:cNvSpPr>
          <p:nvPr>
            <p:ph type="title"/>
          </p:nvPr>
        </p:nvSpPr>
        <p:spPr/>
        <p:txBody>
          <a:bodyPr/>
          <a:lstStyle/>
          <a:p>
            <a:r>
              <a:rPr lang="en-US" dirty="0" smtClean="0"/>
              <a:t>Giving </a:t>
            </a:r>
            <a:r>
              <a:rPr lang="en-US" dirty="0" smtClean="0"/>
              <a:t>Effective Instructions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Acknowledge</a:t>
            </a:r>
          </a:p>
          <a:p>
            <a:pPr lvl="1"/>
            <a:r>
              <a:rPr lang="en-US" dirty="0" smtClean="0">
                <a:latin typeface="+mj-lt"/>
              </a:rPr>
              <a:t>“I know you want______________”</a:t>
            </a:r>
          </a:p>
          <a:p>
            <a:r>
              <a:rPr lang="en-US" dirty="0" smtClean="0">
                <a:latin typeface="+mj-lt"/>
              </a:rPr>
              <a:t>Inform </a:t>
            </a:r>
            <a:r>
              <a:rPr lang="en-US" u="sng" dirty="0" smtClean="0">
                <a:latin typeface="+mj-lt"/>
              </a:rPr>
              <a:t>when</a:t>
            </a:r>
            <a:r>
              <a:rPr lang="en-US" dirty="0" smtClean="0">
                <a:latin typeface="+mj-lt"/>
              </a:rPr>
              <a:t> request may be obtained</a:t>
            </a:r>
          </a:p>
          <a:p>
            <a:pPr algn="ctr">
              <a:buNone/>
            </a:pPr>
            <a:r>
              <a:rPr lang="en-US" dirty="0" smtClean="0">
                <a:latin typeface="+mj-lt"/>
              </a:rPr>
              <a:t>AND/OR</a:t>
            </a:r>
          </a:p>
          <a:p>
            <a:r>
              <a:rPr lang="en-US" dirty="0" smtClean="0">
                <a:latin typeface="+mj-lt"/>
              </a:rPr>
              <a:t>Provide choices of what is available now</a:t>
            </a:r>
          </a:p>
          <a:p>
            <a:pPr lvl="1"/>
            <a:r>
              <a:rPr lang="en-US" dirty="0" smtClean="0">
                <a:latin typeface="+mj-lt"/>
              </a:rPr>
              <a:t>“You can have ____ or _____” (i.e., Forced choice)</a:t>
            </a:r>
          </a:p>
          <a:p>
            <a:r>
              <a:rPr lang="en-US" dirty="0" smtClean="0">
                <a:latin typeface="+mj-lt"/>
              </a:rPr>
              <a:t>Avoid lengthy explanations/arguing</a:t>
            </a:r>
          </a:p>
          <a:p>
            <a:endParaRPr lang="en-US" dirty="0">
              <a:latin typeface="+mj-lt"/>
            </a:endParaRPr>
          </a:p>
        </p:txBody>
      </p:sp>
      <p:sp>
        <p:nvSpPr>
          <p:cNvPr id="3" name="Title 2"/>
          <p:cNvSpPr>
            <a:spLocks noGrp="1"/>
          </p:cNvSpPr>
          <p:nvPr>
            <p:ph type="title"/>
          </p:nvPr>
        </p:nvSpPr>
        <p:spPr/>
        <p:txBody>
          <a:bodyPr/>
          <a:lstStyle/>
          <a:p>
            <a:r>
              <a:rPr lang="en-US" dirty="0" smtClean="0"/>
              <a:t>Effectively </a:t>
            </a:r>
            <a:r>
              <a:rPr lang="en-US" dirty="0" smtClean="0"/>
              <a:t>Denying </a:t>
            </a:r>
            <a:r>
              <a:rPr lang="en-US" dirty="0" smtClean="0"/>
              <a:t>Requests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If you can’t follow through, then maybe you shouldn’t be asking!</a:t>
            </a:r>
          </a:p>
          <a:p>
            <a:pPr lvl="1"/>
            <a:r>
              <a:rPr lang="en-US" dirty="0" smtClean="0">
                <a:latin typeface="+mj-lt"/>
              </a:rPr>
              <a:t>Make easy requests throughout day that student very likely to comply with</a:t>
            </a:r>
          </a:p>
          <a:p>
            <a:pPr lvl="1"/>
            <a:r>
              <a:rPr lang="en-US" dirty="0" smtClean="0">
                <a:latin typeface="+mj-lt"/>
              </a:rPr>
              <a:t>Use easy, preferred warm-up tasks (e.g., behavioral momentum)</a:t>
            </a:r>
          </a:p>
          <a:p>
            <a:pPr lvl="1"/>
            <a:r>
              <a:rPr lang="en-US" dirty="0" smtClean="0">
                <a:latin typeface="+mj-lt"/>
              </a:rPr>
              <a:t>No idle threats or promises</a:t>
            </a:r>
          </a:p>
          <a:p>
            <a:r>
              <a:rPr lang="en-US" dirty="0" smtClean="0">
                <a:latin typeface="+mj-lt"/>
              </a:rPr>
              <a:t>Get some form of compliance before moving on</a:t>
            </a:r>
          </a:p>
        </p:txBody>
      </p:sp>
      <p:sp>
        <p:nvSpPr>
          <p:cNvPr id="3" name="Title 2"/>
          <p:cNvSpPr>
            <a:spLocks noGrp="1"/>
          </p:cNvSpPr>
          <p:nvPr>
            <p:ph type="title"/>
          </p:nvPr>
        </p:nvSpPr>
        <p:spPr/>
        <p:txBody>
          <a:bodyPr/>
          <a:lstStyle/>
          <a:p>
            <a:r>
              <a:rPr lang="en-US" dirty="0" smtClean="0"/>
              <a:t>Always </a:t>
            </a:r>
            <a:r>
              <a:rPr lang="en-US" dirty="0" smtClean="0"/>
              <a:t>Following </a:t>
            </a:r>
            <a:r>
              <a:rPr lang="en-US" dirty="0" smtClean="0"/>
              <a:t>Through!</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094312"/>
          </a:xfrm>
        </p:spPr>
        <p:txBody>
          <a:bodyPr/>
          <a:lstStyle/>
          <a:p>
            <a:pPr>
              <a:lnSpc>
                <a:spcPct val="90000"/>
              </a:lnSpc>
            </a:pPr>
            <a:r>
              <a:rPr lang="en-US" dirty="0" smtClean="0">
                <a:latin typeface="+mj-lt"/>
              </a:rPr>
              <a:t>Provide the student with choices </a:t>
            </a:r>
            <a:r>
              <a:rPr lang="en-US" u="sng" dirty="0" smtClean="0">
                <a:latin typeface="+mj-lt"/>
              </a:rPr>
              <a:t>prior</a:t>
            </a:r>
            <a:r>
              <a:rPr lang="en-US" dirty="0" smtClean="0">
                <a:latin typeface="+mj-lt"/>
              </a:rPr>
              <a:t> to inappropriate behavior occurring</a:t>
            </a:r>
            <a:endParaRPr lang="en-US" u="sng" dirty="0" smtClean="0">
              <a:latin typeface="+mj-lt"/>
            </a:endParaRPr>
          </a:p>
          <a:p>
            <a:pPr lvl="1">
              <a:lnSpc>
                <a:spcPct val="90000"/>
              </a:lnSpc>
            </a:pPr>
            <a:r>
              <a:rPr lang="en-US" dirty="0" smtClean="0">
                <a:latin typeface="+mj-lt"/>
              </a:rPr>
              <a:t>“Would you rather </a:t>
            </a:r>
            <a:r>
              <a:rPr lang="en-US" dirty="0" smtClean="0">
                <a:latin typeface="+mj-lt"/>
              </a:rPr>
              <a:t>do this or that first?”</a:t>
            </a:r>
            <a:endParaRPr lang="en-US" dirty="0" smtClean="0">
              <a:latin typeface="+mj-lt"/>
            </a:endParaRPr>
          </a:p>
          <a:p>
            <a:pPr>
              <a:lnSpc>
                <a:spcPct val="90000"/>
              </a:lnSpc>
            </a:pPr>
            <a:r>
              <a:rPr lang="en-US" dirty="0" smtClean="0">
                <a:latin typeface="+mj-lt"/>
              </a:rPr>
              <a:t>Use visual aids, redirect but minimize use of words or arguing</a:t>
            </a:r>
          </a:p>
          <a:p>
            <a:pPr lvl="1">
              <a:lnSpc>
                <a:spcPct val="90000"/>
              </a:lnSpc>
            </a:pPr>
            <a:r>
              <a:rPr lang="en-US" dirty="0" smtClean="0">
                <a:latin typeface="+mj-lt"/>
              </a:rPr>
              <a:t>e.g., redirect back to </a:t>
            </a:r>
            <a:r>
              <a:rPr lang="en-US" dirty="0" smtClean="0">
                <a:latin typeface="+mj-lt"/>
              </a:rPr>
              <a:t>behavioral </a:t>
            </a:r>
            <a:r>
              <a:rPr lang="en-US" dirty="0" smtClean="0">
                <a:latin typeface="+mj-lt"/>
              </a:rPr>
              <a:t>contracts, list of rules, etc. </a:t>
            </a:r>
          </a:p>
          <a:p>
            <a:pPr>
              <a:lnSpc>
                <a:spcPct val="90000"/>
              </a:lnSpc>
            </a:pPr>
            <a:r>
              <a:rPr lang="en-US" dirty="0" smtClean="0">
                <a:latin typeface="+mj-lt"/>
              </a:rPr>
              <a:t>Don’t negotiate once student is non-compliant or inappropriate</a:t>
            </a:r>
          </a:p>
          <a:p>
            <a:pPr lvl="1">
              <a:lnSpc>
                <a:spcPct val="90000"/>
              </a:lnSpc>
            </a:pPr>
            <a:r>
              <a:rPr lang="en-US" dirty="0" smtClean="0">
                <a:latin typeface="+mj-lt"/>
              </a:rPr>
              <a:t>If it wasn’t a choice before, it isn’t a choice now</a:t>
            </a:r>
            <a:endParaRPr lang="en-US" dirty="0">
              <a:latin typeface="+mj-lt"/>
            </a:endParaRPr>
          </a:p>
        </p:txBody>
      </p:sp>
      <p:sp>
        <p:nvSpPr>
          <p:cNvPr id="3" name="Title 2"/>
          <p:cNvSpPr>
            <a:spLocks noGrp="1"/>
          </p:cNvSpPr>
          <p:nvPr>
            <p:ph type="title"/>
          </p:nvPr>
        </p:nvSpPr>
        <p:spPr/>
        <p:txBody>
          <a:bodyPr/>
          <a:lstStyle/>
          <a:p>
            <a:r>
              <a:rPr lang="en-US" dirty="0" smtClean="0"/>
              <a:t>Avoiding </a:t>
            </a:r>
            <a:r>
              <a:rPr lang="en-US" dirty="0" smtClean="0"/>
              <a:t>Power Struggles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1100" y="1600200"/>
            <a:ext cx="6781800" cy="820688"/>
          </a:xfrm>
        </p:spPr>
        <p:txBody>
          <a:bodyPr>
            <a:noAutofit/>
          </a:bodyPr>
          <a:lstStyle/>
          <a:p>
            <a:r>
              <a:rPr lang="en-US" dirty="0" smtClean="0">
                <a:solidFill>
                  <a:srgbClr val="003C71"/>
                </a:solidFill>
                <a:latin typeface="+mj-lt"/>
                <a:cs typeface="Arial" pitchFamily="34" charset="0"/>
              </a:rPr>
              <a:t>Problem Behaviors!!</a:t>
            </a:r>
            <a:endParaRPr lang="en-US" dirty="0">
              <a:solidFill>
                <a:srgbClr val="003C71"/>
              </a:solidFill>
              <a:latin typeface="+mj-lt"/>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5105400"/>
          </a:xfrm>
        </p:spPr>
        <p:txBody>
          <a:bodyPr/>
          <a:lstStyle/>
          <a:p>
            <a:r>
              <a:rPr lang="en-US" dirty="0" smtClean="0"/>
              <a:t>Environment impacts behavior, behavior impacts the environment</a:t>
            </a:r>
          </a:p>
          <a:p>
            <a:pPr lvl="1"/>
            <a:r>
              <a:rPr lang="en-US" dirty="0" smtClean="0"/>
              <a:t>Reciprocal, functional relationship</a:t>
            </a:r>
          </a:p>
          <a:p>
            <a:r>
              <a:rPr lang="en-US" dirty="0" smtClean="0"/>
              <a:t>Behavior is purposeful</a:t>
            </a:r>
          </a:p>
          <a:p>
            <a:pPr lvl="1"/>
            <a:r>
              <a:rPr lang="en-US" dirty="0" smtClean="0"/>
              <a:t>Reinforced behaviors are repeated</a:t>
            </a:r>
          </a:p>
          <a:p>
            <a:pPr lvl="1"/>
            <a:r>
              <a:rPr lang="en-US" dirty="0" smtClean="0"/>
              <a:t>If a behavior is occurring, then it is working somehow for that individual</a:t>
            </a:r>
            <a:r>
              <a:rPr lang="en-CA" sz="2400" b="0" dirty="0" smtClean="0"/>
              <a:t> </a:t>
            </a:r>
            <a:endParaRPr lang="en-CA" sz="2400" b="0" dirty="0"/>
          </a:p>
        </p:txBody>
      </p:sp>
      <p:sp>
        <p:nvSpPr>
          <p:cNvPr id="3" name="Title 2"/>
          <p:cNvSpPr>
            <a:spLocks noGrp="1"/>
          </p:cNvSpPr>
          <p:nvPr>
            <p:ph type="title"/>
          </p:nvPr>
        </p:nvSpPr>
        <p:spPr/>
        <p:txBody>
          <a:bodyPr/>
          <a:lstStyle/>
          <a:p>
            <a:r>
              <a:rPr lang="en-US" dirty="0" smtClean="0">
                <a:latin typeface="+mj-lt"/>
              </a:rPr>
              <a:t>Behavior </a:t>
            </a:r>
            <a:r>
              <a:rPr lang="en-US" dirty="0" smtClean="0">
                <a:latin typeface="+mj-lt"/>
              </a:rPr>
              <a:t>is Functional</a:t>
            </a:r>
            <a:endParaRPr lang="en-CA" dirty="0">
              <a:latin typeface="+mj-lt"/>
            </a:endParaRPr>
          </a:p>
        </p:txBody>
      </p:sp>
      <p:grpSp>
        <p:nvGrpSpPr>
          <p:cNvPr id="4" name="Group 4"/>
          <p:cNvGrpSpPr>
            <a:grpSpLocks/>
          </p:cNvGrpSpPr>
          <p:nvPr/>
        </p:nvGrpSpPr>
        <p:grpSpPr bwMode="auto">
          <a:xfrm>
            <a:off x="7092280" y="1700808"/>
            <a:ext cx="1600200" cy="1828800"/>
            <a:chOff x="4368" y="2784"/>
            <a:chExt cx="1008" cy="1152"/>
          </a:xfrm>
        </p:grpSpPr>
        <p:sp>
          <p:nvSpPr>
            <p:cNvPr id="5" name="AutoShape 5"/>
            <p:cNvSpPr>
              <a:spLocks noChangeArrowheads="1"/>
            </p:cNvSpPr>
            <p:nvPr/>
          </p:nvSpPr>
          <p:spPr bwMode="auto">
            <a:xfrm rot="4904715">
              <a:off x="4632" y="3192"/>
              <a:ext cx="528" cy="960"/>
            </a:xfrm>
            <a:prstGeom prst="curvedLeftArrow">
              <a:avLst>
                <a:gd name="adj1" fmla="val 36364"/>
                <a:gd name="adj2" fmla="val 72727"/>
                <a:gd name="adj3" fmla="val 33333"/>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n-US" dirty="0"/>
            </a:p>
          </p:txBody>
        </p:sp>
        <p:sp>
          <p:nvSpPr>
            <p:cNvPr id="6" name="AutoShape 6"/>
            <p:cNvSpPr>
              <a:spLocks noChangeArrowheads="1"/>
            </p:cNvSpPr>
            <p:nvPr/>
          </p:nvSpPr>
          <p:spPr bwMode="auto">
            <a:xfrm rot="-6060974">
              <a:off x="4584" y="2568"/>
              <a:ext cx="528" cy="960"/>
            </a:xfrm>
            <a:prstGeom prst="curvedLeftArrow">
              <a:avLst>
                <a:gd name="adj1" fmla="val 36364"/>
                <a:gd name="adj2" fmla="val 72727"/>
                <a:gd name="adj3" fmla="val 33333"/>
              </a:avLst>
            </a:prstGeom>
            <a:solidFill>
              <a:srgbClr val="FF0000"/>
            </a:solidFill>
            <a:ln w="9525">
              <a:solidFill>
                <a:schemeClr val="tx1"/>
              </a:solidFill>
              <a:miter lim="800000"/>
              <a:headEnd/>
              <a:tailEnd/>
            </a:ln>
          </p:spPr>
          <p:txBody>
            <a:bodyPr vert="eaVert" wrap="none" anchor="ctr"/>
            <a:lstStyle/>
            <a:p>
              <a:pPr algn="ctr"/>
              <a:endParaRPr lang="en-US" dirty="0">
                <a:latin typeface="Tahoma"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 know about people with Autism</a:t>
            </a:r>
          </a:p>
          <a:p>
            <a:pPr lvl="1"/>
            <a:r>
              <a:rPr lang="en-US" dirty="0" smtClean="0"/>
              <a:t>Can someone share what they know?</a:t>
            </a:r>
          </a:p>
          <a:p>
            <a:pPr lvl="1">
              <a:buNone/>
            </a:pPr>
            <a:endParaRPr lang="en-US" dirty="0" smtClean="0"/>
          </a:p>
          <a:p>
            <a:r>
              <a:rPr lang="en-US" dirty="0" smtClean="0"/>
              <a:t>What you are already doing and how it is working</a:t>
            </a:r>
          </a:p>
          <a:p>
            <a:pPr lvl="1"/>
            <a:r>
              <a:rPr lang="en-US" dirty="0" smtClean="0"/>
              <a:t>Can someone share something they do already?</a:t>
            </a:r>
          </a:p>
          <a:p>
            <a:pPr lvl="1"/>
            <a:endParaRPr lang="en-US" dirty="0"/>
          </a:p>
        </p:txBody>
      </p:sp>
      <p:sp>
        <p:nvSpPr>
          <p:cNvPr id="3" name="Title 2"/>
          <p:cNvSpPr>
            <a:spLocks noGrp="1"/>
          </p:cNvSpPr>
          <p:nvPr>
            <p:ph type="title"/>
          </p:nvPr>
        </p:nvSpPr>
        <p:spPr/>
        <p:txBody>
          <a:bodyPr/>
          <a:lstStyle/>
          <a:p>
            <a:r>
              <a:rPr lang="en-US" dirty="0" smtClean="0"/>
              <a:t>What We Already Know!</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382000" cy="4386808"/>
          </a:xfrm>
        </p:spPr>
        <p:txBody>
          <a:bodyPr>
            <a:normAutofit/>
          </a:bodyPr>
          <a:lstStyle/>
          <a:p>
            <a:r>
              <a:rPr lang="en-US" dirty="0" smtClean="0">
                <a:latin typeface="+mj-lt"/>
              </a:rPr>
              <a:t>Identify </a:t>
            </a:r>
            <a:r>
              <a:rPr lang="en-US" dirty="0" smtClean="0">
                <a:latin typeface="+mj-lt"/>
              </a:rPr>
              <a:t>behaviors </a:t>
            </a:r>
            <a:r>
              <a:rPr lang="en-US" dirty="0" smtClean="0">
                <a:latin typeface="+mj-lt"/>
              </a:rPr>
              <a:t>of concern</a:t>
            </a:r>
          </a:p>
          <a:p>
            <a:r>
              <a:rPr lang="en-US" dirty="0" smtClean="0">
                <a:latin typeface="+mj-lt"/>
              </a:rPr>
              <a:t>Speak in specific, observable, measurable terms</a:t>
            </a:r>
          </a:p>
          <a:p>
            <a:r>
              <a:rPr lang="en-US" dirty="0" smtClean="0">
                <a:latin typeface="+mj-lt"/>
              </a:rPr>
              <a:t>Say exactly what the student does</a:t>
            </a:r>
          </a:p>
          <a:p>
            <a:r>
              <a:rPr lang="en-US" dirty="0" smtClean="0">
                <a:latin typeface="+mj-lt"/>
              </a:rPr>
              <a:t>Targeting the most impactful behaviors</a:t>
            </a:r>
            <a:endParaRPr lang="en-US" dirty="0" smtClean="0">
              <a:latin typeface="+mj-lt"/>
            </a:endParaRPr>
          </a:p>
        </p:txBody>
      </p:sp>
      <p:sp>
        <p:nvSpPr>
          <p:cNvPr id="2" name="Title 1"/>
          <p:cNvSpPr>
            <a:spLocks noGrp="1"/>
          </p:cNvSpPr>
          <p:nvPr>
            <p:ph type="title"/>
          </p:nvPr>
        </p:nvSpPr>
        <p:spPr>
          <a:xfrm>
            <a:off x="457200" y="257174"/>
            <a:ext cx="8229600" cy="1155602"/>
          </a:xfrm>
        </p:spPr>
        <p:txBody>
          <a:bodyPr>
            <a:noAutofit/>
          </a:bodyPr>
          <a:lstStyle/>
          <a:p>
            <a:r>
              <a:rPr lang="en-US" dirty="0" smtClean="0">
                <a:latin typeface="+mj-lt"/>
              </a:rPr>
              <a:t>Identifying </a:t>
            </a:r>
            <a:r>
              <a:rPr lang="en-US" dirty="0" smtClean="0">
                <a:latin typeface="+mj-lt"/>
              </a:rPr>
              <a:t>target behaviors</a:t>
            </a: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4800600"/>
          </a:xfrm>
        </p:spPr>
        <p:txBody>
          <a:bodyPr>
            <a:normAutofit/>
          </a:bodyPr>
          <a:lstStyle/>
          <a:p>
            <a:pPr>
              <a:lnSpc>
                <a:spcPct val="90000"/>
              </a:lnSpc>
            </a:pPr>
            <a:r>
              <a:rPr lang="en-US" sz="3200" dirty="0" smtClean="0">
                <a:latin typeface="+mj-lt"/>
              </a:rPr>
              <a:t>Not so good: </a:t>
            </a:r>
          </a:p>
          <a:p>
            <a:pPr lvl="2">
              <a:lnSpc>
                <a:spcPct val="90000"/>
              </a:lnSpc>
            </a:pPr>
            <a:r>
              <a:rPr lang="en-US" sz="2800" b="0" dirty="0" smtClean="0">
                <a:latin typeface="+mj-lt"/>
              </a:rPr>
              <a:t>Johnny is mean</a:t>
            </a:r>
          </a:p>
          <a:p>
            <a:pPr lvl="2">
              <a:lnSpc>
                <a:spcPct val="90000"/>
              </a:lnSpc>
            </a:pPr>
            <a:r>
              <a:rPr lang="en-US" sz="2800" b="0" dirty="0" smtClean="0">
                <a:latin typeface="+mj-lt"/>
              </a:rPr>
              <a:t>Johnny is disrespectful</a:t>
            </a:r>
          </a:p>
          <a:p>
            <a:pPr lvl="2">
              <a:lnSpc>
                <a:spcPct val="90000"/>
              </a:lnSpc>
            </a:pPr>
            <a:r>
              <a:rPr lang="en-US" sz="2800" b="0" dirty="0" smtClean="0">
                <a:latin typeface="+mj-lt"/>
              </a:rPr>
              <a:t>Johnny disrupts circle</a:t>
            </a:r>
          </a:p>
          <a:p>
            <a:pPr>
              <a:lnSpc>
                <a:spcPct val="90000"/>
              </a:lnSpc>
            </a:pPr>
            <a:r>
              <a:rPr lang="en-US" sz="3200" dirty="0" smtClean="0">
                <a:latin typeface="+mj-lt"/>
              </a:rPr>
              <a:t>Better:</a:t>
            </a:r>
          </a:p>
          <a:p>
            <a:pPr lvl="2">
              <a:lnSpc>
                <a:spcPct val="90000"/>
              </a:lnSpc>
            </a:pPr>
            <a:r>
              <a:rPr lang="en-US" sz="2800" b="0" dirty="0" smtClean="0">
                <a:latin typeface="+mj-lt"/>
              </a:rPr>
              <a:t>Johnny teases and calls others names </a:t>
            </a:r>
          </a:p>
          <a:p>
            <a:pPr lvl="2">
              <a:lnSpc>
                <a:spcPct val="90000"/>
              </a:lnSpc>
            </a:pPr>
            <a:r>
              <a:rPr lang="en-US" sz="2800" b="0" dirty="0" smtClean="0">
                <a:latin typeface="+mj-lt"/>
              </a:rPr>
              <a:t>Johnny says “No!” in raised voice</a:t>
            </a:r>
          </a:p>
          <a:p>
            <a:pPr lvl="2">
              <a:lnSpc>
                <a:spcPct val="90000"/>
              </a:lnSpc>
            </a:pPr>
            <a:r>
              <a:rPr lang="en-US" sz="2800" b="0" dirty="0" smtClean="0">
                <a:latin typeface="+mj-lt"/>
              </a:rPr>
              <a:t>Johnny makes noise during circle and calls out without raising his hand</a:t>
            </a:r>
          </a:p>
        </p:txBody>
      </p:sp>
      <p:sp>
        <p:nvSpPr>
          <p:cNvPr id="2" name="Title 1"/>
          <p:cNvSpPr>
            <a:spLocks noGrp="1"/>
          </p:cNvSpPr>
          <p:nvPr>
            <p:ph type="title"/>
          </p:nvPr>
        </p:nvSpPr>
        <p:spPr/>
        <p:txBody>
          <a:bodyPr/>
          <a:lstStyle/>
          <a:p>
            <a:r>
              <a:rPr lang="en-US" dirty="0" smtClean="0"/>
              <a:t>Defining </a:t>
            </a:r>
            <a:r>
              <a:rPr lang="en-US" dirty="0" smtClean="0"/>
              <a:t>and </a:t>
            </a:r>
            <a:r>
              <a:rPr lang="en-US" dirty="0" smtClean="0"/>
              <a:t>Being </a:t>
            </a:r>
            <a:r>
              <a:rPr lang="en-US" dirty="0" smtClean="0"/>
              <a:t>Specific!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90000"/>
              </a:lnSpc>
            </a:pPr>
            <a:r>
              <a:rPr lang="en-US" sz="3200" dirty="0" smtClean="0">
                <a:latin typeface="+mj-lt"/>
              </a:rPr>
              <a:t>Put the following into specific, observable, measureable terms:</a:t>
            </a:r>
          </a:p>
          <a:p>
            <a:pPr>
              <a:lnSpc>
                <a:spcPct val="90000"/>
              </a:lnSpc>
              <a:buNone/>
            </a:pPr>
            <a:endParaRPr lang="en-US" sz="3200" dirty="0" smtClean="0">
              <a:latin typeface="+mj-lt"/>
            </a:endParaRPr>
          </a:p>
          <a:p>
            <a:pPr lvl="1">
              <a:lnSpc>
                <a:spcPct val="90000"/>
              </a:lnSpc>
            </a:pPr>
            <a:r>
              <a:rPr lang="en-US" dirty="0" smtClean="0">
                <a:latin typeface="+mj-lt"/>
              </a:rPr>
              <a:t>“Off-task”</a:t>
            </a:r>
          </a:p>
          <a:p>
            <a:pPr lvl="1">
              <a:lnSpc>
                <a:spcPct val="90000"/>
              </a:lnSpc>
            </a:pPr>
            <a:r>
              <a:rPr lang="en-US" dirty="0" smtClean="0">
                <a:latin typeface="+mj-lt"/>
              </a:rPr>
              <a:t>“Rowdy”</a:t>
            </a:r>
          </a:p>
          <a:p>
            <a:pPr lvl="1">
              <a:lnSpc>
                <a:spcPct val="90000"/>
              </a:lnSpc>
            </a:pPr>
            <a:r>
              <a:rPr lang="en-US" dirty="0" smtClean="0">
                <a:latin typeface="+mj-lt"/>
              </a:rPr>
              <a:t>“Rude”</a:t>
            </a:r>
          </a:p>
          <a:p>
            <a:pPr lvl="1">
              <a:lnSpc>
                <a:spcPct val="90000"/>
              </a:lnSpc>
            </a:pPr>
            <a:r>
              <a:rPr lang="en-US" dirty="0" smtClean="0">
                <a:latin typeface="+mj-lt"/>
              </a:rPr>
              <a:t>“Out of Control”</a:t>
            </a:r>
          </a:p>
          <a:p>
            <a:pPr lvl="1">
              <a:lnSpc>
                <a:spcPct val="90000"/>
              </a:lnSpc>
            </a:pPr>
            <a:r>
              <a:rPr lang="en-US" dirty="0" smtClean="0">
                <a:latin typeface="+mj-lt"/>
              </a:rPr>
              <a:t>“Aggressive”</a:t>
            </a:r>
          </a:p>
          <a:p>
            <a:pPr lvl="1">
              <a:lnSpc>
                <a:spcPct val="90000"/>
              </a:lnSpc>
            </a:pPr>
            <a:r>
              <a:rPr lang="en-US" dirty="0" smtClean="0">
                <a:latin typeface="+mj-lt"/>
              </a:rPr>
              <a:t>“Tantrum”</a:t>
            </a:r>
          </a:p>
        </p:txBody>
      </p:sp>
      <p:sp>
        <p:nvSpPr>
          <p:cNvPr id="2" name="Title 1"/>
          <p:cNvSpPr>
            <a:spLocks noGrp="1"/>
          </p:cNvSpPr>
          <p:nvPr>
            <p:ph type="title"/>
          </p:nvPr>
        </p:nvSpPr>
        <p:spPr/>
        <p:txBody>
          <a:bodyPr/>
          <a:lstStyle/>
          <a:p>
            <a:r>
              <a:rPr lang="en-US" dirty="0" smtClean="0"/>
              <a:t>Activity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685800"/>
          </a:xfrm>
        </p:spPr>
        <p:txBody>
          <a:bodyPr/>
          <a:lstStyle/>
          <a:p>
            <a:r>
              <a:rPr lang="en-US" sz="3600" dirty="0" smtClean="0">
                <a:latin typeface="+mj-lt"/>
              </a:rPr>
              <a:t>What Are The ABC’s?</a:t>
            </a:r>
            <a:endParaRPr lang="en-US" sz="3600" dirty="0">
              <a:latin typeface="+mj-lt"/>
            </a:endParaRPr>
          </a:p>
        </p:txBody>
      </p:sp>
      <p:pic>
        <p:nvPicPr>
          <p:cNvPr id="5" name="Picture 3" descr="http://lafetrabridgeclub.tripod.com/sitebuildercontent/sitebuilderpictures/abc_blocks_small.jpg"/>
          <p:cNvPicPr>
            <a:picLocks noChangeAspect="1" noChangeArrowheads="1"/>
          </p:cNvPicPr>
          <p:nvPr/>
        </p:nvPicPr>
        <p:blipFill>
          <a:blip r:embed="rId2" cstate="print"/>
          <a:srcRect/>
          <a:stretch>
            <a:fillRect/>
          </a:stretch>
        </p:blipFill>
        <p:spPr bwMode="auto">
          <a:xfrm>
            <a:off x="3657600" y="2400920"/>
            <a:ext cx="2095500" cy="21082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What comes BEFORE the behavior</a:t>
            </a:r>
          </a:p>
          <a:p>
            <a:pPr lvl="1"/>
            <a:r>
              <a:rPr lang="en-US" dirty="0" smtClean="0">
                <a:latin typeface="+mj-lt"/>
              </a:rPr>
              <a:t>Includes the “trigger”</a:t>
            </a:r>
          </a:p>
          <a:p>
            <a:pPr lvl="1"/>
            <a:r>
              <a:rPr lang="en-US" dirty="0" smtClean="0">
                <a:latin typeface="+mj-lt"/>
              </a:rPr>
              <a:t>“WH” questions</a:t>
            </a:r>
          </a:p>
          <a:p>
            <a:pPr lvl="2"/>
            <a:r>
              <a:rPr lang="en-US" sz="2800" dirty="0" smtClean="0">
                <a:latin typeface="+mj-lt"/>
              </a:rPr>
              <a:t>Who was there?</a:t>
            </a:r>
          </a:p>
          <a:p>
            <a:pPr lvl="2"/>
            <a:r>
              <a:rPr lang="en-US" sz="2800" dirty="0" smtClean="0">
                <a:latin typeface="+mj-lt"/>
              </a:rPr>
              <a:t>When did it happen?</a:t>
            </a:r>
          </a:p>
          <a:p>
            <a:pPr lvl="2"/>
            <a:r>
              <a:rPr lang="en-US" sz="2800" dirty="0" smtClean="0">
                <a:latin typeface="+mj-lt"/>
              </a:rPr>
              <a:t>Where did it happen?</a:t>
            </a:r>
          </a:p>
          <a:p>
            <a:pPr lvl="2"/>
            <a:r>
              <a:rPr lang="en-US" sz="2800" dirty="0" smtClean="0">
                <a:latin typeface="+mj-lt"/>
              </a:rPr>
              <a:t>What specifically was happening?</a:t>
            </a:r>
          </a:p>
          <a:p>
            <a:endParaRPr lang="en-US" dirty="0"/>
          </a:p>
        </p:txBody>
      </p:sp>
      <p:sp>
        <p:nvSpPr>
          <p:cNvPr id="3" name="Title 2"/>
          <p:cNvSpPr>
            <a:spLocks noGrp="1"/>
          </p:cNvSpPr>
          <p:nvPr>
            <p:ph type="title"/>
          </p:nvPr>
        </p:nvSpPr>
        <p:spPr/>
        <p:txBody>
          <a:bodyPr/>
          <a:lstStyle/>
          <a:p>
            <a:r>
              <a:rPr lang="en-US" dirty="0" smtClean="0"/>
              <a:t>What is an Antecedent?</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latin typeface="+mj-lt"/>
              </a:rPr>
              <a:t>What is the target behavior</a:t>
            </a:r>
          </a:p>
          <a:p>
            <a:pPr marL="742950" lvl="2" indent="-342900"/>
            <a:r>
              <a:rPr lang="en-US" sz="2800" dirty="0" smtClean="0">
                <a:latin typeface="+mj-lt"/>
              </a:rPr>
              <a:t>What did the child do?</a:t>
            </a:r>
          </a:p>
          <a:p>
            <a:r>
              <a:rPr lang="en-US" sz="3200" dirty="0" smtClean="0">
                <a:latin typeface="+mj-lt"/>
              </a:rPr>
              <a:t>Speak in specific, observable, measurable terms</a:t>
            </a:r>
          </a:p>
        </p:txBody>
      </p:sp>
      <p:sp>
        <p:nvSpPr>
          <p:cNvPr id="2" name="Title 1"/>
          <p:cNvSpPr>
            <a:spLocks noGrp="1"/>
          </p:cNvSpPr>
          <p:nvPr>
            <p:ph type="title"/>
          </p:nvPr>
        </p:nvSpPr>
        <p:spPr/>
        <p:txBody>
          <a:bodyPr/>
          <a:lstStyle/>
          <a:p>
            <a:r>
              <a:rPr lang="en-US" dirty="0" smtClean="0"/>
              <a:t>What is the Behavior?</a:t>
            </a:r>
            <a:endParaRPr lang="en-US" dirty="0"/>
          </a:p>
        </p:txBody>
      </p:sp>
      <p:pic>
        <p:nvPicPr>
          <p:cNvPr id="4" name="Picture 3" descr="http://img.dailymail.co.uk/i/pix/2007/04_03/tantrumREX0805_228x300.jpg"/>
          <p:cNvPicPr>
            <a:picLocks noChangeAspect="1" noChangeArrowheads="1"/>
          </p:cNvPicPr>
          <p:nvPr/>
        </p:nvPicPr>
        <p:blipFill>
          <a:blip r:embed="rId2" cstate="print"/>
          <a:srcRect/>
          <a:stretch>
            <a:fillRect/>
          </a:stretch>
        </p:blipFill>
        <p:spPr bwMode="auto">
          <a:xfrm>
            <a:off x="5928692" y="3019772"/>
            <a:ext cx="21717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What happens immediately AFTER the behavior</a:t>
            </a:r>
          </a:p>
          <a:p>
            <a:pPr lvl="1"/>
            <a:r>
              <a:rPr lang="en-US" dirty="0" smtClean="0">
                <a:latin typeface="+mj-lt"/>
              </a:rPr>
              <a:t>The result of the student’s behavior</a:t>
            </a:r>
          </a:p>
          <a:p>
            <a:pPr lvl="2"/>
            <a:r>
              <a:rPr lang="en-US" sz="2800" dirty="0" smtClean="0">
                <a:latin typeface="+mj-lt"/>
              </a:rPr>
              <a:t>e.g., The work task was delayed, peers laughed</a:t>
            </a:r>
          </a:p>
          <a:p>
            <a:pPr lvl="1"/>
            <a:r>
              <a:rPr lang="en-US" dirty="0" smtClean="0">
                <a:latin typeface="+mj-lt"/>
              </a:rPr>
              <a:t>Consequences can be “good” or “bad”</a:t>
            </a:r>
          </a:p>
          <a:p>
            <a:endParaRPr lang="en-US" sz="3200" dirty="0">
              <a:latin typeface="+mj-lt"/>
            </a:endParaRPr>
          </a:p>
        </p:txBody>
      </p:sp>
      <p:sp>
        <p:nvSpPr>
          <p:cNvPr id="3" name="Title 2"/>
          <p:cNvSpPr>
            <a:spLocks noGrp="1"/>
          </p:cNvSpPr>
          <p:nvPr>
            <p:ph type="title"/>
          </p:nvPr>
        </p:nvSpPr>
        <p:spPr/>
        <p:txBody>
          <a:bodyPr/>
          <a:lstStyle/>
          <a:p>
            <a:r>
              <a:rPr lang="en-US" dirty="0" smtClean="0"/>
              <a:t>What is the Consequence?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ABC’s give us a clue as to what the function or purpose of the behavior is. </a:t>
            </a:r>
          </a:p>
          <a:p>
            <a:r>
              <a:rPr lang="en-US" dirty="0" smtClean="0"/>
              <a:t>With an understanding of the purpose, we can implement the most appropriate strategies for each student. </a:t>
            </a:r>
          </a:p>
          <a:p>
            <a:r>
              <a:rPr lang="en-US" dirty="0" smtClean="0"/>
              <a:t>Without the </a:t>
            </a:r>
            <a:r>
              <a:rPr lang="en-US" dirty="0" smtClean="0"/>
              <a:t>function or purpose, </a:t>
            </a:r>
            <a:r>
              <a:rPr lang="en-US" dirty="0" smtClean="0"/>
              <a:t>our positive efforts may be useless.</a:t>
            </a:r>
          </a:p>
          <a:p>
            <a:endParaRPr lang="en-US" dirty="0"/>
          </a:p>
        </p:txBody>
      </p:sp>
      <p:sp>
        <p:nvSpPr>
          <p:cNvPr id="3" name="Title 2"/>
          <p:cNvSpPr>
            <a:spLocks noGrp="1"/>
          </p:cNvSpPr>
          <p:nvPr>
            <p:ph type="title"/>
          </p:nvPr>
        </p:nvSpPr>
        <p:spPr/>
        <p:txBody>
          <a:bodyPr/>
          <a:lstStyle/>
          <a:p>
            <a:r>
              <a:rPr lang="en-US" dirty="0" smtClean="0"/>
              <a:t>Why do we need the ABC’s?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1</a:t>
            </a:r>
            <a:endParaRPr lang="en-US" dirty="0"/>
          </a:p>
        </p:txBody>
      </p:sp>
      <p:graphicFrame>
        <p:nvGraphicFramePr>
          <p:cNvPr id="1026" name="Object 4"/>
          <p:cNvGraphicFramePr>
            <a:graphicFrameLocks noGrp="1" noChangeAspect="1"/>
          </p:cNvGraphicFramePr>
          <p:nvPr>
            <p:ph idx="1"/>
          </p:nvPr>
        </p:nvGraphicFramePr>
        <p:xfrm>
          <a:off x="1014412" y="1340768"/>
          <a:ext cx="7115175" cy="2200275"/>
        </p:xfrm>
        <a:graphic>
          <a:graphicData uri="http://schemas.openxmlformats.org/presentationml/2006/ole">
            <p:oleObj spid="_x0000_s1028" name="Worksheet" r:id="rId3" imgW="7115057" imgH="2200224" progId="Excel.Sheet.8">
              <p:embed/>
            </p:oleObj>
          </a:graphicData>
        </a:graphic>
      </p:graphicFrame>
      <p:pic>
        <p:nvPicPr>
          <p:cNvPr id="5" name="Picture 6" descr="http://idannyb.files.wordpress.com/2008/04/tantrum.jpg"/>
          <p:cNvPicPr>
            <a:picLocks noChangeAspect="1" noChangeArrowheads="1"/>
          </p:cNvPicPr>
          <p:nvPr/>
        </p:nvPicPr>
        <p:blipFill>
          <a:blip r:embed="rId4" cstate="print"/>
          <a:srcRect/>
          <a:stretch>
            <a:fillRect/>
          </a:stretch>
        </p:blipFill>
        <p:spPr bwMode="auto">
          <a:xfrm>
            <a:off x="3276600" y="3631654"/>
            <a:ext cx="2819400" cy="25336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2</a:t>
            </a:r>
            <a:endParaRPr lang="en-US" dirty="0"/>
          </a:p>
        </p:txBody>
      </p:sp>
      <p:graphicFrame>
        <p:nvGraphicFramePr>
          <p:cNvPr id="2051" name="Object 4"/>
          <p:cNvGraphicFramePr>
            <a:graphicFrameLocks noGrp="1" noChangeAspect="1"/>
          </p:cNvGraphicFramePr>
          <p:nvPr>
            <p:ph idx="1"/>
          </p:nvPr>
        </p:nvGraphicFramePr>
        <p:xfrm>
          <a:off x="1014412" y="1503809"/>
          <a:ext cx="7115175" cy="1781175"/>
        </p:xfrm>
        <a:graphic>
          <a:graphicData uri="http://schemas.openxmlformats.org/presentationml/2006/ole">
            <p:oleObj spid="_x0000_s2053" name="Worksheet" r:id="rId3" imgW="7115057" imgH="1781057" progId="Excel.Sheet.8">
              <p:embed/>
            </p:oleObj>
          </a:graphicData>
        </a:graphic>
      </p:graphicFrame>
      <p:pic>
        <p:nvPicPr>
          <p:cNvPr id="6" name="Picture 6" descr="http://www.goodshepherdluth.org/Pre-K_Circle_Time-2.jpg"/>
          <p:cNvPicPr>
            <a:picLocks noChangeAspect="1" noChangeArrowheads="1"/>
          </p:cNvPicPr>
          <p:nvPr/>
        </p:nvPicPr>
        <p:blipFill>
          <a:blip r:embed="rId4" cstate="print"/>
          <a:srcRect/>
          <a:stretch>
            <a:fillRect/>
          </a:stretch>
        </p:blipFill>
        <p:spPr bwMode="auto">
          <a:xfrm>
            <a:off x="3124200" y="3610768"/>
            <a:ext cx="2832100" cy="21224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Fastest-growing developmental disability in U.S.</a:t>
            </a:r>
          </a:p>
          <a:p>
            <a:r>
              <a:rPr lang="en-US" dirty="0" smtClean="0">
                <a:latin typeface="+mj-lt"/>
              </a:rPr>
              <a:t>5 times more common in males</a:t>
            </a:r>
          </a:p>
          <a:p>
            <a:pPr marL="361950" lvl="1" indent="-361950">
              <a:buNone/>
            </a:pPr>
            <a:r>
              <a:rPr lang="en-US" sz="1600" i="1" dirty="0" smtClean="0">
                <a:latin typeface="Tahoma" pitchFamily="34" charset="0"/>
              </a:rPr>
              <a:t>			Centers for Disease Control (2012)</a:t>
            </a:r>
            <a:r>
              <a:rPr lang="en-US" dirty="0" smtClean="0">
                <a:latin typeface="Tahoma" pitchFamily="34" charset="0"/>
              </a:rPr>
              <a:t> </a:t>
            </a:r>
          </a:p>
          <a:p>
            <a:endParaRPr lang="en-US" dirty="0" smtClean="0">
              <a:latin typeface="+mj-lt"/>
            </a:endParaRPr>
          </a:p>
        </p:txBody>
      </p:sp>
      <p:sp>
        <p:nvSpPr>
          <p:cNvPr id="3" name="Title 2"/>
          <p:cNvSpPr>
            <a:spLocks noGrp="1"/>
          </p:cNvSpPr>
          <p:nvPr>
            <p:ph type="title"/>
          </p:nvPr>
        </p:nvSpPr>
        <p:spPr/>
        <p:txBody>
          <a:bodyPr/>
          <a:lstStyle/>
          <a:p>
            <a:r>
              <a:rPr lang="en-US" dirty="0" smtClean="0">
                <a:latin typeface="+mj-lt"/>
              </a:rPr>
              <a:t>Current Facts About Autism</a:t>
            </a:r>
            <a:endParaRPr lang="en-US" dirty="0">
              <a:latin typeface="+mj-lt"/>
            </a:endParaRPr>
          </a:p>
        </p:txBody>
      </p:sp>
      <p:pic>
        <p:nvPicPr>
          <p:cNvPr id="4" name="Picture 1"/>
          <p:cNvPicPr>
            <a:picLocks noChangeAspect="1" noChangeArrowheads="1"/>
          </p:cNvPicPr>
          <p:nvPr/>
        </p:nvPicPr>
        <p:blipFill>
          <a:blip r:embed="rId3" cstate="print"/>
          <a:srcRect/>
          <a:stretch>
            <a:fillRect/>
          </a:stretch>
        </p:blipFill>
        <p:spPr bwMode="auto">
          <a:xfrm>
            <a:off x="4876800" y="3429000"/>
            <a:ext cx="3581400" cy="239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3</a:t>
            </a:r>
            <a:endParaRPr lang="en-US" dirty="0"/>
          </a:p>
        </p:txBody>
      </p:sp>
      <p:graphicFrame>
        <p:nvGraphicFramePr>
          <p:cNvPr id="3074" name="Object 4"/>
          <p:cNvGraphicFramePr>
            <a:graphicFrameLocks noGrp="1" noChangeAspect="1"/>
          </p:cNvGraphicFramePr>
          <p:nvPr>
            <p:ph idx="1"/>
          </p:nvPr>
        </p:nvGraphicFramePr>
        <p:xfrm>
          <a:off x="1014412" y="1196752"/>
          <a:ext cx="7115175" cy="2219325"/>
        </p:xfrm>
        <a:graphic>
          <a:graphicData uri="http://schemas.openxmlformats.org/presentationml/2006/ole">
            <p:oleObj spid="_x0000_s3076" name="Worksheet" r:id="rId3" imgW="7115057" imgH="2219376" progId="Excel.Sheet.8">
              <p:embed/>
            </p:oleObj>
          </a:graphicData>
        </a:graphic>
      </p:graphicFrame>
      <p:pic>
        <p:nvPicPr>
          <p:cNvPr id="5" name="Picture 6" descr="http://www.parentcoachplan.com/images/student-behavior.gif"/>
          <p:cNvPicPr>
            <a:picLocks noChangeAspect="1" noChangeArrowheads="1"/>
          </p:cNvPicPr>
          <p:nvPr/>
        </p:nvPicPr>
        <p:blipFill>
          <a:blip r:embed="rId4" cstate="print"/>
          <a:srcRect/>
          <a:stretch>
            <a:fillRect/>
          </a:stretch>
        </p:blipFill>
        <p:spPr bwMode="auto">
          <a:xfrm>
            <a:off x="3352800" y="3501008"/>
            <a:ext cx="2127250" cy="26162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Record the ABC’s</a:t>
            </a:r>
          </a:p>
          <a:p>
            <a:r>
              <a:rPr lang="en-US" dirty="0" smtClean="0">
                <a:latin typeface="+mj-lt"/>
              </a:rPr>
              <a:t>Structured data sheets or “long-hand”</a:t>
            </a:r>
          </a:p>
          <a:p>
            <a:pPr lvl="1"/>
            <a:r>
              <a:rPr lang="en-US" dirty="0" smtClean="0">
                <a:latin typeface="+mj-lt"/>
              </a:rPr>
              <a:t>See examples</a:t>
            </a:r>
          </a:p>
          <a:p>
            <a:endParaRPr lang="en-US" dirty="0"/>
          </a:p>
        </p:txBody>
      </p:sp>
      <p:sp>
        <p:nvSpPr>
          <p:cNvPr id="3" name="Title 2"/>
          <p:cNvSpPr>
            <a:spLocks noGrp="1"/>
          </p:cNvSpPr>
          <p:nvPr>
            <p:ph type="title"/>
          </p:nvPr>
        </p:nvSpPr>
        <p:spPr/>
        <p:txBody>
          <a:bodyPr/>
          <a:lstStyle/>
          <a:p>
            <a:r>
              <a:rPr lang="en-US" dirty="0" smtClean="0"/>
              <a:t>Taking </a:t>
            </a:r>
            <a:r>
              <a:rPr lang="en-US" dirty="0" smtClean="0"/>
              <a:t>Data </a:t>
            </a:r>
            <a:r>
              <a:rPr lang="en-US" dirty="0" smtClean="0"/>
              <a:t>on ABC’s</a:t>
            </a:r>
            <a:endParaRPr lang="en-US" dirty="0"/>
          </a:p>
        </p:txBody>
      </p:sp>
      <p:pic>
        <p:nvPicPr>
          <p:cNvPr id="4" name="Picture 3" descr="http://hdbizblog.com/blog/wp-content/uploads/2008/01/clipboard.gif"/>
          <p:cNvPicPr>
            <a:picLocks noChangeAspect="1" noChangeArrowheads="1"/>
          </p:cNvPicPr>
          <p:nvPr/>
        </p:nvPicPr>
        <p:blipFill>
          <a:blip r:embed="rId2" cstate="print"/>
          <a:srcRect/>
          <a:stretch>
            <a:fillRect/>
          </a:stretch>
        </p:blipFill>
        <p:spPr bwMode="auto">
          <a:xfrm>
            <a:off x="5319216" y="2420888"/>
            <a:ext cx="2997200" cy="33147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a:stretch>
            <a:fillRect/>
          </a:stretch>
        </p:blipFill>
        <p:spPr>
          <a:xfrm>
            <a:off x="2771800" y="620688"/>
            <a:ext cx="3625948" cy="5368847"/>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a:xfrm>
            <a:off x="576072" y="1628800"/>
            <a:ext cx="7991856" cy="28194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a:xfrm>
            <a:off x="576072" y="1484784"/>
            <a:ext cx="7991856" cy="3541776"/>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latin typeface="+mj-lt"/>
              </a:rPr>
              <a:t>Let’s Try It!</a:t>
            </a:r>
            <a:endParaRPr lang="en-US" sz="3600" dirty="0">
              <a:latin typeface="+mj-lt"/>
            </a:endParaRPr>
          </a:p>
        </p:txBody>
      </p:sp>
      <p:sp>
        <p:nvSpPr>
          <p:cNvPr id="3" name="Subtitle 2"/>
          <p:cNvSpPr>
            <a:spLocks noGrp="1"/>
          </p:cNvSpPr>
          <p:nvPr>
            <p:ph type="subTitle" idx="1"/>
          </p:nvPr>
        </p:nvSpPr>
        <p:spPr/>
        <p:txBody>
          <a:bodyPr/>
          <a:lstStyle/>
          <a:p>
            <a:r>
              <a:rPr lang="en-US" sz="2800" dirty="0" smtClean="0">
                <a:latin typeface="+mj-lt"/>
              </a:rPr>
              <a:t>Identify the ABC’s</a:t>
            </a:r>
            <a:endParaRPr lang="en-US" sz="2800" dirty="0">
              <a:latin typeface="+mj-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cs typeface="Tahoma" pitchFamily="34" charset="0"/>
              </a:rPr>
              <a:t>You place work materials on the </a:t>
            </a:r>
            <a:r>
              <a:rPr lang="en-US" dirty="0" smtClean="0">
                <a:latin typeface="+mj-lt"/>
                <a:cs typeface="Tahoma" pitchFamily="34" charset="0"/>
              </a:rPr>
              <a:t>table </a:t>
            </a:r>
            <a:r>
              <a:rPr lang="en-US" dirty="0" smtClean="0">
                <a:latin typeface="+mj-lt"/>
                <a:cs typeface="Tahoma" pitchFamily="34" charset="0"/>
              </a:rPr>
              <a:t>in front of Billy. Billy picks them up and throws them across the room. You get up and pick up the materials, which takes a few minutes. This happens every day.</a:t>
            </a:r>
          </a:p>
          <a:p>
            <a:r>
              <a:rPr lang="en-US" dirty="0" smtClean="0">
                <a:latin typeface="+mj-lt"/>
                <a:cs typeface="Tahoma" pitchFamily="34" charset="0"/>
              </a:rPr>
              <a:t>Antecedent________________</a:t>
            </a:r>
          </a:p>
          <a:p>
            <a:r>
              <a:rPr lang="en-US" dirty="0" smtClean="0">
                <a:latin typeface="+mj-lt"/>
                <a:cs typeface="Tahoma" pitchFamily="34" charset="0"/>
              </a:rPr>
              <a:t>Behavior__________________</a:t>
            </a:r>
          </a:p>
          <a:p>
            <a:r>
              <a:rPr lang="en-US" dirty="0" smtClean="0">
                <a:latin typeface="+mj-lt"/>
                <a:cs typeface="Tahoma" pitchFamily="34" charset="0"/>
              </a:rPr>
              <a:t>Consequence______________</a:t>
            </a:r>
          </a:p>
        </p:txBody>
      </p:sp>
      <p:sp>
        <p:nvSpPr>
          <p:cNvPr id="3" name="Title 2"/>
          <p:cNvSpPr>
            <a:spLocks noGrp="1"/>
          </p:cNvSpPr>
          <p:nvPr>
            <p:ph type="title"/>
          </p:nvPr>
        </p:nvSpPr>
        <p:spPr/>
        <p:txBody>
          <a:bodyPr/>
          <a:lstStyle/>
          <a:p>
            <a:r>
              <a:rPr lang="en-US" dirty="0" smtClean="0"/>
              <a:t>Example </a:t>
            </a:r>
            <a:r>
              <a:rPr lang="en-US" dirty="0" smtClean="0"/>
              <a:t>1</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smtClean="0">
                <a:latin typeface="+mj-lt"/>
                <a:cs typeface="Tahoma" pitchFamily="34" charset="0"/>
              </a:rPr>
              <a:t>While the teacher is giving a lecture, Tina begins to talk on her phone. </a:t>
            </a:r>
            <a:r>
              <a:rPr lang="en-US" dirty="0" smtClean="0">
                <a:latin typeface="+mj-lt"/>
                <a:cs typeface="Tahoma" pitchFamily="34" charset="0"/>
              </a:rPr>
              <a:t>Y</a:t>
            </a:r>
            <a:r>
              <a:rPr lang="en-US" dirty="0" smtClean="0">
                <a:latin typeface="+mj-lt"/>
                <a:cs typeface="Tahoma" pitchFamily="34" charset="0"/>
              </a:rPr>
              <a:t>ou </a:t>
            </a:r>
            <a:r>
              <a:rPr lang="en-US" dirty="0" smtClean="0">
                <a:latin typeface="+mj-lt"/>
                <a:cs typeface="Tahoma" pitchFamily="34" charset="0"/>
              </a:rPr>
              <a:t>immediately walk over, </a:t>
            </a:r>
            <a:r>
              <a:rPr lang="en-US" dirty="0" smtClean="0">
                <a:latin typeface="+mj-lt"/>
                <a:cs typeface="Tahoma" pitchFamily="34" charset="0"/>
              </a:rPr>
              <a:t>look at her, </a:t>
            </a:r>
            <a:r>
              <a:rPr lang="en-US" dirty="0" smtClean="0">
                <a:latin typeface="+mj-lt"/>
                <a:cs typeface="Tahoma" pitchFamily="34" charset="0"/>
              </a:rPr>
              <a:t>and say </a:t>
            </a:r>
            <a:r>
              <a:rPr lang="en-US" dirty="0" smtClean="0">
                <a:latin typeface="+mj-lt"/>
                <a:cs typeface="Tahoma" pitchFamily="34" charset="0"/>
              </a:rPr>
              <a:t>“</a:t>
            </a:r>
            <a:r>
              <a:rPr lang="en-US" dirty="0" smtClean="0">
                <a:latin typeface="+mj-lt"/>
                <a:cs typeface="Tahoma" pitchFamily="34" charset="0"/>
              </a:rPr>
              <a:t>put your phone away</a:t>
            </a:r>
            <a:r>
              <a:rPr lang="en-US" dirty="0" smtClean="0">
                <a:latin typeface="+mj-lt"/>
                <a:cs typeface="Tahoma" pitchFamily="34" charset="0"/>
              </a:rPr>
              <a:t>!”  </a:t>
            </a:r>
            <a:r>
              <a:rPr lang="en-US" dirty="0" smtClean="0">
                <a:latin typeface="+mj-lt"/>
                <a:cs typeface="Tahoma" pitchFamily="34" charset="0"/>
              </a:rPr>
              <a:t>This scenario repeats itself several times.</a:t>
            </a:r>
          </a:p>
          <a:p>
            <a:r>
              <a:rPr lang="en-US" dirty="0" smtClean="0">
                <a:latin typeface="+mj-lt"/>
                <a:cs typeface="Tahoma" pitchFamily="34" charset="0"/>
              </a:rPr>
              <a:t>Antecedent________________</a:t>
            </a:r>
          </a:p>
          <a:p>
            <a:r>
              <a:rPr lang="en-US" dirty="0" smtClean="0">
                <a:latin typeface="+mj-lt"/>
                <a:cs typeface="Tahoma" pitchFamily="34" charset="0"/>
              </a:rPr>
              <a:t>Behavior__________________</a:t>
            </a:r>
          </a:p>
          <a:p>
            <a:r>
              <a:rPr lang="en-US" dirty="0" smtClean="0">
                <a:latin typeface="+mj-lt"/>
                <a:cs typeface="Tahoma" pitchFamily="34" charset="0"/>
              </a:rPr>
              <a:t>Consequence______________</a:t>
            </a:r>
          </a:p>
        </p:txBody>
      </p:sp>
      <p:sp>
        <p:nvSpPr>
          <p:cNvPr id="3" name="Title 2"/>
          <p:cNvSpPr>
            <a:spLocks noGrp="1"/>
          </p:cNvSpPr>
          <p:nvPr>
            <p:ph type="title"/>
          </p:nvPr>
        </p:nvSpPr>
        <p:spPr/>
        <p:txBody>
          <a:bodyPr/>
          <a:lstStyle/>
          <a:p>
            <a:r>
              <a:rPr lang="en-US" dirty="0" smtClean="0"/>
              <a:t>Example </a:t>
            </a:r>
            <a:r>
              <a:rPr lang="en-US" dirty="0" smtClean="0"/>
              <a:t>2</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Behavior is a function of its consequences</a:t>
            </a:r>
          </a:p>
          <a:p>
            <a:r>
              <a:rPr lang="en-US" dirty="0" smtClean="0">
                <a:latin typeface="+mj-lt"/>
              </a:rPr>
              <a:t>Consequences (good and bad) maintain behavior</a:t>
            </a:r>
          </a:p>
          <a:p>
            <a:pPr lvl="1"/>
            <a:r>
              <a:rPr lang="en-US" dirty="0" smtClean="0">
                <a:latin typeface="+mj-lt"/>
              </a:rPr>
              <a:t>If a behavior is occurring, then it is somehow being reinforced</a:t>
            </a:r>
          </a:p>
          <a:p>
            <a:pPr lvl="1"/>
            <a:r>
              <a:rPr lang="en-US" dirty="0" smtClean="0">
                <a:latin typeface="+mj-lt"/>
              </a:rPr>
              <a:t>Behavior that is reinforced (rewarded) is more likely to occur in the future</a:t>
            </a:r>
          </a:p>
        </p:txBody>
      </p:sp>
      <p:sp>
        <p:nvSpPr>
          <p:cNvPr id="3" name="Title 2"/>
          <p:cNvSpPr>
            <a:spLocks noGrp="1"/>
          </p:cNvSpPr>
          <p:nvPr>
            <p:ph type="title"/>
          </p:nvPr>
        </p:nvSpPr>
        <p:spPr/>
        <p:txBody>
          <a:bodyPr/>
          <a:lstStyle/>
          <a:p>
            <a:r>
              <a:rPr lang="en-US" dirty="0" smtClean="0"/>
              <a:t>Analyze </a:t>
            </a:r>
            <a:r>
              <a:rPr lang="en-US" dirty="0" smtClean="0"/>
              <a:t>the ABC’s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cs typeface="Tahoma" pitchFamily="34" charset="0"/>
              </a:rPr>
              <a:t>Children </a:t>
            </a:r>
            <a:r>
              <a:rPr lang="en-US" dirty="0" smtClean="0">
                <a:latin typeface="+mj-lt"/>
                <a:cs typeface="Tahoma" pitchFamily="34" charset="0"/>
              </a:rPr>
              <a:t>or adults behave </a:t>
            </a:r>
            <a:r>
              <a:rPr lang="en-US" dirty="0" smtClean="0">
                <a:latin typeface="+mj-lt"/>
                <a:cs typeface="Tahoma" pitchFamily="34" charset="0"/>
              </a:rPr>
              <a:t>inappropriately because…</a:t>
            </a:r>
          </a:p>
          <a:p>
            <a:pPr lvl="1"/>
            <a:r>
              <a:rPr lang="en-US" dirty="0" smtClean="0">
                <a:latin typeface="+mj-lt"/>
                <a:cs typeface="Tahoma" pitchFamily="34" charset="0"/>
              </a:rPr>
              <a:t>They are not sure how else to get their needs met</a:t>
            </a:r>
          </a:p>
          <a:p>
            <a:pPr lvl="1"/>
            <a:r>
              <a:rPr lang="en-US" dirty="0" smtClean="0">
                <a:latin typeface="+mj-lt"/>
                <a:cs typeface="Tahoma" pitchFamily="34" charset="0"/>
              </a:rPr>
              <a:t>It has worked in the past</a:t>
            </a:r>
          </a:p>
          <a:p>
            <a:pPr lvl="1"/>
            <a:r>
              <a:rPr lang="en-US" dirty="0" smtClean="0">
                <a:latin typeface="+mj-lt"/>
                <a:cs typeface="Tahoma" pitchFamily="34" charset="0"/>
              </a:rPr>
              <a:t>It is easier than being appropriate</a:t>
            </a:r>
          </a:p>
          <a:p>
            <a:endParaRPr lang="en-US" dirty="0"/>
          </a:p>
        </p:txBody>
      </p:sp>
      <p:sp>
        <p:nvSpPr>
          <p:cNvPr id="3" name="Title 2"/>
          <p:cNvSpPr>
            <a:spLocks noGrp="1"/>
          </p:cNvSpPr>
          <p:nvPr>
            <p:ph type="title"/>
          </p:nvPr>
        </p:nvSpPr>
        <p:spPr/>
        <p:txBody>
          <a:bodyPr/>
          <a:lstStyle/>
          <a:p>
            <a:r>
              <a:rPr lang="en-US" dirty="0" smtClean="0"/>
              <a:t>In other words…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Wide variety in symptoms and characteristics</a:t>
            </a:r>
          </a:p>
          <a:p>
            <a:pPr lvl="1"/>
            <a:r>
              <a:rPr lang="en-US" dirty="0" smtClean="0">
                <a:latin typeface="+mj-lt"/>
              </a:rPr>
              <a:t>Range from mild to severe</a:t>
            </a:r>
          </a:p>
          <a:p>
            <a:pPr lvl="1"/>
            <a:r>
              <a:rPr lang="en-US" dirty="0" smtClean="0">
                <a:latin typeface="+mj-lt"/>
              </a:rPr>
              <a:t>Complex interplay of diagnoses</a:t>
            </a:r>
          </a:p>
          <a:p>
            <a:r>
              <a:rPr lang="en-US" dirty="0" smtClean="0">
                <a:latin typeface="+mj-lt"/>
                <a:cs typeface="Tahoma" pitchFamily="34" charset="0"/>
              </a:rPr>
              <a:t>Deficits may also vary based on age</a:t>
            </a:r>
          </a:p>
          <a:p>
            <a:r>
              <a:rPr lang="en-US" dirty="0" smtClean="0">
                <a:latin typeface="+mj-lt"/>
                <a:cs typeface="Tahoma" pitchFamily="34" charset="0"/>
              </a:rPr>
              <a:t>Affects each individual differently and to varying degrees</a:t>
            </a:r>
          </a:p>
        </p:txBody>
      </p:sp>
      <p:sp>
        <p:nvSpPr>
          <p:cNvPr id="3" name="Title 2"/>
          <p:cNvSpPr>
            <a:spLocks noGrp="1"/>
          </p:cNvSpPr>
          <p:nvPr>
            <p:ph type="title"/>
          </p:nvPr>
        </p:nvSpPr>
        <p:spPr/>
        <p:txBody>
          <a:bodyPr/>
          <a:lstStyle/>
          <a:p>
            <a:r>
              <a:rPr lang="en-US" dirty="0" smtClean="0">
                <a:latin typeface="+mj-lt"/>
              </a:rPr>
              <a:t>Individual Differences</a:t>
            </a:r>
            <a:endParaRPr lang="en-US" dirty="0">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Review data</a:t>
            </a:r>
          </a:p>
          <a:p>
            <a:r>
              <a:rPr lang="en-US" dirty="0" smtClean="0">
                <a:latin typeface="+mj-lt"/>
              </a:rPr>
              <a:t>Look for patterns</a:t>
            </a:r>
          </a:p>
          <a:p>
            <a:r>
              <a:rPr lang="en-US" dirty="0" smtClean="0">
                <a:latin typeface="+mj-lt"/>
              </a:rPr>
              <a:t>Identify triggers</a:t>
            </a:r>
          </a:p>
          <a:p>
            <a:r>
              <a:rPr lang="en-US" dirty="0" smtClean="0">
                <a:latin typeface="+mj-lt"/>
              </a:rPr>
              <a:t>Identify maintaining consequences</a:t>
            </a:r>
          </a:p>
          <a:p>
            <a:pPr lvl="1"/>
            <a:r>
              <a:rPr lang="en-US" dirty="0" smtClean="0">
                <a:latin typeface="+mj-lt"/>
              </a:rPr>
              <a:t>Antecedents and consequences tell us how &amp; why a behavior is being reinforced</a:t>
            </a:r>
          </a:p>
          <a:p>
            <a:endParaRPr lang="en-US" dirty="0">
              <a:latin typeface="+mj-lt"/>
            </a:endParaRPr>
          </a:p>
        </p:txBody>
      </p:sp>
      <p:sp>
        <p:nvSpPr>
          <p:cNvPr id="3" name="Title 2"/>
          <p:cNvSpPr>
            <a:spLocks noGrp="1"/>
          </p:cNvSpPr>
          <p:nvPr>
            <p:ph type="title"/>
          </p:nvPr>
        </p:nvSpPr>
        <p:spPr/>
        <p:txBody>
          <a:bodyPr/>
          <a:lstStyle/>
          <a:p>
            <a:r>
              <a:rPr lang="en-US" dirty="0" smtClean="0"/>
              <a:t>Analyzing </a:t>
            </a:r>
            <a:r>
              <a:rPr lang="en-US" dirty="0" smtClean="0"/>
              <a:t>the ABC’s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“Function</a:t>
            </a:r>
            <a:r>
              <a:rPr lang="en-US" dirty="0" smtClean="0">
                <a:latin typeface="+mj-lt"/>
              </a:rPr>
              <a:t>” aka purpose </a:t>
            </a:r>
            <a:r>
              <a:rPr lang="en-US" dirty="0" smtClean="0">
                <a:latin typeface="+mj-lt"/>
              </a:rPr>
              <a:t>= why a behavior </a:t>
            </a:r>
            <a:r>
              <a:rPr lang="en-US" dirty="0" smtClean="0">
                <a:latin typeface="+mj-lt"/>
              </a:rPr>
              <a:t>occurs</a:t>
            </a:r>
          </a:p>
          <a:p>
            <a:pPr>
              <a:buNone/>
            </a:pPr>
            <a:endParaRPr lang="en-US" dirty="0" smtClean="0">
              <a:latin typeface="+mj-lt"/>
            </a:endParaRPr>
          </a:p>
          <a:p>
            <a:r>
              <a:rPr lang="en-US" dirty="0" smtClean="0">
                <a:latin typeface="+mj-lt"/>
              </a:rPr>
              <a:t>4 possible functions</a:t>
            </a:r>
          </a:p>
          <a:p>
            <a:pPr lvl="1"/>
            <a:r>
              <a:rPr lang="en-US" dirty="0" smtClean="0">
                <a:latin typeface="+mj-lt"/>
              </a:rPr>
              <a:t>Sensory/Automatic</a:t>
            </a:r>
          </a:p>
          <a:p>
            <a:pPr lvl="1"/>
            <a:r>
              <a:rPr lang="en-US" dirty="0" smtClean="0">
                <a:latin typeface="+mj-lt"/>
              </a:rPr>
              <a:t>Escape</a:t>
            </a:r>
          </a:p>
          <a:p>
            <a:pPr lvl="1"/>
            <a:r>
              <a:rPr lang="en-US" dirty="0" smtClean="0">
                <a:latin typeface="+mj-lt"/>
              </a:rPr>
              <a:t>Attention</a:t>
            </a:r>
          </a:p>
          <a:p>
            <a:pPr lvl="1"/>
            <a:r>
              <a:rPr lang="en-US" dirty="0" smtClean="0">
                <a:latin typeface="+mj-lt"/>
              </a:rPr>
              <a:t>Tangible (Access to</a:t>
            </a:r>
            <a:r>
              <a:rPr lang="en-US" dirty="0" smtClean="0">
                <a:latin typeface="+mj-lt"/>
              </a:rPr>
              <a:t>)</a:t>
            </a:r>
          </a:p>
          <a:p>
            <a:pPr lvl="1">
              <a:buNone/>
            </a:pPr>
            <a:endParaRPr lang="en-US" dirty="0" smtClean="0">
              <a:latin typeface="+mj-lt"/>
            </a:endParaRPr>
          </a:p>
          <a:p>
            <a:r>
              <a:rPr lang="en-US" dirty="0" smtClean="0">
                <a:latin typeface="+mj-lt"/>
              </a:rPr>
              <a:t>Can occur alone or in combination</a:t>
            </a:r>
          </a:p>
          <a:p>
            <a:endParaRPr lang="en-US" dirty="0">
              <a:latin typeface="+mj-lt"/>
            </a:endParaRPr>
          </a:p>
        </p:txBody>
      </p:sp>
      <p:sp>
        <p:nvSpPr>
          <p:cNvPr id="3" name="Title 2"/>
          <p:cNvSpPr>
            <a:spLocks noGrp="1"/>
          </p:cNvSpPr>
          <p:nvPr>
            <p:ph type="title"/>
          </p:nvPr>
        </p:nvSpPr>
        <p:spPr/>
        <p:txBody>
          <a:bodyPr/>
          <a:lstStyle/>
          <a:p>
            <a:r>
              <a:rPr lang="en-US" sz="3200" dirty="0" smtClean="0"/>
              <a:t>Identifying </a:t>
            </a:r>
            <a:r>
              <a:rPr lang="en-US" sz="3200" dirty="0" smtClean="0"/>
              <a:t>Function(s</a:t>
            </a:r>
            <a:r>
              <a:rPr lang="en-US" sz="3200" dirty="0" smtClean="0"/>
              <a:t>)/Purpose(s)</a:t>
            </a:r>
            <a:endParaRPr lang="en-US" sz="32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Access to attention</a:t>
            </a:r>
          </a:p>
          <a:p>
            <a:pPr lvl="1"/>
            <a:r>
              <a:rPr lang="en-US" dirty="0" smtClean="0">
                <a:latin typeface="+mj-lt"/>
              </a:rPr>
              <a:t>Can take many forms: </a:t>
            </a:r>
          </a:p>
          <a:p>
            <a:pPr lvl="3"/>
            <a:r>
              <a:rPr lang="en-US" sz="2800" dirty="0" smtClean="0">
                <a:latin typeface="+mj-lt"/>
              </a:rPr>
              <a:t>Look at me </a:t>
            </a:r>
          </a:p>
          <a:p>
            <a:pPr lvl="3"/>
            <a:r>
              <a:rPr lang="en-US" sz="2800" dirty="0" smtClean="0">
                <a:latin typeface="+mj-lt"/>
              </a:rPr>
              <a:t>Help me</a:t>
            </a:r>
          </a:p>
          <a:p>
            <a:pPr lvl="3"/>
            <a:r>
              <a:rPr lang="en-US" sz="2800" dirty="0" smtClean="0">
                <a:latin typeface="+mj-lt"/>
              </a:rPr>
              <a:t>Reassurance</a:t>
            </a:r>
          </a:p>
          <a:p>
            <a:pPr lvl="3"/>
            <a:r>
              <a:rPr lang="en-US" sz="2800" dirty="0" smtClean="0">
                <a:latin typeface="+mj-lt"/>
              </a:rPr>
              <a:t>Upsetting others</a:t>
            </a:r>
          </a:p>
          <a:p>
            <a:r>
              <a:rPr lang="en-US" dirty="0" smtClean="0">
                <a:latin typeface="+mj-lt"/>
              </a:rPr>
              <a:t>From adults or from peers</a:t>
            </a:r>
          </a:p>
          <a:p>
            <a:r>
              <a:rPr lang="en-US" dirty="0" smtClean="0">
                <a:latin typeface="+mj-lt"/>
              </a:rPr>
              <a:t>“Good” or “Bad” attention</a:t>
            </a:r>
          </a:p>
          <a:p>
            <a:pPr lvl="1"/>
            <a:r>
              <a:rPr lang="en-US" b="0" dirty="0" smtClean="0">
                <a:latin typeface="+mj-lt"/>
              </a:rPr>
              <a:t>Does it matter to the child?  Not always!</a:t>
            </a:r>
          </a:p>
          <a:p>
            <a:endParaRPr lang="en-US" dirty="0">
              <a:latin typeface="+mj-lt"/>
            </a:endParaRPr>
          </a:p>
        </p:txBody>
      </p:sp>
      <p:sp>
        <p:nvSpPr>
          <p:cNvPr id="3" name="Title 2"/>
          <p:cNvSpPr>
            <a:spLocks noGrp="1"/>
          </p:cNvSpPr>
          <p:nvPr>
            <p:ph type="title"/>
          </p:nvPr>
        </p:nvSpPr>
        <p:spPr/>
        <p:txBody>
          <a:bodyPr/>
          <a:lstStyle/>
          <a:p>
            <a:r>
              <a:rPr lang="en-US" dirty="0" smtClean="0"/>
              <a:t>“Attention”</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Temporarily delay, avoid, or permanently escape</a:t>
            </a:r>
          </a:p>
          <a:p>
            <a:r>
              <a:rPr lang="en-US" dirty="0" smtClean="0">
                <a:latin typeface="+mj-lt"/>
              </a:rPr>
              <a:t>Escape from:</a:t>
            </a:r>
          </a:p>
          <a:p>
            <a:pPr lvl="1"/>
            <a:r>
              <a:rPr lang="en-US" dirty="0" smtClean="0">
                <a:latin typeface="+mj-lt"/>
              </a:rPr>
              <a:t>Instructions </a:t>
            </a:r>
          </a:p>
          <a:p>
            <a:pPr lvl="1"/>
            <a:r>
              <a:rPr lang="en-US" dirty="0" smtClean="0">
                <a:latin typeface="+mj-lt"/>
              </a:rPr>
              <a:t>Tasks</a:t>
            </a:r>
          </a:p>
          <a:p>
            <a:pPr lvl="1"/>
            <a:r>
              <a:rPr lang="en-US" dirty="0" smtClean="0">
                <a:latin typeface="+mj-lt"/>
              </a:rPr>
              <a:t>Situations</a:t>
            </a:r>
          </a:p>
          <a:p>
            <a:pPr lvl="1"/>
            <a:r>
              <a:rPr lang="en-US" dirty="0" smtClean="0">
                <a:latin typeface="+mj-lt"/>
              </a:rPr>
              <a:t>People</a:t>
            </a:r>
          </a:p>
          <a:p>
            <a:pPr lvl="1"/>
            <a:r>
              <a:rPr lang="en-US" dirty="0" smtClean="0">
                <a:latin typeface="+mj-lt"/>
              </a:rPr>
              <a:t>Change/novelty</a:t>
            </a:r>
          </a:p>
          <a:p>
            <a:pPr lvl="1"/>
            <a:r>
              <a:rPr lang="en-US" dirty="0" smtClean="0">
                <a:latin typeface="+mj-lt"/>
              </a:rPr>
              <a:t>ANYTHING aversive to that person</a:t>
            </a:r>
          </a:p>
        </p:txBody>
      </p:sp>
      <p:sp>
        <p:nvSpPr>
          <p:cNvPr id="3" name="Title 2"/>
          <p:cNvSpPr>
            <a:spLocks noGrp="1"/>
          </p:cNvSpPr>
          <p:nvPr>
            <p:ph type="title"/>
          </p:nvPr>
        </p:nvSpPr>
        <p:spPr/>
        <p:txBody>
          <a:bodyPr/>
          <a:lstStyle/>
          <a:p>
            <a:r>
              <a:rPr lang="en-US" dirty="0" smtClean="0"/>
              <a:t>“Escape”</a:t>
            </a:r>
            <a:endParaRPr lang="en-US" dirty="0"/>
          </a:p>
        </p:txBody>
      </p:sp>
      <p:pic>
        <p:nvPicPr>
          <p:cNvPr id="4" name="Picture 3" descr="http://pro.corbis.com/images/42-16349820.jpg?size=572&amp;uid=%7B286091FA-7A03-47C7-B372-2D0259E194D6%7D"/>
          <p:cNvPicPr>
            <a:picLocks noChangeAspect="1" noChangeArrowheads="1"/>
          </p:cNvPicPr>
          <p:nvPr/>
        </p:nvPicPr>
        <p:blipFill>
          <a:blip r:embed="rId2" cstate="print"/>
          <a:srcRect/>
          <a:stretch>
            <a:fillRect/>
          </a:stretch>
        </p:blipFill>
        <p:spPr bwMode="auto">
          <a:xfrm>
            <a:off x="6511933" y="1700808"/>
            <a:ext cx="1728192" cy="2592288"/>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latin typeface="+mj-lt"/>
              </a:rPr>
              <a:t>Access to preferred items or activities</a:t>
            </a:r>
          </a:p>
          <a:p>
            <a:pPr lvl="1"/>
            <a:r>
              <a:rPr lang="en-US" dirty="0" smtClean="0">
                <a:latin typeface="+mj-lt"/>
              </a:rPr>
              <a:t>Food</a:t>
            </a:r>
          </a:p>
          <a:p>
            <a:pPr lvl="1"/>
            <a:r>
              <a:rPr lang="en-US" dirty="0" smtClean="0">
                <a:latin typeface="+mj-lt"/>
              </a:rPr>
              <a:t>Trading cards</a:t>
            </a:r>
          </a:p>
          <a:p>
            <a:pPr lvl="1"/>
            <a:r>
              <a:rPr lang="en-US" dirty="0" smtClean="0">
                <a:latin typeface="+mj-lt"/>
              </a:rPr>
              <a:t>Computer</a:t>
            </a:r>
          </a:p>
          <a:p>
            <a:r>
              <a:rPr lang="en-US" sz="3200" dirty="0" smtClean="0">
                <a:latin typeface="+mj-lt"/>
              </a:rPr>
              <a:t>To gain access</a:t>
            </a:r>
          </a:p>
          <a:p>
            <a:pPr lvl="1"/>
            <a:r>
              <a:rPr lang="en-US" dirty="0" smtClean="0">
                <a:latin typeface="+mj-lt"/>
              </a:rPr>
              <a:t>When told “No” </a:t>
            </a:r>
          </a:p>
          <a:p>
            <a:r>
              <a:rPr lang="en-US" sz="3200" dirty="0" smtClean="0">
                <a:latin typeface="+mj-lt"/>
              </a:rPr>
              <a:t>To re-gain or maintain access </a:t>
            </a:r>
          </a:p>
          <a:p>
            <a:pPr lvl="1"/>
            <a:r>
              <a:rPr lang="en-US" dirty="0" smtClean="0">
                <a:latin typeface="+mj-lt"/>
              </a:rPr>
              <a:t>When something is taken away or activity ends</a:t>
            </a:r>
          </a:p>
        </p:txBody>
      </p:sp>
      <p:sp>
        <p:nvSpPr>
          <p:cNvPr id="3" name="Title 2"/>
          <p:cNvSpPr>
            <a:spLocks noGrp="1"/>
          </p:cNvSpPr>
          <p:nvPr>
            <p:ph type="title"/>
          </p:nvPr>
        </p:nvSpPr>
        <p:spPr/>
        <p:txBody>
          <a:bodyPr/>
          <a:lstStyle/>
          <a:p>
            <a:r>
              <a:rPr lang="en-US" dirty="0" smtClean="0"/>
              <a:t>“</a:t>
            </a:r>
            <a:r>
              <a:rPr lang="en-US" dirty="0" smtClean="0"/>
              <a:t>Access</a:t>
            </a:r>
            <a:r>
              <a:rPr lang="en-US" dirty="0" smtClean="0"/>
              <a:t>”</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022304"/>
          </a:xfrm>
        </p:spPr>
        <p:txBody>
          <a:bodyPr/>
          <a:lstStyle/>
          <a:p>
            <a:r>
              <a:rPr lang="en-US" dirty="0" smtClean="0">
                <a:latin typeface="+mj-lt"/>
              </a:rPr>
              <a:t>Different than first three</a:t>
            </a:r>
          </a:p>
          <a:p>
            <a:pPr lvl="1"/>
            <a:r>
              <a:rPr lang="en-US" sz="2200" dirty="0" smtClean="0">
                <a:latin typeface="+mj-lt"/>
              </a:rPr>
              <a:t>Not “socially mediated”</a:t>
            </a:r>
          </a:p>
          <a:p>
            <a:pPr lvl="1"/>
            <a:r>
              <a:rPr lang="en-US" sz="2200" dirty="0" smtClean="0">
                <a:latin typeface="+mj-lt"/>
              </a:rPr>
              <a:t>Happens independently of the </a:t>
            </a:r>
            <a:r>
              <a:rPr lang="en-US" sz="2200" b="1" dirty="0" smtClean="0">
                <a:latin typeface="+mj-lt"/>
              </a:rPr>
              <a:t>external</a:t>
            </a:r>
            <a:r>
              <a:rPr lang="en-US" sz="2200" dirty="0" smtClean="0">
                <a:latin typeface="+mj-lt"/>
              </a:rPr>
              <a:t> environment</a:t>
            </a:r>
          </a:p>
          <a:p>
            <a:pPr lvl="1"/>
            <a:r>
              <a:rPr lang="en-US" sz="2200" dirty="0" smtClean="0">
                <a:latin typeface="+mj-lt"/>
              </a:rPr>
              <a:t>“It feels good,” “Is enjoyable,” (increases stimulation) or it reduces stress (decreases stimulation)</a:t>
            </a:r>
          </a:p>
          <a:p>
            <a:pPr lvl="1"/>
            <a:r>
              <a:rPr lang="en-US" sz="2200" dirty="0" smtClean="0">
                <a:latin typeface="+mj-lt"/>
              </a:rPr>
              <a:t>Engaging in the behavior itself is its own reinforcer</a:t>
            </a:r>
          </a:p>
          <a:p>
            <a:r>
              <a:rPr lang="en-US" dirty="0" smtClean="0">
                <a:latin typeface="+mj-lt"/>
              </a:rPr>
              <a:t>Examples:</a:t>
            </a:r>
          </a:p>
          <a:p>
            <a:pPr lvl="1"/>
            <a:r>
              <a:rPr lang="en-US" sz="2200" dirty="0" smtClean="0">
                <a:latin typeface="+mj-lt"/>
              </a:rPr>
              <a:t>Masturbating</a:t>
            </a:r>
          </a:p>
          <a:p>
            <a:pPr lvl="1"/>
            <a:r>
              <a:rPr lang="en-US" sz="2200" dirty="0" smtClean="0">
                <a:latin typeface="+mj-lt"/>
              </a:rPr>
              <a:t>Humming/singing</a:t>
            </a:r>
          </a:p>
          <a:p>
            <a:pPr lvl="1"/>
            <a:r>
              <a:rPr lang="en-US" sz="2200" dirty="0" smtClean="0">
                <a:latin typeface="+mj-lt"/>
              </a:rPr>
              <a:t>“Stimming”</a:t>
            </a:r>
          </a:p>
          <a:p>
            <a:pPr lvl="1"/>
            <a:r>
              <a:rPr lang="en-US" sz="2200" dirty="0" smtClean="0">
                <a:latin typeface="+mj-lt"/>
              </a:rPr>
              <a:t>Scratching an itch</a:t>
            </a:r>
          </a:p>
          <a:p>
            <a:pPr lvl="1"/>
            <a:r>
              <a:rPr lang="en-US" sz="2200" dirty="0" smtClean="0">
                <a:latin typeface="+mj-lt"/>
              </a:rPr>
              <a:t>Activities that are “intrinsically motivating”</a:t>
            </a:r>
          </a:p>
        </p:txBody>
      </p:sp>
      <p:sp>
        <p:nvSpPr>
          <p:cNvPr id="3" name="Title 2"/>
          <p:cNvSpPr>
            <a:spLocks noGrp="1"/>
          </p:cNvSpPr>
          <p:nvPr>
            <p:ph type="title"/>
          </p:nvPr>
        </p:nvSpPr>
        <p:spPr/>
        <p:txBody>
          <a:bodyPr/>
          <a:lstStyle/>
          <a:p>
            <a:r>
              <a:rPr lang="en-US" dirty="0" smtClean="0"/>
              <a:t>“Sensory/Automatic”</a:t>
            </a:r>
            <a:endParaRPr lang="en-US" dirty="0"/>
          </a:p>
        </p:txBody>
      </p:sp>
      <p:pic>
        <p:nvPicPr>
          <p:cNvPr id="4" name="Picture 3" descr="http://www.instablogsimages.com/images/2007/09/13/prenatal-testosterone-may-play-autism-role_9.jpg"/>
          <p:cNvPicPr>
            <a:picLocks noChangeAspect="1" noChangeArrowheads="1"/>
          </p:cNvPicPr>
          <p:nvPr/>
        </p:nvPicPr>
        <p:blipFill>
          <a:blip r:embed="rId2" cstate="print"/>
          <a:srcRect/>
          <a:stretch>
            <a:fillRect/>
          </a:stretch>
        </p:blipFill>
        <p:spPr bwMode="auto">
          <a:xfrm>
            <a:off x="6364808" y="3933056"/>
            <a:ext cx="1879600" cy="18415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are you attending this training?</a:t>
            </a:r>
          </a:p>
          <a:p>
            <a:pPr lvl="1"/>
            <a:r>
              <a:rPr lang="en-US" dirty="0" smtClean="0"/>
              <a:t>Getting paid (access)</a:t>
            </a:r>
          </a:p>
          <a:p>
            <a:pPr lvl="1"/>
            <a:r>
              <a:rPr lang="en-US" dirty="0" smtClean="0"/>
              <a:t>Avoid getting in trouble (escape)</a:t>
            </a:r>
          </a:p>
          <a:p>
            <a:pPr lvl="1"/>
            <a:r>
              <a:rPr lang="en-US" dirty="0" smtClean="0"/>
              <a:t>To get acknowledgement from your supervisor (attention)</a:t>
            </a:r>
          </a:p>
          <a:p>
            <a:pPr lvl="1"/>
            <a:r>
              <a:rPr lang="en-US" dirty="0" smtClean="0"/>
              <a:t>Enjoy learning new things (automatic)</a:t>
            </a:r>
          </a:p>
        </p:txBody>
      </p:sp>
      <p:sp>
        <p:nvSpPr>
          <p:cNvPr id="3" name="Title 2"/>
          <p:cNvSpPr>
            <a:spLocks noGrp="1"/>
          </p:cNvSpPr>
          <p:nvPr>
            <p:ph type="title"/>
          </p:nvPr>
        </p:nvSpPr>
        <p:spPr/>
        <p:txBody>
          <a:bodyPr/>
          <a:lstStyle/>
          <a:p>
            <a:r>
              <a:rPr lang="en-US" dirty="0" smtClean="0"/>
              <a:t>Functions of Behavior</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j-lt"/>
              </a:rPr>
              <a:t>Activity</a:t>
            </a:r>
            <a:endParaRPr lang="en-US" dirty="0">
              <a:latin typeface="+mj-lt"/>
            </a:endParaRPr>
          </a:p>
        </p:txBody>
      </p:sp>
      <p:sp>
        <p:nvSpPr>
          <p:cNvPr id="3" name="Subtitle 2"/>
          <p:cNvSpPr>
            <a:spLocks noGrp="1"/>
          </p:cNvSpPr>
          <p:nvPr>
            <p:ph type="subTitle" idx="1"/>
          </p:nvPr>
        </p:nvSpPr>
        <p:spPr/>
        <p:txBody>
          <a:bodyPr/>
          <a:lstStyle/>
          <a:p>
            <a:r>
              <a:rPr lang="en-US" sz="2800" dirty="0" smtClean="0">
                <a:latin typeface="+mj-lt"/>
              </a:rPr>
              <a:t>Identify Possible Functions</a:t>
            </a:r>
            <a:endParaRPr lang="en-US" sz="2800" dirty="0">
              <a:latin typeface="+mj-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cs typeface="Tahoma" pitchFamily="34" charset="0"/>
              </a:rPr>
              <a:t>You place work materials on the desk in front of Billy. Billy picks them up and throws them across the room. You instruct Billy to pick up the materials. This happens every day.</a:t>
            </a:r>
          </a:p>
          <a:p>
            <a:pPr>
              <a:buNone/>
            </a:pPr>
            <a:endParaRPr lang="en-US" dirty="0" smtClean="0">
              <a:latin typeface="+mj-lt"/>
              <a:cs typeface="Tahoma" pitchFamily="34" charset="0"/>
            </a:endParaRPr>
          </a:p>
          <a:p>
            <a:pPr lvl="1"/>
            <a:r>
              <a:rPr lang="en-US" dirty="0" smtClean="0">
                <a:latin typeface="+mj-lt"/>
                <a:cs typeface="Tahoma" pitchFamily="34" charset="0"/>
              </a:rPr>
              <a:t>Possible function of Billy’s behavior? </a:t>
            </a:r>
          </a:p>
          <a:p>
            <a:endParaRPr lang="en-US" dirty="0">
              <a:latin typeface="+mj-lt"/>
            </a:endParaRPr>
          </a:p>
        </p:txBody>
      </p:sp>
      <p:sp>
        <p:nvSpPr>
          <p:cNvPr id="3" name="Title 2"/>
          <p:cNvSpPr>
            <a:spLocks noGrp="1"/>
          </p:cNvSpPr>
          <p:nvPr>
            <p:ph type="title"/>
          </p:nvPr>
        </p:nvSpPr>
        <p:spPr/>
        <p:txBody>
          <a:bodyPr/>
          <a:lstStyle/>
          <a:p>
            <a:r>
              <a:rPr lang="en-US" dirty="0" smtClean="0"/>
              <a:t>Example </a:t>
            </a:r>
            <a:r>
              <a:rPr lang="en-US" dirty="0" smtClean="0"/>
              <a:t>1</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smtClean="0">
                <a:cs typeface="Tahoma" pitchFamily="34" charset="0"/>
              </a:rPr>
              <a:t>While the teacher is giving a lecture, Tina begins to talk on her phone. You immediately walk over, look at her, and say “put your phone away!”  This scenario repeats itself several </a:t>
            </a:r>
            <a:r>
              <a:rPr lang="en-US" dirty="0" smtClean="0">
                <a:cs typeface="Tahoma" pitchFamily="34" charset="0"/>
              </a:rPr>
              <a:t>times.</a:t>
            </a:r>
            <a:endParaRPr lang="en-US" dirty="0" smtClean="0">
              <a:latin typeface="+mj-lt"/>
              <a:cs typeface="Tahoma" pitchFamily="34" charset="0"/>
            </a:endParaRPr>
          </a:p>
          <a:p>
            <a:pPr>
              <a:lnSpc>
                <a:spcPct val="90000"/>
              </a:lnSpc>
              <a:buNone/>
            </a:pPr>
            <a:endParaRPr lang="en-US" dirty="0" smtClean="0">
              <a:latin typeface="+mj-lt"/>
              <a:cs typeface="Tahoma" pitchFamily="34" charset="0"/>
            </a:endParaRPr>
          </a:p>
          <a:p>
            <a:pPr lvl="1">
              <a:lnSpc>
                <a:spcPct val="90000"/>
              </a:lnSpc>
            </a:pPr>
            <a:r>
              <a:rPr lang="en-US" dirty="0" smtClean="0">
                <a:latin typeface="+mj-lt"/>
                <a:cs typeface="Tahoma" pitchFamily="34" charset="0"/>
              </a:rPr>
              <a:t>Possible function of Tina’s behavior? </a:t>
            </a:r>
          </a:p>
        </p:txBody>
      </p:sp>
      <p:sp>
        <p:nvSpPr>
          <p:cNvPr id="3" name="Title 2"/>
          <p:cNvSpPr>
            <a:spLocks noGrp="1"/>
          </p:cNvSpPr>
          <p:nvPr>
            <p:ph type="title"/>
          </p:nvPr>
        </p:nvSpPr>
        <p:spPr/>
        <p:txBody>
          <a:bodyPr/>
          <a:lstStyle/>
          <a:p>
            <a:r>
              <a:rPr lang="en-US" dirty="0" smtClean="0"/>
              <a:t>Example </a:t>
            </a:r>
            <a:r>
              <a:rPr lang="en-US" dirty="0" smtClean="0"/>
              <a:t>2</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5382344"/>
          </a:xfrm>
        </p:spPr>
        <p:txBody>
          <a:bodyPr/>
          <a:lstStyle/>
          <a:p>
            <a:pPr lvl="1">
              <a:lnSpc>
                <a:spcPct val="90000"/>
              </a:lnSpc>
            </a:pPr>
            <a:r>
              <a:rPr lang="en-US" dirty="0" smtClean="0">
                <a:latin typeface="+mj-lt"/>
              </a:rPr>
              <a:t>Persistent deficits in social communication and social interaction across multiple contexts</a:t>
            </a:r>
          </a:p>
          <a:p>
            <a:pPr lvl="1">
              <a:lnSpc>
                <a:spcPct val="90000"/>
              </a:lnSpc>
            </a:pPr>
            <a:r>
              <a:rPr lang="en-US" dirty="0" smtClean="0">
                <a:latin typeface="+mj-lt"/>
              </a:rPr>
              <a:t>Restricted, repetitive patterns of behavior, interests, or activities, as manifested by at least two of the following</a:t>
            </a:r>
          </a:p>
          <a:p>
            <a:pPr lvl="4">
              <a:lnSpc>
                <a:spcPct val="90000"/>
              </a:lnSpc>
            </a:pPr>
            <a:r>
              <a:rPr lang="en-US" sz="2200" dirty="0" smtClean="0">
                <a:latin typeface="+mj-lt"/>
              </a:rPr>
              <a:t>Stereotyped or repetitive motor movements, use of objects, or speech </a:t>
            </a:r>
          </a:p>
          <a:p>
            <a:pPr lvl="4">
              <a:lnSpc>
                <a:spcPct val="90000"/>
              </a:lnSpc>
            </a:pPr>
            <a:r>
              <a:rPr lang="en-US" sz="2200" dirty="0" smtClean="0">
                <a:latin typeface="+mj-lt"/>
              </a:rPr>
              <a:t>Insistence on sameness, inflexible adherence to routines, or ritualized patterns of verbal or nonverbal behavior </a:t>
            </a:r>
          </a:p>
          <a:p>
            <a:pPr lvl="4">
              <a:lnSpc>
                <a:spcPct val="90000"/>
              </a:lnSpc>
            </a:pPr>
            <a:r>
              <a:rPr lang="en-US" sz="2200" dirty="0" smtClean="0">
                <a:latin typeface="+mj-lt"/>
              </a:rPr>
              <a:t>Highly restricted, fixated interests that are abnormal in intensity or focus </a:t>
            </a:r>
          </a:p>
          <a:p>
            <a:pPr lvl="4">
              <a:lnSpc>
                <a:spcPct val="90000"/>
              </a:lnSpc>
            </a:pPr>
            <a:r>
              <a:rPr lang="en-US" sz="2200" dirty="0" smtClean="0">
                <a:latin typeface="+mj-lt"/>
              </a:rPr>
              <a:t>Hyper- or hypo- activity to sensory input or unusual interest in sensory aspects of the environment </a:t>
            </a:r>
          </a:p>
        </p:txBody>
      </p:sp>
      <p:sp>
        <p:nvSpPr>
          <p:cNvPr id="3" name="Title 2"/>
          <p:cNvSpPr>
            <a:spLocks noGrp="1"/>
          </p:cNvSpPr>
          <p:nvPr>
            <p:ph type="title"/>
          </p:nvPr>
        </p:nvSpPr>
        <p:spPr/>
        <p:txBody>
          <a:bodyPr/>
          <a:lstStyle/>
          <a:p>
            <a:r>
              <a:rPr lang="en-US" dirty="0" smtClean="0">
                <a:latin typeface="+mj-lt"/>
              </a:rPr>
              <a:t>Autism Diagnosis (CDC) </a:t>
            </a:r>
            <a:endParaRPr lang="en-CA" dirty="0">
              <a:latin typeface="+mj-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j-lt"/>
              </a:rPr>
              <a:t>Creating </a:t>
            </a:r>
            <a:r>
              <a:rPr lang="en-US" dirty="0" smtClean="0">
                <a:latin typeface="+mj-lt"/>
              </a:rPr>
              <a:t>A </a:t>
            </a:r>
            <a:r>
              <a:rPr lang="en-US" dirty="0" smtClean="0">
                <a:latin typeface="+mj-lt"/>
              </a:rPr>
              <a:t>Behavior Plan</a:t>
            </a:r>
            <a:endParaRPr lang="en-US" dirty="0">
              <a:latin typeface="+mj-lt"/>
            </a:endParaRPr>
          </a:p>
        </p:txBody>
      </p:sp>
      <p:sp>
        <p:nvSpPr>
          <p:cNvPr id="3" name="Subtitle 2"/>
          <p:cNvSpPr>
            <a:spLocks noGrp="1"/>
          </p:cNvSpPr>
          <p:nvPr>
            <p:ph type="subTitle" idx="1"/>
          </p:nvPr>
        </p:nvSpPr>
        <p:spPr/>
        <p:txBody>
          <a:bodyPr/>
          <a:lstStyle/>
          <a:p>
            <a:r>
              <a:rPr lang="en-US" sz="2800" dirty="0" smtClean="0">
                <a:latin typeface="+mj-lt"/>
              </a:rPr>
              <a:t>Overview</a:t>
            </a:r>
            <a:endParaRPr lang="en-US" sz="2800" dirty="0">
              <a:latin typeface="+mj-l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smtClean="0">
                <a:latin typeface="+mj-lt"/>
                <a:cs typeface="Times New Roman" pitchFamily="18" charset="0"/>
              </a:rPr>
              <a:t>Designing individualized plans </a:t>
            </a:r>
          </a:p>
          <a:p>
            <a:pPr>
              <a:lnSpc>
                <a:spcPct val="90000"/>
              </a:lnSpc>
            </a:pPr>
            <a:r>
              <a:rPr lang="en-US" dirty="0" smtClean="0">
                <a:latin typeface="+mj-lt"/>
                <a:cs typeface="Times New Roman" pitchFamily="18" charset="0"/>
              </a:rPr>
              <a:t>Understanding relationships between behavior and environment</a:t>
            </a:r>
          </a:p>
          <a:p>
            <a:pPr>
              <a:lnSpc>
                <a:spcPct val="90000"/>
              </a:lnSpc>
            </a:pPr>
            <a:r>
              <a:rPr lang="en-US" dirty="0" smtClean="0">
                <a:latin typeface="+mj-lt"/>
                <a:cs typeface="Arial" pitchFamily="34" charset="0"/>
              </a:rPr>
              <a:t>Collaborating with team members to develop interventions that are a “good fit” for the environment</a:t>
            </a:r>
          </a:p>
          <a:p>
            <a:pPr>
              <a:lnSpc>
                <a:spcPct val="90000"/>
              </a:lnSpc>
            </a:pPr>
            <a:r>
              <a:rPr lang="en-US" dirty="0" smtClean="0">
                <a:latin typeface="+mj-lt"/>
                <a:cs typeface="Arial" pitchFamily="34" charset="0"/>
              </a:rPr>
              <a:t>Continually analyzing, re-evaluating and making changes when needed</a:t>
            </a:r>
            <a:endParaRPr lang="en-US" dirty="0" smtClean="0">
              <a:latin typeface="+mj-lt"/>
              <a:cs typeface="Times New Roman" pitchFamily="18" charset="0"/>
            </a:endParaRPr>
          </a:p>
        </p:txBody>
      </p:sp>
      <p:sp>
        <p:nvSpPr>
          <p:cNvPr id="3" name="Title 2"/>
          <p:cNvSpPr>
            <a:spLocks noGrp="1"/>
          </p:cNvSpPr>
          <p:nvPr>
            <p:ph type="title"/>
          </p:nvPr>
        </p:nvSpPr>
        <p:spPr/>
        <p:txBody>
          <a:bodyPr/>
          <a:lstStyle/>
          <a:p>
            <a:r>
              <a:rPr lang="en-US" dirty="0" smtClean="0"/>
              <a:t>Positive Behavioral Strategies</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smtClean="0">
                <a:latin typeface="+mj-lt"/>
              </a:rPr>
              <a:t>Preventative strategies</a:t>
            </a:r>
          </a:p>
          <a:p>
            <a:pPr lvl="1">
              <a:lnSpc>
                <a:spcPct val="90000"/>
              </a:lnSpc>
            </a:pPr>
            <a:r>
              <a:rPr lang="en-US" dirty="0" smtClean="0">
                <a:latin typeface="+mj-lt"/>
              </a:rPr>
              <a:t>For changing antecedents (or “triggers”) or problem behaviors</a:t>
            </a:r>
          </a:p>
          <a:p>
            <a:pPr>
              <a:lnSpc>
                <a:spcPct val="90000"/>
              </a:lnSpc>
            </a:pPr>
            <a:r>
              <a:rPr lang="en-US" dirty="0" smtClean="0">
                <a:latin typeface="+mj-lt"/>
              </a:rPr>
              <a:t>Instructional strategies</a:t>
            </a:r>
            <a:r>
              <a:rPr lang="en-US" dirty="0" smtClean="0">
                <a:latin typeface="+mj-lt"/>
                <a:cs typeface="Times New Roman" pitchFamily="18" charset="0"/>
              </a:rPr>
              <a:t> </a:t>
            </a:r>
          </a:p>
          <a:p>
            <a:pPr lvl="1">
              <a:lnSpc>
                <a:spcPct val="90000"/>
              </a:lnSpc>
            </a:pPr>
            <a:r>
              <a:rPr lang="en-US" dirty="0" smtClean="0">
                <a:latin typeface="+mj-lt"/>
                <a:cs typeface="Times New Roman" pitchFamily="18" charset="0"/>
              </a:rPr>
              <a:t>For teaching new behaviors, so problem behaviors won’t happen</a:t>
            </a:r>
            <a:endParaRPr lang="en-US" dirty="0" smtClean="0">
              <a:latin typeface="+mj-lt"/>
            </a:endParaRPr>
          </a:p>
          <a:p>
            <a:pPr>
              <a:lnSpc>
                <a:spcPct val="90000"/>
              </a:lnSpc>
            </a:pPr>
            <a:r>
              <a:rPr lang="en-US" dirty="0" smtClean="0">
                <a:latin typeface="+mj-lt"/>
              </a:rPr>
              <a:t>Reactive strategies</a:t>
            </a:r>
            <a:endParaRPr lang="en-US" dirty="0" smtClean="0">
              <a:latin typeface="+mj-lt"/>
              <a:cs typeface="Times New Roman" pitchFamily="18" charset="0"/>
            </a:endParaRPr>
          </a:p>
          <a:p>
            <a:pPr lvl="1">
              <a:lnSpc>
                <a:spcPct val="90000"/>
              </a:lnSpc>
            </a:pPr>
            <a:r>
              <a:rPr lang="en-US" dirty="0" smtClean="0">
                <a:latin typeface="+mj-lt"/>
                <a:cs typeface="Times New Roman" pitchFamily="18" charset="0"/>
              </a:rPr>
              <a:t>For changing consequences for appropriate and problem behaviors</a:t>
            </a:r>
          </a:p>
        </p:txBody>
      </p:sp>
      <p:sp>
        <p:nvSpPr>
          <p:cNvPr id="3" name="Title 2"/>
          <p:cNvSpPr>
            <a:spLocks noGrp="1"/>
          </p:cNvSpPr>
          <p:nvPr>
            <p:ph type="title"/>
          </p:nvPr>
        </p:nvSpPr>
        <p:spPr/>
        <p:txBody>
          <a:bodyPr/>
          <a:lstStyle/>
          <a:p>
            <a:r>
              <a:rPr lang="en-US" dirty="0" smtClean="0"/>
              <a:t>Positive Strategies Include…</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j-lt"/>
              </a:rPr>
              <a:t>Using Preventative </a:t>
            </a:r>
            <a:r>
              <a:rPr lang="en-US" dirty="0" smtClean="0">
                <a:latin typeface="+mj-lt"/>
              </a:rPr>
              <a:t>Strategies</a:t>
            </a:r>
            <a:endParaRPr lang="en-US" dirty="0">
              <a:latin typeface="+mj-lt"/>
            </a:endParaRPr>
          </a:p>
        </p:txBody>
      </p:sp>
      <p:sp>
        <p:nvSpPr>
          <p:cNvPr id="3" name="Subtitle 2"/>
          <p:cNvSpPr>
            <a:spLocks noGrp="1"/>
          </p:cNvSpPr>
          <p:nvPr>
            <p:ph type="subTitle" idx="1"/>
          </p:nvPr>
        </p:nvSpPr>
        <p:spPr/>
        <p:txBody>
          <a:bodyPr/>
          <a:lstStyle/>
          <a:p>
            <a:r>
              <a:rPr lang="en-US" sz="2800" dirty="0" smtClean="0">
                <a:latin typeface="+mj-lt"/>
              </a:rPr>
              <a:t>Stopping it before it starts!</a:t>
            </a:r>
            <a:endParaRPr lang="en-US" sz="2800" dirty="0" smtClean="0">
              <a:latin typeface="+mj-lt"/>
            </a:endParaRP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4800600"/>
          </a:xfrm>
        </p:spPr>
        <p:txBody>
          <a:bodyPr>
            <a:normAutofit/>
          </a:bodyPr>
          <a:lstStyle/>
          <a:p>
            <a:r>
              <a:rPr lang="en-US" dirty="0" smtClean="0">
                <a:latin typeface="+mj-lt"/>
              </a:rPr>
              <a:t>Antecedent Management</a:t>
            </a:r>
          </a:p>
          <a:p>
            <a:pPr lvl="1"/>
            <a:r>
              <a:rPr lang="en-US" dirty="0" smtClean="0">
                <a:latin typeface="+mj-lt"/>
              </a:rPr>
              <a:t>“An ounce of prevention”</a:t>
            </a:r>
          </a:p>
          <a:p>
            <a:pPr lvl="1"/>
            <a:r>
              <a:rPr lang="en-US" dirty="0" smtClean="0">
                <a:latin typeface="+mj-lt"/>
              </a:rPr>
              <a:t>Initial investment saves time later</a:t>
            </a:r>
          </a:p>
          <a:p>
            <a:r>
              <a:rPr lang="en-US" u="sng" dirty="0" smtClean="0">
                <a:latin typeface="+mj-lt"/>
              </a:rPr>
              <a:t>Critical</a:t>
            </a:r>
            <a:r>
              <a:rPr lang="en-US" dirty="0" smtClean="0">
                <a:latin typeface="+mj-lt"/>
              </a:rPr>
              <a:t> for effective behavior management</a:t>
            </a:r>
          </a:p>
          <a:p>
            <a:r>
              <a:rPr lang="en-US" dirty="0" smtClean="0">
                <a:latin typeface="+mj-lt"/>
              </a:rPr>
              <a:t>Positive impact for all students</a:t>
            </a:r>
          </a:p>
          <a:p>
            <a:pPr lvl="1"/>
            <a:r>
              <a:rPr lang="en-US" dirty="0" smtClean="0">
                <a:latin typeface="+mj-lt"/>
              </a:rPr>
              <a:t>But necessary for student with Autism</a:t>
            </a:r>
          </a:p>
        </p:txBody>
      </p:sp>
      <p:sp>
        <p:nvSpPr>
          <p:cNvPr id="2" name="Title 1"/>
          <p:cNvSpPr>
            <a:spLocks noGrp="1"/>
          </p:cNvSpPr>
          <p:nvPr>
            <p:ph type="title"/>
          </p:nvPr>
        </p:nvSpPr>
        <p:spPr/>
        <p:txBody>
          <a:bodyPr/>
          <a:lstStyle/>
          <a:p>
            <a:r>
              <a:rPr lang="en-US" dirty="0" smtClean="0"/>
              <a:t>Preventative Strategies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80000"/>
              </a:lnSpc>
              <a:defRPr/>
            </a:pPr>
            <a:r>
              <a:rPr lang="en-US" dirty="0" smtClean="0">
                <a:latin typeface="+mj-lt"/>
              </a:rPr>
              <a:t>Post schedules and establish routine</a:t>
            </a:r>
          </a:p>
          <a:p>
            <a:pPr>
              <a:lnSpc>
                <a:spcPct val="80000"/>
              </a:lnSpc>
              <a:defRPr/>
            </a:pPr>
            <a:r>
              <a:rPr lang="en-US" dirty="0" smtClean="0">
                <a:latin typeface="+mj-lt"/>
              </a:rPr>
              <a:t>Incorporate visual cues</a:t>
            </a:r>
          </a:p>
          <a:p>
            <a:pPr>
              <a:lnSpc>
                <a:spcPct val="80000"/>
              </a:lnSpc>
              <a:defRPr/>
            </a:pPr>
            <a:r>
              <a:rPr lang="en-US" dirty="0" smtClean="0">
                <a:latin typeface="+mj-lt"/>
              </a:rPr>
              <a:t>Review expectations prior to starting activity</a:t>
            </a:r>
          </a:p>
          <a:p>
            <a:pPr>
              <a:lnSpc>
                <a:spcPct val="80000"/>
              </a:lnSpc>
              <a:defRPr/>
            </a:pPr>
            <a:r>
              <a:rPr lang="en-US" dirty="0" smtClean="0">
                <a:latin typeface="+mj-lt"/>
              </a:rPr>
              <a:t>Provide warnings about changes in advance</a:t>
            </a:r>
          </a:p>
          <a:p>
            <a:pPr>
              <a:lnSpc>
                <a:spcPct val="80000"/>
              </a:lnSpc>
              <a:defRPr/>
            </a:pPr>
            <a:r>
              <a:rPr lang="en-US" dirty="0" smtClean="0">
                <a:latin typeface="+mj-lt"/>
              </a:rPr>
              <a:t>Remove “triggers” from the environment</a:t>
            </a:r>
          </a:p>
          <a:p>
            <a:pPr>
              <a:lnSpc>
                <a:spcPct val="80000"/>
              </a:lnSpc>
              <a:defRPr/>
            </a:pPr>
            <a:r>
              <a:rPr lang="en-US" dirty="0" smtClean="0">
                <a:latin typeface="+mj-lt"/>
              </a:rPr>
              <a:t>Provide extra help during “high risk” situations</a:t>
            </a:r>
          </a:p>
        </p:txBody>
      </p:sp>
      <p:sp>
        <p:nvSpPr>
          <p:cNvPr id="2" name="Title 1"/>
          <p:cNvSpPr>
            <a:spLocks noGrp="1"/>
          </p:cNvSpPr>
          <p:nvPr>
            <p:ph type="title"/>
          </p:nvPr>
        </p:nvSpPr>
        <p:spPr/>
        <p:txBody>
          <a:bodyPr/>
          <a:lstStyle/>
          <a:p>
            <a:r>
              <a:rPr lang="en-US" dirty="0" smtClean="0"/>
              <a:t>Preventative Strategies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defRPr/>
            </a:pPr>
            <a:r>
              <a:rPr lang="en-US" dirty="0" smtClean="0">
                <a:latin typeface="+mj-lt"/>
              </a:rPr>
              <a:t>Change the layout of the environment</a:t>
            </a:r>
          </a:p>
          <a:p>
            <a:pPr>
              <a:lnSpc>
                <a:spcPct val="80000"/>
              </a:lnSpc>
              <a:defRPr/>
            </a:pPr>
            <a:r>
              <a:rPr lang="en-US" dirty="0" smtClean="0">
                <a:latin typeface="+mj-lt"/>
              </a:rPr>
              <a:t>Give student preferential </a:t>
            </a:r>
            <a:r>
              <a:rPr lang="en-US" dirty="0" smtClean="0">
                <a:latin typeface="+mj-lt"/>
              </a:rPr>
              <a:t>seating</a:t>
            </a:r>
          </a:p>
          <a:p>
            <a:pPr>
              <a:lnSpc>
                <a:spcPct val="80000"/>
              </a:lnSpc>
              <a:defRPr/>
            </a:pPr>
            <a:r>
              <a:rPr lang="en-US" dirty="0" smtClean="0"/>
              <a:t>Provide movement </a:t>
            </a:r>
            <a:r>
              <a:rPr lang="en-US" dirty="0" smtClean="0"/>
              <a:t>breaks</a:t>
            </a:r>
            <a:endParaRPr lang="en-US" dirty="0" smtClean="0">
              <a:latin typeface="+mj-lt"/>
            </a:endParaRPr>
          </a:p>
          <a:p>
            <a:pPr>
              <a:lnSpc>
                <a:spcPct val="80000"/>
              </a:lnSpc>
              <a:defRPr/>
            </a:pPr>
            <a:r>
              <a:rPr lang="en-US" dirty="0" smtClean="0">
                <a:latin typeface="+mj-lt"/>
              </a:rPr>
              <a:t>Add reinforcement </a:t>
            </a:r>
            <a:r>
              <a:rPr lang="en-US" dirty="0" smtClean="0">
                <a:latin typeface="+mj-lt"/>
              </a:rPr>
              <a:t>systems</a:t>
            </a:r>
          </a:p>
          <a:p>
            <a:pPr>
              <a:lnSpc>
                <a:spcPct val="80000"/>
              </a:lnSpc>
              <a:defRPr/>
            </a:pPr>
            <a:r>
              <a:rPr lang="en-US" dirty="0" smtClean="0">
                <a:latin typeface="+mj-lt"/>
              </a:rPr>
              <a:t>Modify </a:t>
            </a:r>
            <a:r>
              <a:rPr lang="en-US" dirty="0" smtClean="0">
                <a:latin typeface="+mj-lt"/>
              </a:rPr>
              <a:t>interactions (e.g., calm demeanor)</a:t>
            </a:r>
          </a:p>
          <a:p>
            <a:pPr>
              <a:lnSpc>
                <a:spcPct val="80000"/>
              </a:lnSpc>
              <a:defRPr/>
            </a:pPr>
            <a:r>
              <a:rPr lang="en-US" dirty="0" smtClean="0">
                <a:latin typeface="+mj-lt"/>
              </a:rPr>
              <a:t>Make yourself a reinforcer</a:t>
            </a:r>
          </a:p>
          <a:p>
            <a:pPr lvl="1">
              <a:lnSpc>
                <a:spcPct val="80000"/>
              </a:lnSpc>
              <a:defRPr/>
            </a:pPr>
            <a:r>
              <a:rPr lang="en-US" dirty="0" smtClean="0">
                <a:latin typeface="+mj-lt"/>
              </a:rPr>
              <a:t>Increase </a:t>
            </a:r>
            <a:r>
              <a:rPr lang="en-US" dirty="0" smtClean="0">
                <a:latin typeface="+mj-lt"/>
              </a:rPr>
              <a:t>positivity!</a:t>
            </a:r>
            <a:endParaRPr lang="en-US" dirty="0" smtClean="0">
              <a:latin typeface="+mj-lt"/>
            </a:endParaRPr>
          </a:p>
          <a:p>
            <a:pPr>
              <a:lnSpc>
                <a:spcPct val="80000"/>
              </a:lnSpc>
              <a:defRPr/>
            </a:pPr>
            <a:r>
              <a:rPr lang="en-US" dirty="0" smtClean="0">
                <a:latin typeface="+mj-lt"/>
              </a:rPr>
              <a:t>Increase reinforcement for appropriate behavior</a:t>
            </a:r>
          </a:p>
          <a:p>
            <a:endParaRPr lang="en-US" dirty="0">
              <a:latin typeface="+mj-lt"/>
            </a:endParaRPr>
          </a:p>
        </p:txBody>
      </p:sp>
      <p:sp>
        <p:nvSpPr>
          <p:cNvPr id="3" name="Title 2"/>
          <p:cNvSpPr>
            <a:spLocks noGrp="1"/>
          </p:cNvSpPr>
          <p:nvPr>
            <p:ph type="title"/>
          </p:nvPr>
        </p:nvSpPr>
        <p:spPr/>
        <p:txBody>
          <a:bodyPr/>
          <a:lstStyle/>
          <a:p>
            <a:r>
              <a:rPr lang="en-US" dirty="0" smtClean="0"/>
              <a:t>Preventative Examples</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j-lt"/>
              </a:rPr>
              <a:t>Using Instructional </a:t>
            </a:r>
            <a:r>
              <a:rPr lang="en-US" dirty="0" smtClean="0">
                <a:latin typeface="+mj-lt"/>
              </a:rPr>
              <a:t>Strategies</a:t>
            </a:r>
            <a:endParaRPr lang="en-US" dirty="0">
              <a:latin typeface="+mj-lt"/>
            </a:endParaRPr>
          </a:p>
        </p:txBody>
      </p:sp>
      <p:sp>
        <p:nvSpPr>
          <p:cNvPr id="3" name="Subtitle 2"/>
          <p:cNvSpPr>
            <a:spLocks noGrp="1"/>
          </p:cNvSpPr>
          <p:nvPr>
            <p:ph type="subTitle" idx="1"/>
          </p:nvPr>
        </p:nvSpPr>
        <p:spPr/>
        <p:txBody>
          <a:bodyPr/>
          <a:lstStyle/>
          <a:p>
            <a:r>
              <a:rPr lang="en-US" sz="2800" dirty="0" smtClean="0">
                <a:latin typeface="+mj-lt"/>
              </a:rPr>
              <a:t>Teaching the Behaviors!!</a:t>
            </a:r>
            <a:endParaRPr lang="en-US" sz="2800" dirty="0">
              <a:latin typeface="+mj-l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smtClean="0">
                <a:latin typeface="+mj-lt"/>
              </a:rPr>
              <a:t>Increasing or teaching appropriate behaviors</a:t>
            </a:r>
          </a:p>
          <a:p>
            <a:pPr>
              <a:lnSpc>
                <a:spcPct val="90000"/>
              </a:lnSpc>
              <a:buNone/>
            </a:pPr>
            <a:endParaRPr lang="en-US" dirty="0" smtClean="0">
              <a:latin typeface="+mj-lt"/>
            </a:endParaRPr>
          </a:p>
          <a:p>
            <a:pPr lvl="1">
              <a:lnSpc>
                <a:spcPct val="90000"/>
              </a:lnSpc>
            </a:pPr>
            <a:r>
              <a:rPr lang="en-US" dirty="0" smtClean="0">
                <a:latin typeface="+mj-lt"/>
              </a:rPr>
              <a:t>Our hope is that problem behaviors will disappear once appropriate behaviors are learned &amp; </a:t>
            </a:r>
            <a:r>
              <a:rPr lang="en-US" dirty="0" smtClean="0">
                <a:latin typeface="+mj-lt"/>
              </a:rPr>
              <a:t>reinforced</a:t>
            </a:r>
          </a:p>
          <a:p>
            <a:pPr lvl="1">
              <a:lnSpc>
                <a:spcPct val="90000"/>
              </a:lnSpc>
              <a:buNone/>
            </a:pPr>
            <a:endParaRPr lang="en-US" dirty="0" smtClean="0">
              <a:latin typeface="+mj-lt"/>
            </a:endParaRPr>
          </a:p>
          <a:p>
            <a:pPr lvl="1">
              <a:lnSpc>
                <a:spcPct val="90000"/>
              </a:lnSpc>
            </a:pPr>
            <a:r>
              <a:rPr lang="en-US" dirty="0" smtClean="0">
                <a:latin typeface="+mj-lt"/>
              </a:rPr>
              <a:t>Can be “replacement” or “adaptive” behaviors</a:t>
            </a:r>
          </a:p>
        </p:txBody>
      </p:sp>
      <p:sp>
        <p:nvSpPr>
          <p:cNvPr id="3" name="Title 2"/>
          <p:cNvSpPr>
            <a:spLocks noGrp="1"/>
          </p:cNvSpPr>
          <p:nvPr>
            <p:ph type="title"/>
          </p:nvPr>
        </p:nvSpPr>
        <p:spPr/>
        <p:txBody>
          <a:bodyPr/>
          <a:lstStyle/>
          <a:p>
            <a:r>
              <a:rPr lang="en-US" dirty="0" smtClean="0"/>
              <a:t>Instructional Strategies</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022304"/>
          </a:xfrm>
        </p:spPr>
        <p:txBody>
          <a:bodyPr/>
          <a:lstStyle/>
          <a:p>
            <a:r>
              <a:rPr lang="en-US" dirty="0" smtClean="0">
                <a:latin typeface="+mj-lt"/>
              </a:rPr>
              <a:t>Ask yourself, “What should they be doing?”</a:t>
            </a:r>
          </a:p>
          <a:p>
            <a:r>
              <a:rPr lang="en-US" dirty="0" smtClean="0">
                <a:latin typeface="+mj-lt"/>
              </a:rPr>
              <a:t>Ask yourself, “Why aren’t they doing what they should be doing?”</a:t>
            </a:r>
          </a:p>
          <a:p>
            <a:pPr lvl="1"/>
            <a:r>
              <a:rPr lang="en-US" dirty="0" smtClean="0">
                <a:latin typeface="+mj-lt"/>
              </a:rPr>
              <a:t>“Can’t do”	</a:t>
            </a:r>
            <a:r>
              <a:rPr lang="en-US" dirty="0" smtClean="0">
                <a:latin typeface="+mj-lt"/>
                <a:sym typeface="Wingdings" pitchFamily="2" charset="2"/>
              </a:rPr>
              <a:t>	S</a:t>
            </a:r>
            <a:r>
              <a:rPr lang="en-US" dirty="0" smtClean="0">
                <a:latin typeface="+mj-lt"/>
              </a:rPr>
              <a:t>kills training issue</a:t>
            </a:r>
          </a:p>
          <a:p>
            <a:pPr lvl="1"/>
            <a:r>
              <a:rPr lang="en-US" dirty="0" smtClean="0">
                <a:latin typeface="+mj-lt"/>
              </a:rPr>
              <a:t>“Won’t do” 	</a:t>
            </a:r>
            <a:r>
              <a:rPr lang="en-US" dirty="0" smtClean="0">
                <a:latin typeface="+mj-lt"/>
                <a:sym typeface="Wingdings" pitchFamily="2" charset="2"/>
              </a:rPr>
              <a:t>	M</a:t>
            </a:r>
            <a:r>
              <a:rPr lang="en-US" dirty="0" smtClean="0">
                <a:latin typeface="+mj-lt"/>
              </a:rPr>
              <a:t>otivational issue</a:t>
            </a:r>
          </a:p>
          <a:p>
            <a:endParaRPr lang="en-US" dirty="0" smtClean="0">
              <a:latin typeface="+mj-lt"/>
            </a:endParaRPr>
          </a:p>
          <a:p>
            <a:r>
              <a:rPr lang="en-US" dirty="0" smtClean="0">
                <a:latin typeface="+mj-lt"/>
              </a:rPr>
              <a:t>May be crucial to teach </a:t>
            </a:r>
            <a:r>
              <a:rPr lang="en-US" u="sng" dirty="0" smtClean="0">
                <a:latin typeface="+mj-lt"/>
              </a:rPr>
              <a:t>and</a:t>
            </a:r>
            <a:r>
              <a:rPr lang="en-US" dirty="0" smtClean="0">
                <a:latin typeface="+mj-lt"/>
              </a:rPr>
              <a:t> reinforce appropriate behaviors</a:t>
            </a:r>
          </a:p>
          <a:p>
            <a:endParaRPr lang="en-US" dirty="0">
              <a:latin typeface="+mj-lt"/>
            </a:endParaRPr>
          </a:p>
        </p:txBody>
      </p:sp>
      <p:sp>
        <p:nvSpPr>
          <p:cNvPr id="3" name="Title 2"/>
          <p:cNvSpPr>
            <a:spLocks noGrp="1"/>
          </p:cNvSpPr>
          <p:nvPr>
            <p:ph type="title"/>
          </p:nvPr>
        </p:nvSpPr>
        <p:spPr/>
        <p:txBody>
          <a:bodyPr/>
          <a:lstStyle/>
          <a:p>
            <a:r>
              <a:rPr lang="en-US" dirty="0" smtClean="0"/>
              <a:t>Instructional Strategies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5382344"/>
          </a:xfrm>
        </p:spPr>
        <p:txBody>
          <a:bodyPr/>
          <a:lstStyle/>
          <a:p>
            <a:pPr lvl="1">
              <a:lnSpc>
                <a:spcPct val="90000"/>
              </a:lnSpc>
            </a:pPr>
            <a:r>
              <a:rPr lang="en-US" dirty="0" smtClean="0">
                <a:latin typeface="+mj-lt"/>
              </a:rPr>
              <a:t>Symptoms must be present in the early developmental period </a:t>
            </a:r>
          </a:p>
          <a:p>
            <a:pPr lvl="1">
              <a:lnSpc>
                <a:spcPct val="90000"/>
              </a:lnSpc>
            </a:pPr>
            <a:r>
              <a:rPr lang="en-US" dirty="0" smtClean="0">
                <a:latin typeface="+mj-lt"/>
              </a:rPr>
              <a:t>U</a:t>
            </a:r>
            <a:r>
              <a:rPr lang="en-US" dirty="0" smtClean="0">
                <a:latin typeface="+mj-lt"/>
              </a:rPr>
              <a:t>sually by 3, as early as 12 months</a:t>
            </a:r>
          </a:p>
          <a:p>
            <a:pPr lvl="1">
              <a:lnSpc>
                <a:spcPct val="90000"/>
              </a:lnSpc>
            </a:pPr>
            <a:r>
              <a:rPr lang="en-US" dirty="0" smtClean="0">
                <a:latin typeface="+mj-lt"/>
              </a:rPr>
              <a:t>Symptoms cause clinically significant impairment in social, occupational, or other important areas of current functioning</a:t>
            </a:r>
          </a:p>
          <a:p>
            <a:pPr lvl="1">
              <a:lnSpc>
                <a:spcPct val="90000"/>
              </a:lnSpc>
            </a:pPr>
            <a:endParaRPr lang="en-US" sz="2200" dirty="0" smtClean="0">
              <a:latin typeface="+mj-lt"/>
            </a:endParaRPr>
          </a:p>
          <a:p>
            <a:r>
              <a:rPr lang="en-US" dirty="0" smtClean="0">
                <a:cs typeface="Tahoma" pitchFamily="34" charset="0"/>
              </a:rPr>
              <a:t>Autism “Spectrum” Disorder  (ASD)</a:t>
            </a:r>
          </a:p>
          <a:p>
            <a:pPr lvl="1"/>
            <a:r>
              <a:rPr lang="en-US" dirty="0" smtClean="0">
                <a:cs typeface="Tahoma" pitchFamily="34" charset="0"/>
              </a:rPr>
              <a:t>Autistic Disorder</a:t>
            </a:r>
          </a:p>
          <a:p>
            <a:pPr lvl="1"/>
            <a:r>
              <a:rPr lang="en-US" dirty="0" smtClean="0">
                <a:cs typeface="Tahoma" pitchFamily="34" charset="0"/>
              </a:rPr>
              <a:t>Asperger’s Syndrome</a:t>
            </a:r>
          </a:p>
          <a:p>
            <a:pPr lvl="1"/>
            <a:r>
              <a:rPr lang="en-US" dirty="0" smtClean="0">
                <a:cs typeface="Tahoma" pitchFamily="34" charset="0"/>
              </a:rPr>
              <a:t>Pervasive Developmental Disorders (PDD-NOS</a:t>
            </a:r>
            <a:r>
              <a:rPr lang="en-US" dirty="0" smtClean="0">
                <a:cs typeface="Tahoma" pitchFamily="34" charset="0"/>
              </a:rPr>
              <a:t>)</a:t>
            </a:r>
          </a:p>
          <a:p>
            <a:pPr lvl="1"/>
            <a:endParaRPr lang="en-US" dirty="0" smtClean="0">
              <a:cs typeface="Tahoma" pitchFamily="34" charset="0"/>
            </a:endParaRPr>
          </a:p>
          <a:p>
            <a:pPr lvl="1"/>
            <a:endParaRPr lang="en-US" dirty="0" smtClean="0">
              <a:cs typeface="Tahoma" pitchFamily="34" charset="0"/>
            </a:endParaRPr>
          </a:p>
          <a:p>
            <a:pPr lvl="1">
              <a:lnSpc>
                <a:spcPct val="90000"/>
              </a:lnSpc>
            </a:pPr>
            <a:endParaRPr lang="en-US" sz="2200" dirty="0" smtClean="0">
              <a:latin typeface="+mj-lt"/>
            </a:endParaRPr>
          </a:p>
          <a:p>
            <a:pPr lvl="1">
              <a:lnSpc>
                <a:spcPct val="90000"/>
              </a:lnSpc>
            </a:pPr>
            <a:endParaRPr lang="en-US" sz="2200" dirty="0" smtClean="0">
              <a:latin typeface="+mj-lt"/>
              <a:cs typeface="Arial" pitchFamily="34" charset="0"/>
            </a:endParaRPr>
          </a:p>
        </p:txBody>
      </p:sp>
      <p:sp>
        <p:nvSpPr>
          <p:cNvPr id="3" name="Title 2"/>
          <p:cNvSpPr>
            <a:spLocks noGrp="1"/>
          </p:cNvSpPr>
          <p:nvPr>
            <p:ph type="title"/>
          </p:nvPr>
        </p:nvSpPr>
        <p:spPr/>
        <p:txBody>
          <a:bodyPr/>
          <a:lstStyle/>
          <a:p>
            <a:r>
              <a:rPr lang="en-US" dirty="0" smtClean="0">
                <a:latin typeface="+mj-lt"/>
              </a:rPr>
              <a:t>Autism Diagnosis (CDC) </a:t>
            </a:r>
            <a:endParaRPr lang="en-CA" dirty="0">
              <a:latin typeface="+mj-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556792"/>
            <a:ext cx="8229600" cy="4800600"/>
          </a:xfrm>
        </p:spPr>
        <p:txBody>
          <a:bodyPr/>
          <a:lstStyle/>
          <a:p>
            <a:r>
              <a:rPr lang="en-US" dirty="0" smtClean="0">
                <a:latin typeface="+mj-lt"/>
              </a:rPr>
              <a:t>An appropriate behavior that is functionally equivalent to problem behavior</a:t>
            </a:r>
          </a:p>
          <a:p>
            <a:pPr lvl="1"/>
            <a:r>
              <a:rPr lang="en-US" dirty="0" smtClean="0">
                <a:latin typeface="+mj-lt"/>
              </a:rPr>
              <a:t>i.e., it meets the same need</a:t>
            </a:r>
          </a:p>
          <a:p>
            <a:r>
              <a:rPr lang="en-US" dirty="0" smtClean="0">
                <a:latin typeface="+mj-lt"/>
              </a:rPr>
              <a:t>Typically referred to as “functional communication</a:t>
            </a:r>
            <a:r>
              <a:rPr lang="en-US" dirty="0" smtClean="0">
                <a:latin typeface="+mj-lt"/>
              </a:rPr>
              <a:t>”</a:t>
            </a:r>
          </a:p>
          <a:p>
            <a:r>
              <a:rPr lang="en-US" dirty="0" smtClean="0"/>
              <a:t>Replacement behaviors will only be effective if….</a:t>
            </a:r>
          </a:p>
          <a:p>
            <a:pPr lvl="1"/>
            <a:r>
              <a:rPr lang="en-US" dirty="0" smtClean="0"/>
              <a:t>The replacement behavior is EASIER than the problem behavior</a:t>
            </a:r>
          </a:p>
          <a:p>
            <a:pPr lvl="1"/>
            <a:r>
              <a:rPr lang="en-US" dirty="0" smtClean="0"/>
              <a:t>The replacement behavior is MORE EFFECTIVE (e.g., more rewarded) than the problem behavior. </a:t>
            </a:r>
          </a:p>
          <a:p>
            <a:endParaRPr lang="en-US" dirty="0" smtClean="0"/>
          </a:p>
          <a:p>
            <a:endParaRPr lang="en-US" dirty="0" smtClean="0">
              <a:latin typeface="+mj-lt"/>
            </a:endParaRPr>
          </a:p>
          <a:p>
            <a:endParaRPr lang="en-US" dirty="0"/>
          </a:p>
        </p:txBody>
      </p:sp>
      <p:sp>
        <p:nvSpPr>
          <p:cNvPr id="3" name="Title 2"/>
          <p:cNvSpPr>
            <a:spLocks noGrp="1"/>
          </p:cNvSpPr>
          <p:nvPr>
            <p:ph type="title"/>
          </p:nvPr>
        </p:nvSpPr>
        <p:spPr/>
        <p:txBody>
          <a:bodyPr/>
          <a:lstStyle/>
          <a:p>
            <a:r>
              <a:rPr lang="en-US" dirty="0" smtClean="0"/>
              <a:t>Teaching Replacement </a:t>
            </a:r>
            <a:br>
              <a:rPr lang="en-US" dirty="0" smtClean="0"/>
            </a:br>
            <a:r>
              <a:rPr lang="en-US" dirty="0" smtClean="0"/>
              <a:t>Behaviors</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6792"/>
            <a:ext cx="8229600" cy="4536504"/>
          </a:xfrm>
        </p:spPr>
        <p:txBody>
          <a:bodyPr/>
          <a:lstStyle/>
          <a:p>
            <a:r>
              <a:rPr lang="en-US" dirty="0" smtClean="0"/>
              <a:t>BEFORE the occurrence of problem behavior</a:t>
            </a:r>
          </a:p>
          <a:p>
            <a:r>
              <a:rPr lang="en-US" dirty="0" smtClean="0"/>
              <a:t>Can be taught when you see signs of problem behavior coming (e.g. if </a:t>
            </a:r>
            <a:r>
              <a:rPr lang="en-US" dirty="0" smtClean="0"/>
              <a:t>they</a:t>
            </a:r>
            <a:r>
              <a:rPr lang="en-US" dirty="0" smtClean="0"/>
              <a:t> become </a:t>
            </a:r>
            <a:r>
              <a:rPr lang="en-US" dirty="0" smtClean="0"/>
              <a:t>fidgety before they leave their seat)</a:t>
            </a:r>
          </a:p>
          <a:p>
            <a:r>
              <a:rPr lang="en-US" dirty="0" smtClean="0"/>
              <a:t>Can set up times or situations to practice replacement behaviors</a:t>
            </a:r>
          </a:p>
          <a:p>
            <a:r>
              <a:rPr lang="en-US" dirty="0" smtClean="0"/>
              <a:t>If you teach AFTER problem behavior the two behaviors can become linked</a:t>
            </a:r>
          </a:p>
        </p:txBody>
      </p:sp>
      <p:sp>
        <p:nvSpPr>
          <p:cNvPr id="3" name="Title 2"/>
          <p:cNvSpPr>
            <a:spLocks noGrp="1"/>
          </p:cNvSpPr>
          <p:nvPr>
            <p:ph type="title"/>
          </p:nvPr>
        </p:nvSpPr>
        <p:spPr>
          <a:xfrm>
            <a:off x="457200" y="257174"/>
            <a:ext cx="8229600" cy="1155601"/>
          </a:xfrm>
        </p:spPr>
        <p:txBody>
          <a:bodyPr/>
          <a:lstStyle/>
          <a:p>
            <a:r>
              <a:rPr lang="en-US" dirty="0" smtClean="0"/>
              <a:t>When to Teach </a:t>
            </a:r>
            <a:br>
              <a:rPr lang="en-US" dirty="0" smtClean="0"/>
            </a:br>
            <a:r>
              <a:rPr lang="en-US" dirty="0" smtClean="0"/>
              <a:t>Replacement Behavior</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Behaviors that are </a:t>
            </a:r>
            <a:r>
              <a:rPr lang="en-US" i="1" u="sng" dirty="0" smtClean="0"/>
              <a:t>not</a:t>
            </a:r>
            <a:r>
              <a:rPr lang="en-US" i="1" dirty="0" smtClean="0"/>
              <a:t> functionally equivalent </a:t>
            </a:r>
            <a:r>
              <a:rPr lang="en-US" dirty="0" smtClean="0"/>
              <a:t>to the problem behavior but will help child </a:t>
            </a:r>
            <a:r>
              <a:rPr lang="en-US" dirty="0" smtClean="0"/>
              <a:t>or adult </a:t>
            </a:r>
            <a:r>
              <a:rPr lang="en-US" i="1" dirty="0" smtClean="0"/>
              <a:t>adapt</a:t>
            </a:r>
            <a:r>
              <a:rPr lang="en-US" dirty="0" smtClean="0"/>
              <a:t> </a:t>
            </a:r>
            <a:r>
              <a:rPr lang="en-US" dirty="0" smtClean="0"/>
              <a:t>to environment</a:t>
            </a:r>
          </a:p>
          <a:p>
            <a:pPr lvl="1"/>
            <a:r>
              <a:rPr lang="en-US" dirty="0" smtClean="0"/>
              <a:t>Examples:</a:t>
            </a:r>
          </a:p>
          <a:p>
            <a:pPr lvl="2"/>
            <a:r>
              <a:rPr lang="en-US" sz="2800" dirty="0" smtClean="0"/>
              <a:t>Waiting</a:t>
            </a:r>
          </a:p>
          <a:p>
            <a:pPr lvl="2"/>
            <a:r>
              <a:rPr lang="en-US" sz="2800" dirty="0" smtClean="0"/>
              <a:t>Accepting “no” </a:t>
            </a:r>
          </a:p>
          <a:p>
            <a:pPr lvl="2"/>
            <a:r>
              <a:rPr lang="en-US" sz="2800" dirty="0" smtClean="0"/>
              <a:t>Following </a:t>
            </a:r>
            <a:r>
              <a:rPr lang="en-US" sz="2800" dirty="0" smtClean="0"/>
              <a:t>directions</a:t>
            </a:r>
            <a:endParaRPr lang="en-US" sz="2800" dirty="0" smtClean="0"/>
          </a:p>
          <a:p>
            <a:pPr lvl="2"/>
            <a:r>
              <a:rPr lang="en-US" sz="2800" dirty="0" smtClean="0"/>
              <a:t>Learning </a:t>
            </a:r>
            <a:r>
              <a:rPr lang="en-US" sz="2800" dirty="0" smtClean="0"/>
              <a:t>frustration management</a:t>
            </a:r>
          </a:p>
          <a:p>
            <a:endParaRPr lang="en-US" dirty="0"/>
          </a:p>
        </p:txBody>
      </p:sp>
      <p:sp>
        <p:nvSpPr>
          <p:cNvPr id="3" name="Title 2"/>
          <p:cNvSpPr>
            <a:spLocks noGrp="1"/>
          </p:cNvSpPr>
          <p:nvPr>
            <p:ph type="title"/>
          </p:nvPr>
        </p:nvSpPr>
        <p:spPr/>
        <p:txBody>
          <a:bodyPr/>
          <a:lstStyle/>
          <a:p>
            <a:r>
              <a:rPr lang="en-US" dirty="0" smtClean="0"/>
              <a:t>Teaching Adaptive </a:t>
            </a:r>
            <a:r>
              <a:rPr lang="en-US" dirty="0" smtClean="0"/>
              <a:t>Behaviors</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j-lt"/>
              </a:rPr>
              <a:t>Using Reactive </a:t>
            </a:r>
            <a:r>
              <a:rPr lang="en-US" dirty="0" smtClean="0">
                <a:latin typeface="+mj-lt"/>
              </a:rPr>
              <a:t>Strategies</a:t>
            </a:r>
            <a:endParaRPr lang="en-US" dirty="0">
              <a:latin typeface="+mj-lt"/>
            </a:endParaRPr>
          </a:p>
        </p:txBody>
      </p:sp>
      <p:sp>
        <p:nvSpPr>
          <p:cNvPr id="3" name="Subtitle 2"/>
          <p:cNvSpPr>
            <a:spLocks noGrp="1"/>
          </p:cNvSpPr>
          <p:nvPr>
            <p:ph type="subTitle" idx="1"/>
          </p:nvPr>
        </p:nvSpPr>
        <p:spPr/>
        <p:txBody>
          <a:bodyPr/>
          <a:lstStyle/>
          <a:p>
            <a:r>
              <a:rPr lang="en-US" sz="2800" dirty="0" smtClean="0">
                <a:latin typeface="+mj-lt"/>
              </a:rPr>
              <a:t>The behavior already happened!!</a:t>
            </a:r>
            <a:endParaRPr lang="en-US" sz="2800" dirty="0">
              <a:latin typeface="+mj-lt"/>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What  to do when a desired or appropriate behavior occurs</a:t>
            </a:r>
          </a:p>
          <a:p>
            <a:r>
              <a:rPr lang="en-US" dirty="0" smtClean="0">
                <a:latin typeface="+mj-lt"/>
              </a:rPr>
              <a:t>Examples</a:t>
            </a:r>
          </a:p>
          <a:p>
            <a:pPr lvl="1"/>
            <a:r>
              <a:rPr lang="en-US" dirty="0" smtClean="0">
                <a:latin typeface="+mj-lt"/>
              </a:rPr>
              <a:t>Acknowledgement; specific praise</a:t>
            </a:r>
          </a:p>
          <a:p>
            <a:pPr lvl="1"/>
            <a:r>
              <a:rPr lang="en-US" dirty="0" smtClean="0">
                <a:latin typeface="+mj-lt"/>
              </a:rPr>
              <a:t>P</a:t>
            </a:r>
            <a:r>
              <a:rPr lang="en-US" dirty="0" smtClean="0">
                <a:latin typeface="+mj-lt"/>
              </a:rPr>
              <a:t>oints/rewards</a:t>
            </a:r>
            <a:endParaRPr lang="en-US" dirty="0" smtClean="0">
              <a:latin typeface="+mj-lt"/>
            </a:endParaRPr>
          </a:p>
          <a:p>
            <a:pPr lvl="1"/>
            <a:r>
              <a:rPr lang="en-US" dirty="0" smtClean="0">
                <a:latin typeface="+mj-lt"/>
              </a:rPr>
              <a:t>Make sure the behavior is effective!</a:t>
            </a:r>
          </a:p>
          <a:p>
            <a:endParaRPr lang="en-US" dirty="0"/>
          </a:p>
        </p:txBody>
      </p:sp>
      <p:sp>
        <p:nvSpPr>
          <p:cNvPr id="3" name="Title 2"/>
          <p:cNvSpPr>
            <a:spLocks noGrp="1"/>
          </p:cNvSpPr>
          <p:nvPr>
            <p:ph type="title"/>
          </p:nvPr>
        </p:nvSpPr>
        <p:spPr/>
        <p:txBody>
          <a:bodyPr/>
          <a:lstStyle/>
          <a:p>
            <a:r>
              <a:rPr lang="en-US" dirty="0" smtClean="0"/>
              <a:t>Using Reactive </a:t>
            </a:r>
            <a:r>
              <a:rPr lang="en-US" dirty="0" smtClean="0"/>
              <a:t>Strategies</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1560"/>
            <a:ext cx="7772400" cy="1265312"/>
          </a:xfrm>
        </p:spPr>
        <p:txBody>
          <a:bodyPr/>
          <a:lstStyle/>
          <a:p>
            <a:r>
              <a:rPr lang="en-US" dirty="0" smtClean="0">
                <a:latin typeface="+mj-lt"/>
              </a:rPr>
              <a:t>Reacting to Inappropriate Behavior</a:t>
            </a:r>
            <a:endParaRPr lang="en-US" dirty="0">
              <a:latin typeface="+mj-lt"/>
            </a:endParaRPr>
          </a:p>
        </p:txBody>
      </p:sp>
      <p:pic>
        <p:nvPicPr>
          <p:cNvPr id="5" name="Picture 3" descr="http://mrspomeroysclass.com/images/timeout_175x250.gif"/>
          <p:cNvPicPr>
            <a:picLocks noChangeAspect="1" noChangeArrowheads="1"/>
          </p:cNvPicPr>
          <p:nvPr/>
        </p:nvPicPr>
        <p:blipFill>
          <a:blip r:embed="rId2" cstate="print"/>
          <a:srcRect/>
          <a:stretch>
            <a:fillRect/>
          </a:stretch>
        </p:blipFill>
        <p:spPr bwMode="auto">
          <a:xfrm>
            <a:off x="3131840" y="2564904"/>
            <a:ext cx="2895600" cy="312420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What to do when a problem behavior occurs</a:t>
            </a:r>
          </a:p>
          <a:p>
            <a:r>
              <a:rPr lang="en-US" dirty="0" smtClean="0">
                <a:latin typeface="+mj-lt"/>
              </a:rPr>
              <a:t>Examples:</a:t>
            </a:r>
          </a:p>
          <a:p>
            <a:pPr lvl="1"/>
            <a:r>
              <a:rPr lang="en-US" dirty="0" smtClean="0">
                <a:latin typeface="+mj-lt"/>
              </a:rPr>
              <a:t>Ignore</a:t>
            </a:r>
          </a:p>
          <a:p>
            <a:pPr lvl="1"/>
            <a:r>
              <a:rPr lang="en-US" dirty="0" smtClean="0">
                <a:latin typeface="+mj-lt"/>
              </a:rPr>
              <a:t>Redirect</a:t>
            </a:r>
          </a:p>
          <a:p>
            <a:pPr lvl="1"/>
            <a:r>
              <a:rPr lang="en-US" dirty="0" smtClean="0">
                <a:latin typeface="+mj-lt"/>
              </a:rPr>
              <a:t>Warning system</a:t>
            </a:r>
          </a:p>
          <a:p>
            <a:pPr lvl="1"/>
            <a:r>
              <a:rPr lang="en-US" dirty="0" smtClean="0">
                <a:latin typeface="+mj-lt"/>
              </a:rPr>
              <a:t>Time out from reinforcement</a:t>
            </a:r>
          </a:p>
          <a:p>
            <a:endParaRPr lang="en-US" dirty="0">
              <a:latin typeface="+mj-lt"/>
            </a:endParaRPr>
          </a:p>
        </p:txBody>
      </p:sp>
      <p:sp>
        <p:nvSpPr>
          <p:cNvPr id="3" name="Title 2"/>
          <p:cNvSpPr>
            <a:spLocks noGrp="1"/>
          </p:cNvSpPr>
          <p:nvPr>
            <p:ph type="title"/>
          </p:nvPr>
        </p:nvSpPr>
        <p:spPr/>
        <p:txBody>
          <a:bodyPr/>
          <a:lstStyle/>
          <a:p>
            <a:r>
              <a:rPr lang="en-US" dirty="0" smtClean="0"/>
              <a:t>Reactive Strategies</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Something happens after a behavior that decreases the future likelihood of a behavior</a:t>
            </a:r>
          </a:p>
          <a:p>
            <a:r>
              <a:rPr lang="en-US" dirty="0" smtClean="0">
                <a:latin typeface="+mj-lt"/>
              </a:rPr>
              <a:t>Examples:</a:t>
            </a:r>
          </a:p>
          <a:p>
            <a:pPr lvl="2"/>
            <a:r>
              <a:rPr lang="en-US" sz="2800" dirty="0" smtClean="0"/>
              <a:t>Raising voice</a:t>
            </a:r>
            <a:endParaRPr lang="en-US" sz="2800" dirty="0" smtClean="0"/>
          </a:p>
          <a:p>
            <a:pPr lvl="2"/>
            <a:r>
              <a:rPr lang="en-US" sz="2800" dirty="0" smtClean="0"/>
              <a:t>Extra work</a:t>
            </a:r>
            <a:endParaRPr lang="en-US" dirty="0" smtClean="0"/>
          </a:p>
          <a:p>
            <a:pPr lvl="2"/>
            <a:r>
              <a:rPr lang="en-US" sz="2800" dirty="0" smtClean="0"/>
              <a:t>Time-Out/Asked to leave class</a:t>
            </a:r>
            <a:endParaRPr lang="en-US" sz="2800" dirty="0" smtClean="0"/>
          </a:p>
          <a:p>
            <a:pPr lvl="2"/>
            <a:r>
              <a:rPr lang="en-US" sz="2800" dirty="0" smtClean="0"/>
              <a:t>Losing </a:t>
            </a:r>
            <a:r>
              <a:rPr lang="en-US" sz="2800" dirty="0" smtClean="0"/>
              <a:t>privileges</a:t>
            </a:r>
            <a:endParaRPr lang="en-US" sz="2800" dirty="0" smtClean="0"/>
          </a:p>
        </p:txBody>
      </p:sp>
      <p:sp>
        <p:nvSpPr>
          <p:cNvPr id="3" name="Title 2"/>
          <p:cNvSpPr>
            <a:spLocks noGrp="1"/>
          </p:cNvSpPr>
          <p:nvPr>
            <p:ph type="title"/>
          </p:nvPr>
        </p:nvSpPr>
        <p:spPr/>
        <p:txBody>
          <a:bodyPr/>
          <a:lstStyle/>
          <a:p>
            <a:r>
              <a:rPr lang="en-US" dirty="0" smtClean="0"/>
              <a:t>What is Punishment?</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Lots of studies on punishment: </a:t>
            </a:r>
          </a:p>
          <a:p>
            <a:pPr lvl="1"/>
            <a:r>
              <a:rPr lang="en-US" dirty="0" smtClean="0"/>
              <a:t>Punishment can be effective in the short term</a:t>
            </a:r>
          </a:p>
          <a:p>
            <a:pPr lvl="1"/>
            <a:r>
              <a:rPr lang="en-US" dirty="0" smtClean="0"/>
              <a:t>Generally these effects do not last, especially once the punisher is not around</a:t>
            </a:r>
          </a:p>
          <a:p>
            <a:pPr lvl="1"/>
            <a:r>
              <a:rPr lang="en-US" dirty="0" smtClean="0"/>
              <a:t>Does not teach </a:t>
            </a:r>
            <a:r>
              <a:rPr lang="en-US" dirty="0" smtClean="0"/>
              <a:t>appropriate </a:t>
            </a:r>
            <a:r>
              <a:rPr lang="en-US" dirty="0" smtClean="0"/>
              <a:t>behavior</a:t>
            </a:r>
          </a:p>
          <a:p>
            <a:pPr lvl="1"/>
            <a:r>
              <a:rPr lang="en-US" dirty="0" smtClean="0"/>
              <a:t>Effects wear off so the ante has to be upped</a:t>
            </a:r>
          </a:p>
          <a:p>
            <a:pPr lvl="1"/>
            <a:r>
              <a:rPr lang="en-US" dirty="0" smtClean="0"/>
              <a:t>They may begin </a:t>
            </a:r>
            <a:r>
              <a:rPr lang="en-US" dirty="0" smtClean="0"/>
              <a:t>to associate punishment with the person who does the </a:t>
            </a:r>
            <a:r>
              <a:rPr lang="en-US" dirty="0" smtClean="0"/>
              <a:t>punishing</a:t>
            </a:r>
          </a:p>
          <a:p>
            <a:pPr lvl="1"/>
            <a:r>
              <a:rPr lang="en-US" dirty="0" smtClean="0"/>
              <a:t>May lead to “</a:t>
            </a:r>
            <a:r>
              <a:rPr lang="en-US" dirty="0" smtClean="0"/>
              <a:t>p</a:t>
            </a:r>
            <a:r>
              <a:rPr lang="en-US" dirty="0" smtClean="0"/>
              <a:t>ower </a:t>
            </a:r>
            <a:r>
              <a:rPr lang="en-US" dirty="0" smtClean="0"/>
              <a:t>struggle” </a:t>
            </a:r>
          </a:p>
          <a:p>
            <a:pPr lvl="1"/>
            <a:r>
              <a:rPr lang="en-US" dirty="0" smtClean="0"/>
              <a:t>If they wanted to leave class, it may backfire!</a:t>
            </a:r>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Punishment Procedures</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530824"/>
          </a:xfrm>
        </p:spPr>
        <p:txBody>
          <a:bodyPr/>
          <a:lstStyle/>
          <a:p>
            <a:r>
              <a:rPr lang="en-US" dirty="0" smtClean="0">
                <a:latin typeface="+mj-lt"/>
              </a:rPr>
              <a:t>Focus on reinforcement of appropriate behavior combined with antecedent and instructional strategies.</a:t>
            </a:r>
          </a:p>
          <a:p>
            <a:r>
              <a:rPr lang="en-US" dirty="0" smtClean="0">
                <a:latin typeface="+mj-lt"/>
              </a:rPr>
              <a:t>In </a:t>
            </a:r>
            <a:r>
              <a:rPr lang="en-US" dirty="0" smtClean="0">
                <a:latin typeface="+mj-lt"/>
              </a:rPr>
              <a:t>some </a:t>
            </a:r>
            <a:r>
              <a:rPr lang="en-US" dirty="0" smtClean="0">
                <a:latin typeface="+mj-lt"/>
              </a:rPr>
              <a:t>cases, punishment is not an option (e.g., </a:t>
            </a:r>
            <a:r>
              <a:rPr lang="en-US" dirty="0" smtClean="0">
                <a:latin typeface="+mj-lt"/>
              </a:rPr>
              <a:t>public </a:t>
            </a:r>
            <a:r>
              <a:rPr lang="en-US" dirty="0" smtClean="0">
                <a:latin typeface="+mj-lt"/>
              </a:rPr>
              <a:t>school </a:t>
            </a:r>
            <a:r>
              <a:rPr lang="en-US" dirty="0" smtClean="0">
                <a:latin typeface="+mj-lt"/>
              </a:rPr>
              <a:t>settings</a:t>
            </a:r>
            <a:r>
              <a:rPr lang="en-US" dirty="0" smtClean="0">
                <a:latin typeface="+mj-lt"/>
              </a:rPr>
              <a:t>)</a:t>
            </a:r>
            <a:endParaRPr lang="en-US" dirty="0" smtClean="0">
              <a:latin typeface="+mj-lt"/>
            </a:endParaRPr>
          </a:p>
        </p:txBody>
      </p:sp>
      <p:sp>
        <p:nvSpPr>
          <p:cNvPr id="3" name="Title 2"/>
          <p:cNvSpPr>
            <a:spLocks noGrp="1"/>
          </p:cNvSpPr>
          <p:nvPr>
            <p:ph type="title"/>
          </p:nvPr>
        </p:nvSpPr>
        <p:spPr>
          <a:xfrm>
            <a:off x="457200" y="257174"/>
            <a:ext cx="8229600" cy="1083593"/>
          </a:xfrm>
        </p:spPr>
        <p:txBody>
          <a:bodyPr/>
          <a:lstStyle/>
          <a:p>
            <a:r>
              <a:rPr lang="en-US" sz="3200" dirty="0" smtClean="0"/>
              <a:t>Reinforcement or Punishment: </a:t>
            </a:r>
            <a:br>
              <a:rPr lang="en-US" sz="3200" dirty="0" smtClean="0"/>
            </a:br>
            <a:r>
              <a:rPr lang="en-US" sz="3200" dirty="0" smtClean="0"/>
              <a:t>Which should you use?</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Behavior analysis focuses on the principles that explain how learning takes </a:t>
            </a:r>
            <a:r>
              <a:rPr lang="en-US" dirty="0" smtClean="0"/>
              <a:t>place</a:t>
            </a:r>
          </a:p>
          <a:p>
            <a:r>
              <a:rPr lang="en-US" dirty="0" smtClean="0"/>
              <a:t>ABA focuses on studying behavior and describing it in specific, observable and measurable terms</a:t>
            </a:r>
          </a:p>
          <a:p>
            <a:r>
              <a:rPr lang="en-US" dirty="0" smtClean="0"/>
              <a:t>Analyzes and allows us to understand why behaviors occur and how we can predict them in the future in certain environments</a:t>
            </a:r>
          </a:p>
          <a:p>
            <a:r>
              <a:rPr lang="en-US" dirty="0" smtClean="0"/>
              <a:t>A lot of what you do every day is based in the principles of ABA!</a:t>
            </a:r>
            <a:endParaRPr lang="en-US" dirty="0"/>
          </a:p>
        </p:txBody>
      </p:sp>
      <p:sp>
        <p:nvSpPr>
          <p:cNvPr id="3" name="Title 2"/>
          <p:cNvSpPr>
            <a:spLocks noGrp="1"/>
          </p:cNvSpPr>
          <p:nvPr>
            <p:ph type="title"/>
          </p:nvPr>
        </p:nvSpPr>
        <p:spPr/>
        <p:txBody>
          <a:bodyPr/>
          <a:lstStyle/>
          <a:p>
            <a:r>
              <a:rPr lang="en-US" sz="3000" dirty="0" smtClean="0"/>
              <a:t>Applied Behavioral Analysis (ABA)</a:t>
            </a:r>
            <a:endParaRPr lang="en-US" sz="30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to maximize learning opportunities with those with Autism</a:t>
            </a:r>
          </a:p>
          <a:p>
            <a:r>
              <a:rPr lang="en-US" dirty="0" smtClean="0"/>
              <a:t>Look at some classroom </a:t>
            </a:r>
            <a:r>
              <a:rPr lang="en-US" dirty="0" smtClean="0"/>
              <a:t>strategies</a:t>
            </a:r>
            <a:endParaRPr lang="en-US" dirty="0" smtClean="0"/>
          </a:p>
          <a:p>
            <a:r>
              <a:rPr lang="en-US" dirty="0" smtClean="0"/>
              <a:t>How to assess behaviors of concern and look at their function or purpose</a:t>
            </a:r>
            <a:endParaRPr lang="en-US" dirty="0" smtClean="0"/>
          </a:p>
          <a:p>
            <a:r>
              <a:rPr lang="en-US" dirty="0" smtClean="0"/>
              <a:t>Look at preventative</a:t>
            </a:r>
            <a:r>
              <a:rPr lang="en-US" dirty="0" smtClean="0"/>
              <a:t>, instructional, and reactive strategies</a:t>
            </a:r>
          </a:p>
          <a:p>
            <a:r>
              <a:rPr lang="en-US" dirty="0" smtClean="0"/>
              <a:t>Look for replacement behaviors (what they should be doing instead) and adaptive </a:t>
            </a:r>
            <a:r>
              <a:rPr lang="en-US" dirty="0" smtClean="0"/>
              <a:t>behaviors</a:t>
            </a:r>
            <a:endParaRPr lang="en-US" dirty="0" smtClean="0"/>
          </a:p>
        </p:txBody>
      </p:sp>
      <p:sp>
        <p:nvSpPr>
          <p:cNvPr id="3" name="Title 2"/>
          <p:cNvSpPr>
            <a:spLocks noGrp="1"/>
          </p:cNvSpPr>
          <p:nvPr>
            <p:ph type="title"/>
          </p:nvPr>
        </p:nvSpPr>
        <p:spPr/>
        <p:txBody>
          <a:bodyPr/>
          <a:lstStyle/>
          <a:p>
            <a:r>
              <a:rPr lang="en-US" dirty="0" smtClean="0"/>
              <a:t>Summary</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dirty="0" smtClean="0"/>
              <a:t>Please feel free to contact me with further questions!</a:t>
            </a:r>
          </a:p>
          <a:p>
            <a:pPr algn="ctr">
              <a:buNone/>
            </a:pPr>
            <a:endParaRPr lang="en-US" dirty="0" smtClean="0"/>
          </a:p>
          <a:p>
            <a:pPr algn="ctr">
              <a:buNone/>
            </a:pPr>
            <a:r>
              <a:rPr lang="en-US" dirty="0" smtClean="0"/>
              <a:t>Cassidy Medina</a:t>
            </a:r>
          </a:p>
          <a:p>
            <a:pPr algn="ctr">
              <a:buNone/>
            </a:pPr>
            <a:r>
              <a:rPr lang="en-US" dirty="0" smtClean="0">
                <a:hlinkClick r:id="rId2"/>
              </a:rPr>
              <a:t>cmedina@tbh.com</a:t>
            </a:r>
            <a:endParaRPr lang="en-US" dirty="0" smtClean="0"/>
          </a:p>
          <a:p>
            <a:pPr algn="ctr">
              <a:buNone/>
            </a:pPr>
            <a:r>
              <a:rPr lang="en-US" dirty="0" smtClean="0"/>
              <a:t>925-596-3859</a:t>
            </a:r>
            <a:endParaRPr lang="en-US" dirty="0"/>
          </a:p>
        </p:txBody>
      </p:sp>
      <p:sp>
        <p:nvSpPr>
          <p:cNvPr id="3" name="Title 2"/>
          <p:cNvSpPr>
            <a:spLocks noGrp="1"/>
          </p:cNvSpPr>
          <p:nvPr>
            <p:ph type="title"/>
          </p:nvPr>
        </p:nvSpPr>
        <p:spPr/>
        <p:txBody>
          <a:bodyPr/>
          <a:lstStyle/>
          <a:p>
            <a:r>
              <a:rPr lang="en-US" dirty="0" smtClean="0"/>
              <a:t>Contact with Questions!	</a:t>
            </a:r>
            <a:endParaRPr lang="en-US" dirty="0"/>
          </a:p>
        </p:txBody>
      </p:sp>
    </p:spTree>
  </p:cSld>
  <p:clrMapOvr>
    <a:masterClrMapping/>
  </p:clrMapOvr>
</p:sld>
</file>

<file path=ppt/theme/theme1.xml><?xml version="1.0" encoding="utf-8"?>
<a:theme xmlns:a="http://schemas.openxmlformats.org/drawingml/2006/main" name="TemplateTbh">
  <a:themeElements>
    <a:clrScheme name="TBH">
      <a:dk1>
        <a:srgbClr val="00338D"/>
      </a:dk1>
      <a:lt1>
        <a:srgbClr val="FFFFFF"/>
      </a:lt1>
      <a:dk2>
        <a:srgbClr val="2A6EBB"/>
      </a:dk2>
      <a:lt2>
        <a:srgbClr val="FFFFFF"/>
      </a:lt2>
      <a:accent1>
        <a:srgbClr val="8DB3E2"/>
      </a:accent1>
      <a:accent2>
        <a:srgbClr val="2A6EBB"/>
      </a:accent2>
      <a:accent3>
        <a:srgbClr val="00338D"/>
      </a:accent3>
      <a:accent4>
        <a:srgbClr val="E98300"/>
      </a:accent4>
      <a:accent5>
        <a:srgbClr val="EEAF00"/>
      </a:accent5>
      <a:accent6>
        <a:srgbClr val="6DB33F"/>
      </a:accent6>
      <a:hlink>
        <a:srgbClr val="E98300"/>
      </a:hlink>
      <a:folHlink>
        <a:srgbClr val="A5A5A5"/>
      </a:folHlink>
    </a:clrScheme>
    <a:fontScheme name="Custom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2400" dirty="0"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1861</TotalTime>
  <Words>3129</Words>
  <Application>Microsoft Office PowerPoint</Application>
  <PresentationFormat>On-screen Show (4:3)</PresentationFormat>
  <Paragraphs>512</Paragraphs>
  <Slides>91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3" baseType="lpstr">
      <vt:lpstr>TemplateTbh</vt:lpstr>
      <vt:lpstr>Worksheet</vt:lpstr>
      <vt:lpstr>Las Positas College    Cassidy Medina, M.Ed., BCBA  Priti S Nagaraj, M.S. (ASR), BCBA, CCC-SLP  Clinicians, Trumpet Behavioral Health  </vt:lpstr>
      <vt:lpstr>Who We Are…</vt:lpstr>
      <vt:lpstr>What We Do…</vt:lpstr>
      <vt:lpstr>What We Already Know!</vt:lpstr>
      <vt:lpstr>Current Facts About Autism</vt:lpstr>
      <vt:lpstr>Individual Differences</vt:lpstr>
      <vt:lpstr>Autism Diagnosis (CDC) </vt:lpstr>
      <vt:lpstr>Autism Diagnosis (CDC) </vt:lpstr>
      <vt:lpstr>Applied Behavioral Analysis (ABA)</vt:lpstr>
      <vt:lpstr>Working with those with Autism</vt:lpstr>
      <vt:lpstr>Maximizing Opportunities</vt:lpstr>
      <vt:lpstr>Maximizing Opportunities By:</vt:lpstr>
      <vt:lpstr>Maximizing Opportunities By:</vt:lpstr>
      <vt:lpstr>Creating a  Positive Environment</vt:lpstr>
      <vt:lpstr>Creating a  Positive Environment</vt:lpstr>
      <vt:lpstr>Using Behavioral Momentum </vt:lpstr>
      <vt:lpstr>Using the Premack Principle</vt:lpstr>
      <vt:lpstr>Using Behavioral Skills Training  (BST)</vt:lpstr>
      <vt:lpstr>Using Behavioral Skills Training  (BST)</vt:lpstr>
      <vt:lpstr>Using Reinforcement</vt:lpstr>
      <vt:lpstr>Using Reinforcement</vt:lpstr>
      <vt:lpstr>Common Arguments Against Reinforcement </vt:lpstr>
      <vt:lpstr>The Facts</vt:lpstr>
      <vt:lpstr>Developmental Changes &amp; Reinforcement</vt:lpstr>
      <vt:lpstr>Developmental Changes  And Reinforcement</vt:lpstr>
      <vt:lpstr>In Defense of Reinforcement</vt:lpstr>
      <vt:lpstr>Reinforcement Guidelines</vt:lpstr>
      <vt:lpstr>Finding Out What’s Reinforcing</vt:lpstr>
      <vt:lpstr>Are you a “reinforcer” or an “enforcer”? </vt:lpstr>
      <vt:lpstr>Make Yourself a Reinforcer</vt:lpstr>
      <vt:lpstr>Using Self Monitoring/ Self Management</vt:lpstr>
      <vt:lpstr>Modifying Tasks and Activities</vt:lpstr>
      <vt:lpstr>Using Appropriate Language</vt:lpstr>
      <vt:lpstr>Giving Effective Instructions</vt:lpstr>
      <vt:lpstr>Effectively Denying Requests</vt:lpstr>
      <vt:lpstr>Always Following Through!</vt:lpstr>
      <vt:lpstr>Avoiding Power Struggles</vt:lpstr>
      <vt:lpstr>Problem Behaviors!!</vt:lpstr>
      <vt:lpstr>Behavior is Functional</vt:lpstr>
      <vt:lpstr>Identifying target behaviors</vt:lpstr>
      <vt:lpstr>Defining and Being Specific!</vt:lpstr>
      <vt:lpstr>Activity</vt:lpstr>
      <vt:lpstr>What Are The ABC’s?</vt:lpstr>
      <vt:lpstr>What is an Antecedent?</vt:lpstr>
      <vt:lpstr>What is the Behavior?</vt:lpstr>
      <vt:lpstr>What is the Consequence?</vt:lpstr>
      <vt:lpstr>Why do we need the ABC’s?</vt:lpstr>
      <vt:lpstr>Example 1</vt:lpstr>
      <vt:lpstr>Example 2</vt:lpstr>
      <vt:lpstr>Example 3</vt:lpstr>
      <vt:lpstr>Taking Data on ABC’s</vt:lpstr>
      <vt:lpstr>Slide 52</vt:lpstr>
      <vt:lpstr>Slide 53</vt:lpstr>
      <vt:lpstr>Slide 54</vt:lpstr>
      <vt:lpstr>Let’s Try It!</vt:lpstr>
      <vt:lpstr>Example 1</vt:lpstr>
      <vt:lpstr>Example 2</vt:lpstr>
      <vt:lpstr>Analyze the ABC’s</vt:lpstr>
      <vt:lpstr>In other words…</vt:lpstr>
      <vt:lpstr>Analyzing the ABC’s</vt:lpstr>
      <vt:lpstr>Identifying Function(s)/Purpose(s)</vt:lpstr>
      <vt:lpstr>“Attention”</vt:lpstr>
      <vt:lpstr>“Escape”</vt:lpstr>
      <vt:lpstr>“Access”</vt:lpstr>
      <vt:lpstr>“Sensory/Automatic”</vt:lpstr>
      <vt:lpstr>Functions of Behavior</vt:lpstr>
      <vt:lpstr>Activity</vt:lpstr>
      <vt:lpstr>Example 1</vt:lpstr>
      <vt:lpstr>Example 2</vt:lpstr>
      <vt:lpstr>Creating A Behavior Plan</vt:lpstr>
      <vt:lpstr>Positive Behavioral Strategies</vt:lpstr>
      <vt:lpstr>Positive Strategies Include…</vt:lpstr>
      <vt:lpstr>Using Preventative Strategies</vt:lpstr>
      <vt:lpstr>Preventative Strategies</vt:lpstr>
      <vt:lpstr>Preventative Strategies</vt:lpstr>
      <vt:lpstr>Preventative Examples</vt:lpstr>
      <vt:lpstr>Using Instructional Strategies</vt:lpstr>
      <vt:lpstr>Instructional Strategies</vt:lpstr>
      <vt:lpstr>Instructional Strategies</vt:lpstr>
      <vt:lpstr>Teaching Replacement  Behaviors</vt:lpstr>
      <vt:lpstr>When to Teach  Replacement Behavior</vt:lpstr>
      <vt:lpstr>Teaching Adaptive Behaviors</vt:lpstr>
      <vt:lpstr>Using Reactive Strategies</vt:lpstr>
      <vt:lpstr>Using Reactive Strategies</vt:lpstr>
      <vt:lpstr>Reacting to Inappropriate Behavior</vt:lpstr>
      <vt:lpstr>Reactive Strategies</vt:lpstr>
      <vt:lpstr>What is Punishment?</vt:lpstr>
      <vt:lpstr>Punishment Procedures</vt:lpstr>
      <vt:lpstr>Reinforcement or Punishment:  Which should you use?</vt:lpstr>
      <vt:lpstr>Summary</vt:lpstr>
      <vt:lpstr>Contact with Questions!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Research To Promote Excellence in Service Delivery:  Mission and Process</dc:title>
  <dc:creator>Johanne</dc:creator>
  <cp:lastModifiedBy>Cassidy Medina</cp:lastModifiedBy>
  <cp:revision>117</cp:revision>
  <dcterms:created xsi:type="dcterms:W3CDTF">2012-11-08T17:37:54Z</dcterms:created>
  <dcterms:modified xsi:type="dcterms:W3CDTF">2017-02-21T18:12:32Z</dcterms:modified>
</cp:coreProperties>
</file>