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handoutMasterIdLst>
    <p:handoutMasterId r:id="rId20"/>
  </p:handoutMasterIdLst>
  <p:sldIdLst>
    <p:sldId id="256" r:id="rId2"/>
    <p:sldId id="278" r:id="rId3"/>
    <p:sldId id="287" r:id="rId4"/>
    <p:sldId id="257" r:id="rId5"/>
    <p:sldId id="268" r:id="rId6"/>
    <p:sldId id="283" r:id="rId7"/>
    <p:sldId id="258" r:id="rId8"/>
    <p:sldId id="263" r:id="rId9"/>
    <p:sldId id="284" r:id="rId10"/>
    <p:sldId id="288" r:id="rId11"/>
    <p:sldId id="269" r:id="rId12"/>
    <p:sldId id="289" r:id="rId13"/>
    <p:sldId id="280" r:id="rId14"/>
    <p:sldId id="279" r:id="rId15"/>
    <p:sldId id="272" r:id="rId16"/>
    <p:sldId id="285" r:id="rId17"/>
    <p:sldId id="286" r:id="rId1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934BC9"/>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343"/>
    <p:restoredTop sz="80293" autoAdjust="0"/>
  </p:normalViewPr>
  <p:slideViewPr>
    <p:cSldViewPr>
      <p:cViewPr varScale="1">
        <p:scale>
          <a:sx n="74" d="100"/>
          <a:sy n="74" d="100"/>
        </p:scale>
        <p:origin x="1074" y="60"/>
      </p:cViewPr>
      <p:guideLst>
        <p:guide orient="horz" pos="2160"/>
        <p:guide pos="2880"/>
      </p:guideLst>
    </p:cSldViewPr>
  </p:slideViewPr>
  <p:notesTextViewPr>
    <p:cViewPr>
      <p:scale>
        <a:sx n="75" d="100"/>
        <a:sy n="75" d="100"/>
      </p:scale>
      <p:origin x="0" y="0"/>
    </p:cViewPr>
  </p:notesTextViewPr>
  <p:notesViewPr>
    <p:cSldViewPr>
      <p:cViewPr varScale="1">
        <p:scale>
          <a:sx n="74" d="100"/>
          <a:sy n="74" d="100"/>
        </p:scale>
        <p:origin x="-1374" y="-10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r>
              <a:rPr lang="en-US" smtClean="0"/>
              <a:t>1/3/2016</a:t>
            </a:r>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3A2D264E-6C95-4FAC-902B-E4667AC8BB24}" type="slidenum">
              <a:rPr lang="en-US" smtClean="0"/>
              <a:t>‹#›</a:t>
            </a:fld>
            <a:endParaRPr lang="en-US"/>
          </a:p>
        </p:txBody>
      </p:sp>
    </p:spTree>
    <p:extLst>
      <p:ext uri="{BB962C8B-B14F-4D97-AF65-F5344CB8AC3E}">
        <p14:creationId xmlns:p14="http://schemas.microsoft.com/office/powerpoint/2010/main" val="130530279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r>
              <a:rPr lang="en-US" smtClean="0"/>
              <a:t>1/3/2016</a:t>
            </a:r>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0EECC1A0-48BE-49F4-8DB1-7429CF94F9AE}" type="slidenum">
              <a:rPr lang="en-US" smtClean="0"/>
              <a:t>‹#›</a:t>
            </a:fld>
            <a:endParaRPr lang="en-US"/>
          </a:p>
        </p:txBody>
      </p:sp>
    </p:spTree>
    <p:extLst>
      <p:ext uri="{BB962C8B-B14F-4D97-AF65-F5344CB8AC3E}">
        <p14:creationId xmlns:p14="http://schemas.microsoft.com/office/powerpoint/2010/main" val="182967755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answers.com/topic/management"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www.answers.com/topic/business" TargetMode="External"/><Relationship Id="rId5" Type="http://schemas.openxmlformats.org/officeDocument/2006/relationships/hyperlink" Target="http://www.answers.com/topic/culture" TargetMode="External"/><Relationship Id="rId4" Type="http://schemas.openxmlformats.org/officeDocument/2006/relationships/hyperlink" Target="http://www.answers.com/topic/philosophy-of-business"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youtube.com/watch?v=LR093vZ3zUU"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ECC1A0-48BE-49F4-8DB1-7429CF94F9AE}" type="slidenum">
              <a:rPr lang="en-US" smtClean="0"/>
              <a:t>1</a:t>
            </a:fld>
            <a:endParaRPr lang="en-US"/>
          </a:p>
        </p:txBody>
      </p:sp>
      <p:sp>
        <p:nvSpPr>
          <p:cNvPr id="5" name="Date Placeholder 4"/>
          <p:cNvSpPr>
            <a:spLocks noGrp="1"/>
          </p:cNvSpPr>
          <p:nvPr>
            <p:ph type="dt" idx="11"/>
          </p:nvPr>
        </p:nvSpPr>
        <p:spPr/>
        <p:txBody>
          <a:bodyPr/>
          <a:lstStyle/>
          <a:p>
            <a:r>
              <a:rPr lang="en-US" smtClean="0"/>
              <a:t>1/3/2016</a:t>
            </a:r>
            <a:endParaRPr lang="en-US"/>
          </a:p>
        </p:txBody>
      </p:sp>
    </p:spTree>
    <p:extLst>
      <p:ext uri="{BB962C8B-B14F-4D97-AF65-F5344CB8AC3E}">
        <p14:creationId xmlns:p14="http://schemas.microsoft.com/office/powerpoint/2010/main" val="3198910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ECC1A0-48BE-49F4-8DB1-7429CF94F9AE}" type="slidenum">
              <a:rPr lang="en-US" smtClean="0"/>
              <a:t>13</a:t>
            </a:fld>
            <a:endParaRPr lang="en-US"/>
          </a:p>
        </p:txBody>
      </p:sp>
      <p:sp>
        <p:nvSpPr>
          <p:cNvPr id="5" name="Date Placeholder 4"/>
          <p:cNvSpPr>
            <a:spLocks noGrp="1"/>
          </p:cNvSpPr>
          <p:nvPr>
            <p:ph type="dt" idx="11"/>
          </p:nvPr>
        </p:nvSpPr>
        <p:spPr/>
        <p:txBody>
          <a:bodyPr/>
          <a:lstStyle/>
          <a:p>
            <a:r>
              <a:rPr lang="en-US" smtClean="0"/>
              <a:t>1/3/2016</a:t>
            </a:r>
            <a:endParaRPr lang="en-US"/>
          </a:p>
        </p:txBody>
      </p:sp>
    </p:spTree>
    <p:extLst>
      <p:ext uri="{BB962C8B-B14F-4D97-AF65-F5344CB8AC3E}">
        <p14:creationId xmlns:p14="http://schemas.microsoft.com/office/powerpoint/2010/main" val="2137516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ECC1A0-48BE-49F4-8DB1-7429CF94F9AE}" type="slidenum">
              <a:rPr lang="en-US" smtClean="0"/>
              <a:t>14</a:t>
            </a:fld>
            <a:endParaRPr lang="en-US"/>
          </a:p>
        </p:txBody>
      </p:sp>
      <p:sp>
        <p:nvSpPr>
          <p:cNvPr id="5" name="Date Placeholder 4"/>
          <p:cNvSpPr>
            <a:spLocks noGrp="1"/>
          </p:cNvSpPr>
          <p:nvPr>
            <p:ph type="dt" idx="11"/>
          </p:nvPr>
        </p:nvSpPr>
        <p:spPr/>
        <p:txBody>
          <a:bodyPr/>
          <a:lstStyle/>
          <a:p>
            <a:r>
              <a:rPr lang="en-US" smtClean="0"/>
              <a:t>1/3/2016</a:t>
            </a:r>
            <a:endParaRPr lang="en-US"/>
          </a:p>
        </p:txBody>
      </p:sp>
    </p:spTree>
    <p:extLst>
      <p:ext uri="{BB962C8B-B14F-4D97-AF65-F5344CB8AC3E}">
        <p14:creationId xmlns:p14="http://schemas.microsoft.com/office/powerpoint/2010/main" val="27433029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http://etec.ctlt.ubc.ca/510wiki/File:Reflective-practice.gif</a:t>
            </a:r>
          </a:p>
          <a:p>
            <a:endParaRPr lang="en-US" dirty="0"/>
          </a:p>
        </p:txBody>
      </p:sp>
      <p:sp>
        <p:nvSpPr>
          <p:cNvPr id="4" name="Slide Number Placeholder 3"/>
          <p:cNvSpPr>
            <a:spLocks noGrp="1"/>
          </p:cNvSpPr>
          <p:nvPr>
            <p:ph type="sldNum" sz="quarter" idx="10"/>
          </p:nvPr>
        </p:nvSpPr>
        <p:spPr/>
        <p:txBody>
          <a:bodyPr/>
          <a:lstStyle/>
          <a:p>
            <a:fld id="{0EECC1A0-48BE-49F4-8DB1-7429CF94F9AE}" type="slidenum">
              <a:rPr lang="en-US" smtClean="0"/>
              <a:t>15</a:t>
            </a:fld>
            <a:endParaRPr lang="en-US"/>
          </a:p>
        </p:txBody>
      </p:sp>
      <p:sp>
        <p:nvSpPr>
          <p:cNvPr id="5" name="Date Placeholder 4"/>
          <p:cNvSpPr>
            <a:spLocks noGrp="1"/>
          </p:cNvSpPr>
          <p:nvPr>
            <p:ph type="dt" idx="11"/>
          </p:nvPr>
        </p:nvSpPr>
        <p:spPr/>
        <p:txBody>
          <a:bodyPr/>
          <a:lstStyle/>
          <a:p>
            <a:r>
              <a:rPr lang="en-US" smtClean="0"/>
              <a:t>1/3/2016</a:t>
            </a:r>
            <a:endParaRPr lang="en-US"/>
          </a:p>
        </p:txBody>
      </p:sp>
    </p:spTree>
    <p:extLst>
      <p:ext uri="{BB962C8B-B14F-4D97-AF65-F5344CB8AC3E}">
        <p14:creationId xmlns:p14="http://schemas.microsoft.com/office/powerpoint/2010/main" val="2290589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have commitments agreed upon through shared governance that commit us to providing an education that is cognizant of global perspectives: Core Competencies, or ISLOs, and Educational Master Plan. </a:t>
            </a:r>
            <a:endParaRPr lang="en-US" sz="1200" kern="1200" dirty="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r>
              <a:rPr lang="en-US" smtClean="0"/>
              <a:t>1/3/2016</a:t>
            </a:r>
            <a:endParaRPr lang="en-US"/>
          </a:p>
        </p:txBody>
      </p:sp>
      <p:sp>
        <p:nvSpPr>
          <p:cNvPr id="5" name="Slide Number Placeholder 4"/>
          <p:cNvSpPr>
            <a:spLocks noGrp="1"/>
          </p:cNvSpPr>
          <p:nvPr>
            <p:ph type="sldNum" sz="quarter" idx="11"/>
          </p:nvPr>
        </p:nvSpPr>
        <p:spPr/>
        <p:txBody>
          <a:bodyPr/>
          <a:lstStyle/>
          <a:p>
            <a:fld id="{0EECC1A0-48BE-49F4-8DB1-7429CF94F9AE}" type="slidenum">
              <a:rPr lang="en-US" smtClean="0"/>
              <a:t>16</a:t>
            </a:fld>
            <a:endParaRPr lang="en-US"/>
          </a:p>
        </p:txBody>
      </p:sp>
    </p:spTree>
    <p:extLst>
      <p:ext uri="{BB962C8B-B14F-4D97-AF65-F5344CB8AC3E}">
        <p14:creationId xmlns:p14="http://schemas.microsoft.com/office/powerpoint/2010/main" val="419962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Times New Roman" panose="02020603050405020304" pitchFamily="18" charset="0"/>
                <a:cs typeface="Times New Roman" panose="02020603050405020304" pitchFamily="18" charset="0"/>
              </a:rPr>
              <a:t>Tom Friedman</a:t>
            </a:r>
          </a:p>
          <a:p>
            <a:r>
              <a:rPr lang="en-US" sz="1400" dirty="0">
                <a:latin typeface="Times New Roman" panose="02020603050405020304" pitchFamily="18" charset="0"/>
                <a:cs typeface="Times New Roman" panose="02020603050405020304" pitchFamily="18" charset="0"/>
              </a:rPr>
              <a:t>The World is Flat – popular business </a:t>
            </a:r>
            <a:r>
              <a:rPr lang="en-US" sz="1400" dirty="0" smtClean="0">
                <a:latin typeface="Times New Roman" panose="02020603050405020304" pitchFamily="18" charset="0"/>
                <a:cs typeface="Times New Roman" panose="02020603050405020304" pitchFamily="18" charset="0"/>
              </a:rPr>
              <a:t>book</a:t>
            </a:r>
            <a:endParaRPr lang="en-US" sz="1400" dirty="0">
              <a:latin typeface="Times New Roman" panose="02020603050405020304" pitchFamily="18" charset="0"/>
              <a:cs typeface="Times New Roman" panose="02020603050405020304" pitchFamily="18" charset="0"/>
            </a:endParaRPr>
          </a:p>
          <a:p>
            <a:pPr>
              <a:defRPr/>
            </a:pPr>
            <a:r>
              <a:rPr lang="en-US" sz="1400" b="1" dirty="0">
                <a:solidFill>
                  <a:srgbClr val="7030A0"/>
                </a:solidFill>
                <a:latin typeface="Times New Roman" panose="02020603050405020304" pitchFamily="18" charset="0"/>
                <a:cs typeface="Times New Roman" panose="02020603050405020304" pitchFamily="18" charset="0"/>
              </a:rPr>
              <a:t>SIGNIFICANCE</a:t>
            </a:r>
            <a:endParaRPr lang="en-US" sz="1400" dirty="0">
              <a:latin typeface="Times New Roman" panose="02020603050405020304" pitchFamily="18" charset="0"/>
              <a:cs typeface="Times New Roman" panose="02020603050405020304" pitchFamily="18" charset="0"/>
            </a:endParaRPr>
          </a:p>
          <a:p>
            <a:pPr defTabSz="970886">
              <a:defRPr/>
            </a:pPr>
            <a:endParaRPr lang="en-US" sz="1400" dirty="0">
              <a:latin typeface="Times New Roman" panose="02020603050405020304" pitchFamily="18" charset="0"/>
              <a:cs typeface="Times New Roman" panose="02020603050405020304" pitchFamily="18" charset="0"/>
            </a:endParaRPr>
          </a:p>
          <a:p>
            <a:pPr defTabSz="970886">
              <a:defRPr/>
            </a:pPr>
            <a:r>
              <a:rPr lang="en-US" sz="1400" dirty="0">
                <a:latin typeface="Times New Roman" panose="02020603050405020304" pitchFamily="18" charset="0"/>
                <a:cs typeface="Times New Roman" panose="02020603050405020304" pitchFamily="18" charset="0"/>
              </a:rPr>
              <a:t>Means more risk for the enterprise and the individual:</a:t>
            </a:r>
          </a:p>
          <a:p>
            <a:pPr>
              <a:defRPr/>
            </a:pPr>
            <a:endParaRPr lang="en-US" sz="1400" dirty="0">
              <a:latin typeface="Times New Roman" panose="02020603050405020304" pitchFamily="18" charset="0"/>
              <a:cs typeface="Times New Roman" panose="02020603050405020304" pitchFamily="18" charset="0"/>
            </a:endParaRPr>
          </a:p>
          <a:p>
            <a:pPr>
              <a:defRPr/>
            </a:pPr>
            <a:r>
              <a:rPr lang="en-US" sz="1400" dirty="0">
                <a:latin typeface="Times New Roman" panose="02020603050405020304" pitchFamily="18" charset="0"/>
                <a:cs typeface="Times New Roman" panose="02020603050405020304" pitchFamily="18" charset="0"/>
              </a:rPr>
              <a:t>Organizations are expanding globally to give them an edge in global marketplace. No organization can survive without considering global implications – means new skills and abilities, roles for HR</a:t>
            </a:r>
          </a:p>
          <a:p>
            <a:pPr>
              <a:defRPr/>
            </a:pPr>
            <a:endParaRPr lang="en-US" sz="1400" dirty="0">
              <a:latin typeface="Times New Roman" panose="02020603050405020304" pitchFamily="18" charset="0"/>
              <a:cs typeface="Times New Roman" panose="02020603050405020304" pitchFamily="18" charset="0"/>
            </a:endParaRPr>
          </a:p>
          <a:p>
            <a:pPr>
              <a:defRPr/>
            </a:pPr>
            <a:r>
              <a:rPr lang="en-US" sz="1400" dirty="0">
                <a:latin typeface="Times New Roman" panose="02020603050405020304" pitchFamily="18" charset="0"/>
                <a:cs typeface="Times New Roman" panose="02020603050405020304" pitchFamily="18" charset="0"/>
              </a:rPr>
              <a:t>In 1990 3000 MNCs, 2012 over 100,000 MNCs with over 57 trillion in assets ( *World Investment Report World Investment Forum, April 2012, under secretary Robert </a:t>
            </a:r>
            <a:r>
              <a:rPr lang="en-US" sz="1400" dirty="0" err="1">
                <a:latin typeface="Times New Roman" panose="02020603050405020304" pitchFamily="18" charset="0"/>
                <a:cs typeface="Times New Roman" panose="02020603050405020304" pitchFamily="18" charset="0"/>
              </a:rPr>
              <a:t>Hormats</a:t>
            </a:r>
            <a:r>
              <a:rPr lang="en-US" sz="1400" dirty="0">
                <a:latin typeface="Times New Roman" panose="02020603050405020304" pitchFamily="18" charset="0"/>
                <a:cs typeface="Times New Roman" panose="02020603050405020304" pitchFamily="18" charset="0"/>
              </a:rPr>
              <a:t>)</a:t>
            </a:r>
          </a:p>
          <a:p>
            <a:pPr>
              <a:defRPr/>
            </a:pPr>
            <a:endParaRPr lang="en-US" sz="1400" dirty="0">
              <a:latin typeface="Times New Roman" panose="02020603050405020304" pitchFamily="18" charset="0"/>
              <a:cs typeface="Times New Roman" panose="02020603050405020304" pitchFamily="18" charset="0"/>
            </a:endParaRPr>
          </a:p>
          <a:p>
            <a:pPr>
              <a:defRPr/>
            </a:pPr>
            <a:r>
              <a:rPr lang="en-US" sz="1400" dirty="0">
                <a:latin typeface="Times New Roman" panose="02020603050405020304" pitchFamily="18" charset="0"/>
                <a:cs typeface="Times New Roman" panose="02020603050405020304" pitchFamily="18" charset="0"/>
              </a:rPr>
              <a:t>More people working cross culturally in more countries.</a:t>
            </a:r>
            <a:br>
              <a:rPr lang="en-US" sz="1400" dirty="0">
                <a:latin typeface="Times New Roman" panose="02020603050405020304" pitchFamily="18" charset="0"/>
                <a:cs typeface="Times New Roman" panose="02020603050405020304" pitchFamily="18" charset="0"/>
              </a:rPr>
            </a:br>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0EECC1A0-48BE-49F4-8DB1-7429CF94F9AE}" type="slidenum">
              <a:rPr lang="en-US" smtClean="0"/>
              <a:t>2</a:t>
            </a:fld>
            <a:endParaRPr lang="en-US"/>
          </a:p>
        </p:txBody>
      </p:sp>
      <p:sp>
        <p:nvSpPr>
          <p:cNvPr id="5" name="Date Placeholder 4"/>
          <p:cNvSpPr>
            <a:spLocks noGrp="1"/>
          </p:cNvSpPr>
          <p:nvPr>
            <p:ph type="dt" idx="11"/>
          </p:nvPr>
        </p:nvSpPr>
        <p:spPr/>
        <p:txBody>
          <a:bodyPr/>
          <a:lstStyle/>
          <a:p>
            <a:r>
              <a:rPr lang="en-US" smtClean="0"/>
              <a:t>1/3/2016</a:t>
            </a:r>
            <a:endParaRPr lang="en-US"/>
          </a:p>
        </p:txBody>
      </p:sp>
    </p:spTree>
    <p:extLst>
      <p:ext uri="{BB962C8B-B14F-4D97-AF65-F5344CB8AC3E}">
        <p14:creationId xmlns:p14="http://schemas.microsoft.com/office/powerpoint/2010/main" val="1136496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3325" y="390525"/>
            <a:ext cx="4459288" cy="3344863"/>
          </a:xfrm>
        </p:spPr>
      </p:sp>
      <p:sp>
        <p:nvSpPr>
          <p:cNvPr id="3" name="Notes Placeholder 2"/>
          <p:cNvSpPr>
            <a:spLocks noGrp="1"/>
          </p:cNvSpPr>
          <p:nvPr>
            <p:ph type="body" idx="1"/>
          </p:nvPr>
        </p:nvSpPr>
        <p:spPr>
          <a:xfrm>
            <a:off x="710248" y="3990102"/>
            <a:ext cx="5681980" cy="4850712"/>
          </a:xfrm>
        </p:spPr>
        <p:txBody>
          <a:bodyPr/>
          <a:lstStyle/>
          <a:p>
            <a:r>
              <a:rPr lang="en-US" sz="1400" dirty="0">
                <a:latin typeface="Times New Roman" panose="02020603050405020304" pitchFamily="18" charset="0"/>
                <a:cs typeface="Times New Roman" panose="02020603050405020304" pitchFamily="18" charset="0"/>
              </a:rPr>
              <a:t>It is essential for leaders and followers, and consequently business students to learn to navigate our increasingly complex global environment. Today we will:</a:t>
            </a:r>
          </a:p>
          <a:p>
            <a:r>
              <a:rPr lang="en-US" sz="1400" dirty="0">
                <a:latin typeface="Times New Roman" panose="02020603050405020304" pitchFamily="18" charset="0"/>
                <a:cs typeface="Times New Roman" panose="02020603050405020304" pitchFamily="18" charset="0"/>
              </a:rPr>
              <a:t> </a:t>
            </a:r>
          </a:p>
          <a:p>
            <a:r>
              <a:rPr lang="en-US" sz="1400" b="1" dirty="0">
                <a:latin typeface="Times New Roman" panose="02020603050405020304" pitchFamily="18" charset="0"/>
                <a:cs typeface="Times New Roman" panose="02020603050405020304" pitchFamily="18" charset="0"/>
              </a:rPr>
              <a:t>a. Define </a:t>
            </a:r>
            <a:r>
              <a:rPr lang="en-US" sz="1400" dirty="0">
                <a:latin typeface="Times New Roman" panose="02020603050405020304" pitchFamily="18" charset="0"/>
                <a:cs typeface="Times New Roman" panose="02020603050405020304" pitchFamily="18" charset="0"/>
              </a:rPr>
              <a:t>and discuss the importance of a global perspective / global mindset and global leadership skills</a:t>
            </a:r>
          </a:p>
          <a:p>
            <a:r>
              <a:rPr lang="en-US" sz="1400" b="1" dirty="0">
                <a:latin typeface="Times New Roman" panose="02020603050405020304" pitchFamily="18" charset="0"/>
                <a:cs typeface="Times New Roman" panose="02020603050405020304" pitchFamily="18" charset="0"/>
              </a:rPr>
              <a:t>b. Introduce </a:t>
            </a:r>
            <a:r>
              <a:rPr lang="en-US" sz="1400" dirty="0">
                <a:latin typeface="Times New Roman" panose="02020603050405020304" pitchFamily="18" charset="0"/>
                <a:cs typeface="Times New Roman" panose="02020603050405020304" pitchFamily="18" charset="0"/>
              </a:rPr>
              <a:t>research regarding the need for global mindset and global leadership </a:t>
            </a:r>
            <a:r>
              <a:rPr lang="en-US" sz="1400" dirty="0" smtClean="0">
                <a:latin typeface="Times New Roman" panose="02020603050405020304" pitchFamily="18" charset="0"/>
                <a:cs typeface="Times New Roman" panose="02020603050405020304" pitchFamily="18" charset="0"/>
              </a:rPr>
              <a:t>skills</a:t>
            </a:r>
          </a:p>
          <a:p>
            <a:r>
              <a:rPr lang="en-US" sz="1400" dirty="0" smtClean="0">
                <a:latin typeface="Times New Roman" panose="02020603050405020304" pitchFamily="18" charset="0"/>
                <a:cs typeface="Times New Roman" panose="02020603050405020304" pitchFamily="18" charset="0"/>
              </a:rPr>
              <a:t>c. </a:t>
            </a:r>
            <a:r>
              <a:rPr lang="en-US" sz="1400" b="1" dirty="0" smtClean="0">
                <a:latin typeface="Times New Roman" panose="02020603050405020304" pitchFamily="18" charset="0"/>
                <a:cs typeface="Times New Roman" panose="02020603050405020304" pitchFamily="18" charset="0"/>
              </a:rPr>
              <a:t>Assess LPC’s </a:t>
            </a:r>
            <a:r>
              <a:rPr lang="en-US" sz="1400" b="0" dirty="0" smtClean="0">
                <a:latin typeface="Times New Roman" panose="02020603050405020304" pitchFamily="18" charset="0"/>
                <a:cs typeface="Times New Roman" panose="02020603050405020304" pitchFamily="18" charset="0"/>
              </a:rPr>
              <a:t>institutional</a:t>
            </a:r>
            <a:r>
              <a:rPr lang="en-US" sz="1400" b="0" baseline="0" dirty="0" smtClean="0">
                <a:latin typeface="Times New Roman" panose="02020603050405020304" pitchFamily="18" charset="0"/>
                <a:cs typeface="Times New Roman" panose="02020603050405020304" pitchFamily="18" charset="0"/>
              </a:rPr>
              <a:t> commitment and </a:t>
            </a:r>
            <a:r>
              <a:rPr lang="en-US" sz="1400" b="1" baseline="0" dirty="0" smtClean="0">
                <a:latin typeface="Times New Roman" panose="02020603050405020304" pitchFamily="18" charset="0"/>
                <a:cs typeface="Times New Roman" panose="02020603050405020304" pitchFamily="18" charset="0"/>
              </a:rPr>
              <a:t>individual</a:t>
            </a:r>
            <a:r>
              <a:rPr lang="en-US" sz="1400" b="0" baseline="0" dirty="0" smtClean="0">
                <a:latin typeface="Times New Roman" panose="02020603050405020304" pitchFamily="18" charset="0"/>
                <a:cs typeface="Times New Roman" panose="02020603050405020304" pitchFamily="18" charset="0"/>
              </a:rPr>
              <a:t> faculty commitment to these outcomes</a:t>
            </a:r>
            <a:endParaRPr lang="en-US" sz="1400" dirty="0">
              <a:latin typeface="Times New Roman" panose="02020603050405020304" pitchFamily="18" charset="0"/>
              <a:cs typeface="Times New Roman" panose="02020603050405020304" pitchFamily="18" charset="0"/>
            </a:endParaRPr>
          </a:p>
          <a:p>
            <a:r>
              <a:rPr lang="en-US" sz="1400" b="1" dirty="0" smtClean="0">
                <a:latin typeface="Times New Roman" panose="02020603050405020304" pitchFamily="18" charset="0"/>
                <a:cs typeface="Times New Roman" panose="02020603050405020304" pitchFamily="18" charset="0"/>
              </a:rPr>
              <a:t>d. </a:t>
            </a:r>
            <a:r>
              <a:rPr lang="en-US" sz="1400" b="1" dirty="0">
                <a:latin typeface="Times New Roman" panose="02020603050405020304" pitchFamily="18" charset="0"/>
                <a:cs typeface="Times New Roman" panose="02020603050405020304" pitchFamily="18" charset="0"/>
              </a:rPr>
              <a:t>Discuss </a:t>
            </a:r>
            <a:r>
              <a:rPr lang="en-US" sz="1400" dirty="0">
                <a:latin typeface="Times New Roman" panose="02020603050405020304" pitchFamily="18" charset="0"/>
                <a:cs typeface="Times New Roman" panose="02020603050405020304" pitchFamily="18" charset="0"/>
              </a:rPr>
              <a:t>ways </a:t>
            </a:r>
            <a:r>
              <a:rPr lang="en-US" sz="1400" dirty="0" smtClean="0">
                <a:latin typeface="Times New Roman" panose="02020603050405020304" pitchFamily="18" charset="0"/>
                <a:cs typeface="Times New Roman" panose="02020603050405020304" pitchFamily="18" charset="0"/>
              </a:rPr>
              <a:t>of increasing our commitment</a:t>
            </a:r>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We have three focus questions for you today, and we have additional slides after each question to guide the discussion if needed but that we may or may not get to. The most important thing that we’d like to get out of today is a discussion of ways we can increase our commitment, the last item. I do have slides of our core competencies on developing a global perspective for reference, but you will be invited to discuss these at future town meetings dedicated to revising them.</a:t>
            </a:r>
            <a:r>
              <a:rPr lang="en-US" sz="1400" baseline="0" dirty="0" smtClean="0">
                <a:latin typeface="Times New Roman" panose="02020603050405020304" pitchFamily="18" charset="0"/>
                <a:cs typeface="Times New Roman" panose="02020603050405020304" pitchFamily="18" charset="0"/>
              </a:rPr>
              <a:t> Hopefully this discussion will encourage you to join me on the “Respect and Responsibility” team.</a:t>
            </a:r>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0EECC1A0-48BE-49F4-8DB1-7429CF94F9AE}" type="slidenum">
              <a:rPr lang="en-US" smtClean="0"/>
              <a:t>4</a:t>
            </a:fld>
            <a:endParaRPr lang="en-US" dirty="0"/>
          </a:p>
        </p:txBody>
      </p:sp>
      <p:sp>
        <p:nvSpPr>
          <p:cNvPr id="5" name="Date Placeholder 4"/>
          <p:cNvSpPr>
            <a:spLocks noGrp="1"/>
          </p:cNvSpPr>
          <p:nvPr>
            <p:ph type="dt" idx="11"/>
          </p:nvPr>
        </p:nvSpPr>
        <p:spPr/>
        <p:txBody>
          <a:bodyPr/>
          <a:lstStyle/>
          <a:p>
            <a:r>
              <a:rPr lang="en-US" smtClean="0"/>
              <a:t>1/3/2016</a:t>
            </a:r>
            <a:endParaRPr lang="en-US"/>
          </a:p>
        </p:txBody>
      </p:sp>
    </p:spTree>
    <p:extLst>
      <p:ext uri="{BB962C8B-B14F-4D97-AF65-F5344CB8AC3E}">
        <p14:creationId xmlns:p14="http://schemas.microsoft.com/office/powerpoint/2010/main" val="959745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3325" y="390525"/>
            <a:ext cx="4695825" cy="3521075"/>
          </a:xfrm>
        </p:spPr>
      </p:sp>
      <p:sp>
        <p:nvSpPr>
          <p:cNvPr id="3" name="Notes Placeholder 2"/>
          <p:cNvSpPr>
            <a:spLocks noGrp="1"/>
          </p:cNvSpPr>
          <p:nvPr>
            <p:ph type="body" idx="1"/>
          </p:nvPr>
        </p:nvSpPr>
        <p:spPr>
          <a:xfrm>
            <a:off x="710248" y="4303051"/>
            <a:ext cx="5681980" cy="4381288"/>
          </a:xfrm>
        </p:spPr>
        <p:txBody>
          <a:bodyPr/>
          <a:lstStyle/>
          <a:p>
            <a:pPr marL="348450" lvl="1">
              <a:buClr>
                <a:srgbClr val="002E5F"/>
              </a:buClr>
            </a:pPr>
            <a:r>
              <a:rPr lang="en-US" sz="1400" dirty="0">
                <a:solidFill>
                  <a:srgbClr val="002060"/>
                </a:solidFill>
                <a:latin typeface="Times New Roman" panose="02020603050405020304" pitchFamily="18" charset="0"/>
                <a:cs typeface="Times New Roman" panose="02020603050405020304" pitchFamily="18" charset="0"/>
              </a:rPr>
              <a:t>Business considerations: </a:t>
            </a:r>
          </a:p>
          <a:p>
            <a:pPr marL="819595" lvl="1" indent="-471145">
              <a:buClr>
                <a:srgbClr val="002E5F"/>
              </a:buClr>
              <a:buFont typeface="Wingdings" panose="05000000000000000000" pitchFamily="2" charset="2"/>
              <a:buChar char="q"/>
            </a:pPr>
            <a:r>
              <a:rPr lang="en-US" sz="1400" dirty="0">
                <a:solidFill>
                  <a:srgbClr val="002060"/>
                </a:solidFill>
                <a:latin typeface="Times New Roman" panose="02020603050405020304" pitchFamily="18" charset="0"/>
                <a:cs typeface="Times New Roman" panose="02020603050405020304" pitchFamily="18" charset="0"/>
              </a:rPr>
              <a:t>Diverse cultural systems</a:t>
            </a:r>
            <a:br>
              <a:rPr lang="en-US" sz="1400" dirty="0">
                <a:solidFill>
                  <a:srgbClr val="002060"/>
                </a:solidFill>
                <a:latin typeface="Times New Roman" panose="02020603050405020304" pitchFamily="18" charset="0"/>
                <a:cs typeface="Times New Roman" panose="02020603050405020304" pitchFamily="18" charset="0"/>
              </a:rPr>
            </a:br>
            <a:endParaRPr lang="en-US" sz="1400" dirty="0">
              <a:solidFill>
                <a:srgbClr val="002060"/>
              </a:solidFill>
              <a:latin typeface="Times New Roman" panose="02020603050405020304" pitchFamily="18" charset="0"/>
              <a:cs typeface="Times New Roman" panose="02020603050405020304" pitchFamily="18" charset="0"/>
            </a:endParaRPr>
          </a:p>
          <a:p>
            <a:pPr marL="819595" lvl="1" indent="-471145">
              <a:buClr>
                <a:srgbClr val="002E5F"/>
              </a:buClr>
              <a:buFont typeface="Wingdings" panose="05000000000000000000" pitchFamily="2" charset="2"/>
              <a:buChar char="q"/>
            </a:pPr>
            <a:r>
              <a:rPr lang="en-US" sz="1400" dirty="0">
                <a:solidFill>
                  <a:srgbClr val="002060"/>
                </a:solidFill>
                <a:latin typeface="Times New Roman" panose="02020603050405020304" pitchFamily="18" charset="0"/>
                <a:cs typeface="Times New Roman" panose="02020603050405020304" pitchFamily="18" charset="0"/>
              </a:rPr>
              <a:t>Diverse political and institutional systems</a:t>
            </a:r>
            <a:br>
              <a:rPr lang="en-US" sz="1400" dirty="0">
                <a:solidFill>
                  <a:srgbClr val="002060"/>
                </a:solidFill>
                <a:latin typeface="Times New Roman" panose="02020603050405020304" pitchFamily="18" charset="0"/>
                <a:cs typeface="Times New Roman" panose="02020603050405020304" pitchFamily="18" charset="0"/>
              </a:rPr>
            </a:br>
            <a:endParaRPr lang="en-US" sz="1400" dirty="0">
              <a:solidFill>
                <a:srgbClr val="002060"/>
              </a:solidFill>
              <a:latin typeface="Times New Roman" panose="02020603050405020304" pitchFamily="18" charset="0"/>
              <a:cs typeface="Times New Roman" panose="02020603050405020304" pitchFamily="18" charset="0"/>
            </a:endParaRPr>
          </a:p>
          <a:p>
            <a:pPr marL="819595" lvl="1" indent="-471145">
              <a:buClr>
                <a:srgbClr val="002E5F"/>
              </a:buClr>
              <a:buFont typeface="Wingdings" panose="05000000000000000000" pitchFamily="2" charset="2"/>
              <a:buChar char="q"/>
            </a:pPr>
            <a:r>
              <a:rPr lang="en-US" sz="1400" dirty="0">
                <a:solidFill>
                  <a:srgbClr val="002060"/>
                </a:solidFill>
                <a:latin typeface="Times New Roman" panose="02020603050405020304" pitchFamily="18" charset="0"/>
                <a:cs typeface="Times New Roman" panose="02020603050405020304" pitchFamily="18" charset="0"/>
              </a:rPr>
              <a:t>Time and geographic distance</a:t>
            </a:r>
          </a:p>
          <a:p>
            <a:pPr defTabSz="942289">
              <a:defRPr/>
            </a:pPr>
            <a:endParaRPr lang="en-US" sz="1400" dirty="0">
              <a:latin typeface="Times New Roman" panose="02020603050405020304" pitchFamily="18" charset="0"/>
              <a:cs typeface="Times New Roman" panose="02020603050405020304" pitchFamily="18" charset="0"/>
            </a:endParaRPr>
          </a:p>
          <a:p>
            <a:pPr defTabSz="942289">
              <a:defRPr/>
            </a:pPr>
            <a:r>
              <a:rPr lang="en-US" sz="1400" dirty="0">
                <a:latin typeface="Times New Roman" panose="02020603050405020304" pitchFamily="18" charset="0"/>
                <a:cs typeface="Times New Roman" panose="02020603050405020304" pitchFamily="18" charset="0"/>
              </a:rPr>
              <a:t>Required skills for this new world we live in  - </a:t>
            </a:r>
          </a:p>
          <a:p>
            <a:pPr defTabSz="942289">
              <a:defRPr/>
            </a:pPr>
            <a:endParaRPr lang="en-US" sz="1400" dirty="0">
              <a:latin typeface="Times New Roman" panose="02020603050405020304" pitchFamily="18" charset="0"/>
              <a:cs typeface="Times New Roman" panose="02020603050405020304" pitchFamily="18" charset="0"/>
            </a:endParaRPr>
          </a:p>
          <a:p>
            <a:pPr defTabSz="942289">
              <a:defRPr/>
            </a:pPr>
            <a:r>
              <a:rPr lang="en-US" sz="1400" dirty="0">
                <a:latin typeface="Times New Roman" panose="02020603050405020304" pitchFamily="18" charset="0"/>
                <a:cs typeface="Times New Roman" panose="02020603050405020304" pitchFamily="18" charset="0"/>
              </a:rPr>
              <a:t>If don’t have these skills these are business consequences</a:t>
            </a:r>
          </a:p>
          <a:p>
            <a:pPr defTabSz="942289">
              <a:defRPr/>
            </a:pPr>
            <a:endParaRPr lang="en-US" sz="1400" dirty="0">
              <a:latin typeface="Times New Roman" panose="02020603050405020304" pitchFamily="18" charset="0"/>
              <a:cs typeface="Times New Roman" panose="02020603050405020304" pitchFamily="18" charset="0"/>
            </a:endParaRPr>
          </a:p>
          <a:p>
            <a:pPr defTabSz="942289">
              <a:defRPr/>
            </a:pPr>
            <a:r>
              <a:rPr lang="en-US" sz="1400" dirty="0">
                <a:latin typeface="Times New Roman" panose="02020603050405020304" pitchFamily="18" charset="0"/>
                <a:cs typeface="Times New Roman" panose="02020603050405020304" pitchFamily="18" charset="0"/>
              </a:rPr>
              <a:t>Since we live in a global society and do business in a global marketplace, it is essential for students to learn to navigate the complex global environment. To develop global leadership skills, as well as develop a global perspective that enables success in business in a global environment. </a:t>
            </a:r>
          </a:p>
          <a:p>
            <a:pPr defTabSz="942289">
              <a:defRPr/>
            </a:pPr>
            <a:endParaRPr lang="en-US" sz="1400" dirty="0">
              <a:latin typeface="Times New Roman" panose="02020603050405020304" pitchFamily="18" charset="0"/>
              <a:cs typeface="Times New Roman" panose="02020603050405020304" pitchFamily="18" charset="0"/>
            </a:endParaRPr>
          </a:p>
          <a:p>
            <a:pPr defTabSz="942289">
              <a:defRPr/>
            </a:pPr>
            <a:r>
              <a:rPr lang="en-US" sz="1400" dirty="0">
                <a:latin typeface="Times New Roman" panose="02020603050405020304" pitchFamily="18" charset="0"/>
                <a:cs typeface="Times New Roman" panose="02020603050405020304" pitchFamily="18" charset="0"/>
              </a:rPr>
              <a:t>.  The learning of global competencies needs to be integrated into all courses, not just specific courses,  although those are important too.</a:t>
            </a:r>
          </a:p>
          <a:p>
            <a:endParaRPr lang="en-US" sz="1400"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0EECC1A0-48BE-49F4-8DB1-7429CF94F9AE}" type="slidenum">
              <a:rPr lang="en-US" smtClean="0"/>
              <a:t>5</a:t>
            </a:fld>
            <a:endParaRPr lang="en-US"/>
          </a:p>
        </p:txBody>
      </p:sp>
      <p:sp>
        <p:nvSpPr>
          <p:cNvPr id="5" name="Date Placeholder 4"/>
          <p:cNvSpPr>
            <a:spLocks noGrp="1"/>
          </p:cNvSpPr>
          <p:nvPr>
            <p:ph type="dt" idx="11"/>
          </p:nvPr>
        </p:nvSpPr>
        <p:spPr/>
        <p:txBody>
          <a:bodyPr/>
          <a:lstStyle/>
          <a:p>
            <a:r>
              <a:rPr lang="en-US" smtClean="0"/>
              <a:t>1/3/2016</a:t>
            </a:r>
            <a:endParaRPr lang="en-US"/>
          </a:p>
        </p:txBody>
      </p:sp>
    </p:spTree>
    <p:extLst>
      <p:ext uri="{BB962C8B-B14F-4D97-AF65-F5344CB8AC3E}">
        <p14:creationId xmlns:p14="http://schemas.microsoft.com/office/powerpoint/2010/main" val="2344419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1/3/2016</a:t>
            </a:r>
            <a:endParaRPr lang="en-US"/>
          </a:p>
        </p:txBody>
      </p:sp>
      <p:sp>
        <p:nvSpPr>
          <p:cNvPr id="5" name="Slide Number Placeholder 4"/>
          <p:cNvSpPr>
            <a:spLocks noGrp="1"/>
          </p:cNvSpPr>
          <p:nvPr>
            <p:ph type="sldNum" sz="quarter" idx="11"/>
          </p:nvPr>
        </p:nvSpPr>
        <p:spPr/>
        <p:txBody>
          <a:bodyPr/>
          <a:lstStyle/>
          <a:p>
            <a:fld id="{0EECC1A0-48BE-49F4-8DB1-7429CF94F9AE}" type="slidenum">
              <a:rPr lang="en-US" smtClean="0"/>
              <a:t>6</a:t>
            </a:fld>
            <a:endParaRPr lang="en-US"/>
          </a:p>
        </p:txBody>
      </p:sp>
    </p:spTree>
    <p:extLst>
      <p:ext uri="{BB962C8B-B14F-4D97-AF65-F5344CB8AC3E}">
        <p14:creationId xmlns:p14="http://schemas.microsoft.com/office/powerpoint/2010/main" val="1995139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0488" y="234950"/>
            <a:ext cx="4381500" cy="3286125"/>
          </a:xfrm>
        </p:spPr>
      </p:sp>
      <p:sp>
        <p:nvSpPr>
          <p:cNvPr id="3" name="Notes Placeholder 2"/>
          <p:cNvSpPr>
            <a:spLocks noGrp="1"/>
          </p:cNvSpPr>
          <p:nvPr>
            <p:ph type="body" idx="1"/>
          </p:nvPr>
        </p:nvSpPr>
        <p:spPr>
          <a:xfrm>
            <a:off x="631331" y="3598915"/>
            <a:ext cx="6076562" cy="5789560"/>
          </a:xfrm>
        </p:spPr>
        <p:txBody>
          <a:bodyPr/>
          <a:lstStyle/>
          <a:p>
            <a:pPr defTabSz="942289" eaLnBrk="0" fontAlgn="base" hangingPunct="0">
              <a:spcBef>
                <a:spcPct val="30000"/>
              </a:spcBef>
              <a:spcAft>
                <a:spcPct val="0"/>
              </a:spcAft>
              <a:defRPr/>
            </a:pPr>
            <a:r>
              <a:rPr lang="en-US" sz="1400" dirty="0">
                <a:latin typeface="Times New Roman" pitchFamily="18" charset="0"/>
                <a:cs typeface="Times New Roman" pitchFamily="18" charset="0"/>
              </a:rPr>
              <a:t>“</a:t>
            </a:r>
            <a:r>
              <a:rPr lang="en-US" sz="1400" b="1" dirty="0">
                <a:latin typeface="Times New Roman" pitchFamily="18" charset="0"/>
                <a:cs typeface="Times New Roman" pitchFamily="18" charset="0"/>
              </a:rPr>
              <a:t>Global Mindset” </a:t>
            </a:r>
            <a:r>
              <a:rPr lang="en-US" sz="1400" dirty="0">
                <a:latin typeface="Times New Roman" pitchFamily="18" charset="0"/>
                <a:cs typeface="Times New Roman" pitchFamily="18" charset="0"/>
              </a:rPr>
              <a:t>is a set of attributes and characteristics that help [one] better influence individuals, groups, and organizations unlike themselves.” (</a:t>
            </a:r>
            <a:r>
              <a:rPr lang="en-US" sz="1400" dirty="0" err="1">
                <a:latin typeface="Times New Roman" panose="02020603050405020304" pitchFamily="18" charset="0"/>
                <a:cs typeface="Times New Roman" panose="02020603050405020304" pitchFamily="18" charset="0"/>
              </a:rPr>
              <a:t>Javidan</a:t>
            </a:r>
            <a:r>
              <a:rPr lang="en-US" sz="1400" dirty="0">
                <a:latin typeface="Times New Roman" panose="02020603050405020304" pitchFamily="18" charset="0"/>
                <a:cs typeface="Times New Roman" panose="02020603050405020304" pitchFamily="18" charset="0"/>
              </a:rPr>
              <a:t>, 2013)</a:t>
            </a:r>
            <a:endParaRPr lang="en-US" sz="1400" b="1" i="1" dirty="0">
              <a:latin typeface="Times New Roman" pitchFamily="18" charset="0"/>
              <a:cs typeface="Times New Roman" pitchFamily="18" charset="0"/>
            </a:endParaRPr>
          </a:p>
          <a:p>
            <a:endParaRPr lang="en-US" sz="1400" b="1" i="1" dirty="0">
              <a:latin typeface="Times New Roman" pitchFamily="18" charset="0"/>
              <a:cs typeface="Times New Roman" pitchFamily="18" charset="0"/>
            </a:endParaRPr>
          </a:p>
          <a:p>
            <a:r>
              <a:rPr lang="en-US" sz="1400" b="1" i="1" dirty="0">
                <a:latin typeface="Times New Roman" pitchFamily="18" charset="0"/>
                <a:cs typeface="Times New Roman" pitchFamily="18" charset="0"/>
              </a:rPr>
              <a:t>Cultural intelligence</a:t>
            </a:r>
            <a:r>
              <a:rPr lang="en-US" sz="1400" b="1" dirty="0">
                <a:latin typeface="Times New Roman" pitchFamily="18" charset="0"/>
                <a:cs typeface="Times New Roman" pitchFamily="18" charset="0"/>
              </a:rPr>
              <a:t> – </a:t>
            </a:r>
            <a:r>
              <a:rPr lang="en-US" sz="1400" dirty="0">
                <a:latin typeface="Times New Roman" pitchFamily="18" charset="0"/>
                <a:cs typeface="Times New Roman" pitchFamily="18" charset="0"/>
              </a:rPr>
              <a:t>a </a:t>
            </a:r>
            <a:r>
              <a:rPr lang="en-US" sz="1400" dirty="0">
                <a:latin typeface="Times New Roman" pitchFamily="18" charset="0"/>
                <a:cs typeface="Times New Roman" pitchFamily="18" charset="0"/>
                <a:hlinkClick r:id="rId3"/>
              </a:rPr>
              <a:t>management</a:t>
            </a:r>
            <a:r>
              <a:rPr lang="en-US" sz="1400" dirty="0">
                <a:latin typeface="Times New Roman" pitchFamily="18" charset="0"/>
                <a:cs typeface="Times New Roman" pitchFamily="18" charset="0"/>
              </a:rPr>
              <a:t> and organizational psychological </a:t>
            </a:r>
            <a:r>
              <a:rPr lang="en-US" sz="1400" dirty="0">
                <a:latin typeface="Times New Roman" pitchFamily="18" charset="0"/>
                <a:cs typeface="Times New Roman" pitchFamily="18" charset="0"/>
                <a:hlinkClick r:id="rId4"/>
              </a:rPr>
              <a:t>theory</a:t>
            </a:r>
            <a:r>
              <a:rPr lang="en-US" sz="1400" dirty="0">
                <a:latin typeface="Times New Roman" pitchFamily="18" charset="0"/>
                <a:cs typeface="Times New Roman" pitchFamily="18" charset="0"/>
              </a:rPr>
              <a:t> suggesting that an individual's understanding of the impact of his or her </a:t>
            </a:r>
            <a:r>
              <a:rPr lang="en-US" sz="1400" dirty="0">
                <a:latin typeface="Times New Roman" pitchFamily="18" charset="0"/>
                <a:cs typeface="Times New Roman" pitchFamily="18" charset="0"/>
                <a:hlinkClick r:id="rId5"/>
              </a:rPr>
              <a:t>cultural background</a:t>
            </a:r>
            <a:r>
              <a:rPr lang="en-US" sz="1400" dirty="0">
                <a:latin typeface="Times New Roman" pitchFamily="18" charset="0"/>
                <a:cs typeface="Times New Roman" pitchFamily="18" charset="0"/>
              </a:rPr>
              <a:t> on behavior is necessary for effective </a:t>
            </a:r>
            <a:r>
              <a:rPr lang="en-US" sz="1400" dirty="0">
                <a:latin typeface="Times New Roman" pitchFamily="18" charset="0"/>
                <a:cs typeface="Times New Roman" pitchFamily="18" charset="0"/>
                <a:hlinkClick r:id="rId6"/>
              </a:rPr>
              <a:t>business</a:t>
            </a:r>
            <a:r>
              <a:rPr lang="en-US" sz="1400" dirty="0">
                <a:latin typeface="Times New Roman" pitchFamily="18" charset="0"/>
                <a:cs typeface="Times New Roman" pitchFamily="18" charset="0"/>
              </a:rPr>
              <a:t> </a:t>
            </a:r>
          </a:p>
          <a:p>
            <a:endParaRPr lang="en-US" sz="1400" b="1" i="1" dirty="0">
              <a:latin typeface="Times New Roman" pitchFamily="18" charset="0"/>
              <a:cs typeface="Times New Roman" pitchFamily="18" charset="0"/>
            </a:endParaRPr>
          </a:p>
          <a:p>
            <a:r>
              <a:rPr lang="en-US" sz="1400" b="1" i="1" dirty="0">
                <a:latin typeface="Times New Roman" pitchFamily="18" charset="0"/>
                <a:cs typeface="Times New Roman" pitchFamily="18" charset="0"/>
              </a:rPr>
              <a:t>Global leaders </a:t>
            </a:r>
            <a:r>
              <a:rPr lang="en-US" sz="1400" dirty="0">
                <a:latin typeface="Times New Roman" pitchFamily="18" charset="0"/>
                <a:cs typeface="Times New Roman" pitchFamily="18" charset="0"/>
              </a:rPr>
              <a:t>/followers – not a position or rank – individuals who possess a global mindset and who think, lead, and act from a global perspective (Kim, 1997, as cited by Han, 2012). </a:t>
            </a:r>
          </a:p>
          <a:p>
            <a:endParaRPr lang="en-US" sz="1400" dirty="0">
              <a:latin typeface="Times New Roman" pitchFamily="18" charset="0"/>
              <a:cs typeface="Times New Roman" pitchFamily="18" charset="0"/>
            </a:endParaRPr>
          </a:p>
          <a:p>
            <a:r>
              <a:rPr lang="en-US" sz="1400" b="1" i="1" dirty="0">
                <a:latin typeface="Times New Roman" pitchFamily="18" charset="0"/>
                <a:cs typeface="Times New Roman" pitchFamily="18" charset="0"/>
              </a:rPr>
              <a:t>Global leadership  - </a:t>
            </a:r>
            <a:r>
              <a:rPr lang="en-US" sz="1400" dirty="0">
                <a:latin typeface="Times New Roman" pitchFamily="18" charset="0"/>
                <a:cs typeface="Times New Roman" pitchFamily="18" charset="0"/>
              </a:rPr>
              <a:t>nascent field much discourse over the definition – parable 6 blind men who went to see an elephant - What is global leadership? </a:t>
            </a:r>
          </a:p>
          <a:p>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Is it different than traditional leadership? Yes, because of degree of complexity involved in leading cross culturally and in a global environment. Different more complex issues in ethical challenges, dealing with challenges and paradoxes, teams, change efforts all across cultures (</a:t>
            </a:r>
            <a:r>
              <a:rPr lang="en-US" sz="1400" dirty="0" err="1">
                <a:latin typeface="Times New Roman" panose="02020603050405020304" pitchFamily="18" charset="0"/>
                <a:cs typeface="Times New Roman" panose="02020603050405020304" pitchFamily="18" charset="0"/>
              </a:rPr>
              <a:t>Osland</a:t>
            </a:r>
            <a:r>
              <a:rPr lang="en-US" sz="1400" dirty="0">
                <a:latin typeface="Times New Roman" panose="02020603050405020304" pitchFamily="18" charset="0"/>
                <a:cs typeface="Times New Roman" panose="02020603050405020304" pitchFamily="18" charset="0"/>
              </a:rPr>
              <a:t> and Bird, 2006).</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Global leadership is a transformational experience that can produce new mental models. It requires a different way of thinking, a different mindset, a different perspective – a global mindset</a:t>
            </a:r>
          </a:p>
          <a:p>
            <a:pPr defTabSz="942289">
              <a:defRPr/>
            </a:pPr>
            <a:endParaRPr lang="en-US" sz="1400" dirty="0">
              <a:latin typeface="Times New Roman" panose="02020603050405020304" pitchFamily="18" charset="0"/>
              <a:cs typeface="Times New Roman" panose="02020603050405020304" pitchFamily="18" charset="0"/>
            </a:endParaRPr>
          </a:p>
          <a:p>
            <a:pPr defTabSz="942289" fontAlgn="base">
              <a:spcBef>
                <a:spcPct val="30000"/>
              </a:spcBef>
              <a:spcAft>
                <a:spcPct val="0"/>
              </a:spcAft>
              <a:defRPr/>
            </a:pPr>
            <a:endParaRPr lang="en-US" sz="1400" dirty="0">
              <a:latin typeface="Times New Roman" panose="02020603050405020304" pitchFamily="18" charset="0"/>
              <a:ea typeface="ＭＳ Ｐゴシック" pitchFamily="48" charset="-128"/>
              <a:cs typeface="Times New Roman" panose="02020603050405020304" pitchFamily="18" charset="0"/>
            </a:endParaRPr>
          </a:p>
          <a:p>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0EECC1A0-48BE-49F4-8DB1-7429CF94F9AE}" type="slidenum">
              <a:rPr lang="en-US" smtClean="0"/>
              <a:t>7</a:t>
            </a:fld>
            <a:endParaRPr lang="en-US"/>
          </a:p>
        </p:txBody>
      </p:sp>
      <p:sp>
        <p:nvSpPr>
          <p:cNvPr id="5" name="Date Placeholder 4"/>
          <p:cNvSpPr>
            <a:spLocks noGrp="1"/>
          </p:cNvSpPr>
          <p:nvPr>
            <p:ph type="dt" idx="11"/>
          </p:nvPr>
        </p:nvSpPr>
        <p:spPr/>
        <p:txBody>
          <a:bodyPr/>
          <a:lstStyle/>
          <a:p>
            <a:r>
              <a:rPr lang="en-US" smtClean="0"/>
              <a:t>1/3/2016</a:t>
            </a:r>
            <a:endParaRPr lang="en-US"/>
          </a:p>
        </p:txBody>
      </p:sp>
    </p:spTree>
    <p:extLst>
      <p:ext uri="{BB962C8B-B14F-4D97-AF65-F5344CB8AC3E}">
        <p14:creationId xmlns:p14="http://schemas.microsoft.com/office/powerpoint/2010/main" val="4260495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Times New Roman" panose="02020603050405020304" pitchFamily="18" charset="0"/>
                <a:cs typeface="Times New Roman" panose="02020603050405020304" pitchFamily="18" charset="0"/>
              </a:rPr>
              <a:t>“Global mindset… set of attributes that enable an individual to influence individuals, groups, &amp; organizations from diverse social &amp; cultural institutional systems” 	(</a:t>
            </a:r>
            <a:r>
              <a:rPr lang="en-US" sz="1400" dirty="0" err="1">
                <a:solidFill>
                  <a:prstClr val="black"/>
                </a:solidFill>
                <a:latin typeface="Times New Roman" panose="02020603050405020304" pitchFamily="18" charset="0"/>
                <a:cs typeface="Times New Roman" panose="02020603050405020304" pitchFamily="18" charset="0"/>
              </a:rPr>
              <a:t>Javidan</a:t>
            </a:r>
            <a:r>
              <a:rPr lang="en-US" sz="1400" dirty="0">
                <a:solidFill>
                  <a:prstClr val="black"/>
                </a:solidFill>
                <a:latin typeface="Times New Roman" panose="02020603050405020304" pitchFamily="18" charset="0"/>
                <a:cs typeface="Times New Roman" panose="02020603050405020304" pitchFamily="18" charset="0"/>
              </a:rPr>
              <a:t>, Steers, and </a:t>
            </a:r>
            <a:r>
              <a:rPr lang="en-US" sz="1400" dirty="0" err="1">
                <a:solidFill>
                  <a:prstClr val="black"/>
                </a:solidFill>
                <a:latin typeface="Times New Roman" panose="02020603050405020304" pitchFamily="18" charset="0"/>
                <a:cs typeface="Times New Roman" panose="02020603050405020304" pitchFamily="18" charset="0"/>
              </a:rPr>
              <a:t>Hitt</a:t>
            </a:r>
            <a:r>
              <a:rPr lang="en-US" sz="1400" dirty="0">
                <a:solidFill>
                  <a:prstClr val="black"/>
                </a:solidFill>
                <a:latin typeface="Times New Roman" panose="02020603050405020304" pitchFamily="18" charset="0"/>
                <a:cs typeface="Times New Roman" panose="02020603050405020304" pitchFamily="18" charset="0"/>
              </a:rPr>
              <a:t>, 2007, pp. 2–3)</a:t>
            </a:r>
          </a:p>
          <a:p>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Another way to describe global mindset –</a:t>
            </a:r>
          </a:p>
          <a:p>
            <a:r>
              <a:rPr lang="en-US" sz="1400" dirty="0">
                <a:latin typeface="Times New Roman" panose="02020603050405020304" pitchFamily="18" charset="0"/>
                <a:cs typeface="Times New Roman" panose="02020603050405020304" pitchFamily="18" charset="0"/>
              </a:rPr>
              <a:t>Being comfortable with being uncomfortable in uncomfortable situations</a:t>
            </a:r>
          </a:p>
          <a:p>
            <a:endParaRPr lang="en-US" sz="1400" dirty="0">
              <a:latin typeface="Times New Roman" panose="02020603050405020304" pitchFamily="18" charset="0"/>
              <a:cs typeface="Times New Roman" panose="02020603050405020304" pitchFamily="18" charset="0"/>
            </a:endParaRPr>
          </a:p>
          <a:p>
            <a:pPr defTabSz="942289"/>
            <a:r>
              <a:rPr lang="en-US" sz="1400" dirty="0">
                <a:latin typeface="Times New Roman" panose="02020603050405020304" pitchFamily="18" charset="0"/>
                <a:cs typeface="Times New Roman" panose="02020603050405020304" pitchFamily="18" charset="0"/>
                <a:hlinkClick r:id="rId3"/>
              </a:rPr>
              <a:t>Video clip global mindset </a:t>
            </a:r>
            <a:r>
              <a:rPr lang="en-US" sz="1400" dirty="0">
                <a:solidFill>
                  <a:srgbClr val="0070C0"/>
                </a:solidFill>
                <a:latin typeface="Times New Roman" panose="02020603050405020304" pitchFamily="18" charset="0"/>
                <a:cs typeface="Times New Roman" panose="02020603050405020304" pitchFamily="18" charset="0"/>
                <a:hlinkClick r:id="rId3"/>
              </a:rPr>
              <a:t>http://www.youtube.com/watch?v=LR093vZ3zUU</a:t>
            </a:r>
            <a:endParaRPr lang="en-US" sz="1400" dirty="0">
              <a:solidFill>
                <a:srgbClr val="0070C0"/>
              </a:solidFill>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0EECC1A0-48BE-49F4-8DB1-7429CF94F9AE}" type="slidenum">
              <a:rPr lang="en-US" smtClean="0"/>
              <a:t>8</a:t>
            </a:fld>
            <a:endParaRPr lang="en-US"/>
          </a:p>
        </p:txBody>
      </p:sp>
      <p:sp>
        <p:nvSpPr>
          <p:cNvPr id="5" name="Date Placeholder 4"/>
          <p:cNvSpPr>
            <a:spLocks noGrp="1"/>
          </p:cNvSpPr>
          <p:nvPr>
            <p:ph type="dt" idx="11"/>
          </p:nvPr>
        </p:nvSpPr>
        <p:spPr/>
        <p:txBody>
          <a:bodyPr/>
          <a:lstStyle/>
          <a:p>
            <a:r>
              <a:rPr lang="en-US" smtClean="0"/>
              <a:t>1/3/2016</a:t>
            </a:r>
            <a:endParaRPr lang="en-US"/>
          </a:p>
        </p:txBody>
      </p:sp>
    </p:spTree>
    <p:extLst>
      <p:ext uri="{BB962C8B-B14F-4D97-AF65-F5344CB8AC3E}">
        <p14:creationId xmlns:p14="http://schemas.microsoft.com/office/powerpoint/2010/main" val="827242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1/3/2016</a:t>
            </a:r>
            <a:endParaRPr lang="en-US"/>
          </a:p>
        </p:txBody>
      </p:sp>
      <p:sp>
        <p:nvSpPr>
          <p:cNvPr id="5" name="Slide Number Placeholder 4"/>
          <p:cNvSpPr>
            <a:spLocks noGrp="1"/>
          </p:cNvSpPr>
          <p:nvPr>
            <p:ph type="sldNum" sz="quarter" idx="11"/>
          </p:nvPr>
        </p:nvSpPr>
        <p:spPr/>
        <p:txBody>
          <a:bodyPr/>
          <a:lstStyle/>
          <a:p>
            <a:fld id="{0EECC1A0-48BE-49F4-8DB1-7429CF94F9AE}" type="slidenum">
              <a:rPr lang="en-US" smtClean="0"/>
              <a:t>9</a:t>
            </a:fld>
            <a:endParaRPr lang="en-US"/>
          </a:p>
        </p:txBody>
      </p:sp>
    </p:spTree>
    <p:extLst>
      <p:ext uri="{BB962C8B-B14F-4D97-AF65-F5344CB8AC3E}">
        <p14:creationId xmlns:p14="http://schemas.microsoft.com/office/powerpoint/2010/main" val="177465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248" y="4459526"/>
            <a:ext cx="5918729" cy="4224814"/>
          </a:xfrm>
        </p:spPr>
        <p:txBody>
          <a:bodyPr/>
          <a:lstStyle/>
          <a:p>
            <a:r>
              <a:rPr lang="en-US" sz="1400" dirty="0">
                <a:latin typeface="Times New Roman" panose="02020603050405020304" pitchFamily="18" charset="0"/>
                <a:cs typeface="Times New Roman" panose="02020603050405020304" pitchFamily="18" charset="0"/>
              </a:rPr>
              <a:t>Reflective Practices – develop construct an experience that gives students an opportunity to reflect, make meaning that creates a framework for reflection</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Framework for reflection means creating activities and experiences such as:</a:t>
            </a:r>
          </a:p>
          <a:p>
            <a:pPr marL="294465" indent="-294465">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Assignment to visit a part of town never been to before, </a:t>
            </a:r>
          </a:p>
          <a:p>
            <a:pPr marL="294465" indent="-294465">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Go to a restaurant of a different culture, </a:t>
            </a:r>
          </a:p>
          <a:p>
            <a:pPr marL="294465" indent="-294465">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Attend a religious meeting of a different faith than yours</a:t>
            </a:r>
          </a:p>
          <a:p>
            <a:pPr marL="294465" indent="-294465">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Sit with and get to know fellow students different from oneself</a:t>
            </a:r>
          </a:p>
          <a:p>
            <a:pPr marL="294465" indent="-294465" defTabSz="942289">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Assign students to diverse teams </a:t>
            </a:r>
          </a:p>
          <a:p>
            <a:pPr marL="294465" indent="-294465" defTabSz="942289">
              <a:buFont typeface="Arial" panose="020B0604020202020204" pitchFamily="34" charset="0"/>
              <a:buChar char="•"/>
            </a:pPr>
            <a:r>
              <a:rPr lang="en-US" sz="1400" dirty="0">
                <a:solidFill>
                  <a:schemeClr val="tx1">
                    <a:lumMod val="95000"/>
                    <a:lumOff val="5000"/>
                  </a:schemeClr>
                </a:solidFill>
                <a:latin typeface="Times New Roman" panose="02020603050405020304" pitchFamily="18" charset="0"/>
                <a:cs typeface="Times New Roman" panose="02020603050405020304" pitchFamily="18" charset="0"/>
              </a:rPr>
              <a:t>Sit on a different side of the room</a:t>
            </a:r>
            <a:endParaRPr lang="en-US" sz="1400" dirty="0">
              <a:latin typeface="Times New Roman" panose="02020603050405020304" pitchFamily="18" charset="0"/>
              <a:cs typeface="Times New Roman" panose="02020603050405020304" pitchFamily="18" charset="0"/>
            </a:endParaRPr>
          </a:p>
          <a:p>
            <a:pPr marL="294465" indent="-294465">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0EECC1A0-48BE-49F4-8DB1-7429CF94F9AE}" type="slidenum">
              <a:rPr lang="en-US" smtClean="0"/>
              <a:t>11</a:t>
            </a:fld>
            <a:endParaRPr lang="en-US"/>
          </a:p>
        </p:txBody>
      </p:sp>
      <p:sp>
        <p:nvSpPr>
          <p:cNvPr id="5" name="Date Placeholder 4"/>
          <p:cNvSpPr>
            <a:spLocks noGrp="1"/>
          </p:cNvSpPr>
          <p:nvPr>
            <p:ph type="dt" idx="11"/>
          </p:nvPr>
        </p:nvSpPr>
        <p:spPr/>
        <p:txBody>
          <a:bodyPr/>
          <a:lstStyle/>
          <a:p>
            <a:r>
              <a:rPr lang="en-US" smtClean="0"/>
              <a:t>1/3/2016</a:t>
            </a:r>
            <a:endParaRPr lang="en-US"/>
          </a:p>
        </p:txBody>
      </p:sp>
    </p:spTree>
    <p:extLst>
      <p:ext uri="{BB962C8B-B14F-4D97-AF65-F5344CB8AC3E}">
        <p14:creationId xmlns:p14="http://schemas.microsoft.com/office/powerpoint/2010/main" val="1597782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1/3/2016</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00DFE-11C2-48BD-8E81-19354008CCFA}" type="slidenum">
              <a:rPr lang="en-US" smtClean="0"/>
              <a:t>‹#›</a:t>
            </a:fld>
            <a:endParaRPr lang="en-US"/>
          </a:p>
        </p:txBody>
      </p:sp>
    </p:spTree>
    <p:extLst>
      <p:ext uri="{BB962C8B-B14F-4D97-AF65-F5344CB8AC3E}">
        <p14:creationId xmlns:p14="http://schemas.microsoft.com/office/powerpoint/2010/main" val="1807348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1/3/2016</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00DFE-11C2-48BD-8E81-19354008CCFA}" type="slidenum">
              <a:rPr lang="en-US" smtClean="0"/>
              <a:t>‹#›</a:t>
            </a:fld>
            <a:endParaRPr lang="en-US"/>
          </a:p>
        </p:txBody>
      </p:sp>
    </p:spTree>
    <p:extLst>
      <p:ext uri="{BB962C8B-B14F-4D97-AF65-F5344CB8AC3E}">
        <p14:creationId xmlns:p14="http://schemas.microsoft.com/office/powerpoint/2010/main" val="24245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1/3/2016</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00DFE-11C2-48BD-8E81-19354008CCFA}" type="slidenum">
              <a:rPr lang="en-US" smtClean="0"/>
              <a:t>‹#›</a:t>
            </a:fld>
            <a:endParaRPr lang="en-US"/>
          </a:p>
        </p:txBody>
      </p:sp>
    </p:spTree>
    <p:extLst>
      <p:ext uri="{BB962C8B-B14F-4D97-AF65-F5344CB8AC3E}">
        <p14:creationId xmlns:p14="http://schemas.microsoft.com/office/powerpoint/2010/main" val="307486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1/3/2016</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00DFE-11C2-48BD-8E81-19354008CCFA}" type="slidenum">
              <a:rPr lang="en-US" smtClean="0"/>
              <a:t>‹#›</a:t>
            </a:fld>
            <a:endParaRPr lang="en-US"/>
          </a:p>
        </p:txBody>
      </p:sp>
    </p:spTree>
    <p:extLst>
      <p:ext uri="{BB962C8B-B14F-4D97-AF65-F5344CB8AC3E}">
        <p14:creationId xmlns:p14="http://schemas.microsoft.com/office/powerpoint/2010/main" val="1143992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1/3/2016</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00DFE-11C2-48BD-8E81-19354008CCFA}" type="slidenum">
              <a:rPr lang="en-US" smtClean="0"/>
              <a:t>‹#›</a:t>
            </a:fld>
            <a:endParaRPr lang="en-US"/>
          </a:p>
        </p:txBody>
      </p:sp>
    </p:spTree>
    <p:extLst>
      <p:ext uri="{BB962C8B-B14F-4D97-AF65-F5344CB8AC3E}">
        <p14:creationId xmlns:p14="http://schemas.microsoft.com/office/powerpoint/2010/main" val="70695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1/3/2016</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300DFE-11C2-48BD-8E81-19354008CCFA}" type="slidenum">
              <a:rPr lang="en-US" smtClean="0"/>
              <a:t>‹#›</a:t>
            </a:fld>
            <a:endParaRPr lang="en-US"/>
          </a:p>
        </p:txBody>
      </p:sp>
    </p:spTree>
    <p:extLst>
      <p:ext uri="{BB962C8B-B14F-4D97-AF65-F5344CB8AC3E}">
        <p14:creationId xmlns:p14="http://schemas.microsoft.com/office/powerpoint/2010/main" val="2114864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1/3/2016</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300DFE-11C2-48BD-8E81-19354008CCFA}" type="slidenum">
              <a:rPr lang="en-US" smtClean="0"/>
              <a:t>‹#›</a:t>
            </a:fld>
            <a:endParaRPr lang="en-US"/>
          </a:p>
        </p:txBody>
      </p:sp>
    </p:spTree>
    <p:extLst>
      <p:ext uri="{BB962C8B-B14F-4D97-AF65-F5344CB8AC3E}">
        <p14:creationId xmlns:p14="http://schemas.microsoft.com/office/powerpoint/2010/main" val="1696725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1/3/2016</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300DFE-11C2-48BD-8E81-19354008CCFA}" type="slidenum">
              <a:rPr lang="en-US" smtClean="0"/>
              <a:t>‹#›</a:t>
            </a:fld>
            <a:endParaRPr lang="en-US"/>
          </a:p>
        </p:txBody>
      </p:sp>
    </p:spTree>
    <p:extLst>
      <p:ext uri="{BB962C8B-B14F-4D97-AF65-F5344CB8AC3E}">
        <p14:creationId xmlns:p14="http://schemas.microsoft.com/office/powerpoint/2010/main" val="1533589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1/3/2016</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300DFE-11C2-48BD-8E81-19354008CCFA}" type="slidenum">
              <a:rPr lang="en-US" smtClean="0"/>
              <a:t>‹#›</a:t>
            </a:fld>
            <a:endParaRPr lang="en-US"/>
          </a:p>
        </p:txBody>
      </p:sp>
    </p:spTree>
    <p:extLst>
      <p:ext uri="{BB962C8B-B14F-4D97-AF65-F5344CB8AC3E}">
        <p14:creationId xmlns:p14="http://schemas.microsoft.com/office/powerpoint/2010/main" val="3388775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1/3/2016</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300DFE-11C2-48BD-8E81-19354008CCFA}" type="slidenum">
              <a:rPr lang="en-US" smtClean="0"/>
              <a:t>‹#›</a:t>
            </a:fld>
            <a:endParaRPr lang="en-US"/>
          </a:p>
        </p:txBody>
      </p:sp>
    </p:spTree>
    <p:extLst>
      <p:ext uri="{BB962C8B-B14F-4D97-AF65-F5344CB8AC3E}">
        <p14:creationId xmlns:p14="http://schemas.microsoft.com/office/powerpoint/2010/main" val="742432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1/3/2016</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300DFE-11C2-48BD-8E81-19354008CCFA}" type="slidenum">
              <a:rPr lang="en-US" smtClean="0"/>
              <a:t>‹#›</a:t>
            </a:fld>
            <a:endParaRPr lang="en-US"/>
          </a:p>
        </p:txBody>
      </p:sp>
    </p:spTree>
    <p:extLst>
      <p:ext uri="{BB962C8B-B14F-4D97-AF65-F5344CB8AC3E}">
        <p14:creationId xmlns:p14="http://schemas.microsoft.com/office/powerpoint/2010/main" val="2499230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1/3/2016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300DFE-11C2-48BD-8E81-19354008CCFA}" type="slidenum">
              <a:rPr lang="en-US" smtClean="0"/>
              <a:t>‹#›</a:t>
            </a:fld>
            <a:endParaRPr lang="en-US"/>
          </a:p>
        </p:txBody>
      </p:sp>
    </p:spTree>
    <p:extLst>
      <p:ext uri="{BB962C8B-B14F-4D97-AF65-F5344CB8AC3E}">
        <p14:creationId xmlns:p14="http://schemas.microsoft.com/office/powerpoint/2010/main" val="41152478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1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v=z1US_4uf4Y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uFpDvh2z5Tw"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LR093vZ3zU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7qY0DjIayMY"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905000"/>
            <a:ext cx="6553199" cy="1981200"/>
          </a:xfrm>
        </p:spPr>
        <p:txBody>
          <a:bodyPr>
            <a:normAutofit fontScale="90000"/>
          </a:bodyPr>
          <a:lstStyle/>
          <a:p>
            <a:r>
              <a:rPr lang="en-US" b="1" dirty="0" smtClean="0">
                <a:solidFill>
                  <a:schemeClr val="accent4">
                    <a:lumMod val="75000"/>
                  </a:schemeClr>
                </a:solidFill>
              </a:rPr>
              <a:t>Globalizing the Curriculum: Opening Our Students’ Minds to the World</a:t>
            </a:r>
            <a:endParaRPr lang="en-US" b="1" dirty="0">
              <a:solidFill>
                <a:schemeClr val="accent4">
                  <a:lumMod val="75000"/>
                </a:schemeClr>
              </a:solidFill>
            </a:endParaRPr>
          </a:p>
        </p:txBody>
      </p:sp>
      <p:sp>
        <p:nvSpPr>
          <p:cNvPr id="3" name="Subtitle 2"/>
          <p:cNvSpPr>
            <a:spLocks noGrp="1"/>
          </p:cNvSpPr>
          <p:nvPr>
            <p:ph type="subTitle" idx="1"/>
          </p:nvPr>
        </p:nvSpPr>
        <p:spPr>
          <a:xfrm>
            <a:off x="3276600" y="4401276"/>
            <a:ext cx="5345020" cy="1101248"/>
          </a:xfrm>
        </p:spPr>
        <p:txBody>
          <a:bodyPr>
            <a:noAutofit/>
          </a:bodyPr>
          <a:lstStyle/>
          <a:p>
            <a:r>
              <a:rPr lang="en-US" sz="2800" dirty="0" smtClean="0">
                <a:solidFill>
                  <a:schemeClr val="tx1">
                    <a:lumMod val="95000"/>
                    <a:lumOff val="5000"/>
                  </a:schemeClr>
                </a:solidFill>
              </a:rPr>
              <a:t>Catherine Eagan, PhD</a:t>
            </a:r>
          </a:p>
          <a:p>
            <a:r>
              <a:rPr lang="en-US" sz="2800" dirty="0" smtClean="0">
                <a:solidFill>
                  <a:schemeClr val="tx1">
                    <a:lumMod val="95000"/>
                    <a:lumOff val="5000"/>
                  </a:schemeClr>
                </a:solidFill>
              </a:rPr>
              <a:t>Patricia </a:t>
            </a:r>
            <a:r>
              <a:rPr lang="en-US" sz="2800" dirty="0" err="1" smtClean="0">
                <a:solidFill>
                  <a:schemeClr val="tx1">
                    <a:lumMod val="95000"/>
                    <a:lumOff val="5000"/>
                  </a:schemeClr>
                </a:solidFill>
              </a:rPr>
              <a:t>Stokke</a:t>
            </a:r>
            <a:r>
              <a:rPr lang="en-US" sz="2800" dirty="0" smtClean="0">
                <a:solidFill>
                  <a:schemeClr val="tx1">
                    <a:lumMod val="95000"/>
                    <a:lumOff val="5000"/>
                  </a:schemeClr>
                </a:solidFill>
              </a:rPr>
              <a:t>, </a:t>
            </a:r>
            <a:r>
              <a:rPr lang="en-US" sz="2800" dirty="0" err="1" smtClean="0">
                <a:solidFill>
                  <a:schemeClr val="tx1">
                    <a:lumMod val="95000"/>
                    <a:lumOff val="5000"/>
                  </a:schemeClr>
                </a:solidFill>
              </a:rPr>
              <a:t>EdD</a:t>
            </a:r>
            <a:r>
              <a:rPr lang="en-US" sz="2800" dirty="0" smtClean="0">
                <a:solidFill>
                  <a:schemeClr val="tx1">
                    <a:lumMod val="95000"/>
                    <a:lumOff val="5000"/>
                  </a:schemeClr>
                </a:solidFill>
              </a:rPr>
              <a:t>, PHR</a:t>
            </a:r>
          </a:p>
        </p:txBody>
      </p:sp>
      <p:pic>
        <p:nvPicPr>
          <p:cNvPr id="1034" name="Picture 10" descr="C:\Users\patricia\AppData\Local\Microsoft\Windows\Temporary Internet Files\Content.IE5\KAUM8KJ7\MM910001077[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357562"/>
            <a:ext cx="2286000" cy="3188676"/>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8164595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Question #2</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b="1" dirty="0" smtClean="0"/>
              <a:t>What are some good examples of how we are working to provide students with these tools, either individually or as a college</a:t>
            </a:r>
            <a:r>
              <a:rPr lang="en-US" b="1" dirty="0" smtClean="0"/>
              <a:t>?</a:t>
            </a:r>
          </a:p>
          <a:p>
            <a:pPr marL="0" indent="0">
              <a:buNone/>
            </a:pPr>
            <a:r>
              <a:rPr lang="en-US" dirty="0" smtClean="0"/>
              <a:t>   (speed dating)</a:t>
            </a:r>
            <a:endParaRPr lang="en-US" dirty="0"/>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3906908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304800"/>
            <a:ext cx="7927848" cy="746760"/>
          </a:xfrm>
        </p:spPr>
        <p:txBody>
          <a:bodyPr>
            <a:normAutofit/>
          </a:bodyPr>
          <a:lstStyle/>
          <a:p>
            <a:r>
              <a:rPr lang="en-US" sz="3600" b="1" dirty="0" smtClean="0">
                <a:solidFill>
                  <a:schemeClr val="accent4">
                    <a:lumMod val="75000"/>
                  </a:schemeClr>
                </a:solidFill>
              </a:rPr>
              <a:t>Creating Reflective Learning Experiences</a:t>
            </a:r>
            <a:endParaRPr lang="en-US" sz="3600" b="1" dirty="0">
              <a:solidFill>
                <a:schemeClr val="accent4">
                  <a:lumMod val="75000"/>
                </a:schemeClr>
              </a:solidFill>
            </a:endParaRPr>
          </a:p>
        </p:txBody>
      </p:sp>
      <p:sp>
        <p:nvSpPr>
          <p:cNvPr id="3" name="Content Placeholder 2"/>
          <p:cNvSpPr>
            <a:spLocks noGrp="1"/>
          </p:cNvSpPr>
          <p:nvPr>
            <p:ph idx="1"/>
          </p:nvPr>
        </p:nvSpPr>
        <p:spPr>
          <a:xfrm>
            <a:off x="533400" y="1297259"/>
            <a:ext cx="7239000" cy="5379720"/>
          </a:xfrm>
        </p:spPr>
        <p:txBody>
          <a:bodyPr>
            <a:normAutofit fontScale="77500" lnSpcReduction="20000"/>
          </a:bodyPr>
          <a:lstStyle/>
          <a:p>
            <a:pPr marL="0" indent="0">
              <a:buNone/>
            </a:pPr>
            <a:r>
              <a:rPr lang="en-US" i="1" dirty="0" smtClean="0"/>
              <a:t>Some of you already do these, for example, </a:t>
            </a:r>
            <a:br>
              <a:rPr lang="en-US" i="1" dirty="0" smtClean="0"/>
            </a:br>
            <a:r>
              <a:rPr lang="en-US" i="1" dirty="0" smtClean="0"/>
              <a:t>whether as part of a class project or for extra</a:t>
            </a:r>
            <a:br>
              <a:rPr lang="en-US" i="1" dirty="0" smtClean="0"/>
            </a:br>
            <a:r>
              <a:rPr lang="en-US" i="1" dirty="0" smtClean="0"/>
              <a:t>credit:</a:t>
            </a:r>
          </a:p>
          <a:p>
            <a:pPr marL="0" indent="0">
              <a:buNone/>
            </a:pPr>
            <a:endParaRPr lang="en-US" i="1" dirty="0" smtClean="0"/>
          </a:p>
          <a:p>
            <a:r>
              <a:rPr lang="en-US" sz="3100" dirty="0" smtClean="0">
                <a:latin typeface="Times New Roman" panose="02020603050405020304" pitchFamily="18" charset="0"/>
                <a:cs typeface="Times New Roman" panose="02020603050405020304" pitchFamily="18" charset="0"/>
              </a:rPr>
              <a:t>Create </a:t>
            </a:r>
            <a:r>
              <a:rPr lang="en-US" sz="3100" dirty="0">
                <a:latin typeface="Times New Roman" panose="02020603050405020304" pitchFamily="18" charset="0"/>
                <a:cs typeface="Times New Roman" panose="02020603050405020304" pitchFamily="18" charset="0"/>
              </a:rPr>
              <a:t>a framework for </a:t>
            </a:r>
            <a:r>
              <a:rPr lang="en-US" sz="3100" dirty="0" smtClean="0">
                <a:latin typeface="Times New Roman" panose="02020603050405020304" pitchFamily="18" charset="0"/>
                <a:cs typeface="Times New Roman" panose="02020603050405020304" pitchFamily="18" charset="0"/>
              </a:rPr>
              <a:t>reflection.</a:t>
            </a:r>
            <a:br>
              <a:rPr lang="en-US" sz="3100" dirty="0" smtClean="0">
                <a:latin typeface="Times New Roman" panose="02020603050405020304" pitchFamily="18" charset="0"/>
                <a:cs typeface="Times New Roman" panose="02020603050405020304" pitchFamily="18" charset="0"/>
              </a:rPr>
            </a:br>
            <a:endParaRPr lang="en-US" sz="3100" dirty="0" smtClean="0">
              <a:latin typeface="Times New Roman" panose="02020603050405020304" pitchFamily="18" charset="0"/>
              <a:cs typeface="Times New Roman" panose="02020603050405020304" pitchFamily="18" charset="0"/>
            </a:endParaRPr>
          </a:p>
          <a:p>
            <a:r>
              <a:rPr lang="en-US" sz="3100" dirty="0" smtClean="0">
                <a:latin typeface="Times New Roman" panose="02020603050405020304" pitchFamily="18" charset="0"/>
                <a:cs typeface="Times New Roman" panose="02020603050405020304" pitchFamily="18" charset="0"/>
              </a:rPr>
              <a:t>Construct </a:t>
            </a:r>
            <a:r>
              <a:rPr lang="en-US" sz="3100" dirty="0">
                <a:latin typeface="Times New Roman" panose="02020603050405020304" pitchFamily="18" charset="0"/>
                <a:cs typeface="Times New Roman" panose="02020603050405020304" pitchFamily="18" charset="0"/>
              </a:rPr>
              <a:t>an experience that gives students an opportunity to </a:t>
            </a:r>
            <a:r>
              <a:rPr lang="en-US" sz="3100" dirty="0" smtClean="0">
                <a:latin typeface="Times New Roman" panose="02020603050405020304" pitchFamily="18" charset="0"/>
                <a:cs typeface="Times New Roman" panose="02020603050405020304" pitchFamily="18" charset="0"/>
              </a:rPr>
              <a:t>reflect &amp; make meaning:</a:t>
            </a:r>
            <a:br>
              <a:rPr lang="en-US" sz="3100" dirty="0" smtClean="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Suggestions:</a:t>
            </a:r>
          </a:p>
          <a:p>
            <a:pPr lvl="1">
              <a:buFont typeface="Wingdings" panose="05000000000000000000" pitchFamily="2" charset="2"/>
              <a:buChar char="v"/>
            </a:pPr>
            <a:r>
              <a:rPr lang="en-US" dirty="0" smtClean="0">
                <a:solidFill>
                  <a:schemeClr val="tx2">
                    <a:lumMod val="75000"/>
                  </a:schemeClr>
                </a:solidFill>
                <a:latin typeface="Times New Roman" panose="02020603050405020304" pitchFamily="18" charset="0"/>
                <a:cs typeface="Times New Roman" panose="02020603050405020304" pitchFamily="18" charset="0"/>
              </a:rPr>
              <a:t>Visit a part of town or a different city you’ve never been </a:t>
            </a:r>
          </a:p>
          <a:p>
            <a:pPr lvl="1">
              <a:buFont typeface="Wingdings" panose="05000000000000000000" pitchFamily="2" charset="2"/>
              <a:buChar char="v"/>
            </a:pPr>
            <a:r>
              <a:rPr lang="en-US" dirty="0" smtClean="0">
                <a:solidFill>
                  <a:schemeClr val="tx2">
                    <a:lumMod val="75000"/>
                  </a:schemeClr>
                </a:solidFill>
                <a:latin typeface="Times New Roman" panose="02020603050405020304" pitchFamily="18" charset="0"/>
                <a:cs typeface="Times New Roman" panose="02020603050405020304" pitchFamily="18" charset="0"/>
              </a:rPr>
              <a:t>Go to a restaurant of a different culture</a:t>
            </a:r>
          </a:p>
          <a:p>
            <a:pPr lvl="1">
              <a:buFont typeface="Wingdings" panose="05000000000000000000" pitchFamily="2" charset="2"/>
              <a:buChar char="v"/>
            </a:pPr>
            <a:r>
              <a:rPr lang="en-US" dirty="0" smtClean="0">
                <a:solidFill>
                  <a:schemeClr val="tx2">
                    <a:lumMod val="75000"/>
                  </a:schemeClr>
                </a:solidFill>
                <a:latin typeface="Times New Roman" panose="02020603050405020304" pitchFamily="18" charset="0"/>
                <a:cs typeface="Times New Roman" panose="02020603050405020304" pitchFamily="18" charset="0"/>
              </a:rPr>
              <a:t>Attend a religious service different from your faith</a:t>
            </a:r>
          </a:p>
          <a:p>
            <a:pPr lvl="1">
              <a:buFont typeface="Wingdings" panose="05000000000000000000" pitchFamily="2" charset="2"/>
              <a:buChar char="v"/>
            </a:pPr>
            <a:r>
              <a:rPr lang="en-US" dirty="0" smtClean="0">
                <a:solidFill>
                  <a:schemeClr val="tx2">
                    <a:lumMod val="75000"/>
                  </a:schemeClr>
                </a:solidFill>
                <a:latin typeface="Times New Roman" panose="02020603050405020304" pitchFamily="18" charset="0"/>
                <a:cs typeface="Times New Roman" panose="02020603050405020304" pitchFamily="18" charset="0"/>
              </a:rPr>
              <a:t>Assign students work in diverse teams</a:t>
            </a:r>
            <a:endParaRPr lang="en-US" dirty="0">
              <a:solidFill>
                <a:schemeClr val="tx2">
                  <a:lumMod val="75000"/>
                </a:schemeClr>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v"/>
            </a:pPr>
            <a:r>
              <a:rPr lang="en-US" dirty="0">
                <a:solidFill>
                  <a:schemeClr val="tx2">
                    <a:lumMod val="75000"/>
                  </a:schemeClr>
                </a:solidFill>
                <a:latin typeface="Times New Roman" panose="02020603050405020304" pitchFamily="18" charset="0"/>
                <a:cs typeface="Times New Roman" panose="02020603050405020304" pitchFamily="18" charset="0"/>
              </a:rPr>
              <a:t>Assign </a:t>
            </a:r>
            <a:r>
              <a:rPr lang="en-US" dirty="0" smtClean="0">
                <a:solidFill>
                  <a:schemeClr val="tx2">
                    <a:lumMod val="75000"/>
                  </a:schemeClr>
                </a:solidFill>
                <a:latin typeface="Times New Roman" panose="02020603050405020304" pitchFamily="18" charset="0"/>
                <a:cs typeface="Times New Roman" panose="02020603050405020304" pitchFamily="18" charset="0"/>
              </a:rPr>
              <a:t>virtual team projects</a:t>
            </a:r>
          </a:p>
        </p:txBody>
      </p:sp>
      <p:pic>
        <p:nvPicPr>
          <p:cNvPr id="4098" name="Picture 2" descr="C:\Users\patricia\AppData\Local\Microsoft\Windows\Temporary Internet Files\Content.IE5\MSQTOBQV\MC90005635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1219200"/>
            <a:ext cx="1199966" cy="1045288"/>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4790966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Question #3</a:t>
            </a:r>
            <a:endParaRPr lang="en-US" dirty="0"/>
          </a:p>
        </p:txBody>
      </p:sp>
      <p:sp>
        <p:nvSpPr>
          <p:cNvPr id="3" name="Content Placeholder 2"/>
          <p:cNvSpPr>
            <a:spLocks noGrp="1"/>
          </p:cNvSpPr>
          <p:nvPr>
            <p:ph idx="1"/>
          </p:nvPr>
        </p:nvSpPr>
        <p:spPr/>
        <p:txBody>
          <a:bodyPr/>
          <a:lstStyle/>
          <a:p>
            <a:endParaRPr lang="en-US" dirty="0"/>
          </a:p>
          <a:p>
            <a:r>
              <a:rPr lang="en-US" b="1" dirty="0" smtClean="0"/>
              <a:t>What more could we do, individually and as a college, to more consistently provide students with these tools across the curriculum</a:t>
            </a:r>
            <a:r>
              <a:rPr lang="en-US" b="1" dirty="0" smtClean="0"/>
              <a:t>?</a:t>
            </a:r>
          </a:p>
          <a:p>
            <a:pPr marL="0" indent="0">
              <a:buNone/>
            </a:pPr>
            <a:r>
              <a:rPr lang="en-US" dirty="0" smtClean="0"/>
              <a:t>    (journaling)</a:t>
            </a:r>
            <a:endParaRPr lang="en-US" dirty="0"/>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40476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239000" cy="777240"/>
          </a:xfrm>
        </p:spPr>
        <p:txBody>
          <a:bodyPr>
            <a:normAutofit/>
          </a:bodyPr>
          <a:lstStyle/>
          <a:p>
            <a:r>
              <a:rPr lang="en-US" sz="3600" b="1" dirty="0" smtClean="0">
                <a:solidFill>
                  <a:schemeClr val="accent1">
                    <a:lumMod val="75000"/>
                  </a:schemeClr>
                </a:solidFill>
              </a:rPr>
              <a:t>Sample Ideas:</a:t>
            </a:r>
            <a:endParaRPr lang="en-US" sz="3600" b="1" dirty="0">
              <a:solidFill>
                <a:schemeClr val="accent1">
                  <a:lumMod val="75000"/>
                </a:schemeClr>
              </a:solidFill>
            </a:endParaRPr>
          </a:p>
        </p:txBody>
      </p:sp>
      <p:sp>
        <p:nvSpPr>
          <p:cNvPr id="3" name="Content Placeholder 2"/>
          <p:cNvSpPr>
            <a:spLocks noGrp="1"/>
          </p:cNvSpPr>
          <p:nvPr>
            <p:ph idx="1"/>
          </p:nvPr>
        </p:nvSpPr>
        <p:spPr>
          <a:xfrm>
            <a:off x="457200" y="1310640"/>
            <a:ext cx="7239000" cy="5547360"/>
          </a:xfrm>
        </p:spPr>
        <p:txBody>
          <a:bodyPr>
            <a:normAutofit/>
          </a:bodyPr>
          <a:lstStyle/>
          <a:p>
            <a:r>
              <a:rPr lang="en-US" sz="2400" dirty="0" smtClean="0">
                <a:latin typeface="Times New Roman" panose="02020603050405020304" pitchFamily="18" charset="0"/>
                <a:cs typeface="Times New Roman" panose="02020603050405020304" pitchFamily="18" charset="0"/>
              </a:rPr>
              <a:t>Put together a team to win grant money from Stanford’s </a:t>
            </a:r>
            <a:r>
              <a:rPr lang="en-US" sz="2400" dirty="0">
                <a:latin typeface="Times New Roman" panose="02020603050405020304" pitchFamily="18" charset="0"/>
                <a:cs typeface="Times New Roman" panose="02020603050405020304" pitchFamily="18" charset="0"/>
              </a:rPr>
              <a:t>EPIC initiative: https://</a:t>
            </a:r>
            <a:r>
              <a:rPr lang="en-US" sz="2400" dirty="0" err="1">
                <a:latin typeface="Times New Roman" panose="02020603050405020304" pitchFamily="18" charset="0"/>
                <a:cs typeface="Times New Roman" panose="02020603050405020304" pitchFamily="18" charset="0"/>
              </a:rPr>
              <a:t>sgs.stanford.edu</a:t>
            </a:r>
            <a:r>
              <a:rPr lang="en-US" sz="2400" dirty="0">
                <a:latin typeface="Times New Roman" panose="02020603050405020304" pitchFamily="18" charset="0"/>
                <a:cs typeface="Times New Roman" panose="02020603050405020304" pitchFamily="18" charset="0"/>
              </a:rPr>
              <a:t>/programs-centers/community-engagement/community-college-engagement/2015-16-epic-projects</a:t>
            </a:r>
          </a:p>
          <a:p>
            <a:r>
              <a:rPr lang="en-US" sz="2400" dirty="0" smtClean="0">
                <a:latin typeface="Times New Roman" panose="02020603050405020304" pitchFamily="18" charset="0"/>
                <a:cs typeface="Times New Roman" panose="02020603050405020304" pitchFamily="18" charset="0"/>
              </a:rPr>
              <a:t>Work with CEMC and deans so that courses with global focus are offered more consistently, are marketed better, and don’t</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get cancelled.</a:t>
            </a:r>
          </a:p>
          <a:p>
            <a:r>
              <a:rPr lang="en-US" sz="2400" dirty="0" smtClean="0">
                <a:latin typeface="Times New Roman" panose="02020603050405020304" pitchFamily="18" charset="0"/>
                <a:cs typeface="Times New Roman" panose="02020603050405020304" pitchFamily="18" charset="0"/>
              </a:rPr>
              <a:t>Create Global Studies major.</a:t>
            </a:r>
          </a:p>
          <a:p>
            <a:r>
              <a:rPr lang="en-US" sz="2400" dirty="0" smtClean="0">
                <a:latin typeface="Times New Roman" panose="02020603050405020304" pitchFamily="18" charset="0"/>
                <a:cs typeface="Times New Roman" panose="02020603050405020304" pitchFamily="18" charset="0"/>
              </a:rPr>
              <a:t>Look at data to see if students’ classes</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are getting them this competency.</a:t>
            </a:r>
          </a:p>
          <a:p>
            <a:r>
              <a:rPr lang="en-US" sz="2400" dirty="0" smtClean="0">
                <a:latin typeface="Times New Roman" panose="02020603050405020304" pitchFamily="18" charset="0"/>
                <a:cs typeface="Times New Roman" panose="02020603050405020304" pitchFamily="18" charset="0"/>
              </a:rPr>
              <a:t>Engage students in effort (clubs, intl.</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students, etc.)</a:t>
            </a:r>
            <a:endParaRPr lang="en-US" sz="2400" dirty="0">
              <a:latin typeface="Times New Roman" panose="02020603050405020304" pitchFamily="18" charset="0"/>
              <a:cs typeface="Times New Roman" panose="02020603050405020304" pitchFamily="18" charset="0"/>
            </a:endParaRPr>
          </a:p>
        </p:txBody>
      </p:sp>
      <p:pic>
        <p:nvPicPr>
          <p:cNvPr id="4" name="Picture 2" descr="C:\Users\patricia\AppData\Local\Microsoft\Windows\Temporary Internet Files\Content.IE5\AX5OHLPE\MC90030302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4732920"/>
            <a:ext cx="2310906" cy="1986280"/>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4"/>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460120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184" y="379373"/>
            <a:ext cx="5715000" cy="914400"/>
          </a:xfrm>
        </p:spPr>
        <p:txBody>
          <a:bodyPr>
            <a:normAutofit/>
          </a:bodyPr>
          <a:lstStyle/>
          <a:p>
            <a:r>
              <a:rPr lang="en-US" sz="3600" b="1" dirty="0" smtClean="0">
                <a:solidFill>
                  <a:schemeClr val="accent4">
                    <a:lumMod val="75000"/>
                  </a:schemeClr>
                </a:solidFill>
              </a:rPr>
              <a:t>Thank you! </a:t>
            </a:r>
            <a:endParaRPr lang="en-US" sz="3600" b="1" dirty="0">
              <a:solidFill>
                <a:schemeClr val="accent4">
                  <a:lumMod val="75000"/>
                </a:schemeClr>
              </a:solidFill>
            </a:endParaRPr>
          </a:p>
        </p:txBody>
      </p:sp>
      <p:pic>
        <p:nvPicPr>
          <p:cNvPr id="14" name="Picture 5" descr="C:\Users\patricia\AppData\Local\Microsoft\Windows\Temporary Internet Files\Content.IE5\P99INP69\MP900398749[1].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2819400" y="3505200"/>
            <a:ext cx="2743200" cy="195764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91184" y="1381696"/>
            <a:ext cx="6757416" cy="1569660"/>
          </a:xfrm>
          <a:prstGeom prst="rect">
            <a:avLst/>
          </a:prstGeom>
          <a:noFill/>
        </p:spPr>
        <p:txBody>
          <a:bodyPr wrap="square" rtlCol="0">
            <a:spAutoFit/>
          </a:bodyPr>
          <a:lstStyle/>
          <a:p>
            <a:r>
              <a:rPr lang="en-US" sz="2400" dirty="0" smtClean="0">
                <a:latin typeface="Cambria" panose="02040503050406030204" pitchFamily="18" charset="0"/>
              </a:rPr>
              <a:t>Let’s develop Global Citizens who foster relationships &amp; engage in collaboration across cultures to build bridges for success in education, careers, and life.</a:t>
            </a:r>
            <a:endParaRPr lang="en-US" sz="2400" dirty="0"/>
          </a:p>
        </p:txBody>
      </p:sp>
      <p:pic>
        <p:nvPicPr>
          <p:cNvPr id="2059" name="Picture 11" descr="C:\Users\patricia\AppData\Local\Microsoft\Windows\Temporary Internet Files\Content.IE5\FV6W1UBQ\MC91021722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04692" y="3118338"/>
            <a:ext cx="933098" cy="1230500"/>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441631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162800" cy="746760"/>
          </a:xfrm>
        </p:spPr>
        <p:txBody>
          <a:bodyPr>
            <a:normAutofit fontScale="90000"/>
          </a:bodyPr>
          <a:lstStyle/>
          <a:p>
            <a:r>
              <a:rPr lang="en-US" b="1" dirty="0" smtClean="0">
                <a:solidFill>
                  <a:schemeClr val="accent4">
                    <a:lumMod val="75000"/>
                  </a:schemeClr>
                </a:solidFill>
              </a:rPr>
              <a:t>Selected Bibliography</a:t>
            </a:r>
            <a:endParaRPr lang="en-US" b="1" dirty="0">
              <a:solidFill>
                <a:schemeClr val="accent4">
                  <a:lumMod val="75000"/>
                </a:schemeClr>
              </a:solidFill>
            </a:endParaRPr>
          </a:p>
        </p:txBody>
      </p:sp>
      <p:sp>
        <p:nvSpPr>
          <p:cNvPr id="3" name="Content Placeholder 2"/>
          <p:cNvSpPr>
            <a:spLocks noGrp="1"/>
          </p:cNvSpPr>
          <p:nvPr>
            <p:ph idx="1"/>
          </p:nvPr>
        </p:nvSpPr>
        <p:spPr>
          <a:xfrm>
            <a:off x="386510" y="838200"/>
            <a:ext cx="7610856" cy="6019800"/>
          </a:xfrm>
        </p:spPr>
        <p:txBody>
          <a:bodyPr>
            <a:noAutofit/>
          </a:bodyPr>
          <a:lstStyle/>
          <a:p>
            <a:pPr marL="342900" indent="-342900">
              <a:spcBef>
                <a:spcPts val="580"/>
              </a:spcBef>
              <a:buClr>
                <a:srgbClr val="0F6FC6"/>
              </a:buClr>
              <a:buSzPct val="85000"/>
            </a:pPr>
            <a:r>
              <a:rPr lang="en-US" sz="1800" dirty="0" err="1" smtClean="0">
                <a:latin typeface="Times New Roman" panose="02020603050405020304" pitchFamily="18" charset="0"/>
                <a:cs typeface="Times New Roman" panose="02020603050405020304" pitchFamily="18" charset="0"/>
              </a:rPr>
              <a:t>Downie</a:t>
            </a:r>
            <a:r>
              <a:rPr lang="en-US" sz="1800" dirty="0">
                <a:latin typeface="Times New Roman" panose="02020603050405020304" pitchFamily="18" charset="0"/>
                <a:cs typeface="Times New Roman" panose="02020603050405020304" pitchFamily="18" charset="0"/>
              </a:rPr>
              <a:t>, R. &amp; </a:t>
            </a:r>
            <a:r>
              <a:rPr lang="en-US" sz="1800" dirty="0" err="1">
                <a:latin typeface="Times New Roman" panose="02020603050405020304" pitchFamily="18" charset="0"/>
                <a:cs typeface="Times New Roman" panose="02020603050405020304" pitchFamily="18" charset="0"/>
              </a:rPr>
              <a:t>Useem</a:t>
            </a:r>
            <a:r>
              <a:rPr lang="en-US" sz="1800" dirty="0">
                <a:latin typeface="Times New Roman" panose="02020603050405020304" pitchFamily="18" charset="0"/>
                <a:cs typeface="Times New Roman" panose="02020603050405020304" pitchFamily="18" charset="0"/>
              </a:rPr>
              <a:t>, R.H. (2012). Writing Out of Limbo.  Newcastle, UK: Cambridge Scholars Publishing.</a:t>
            </a:r>
          </a:p>
          <a:p>
            <a:pPr marL="342900" indent="-342900">
              <a:spcBef>
                <a:spcPts val="580"/>
              </a:spcBef>
              <a:buClr>
                <a:srgbClr val="0F6FC6"/>
              </a:buClr>
              <a:buSzPct val="85000"/>
            </a:pPr>
            <a:r>
              <a:rPr lang="en-US" sz="1800" dirty="0">
                <a:solidFill>
                  <a:prstClr val="black"/>
                </a:solidFill>
                <a:latin typeface="Times New Roman" panose="02020603050405020304" pitchFamily="18" charset="0"/>
                <a:cs typeface="Times New Roman" panose="02020603050405020304" pitchFamily="18" charset="0"/>
              </a:rPr>
              <a:t>Gupta, A., &amp; </a:t>
            </a:r>
            <a:r>
              <a:rPr lang="en-US" sz="1800" dirty="0" err="1">
                <a:solidFill>
                  <a:prstClr val="black"/>
                </a:solidFill>
                <a:latin typeface="Times New Roman" panose="02020603050405020304" pitchFamily="18" charset="0"/>
                <a:cs typeface="Times New Roman" panose="02020603050405020304" pitchFamily="18" charset="0"/>
              </a:rPr>
              <a:t>Govindarajan</a:t>
            </a:r>
            <a:r>
              <a:rPr lang="en-US" sz="1800" dirty="0">
                <a:solidFill>
                  <a:prstClr val="black"/>
                </a:solidFill>
                <a:latin typeface="Times New Roman" panose="02020603050405020304" pitchFamily="18" charset="0"/>
                <a:cs typeface="Times New Roman" panose="02020603050405020304" pitchFamily="18" charset="0"/>
              </a:rPr>
              <a:t>, V. (2002). Cultivating a global mindset. </a:t>
            </a:r>
            <a:r>
              <a:rPr lang="en-US" sz="1800" i="1" dirty="0">
                <a:solidFill>
                  <a:prstClr val="black"/>
                </a:solidFill>
                <a:latin typeface="Times New Roman" panose="02020603050405020304" pitchFamily="18" charset="0"/>
                <a:cs typeface="Times New Roman" panose="02020603050405020304" pitchFamily="18" charset="0"/>
              </a:rPr>
              <a:t>Academy of Management Executive, 16</a:t>
            </a:r>
            <a:r>
              <a:rPr lang="en-US" sz="1800" dirty="0">
                <a:solidFill>
                  <a:prstClr val="black"/>
                </a:solidFill>
                <a:latin typeface="Times New Roman" panose="02020603050405020304" pitchFamily="18" charset="0"/>
                <a:cs typeface="Times New Roman" panose="02020603050405020304" pitchFamily="18" charset="0"/>
              </a:rPr>
              <a:t>(1), 116-126</a:t>
            </a:r>
            <a:r>
              <a:rPr lang="en-US" sz="1800" dirty="0" smtClean="0">
                <a:solidFill>
                  <a:prstClr val="black"/>
                </a:solidFill>
                <a:latin typeface="Times New Roman" panose="02020603050405020304" pitchFamily="18" charset="0"/>
                <a:cs typeface="Times New Roman" panose="02020603050405020304" pitchFamily="18" charset="0"/>
              </a:rPr>
              <a:t>.</a:t>
            </a:r>
          </a:p>
          <a:p>
            <a:pPr marL="342900" indent="-342900">
              <a:spcBef>
                <a:spcPts val="580"/>
              </a:spcBef>
              <a:buClr>
                <a:srgbClr val="0F6FC6"/>
              </a:buClr>
              <a:buSzPct val="85000"/>
            </a:pPr>
            <a:r>
              <a:rPr lang="en-US" sz="1800" dirty="0" smtClean="0">
                <a:latin typeface="Times New Roman" panose="02020603050405020304" pitchFamily="18" charset="0"/>
                <a:cs typeface="Times New Roman" panose="02020603050405020304" pitchFamily="18" charset="0"/>
              </a:rPr>
              <a:t>http://etec.ctlt.ubc.ca/510wiki/File:Reflective-practice.gif - </a:t>
            </a:r>
          </a:p>
          <a:p>
            <a:pPr marL="342900" indent="-342900">
              <a:spcBef>
                <a:spcPts val="580"/>
              </a:spcBef>
              <a:buClr>
                <a:srgbClr val="0F6FC6"/>
              </a:buClr>
              <a:buSzPct val="85000"/>
            </a:pPr>
            <a:r>
              <a:rPr lang="en-US" sz="1800" dirty="0" err="1" smtClean="0">
                <a:latin typeface="Times New Roman" panose="02020603050405020304" pitchFamily="18" charset="0"/>
                <a:cs typeface="Times New Roman" panose="02020603050405020304" pitchFamily="18" charset="0"/>
              </a:rPr>
              <a:t>Javidan</a:t>
            </a:r>
            <a:r>
              <a:rPr lang="en-US" sz="1800" dirty="0">
                <a:latin typeface="Times New Roman" panose="02020603050405020304" pitchFamily="18" charset="0"/>
                <a:cs typeface="Times New Roman" panose="02020603050405020304" pitchFamily="18" charset="0"/>
              </a:rPr>
              <a:t>, M., Steers, R. M., &amp; </a:t>
            </a:r>
            <a:r>
              <a:rPr lang="en-US" sz="1800" dirty="0" err="1">
                <a:latin typeface="Times New Roman" panose="02020603050405020304" pitchFamily="18" charset="0"/>
                <a:cs typeface="Times New Roman" panose="02020603050405020304" pitchFamily="18" charset="0"/>
              </a:rPr>
              <a:t>Hitt</a:t>
            </a:r>
            <a:r>
              <a:rPr lang="en-US" sz="1800" dirty="0">
                <a:latin typeface="Times New Roman" panose="02020603050405020304" pitchFamily="18" charset="0"/>
                <a:cs typeface="Times New Roman" panose="02020603050405020304" pitchFamily="18" charset="0"/>
              </a:rPr>
              <a:t>, M. A. (2007). The global mindset. </a:t>
            </a:r>
            <a:r>
              <a:rPr lang="en-US" sz="1800" i="1" dirty="0">
                <a:latin typeface="Times New Roman" panose="02020603050405020304" pitchFamily="18" charset="0"/>
                <a:cs typeface="Times New Roman" panose="02020603050405020304" pitchFamily="18" charset="0"/>
              </a:rPr>
              <a:t>Advances in International Management, 19</a:t>
            </a:r>
            <a:r>
              <a:rPr lang="en-US" sz="1800" dirty="0">
                <a:latin typeface="Times New Roman" panose="02020603050405020304" pitchFamily="18" charset="0"/>
                <a:cs typeface="Times New Roman" panose="02020603050405020304" pitchFamily="18" charset="0"/>
              </a:rPr>
              <a:t>. UK: Emerald Group Publishing Limited.</a:t>
            </a:r>
          </a:p>
          <a:p>
            <a:pPr marL="342900" indent="-342900">
              <a:spcBef>
                <a:spcPts val="580"/>
              </a:spcBef>
              <a:buClr>
                <a:srgbClr val="0F6FC6"/>
              </a:buClr>
              <a:buSzPct val="85000"/>
            </a:pPr>
            <a:r>
              <a:rPr lang="en-US" sz="1800" dirty="0" err="1">
                <a:solidFill>
                  <a:prstClr val="black"/>
                </a:solidFill>
                <a:latin typeface="Times New Roman" panose="02020603050405020304" pitchFamily="18" charset="0"/>
                <a:cs typeface="Times New Roman" panose="02020603050405020304" pitchFamily="18" charset="0"/>
              </a:rPr>
              <a:t>Javidan</a:t>
            </a:r>
            <a:r>
              <a:rPr lang="en-US" sz="1800" dirty="0">
                <a:solidFill>
                  <a:prstClr val="black"/>
                </a:solidFill>
                <a:latin typeface="Times New Roman" panose="02020603050405020304" pitchFamily="18" charset="0"/>
                <a:cs typeface="Times New Roman" panose="02020603050405020304" pitchFamily="18" charset="0"/>
              </a:rPr>
              <a:t>, M. &amp; Walker, J. (2013). </a:t>
            </a:r>
            <a:r>
              <a:rPr lang="en-US" sz="1800" i="1" dirty="0">
                <a:solidFill>
                  <a:prstClr val="black"/>
                </a:solidFill>
                <a:latin typeface="Times New Roman" panose="02020603050405020304" pitchFamily="18" charset="0"/>
                <a:cs typeface="Times New Roman" panose="02020603050405020304" pitchFamily="18" charset="0"/>
              </a:rPr>
              <a:t>Developing Your Global Mindset. </a:t>
            </a:r>
            <a:r>
              <a:rPr lang="en-US" sz="1800" dirty="0">
                <a:solidFill>
                  <a:prstClr val="black"/>
                </a:solidFill>
                <a:latin typeface="Times New Roman" panose="02020603050405020304" pitchFamily="18" charset="0"/>
                <a:cs typeface="Times New Roman" panose="02020603050405020304" pitchFamily="18" charset="0"/>
              </a:rPr>
              <a:t>Edina, MN: Beaver’s Pond Press.</a:t>
            </a:r>
          </a:p>
          <a:p>
            <a:pPr marL="342900" indent="-342900">
              <a:spcBef>
                <a:spcPts val="580"/>
              </a:spcBef>
              <a:buClr>
                <a:srgbClr val="0F6FC6"/>
              </a:buClr>
              <a:buSzPct val="85000"/>
            </a:pPr>
            <a:r>
              <a:rPr lang="en-US" sz="1800" dirty="0">
                <a:solidFill>
                  <a:prstClr val="black"/>
                </a:solidFill>
                <a:latin typeface="Times New Roman" panose="02020603050405020304" pitchFamily="18" charset="0"/>
                <a:cs typeface="Times New Roman" panose="02020603050405020304" pitchFamily="18" charset="0"/>
              </a:rPr>
              <a:t>Mendenhall, M.E., </a:t>
            </a:r>
            <a:r>
              <a:rPr lang="en-US" sz="1800" dirty="0" err="1">
                <a:solidFill>
                  <a:prstClr val="black"/>
                </a:solidFill>
                <a:latin typeface="Times New Roman" panose="02020603050405020304" pitchFamily="18" charset="0"/>
                <a:cs typeface="Times New Roman" panose="02020603050405020304" pitchFamily="18" charset="0"/>
              </a:rPr>
              <a:t>Osland</a:t>
            </a:r>
            <a:r>
              <a:rPr lang="en-US" sz="1800" dirty="0">
                <a:solidFill>
                  <a:prstClr val="black"/>
                </a:solidFill>
                <a:latin typeface="Times New Roman" panose="02020603050405020304" pitchFamily="18" charset="0"/>
                <a:cs typeface="Times New Roman" panose="02020603050405020304" pitchFamily="18" charset="0"/>
              </a:rPr>
              <a:t>, J.S., Bird, A., </a:t>
            </a:r>
            <a:r>
              <a:rPr lang="en-US" sz="1800" dirty="0" err="1">
                <a:solidFill>
                  <a:prstClr val="black"/>
                </a:solidFill>
                <a:latin typeface="Times New Roman" panose="02020603050405020304" pitchFamily="18" charset="0"/>
                <a:cs typeface="Times New Roman" panose="02020603050405020304" pitchFamily="18" charset="0"/>
              </a:rPr>
              <a:t>Oddou</a:t>
            </a:r>
            <a:r>
              <a:rPr lang="en-US" sz="1800" dirty="0">
                <a:solidFill>
                  <a:prstClr val="black"/>
                </a:solidFill>
                <a:latin typeface="Times New Roman" panose="02020603050405020304" pitchFamily="18" charset="0"/>
                <a:cs typeface="Times New Roman" panose="02020603050405020304" pitchFamily="18" charset="0"/>
              </a:rPr>
              <a:t>, G. R., </a:t>
            </a:r>
            <a:r>
              <a:rPr lang="en-US" sz="1800" dirty="0" err="1">
                <a:solidFill>
                  <a:prstClr val="black"/>
                </a:solidFill>
                <a:latin typeface="Times New Roman" panose="02020603050405020304" pitchFamily="18" charset="0"/>
                <a:cs typeface="Times New Roman" panose="02020603050405020304" pitchFamily="18" charset="0"/>
              </a:rPr>
              <a:t>Maznevski</a:t>
            </a:r>
            <a:r>
              <a:rPr lang="en-US" sz="1800" dirty="0">
                <a:solidFill>
                  <a:prstClr val="black"/>
                </a:solidFill>
                <a:latin typeface="Times New Roman" panose="02020603050405020304" pitchFamily="18" charset="0"/>
                <a:cs typeface="Times New Roman" panose="02020603050405020304" pitchFamily="18" charset="0"/>
              </a:rPr>
              <a:t>, M. (2008). Global Leadership. New York, NY: Routledge</a:t>
            </a:r>
            <a:r>
              <a:rPr lang="en-US" sz="1800" dirty="0" smtClean="0">
                <a:solidFill>
                  <a:prstClr val="black"/>
                </a:solidFill>
                <a:latin typeface="Times New Roman" panose="02020603050405020304" pitchFamily="18" charset="0"/>
                <a:cs typeface="Times New Roman" panose="02020603050405020304" pitchFamily="18" charset="0"/>
              </a:rPr>
              <a:t>.</a:t>
            </a:r>
          </a:p>
          <a:p>
            <a:pPr marL="342900" indent="-342900">
              <a:spcBef>
                <a:spcPts val="580"/>
              </a:spcBef>
              <a:buClr>
                <a:srgbClr val="0F6FC6"/>
              </a:buClr>
              <a:buSzPct val="85000"/>
            </a:pPr>
            <a:r>
              <a:rPr lang="en-US" sz="1800" dirty="0" smtClean="0">
                <a:solidFill>
                  <a:prstClr val="black"/>
                </a:solidFill>
                <a:latin typeface="Times New Roman" panose="02020603050405020304" pitchFamily="18" charset="0"/>
                <a:cs typeface="Times New Roman" panose="02020603050405020304" pitchFamily="18" charset="0"/>
              </a:rPr>
              <a:t>Morrison, T. &amp; Conaway, W.A. (2006). </a:t>
            </a:r>
            <a:r>
              <a:rPr lang="en-US" sz="1800" i="1" dirty="0" smtClean="0">
                <a:solidFill>
                  <a:prstClr val="black"/>
                </a:solidFill>
                <a:latin typeface="Times New Roman" panose="02020603050405020304" pitchFamily="18" charset="0"/>
                <a:cs typeface="Times New Roman" panose="02020603050405020304" pitchFamily="18" charset="0"/>
              </a:rPr>
              <a:t>Kiss, Bow, or Shake Hands, 2e</a:t>
            </a:r>
            <a:r>
              <a:rPr lang="en-US" sz="1800" dirty="0" smtClean="0">
                <a:solidFill>
                  <a:prstClr val="black"/>
                </a:solidFill>
                <a:latin typeface="Times New Roman" panose="02020603050405020304" pitchFamily="18" charset="0"/>
                <a:cs typeface="Times New Roman" panose="02020603050405020304" pitchFamily="18" charset="0"/>
              </a:rPr>
              <a:t>. Avon, MA: Adams Media.</a:t>
            </a:r>
            <a:endParaRPr lang="en-US" sz="1800" dirty="0">
              <a:solidFill>
                <a:prstClr val="black"/>
              </a:solidFill>
              <a:latin typeface="Times New Roman" panose="02020603050405020304" pitchFamily="18" charset="0"/>
              <a:cs typeface="Times New Roman" panose="02020603050405020304" pitchFamily="18" charset="0"/>
            </a:endParaRPr>
          </a:p>
          <a:p>
            <a:pPr marL="342900" indent="-342900">
              <a:spcBef>
                <a:spcPts val="580"/>
              </a:spcBef>
              <a:buClr>
                <a:srgbClr val="0F6FC6"/>
              </a:buClr>
              <a:buSzPct val="85000"/>
            </a:pPr>
            <a:r>
              <a:rPr lang="en-US" sz="1800" dirty="0">
                <a:solidFill>
                  <a:srgbClr val="000000"/>
                </a:solidFill>
                <a:latin typeface="Times New Roman" panose="02020603050405020304" pitchFamily="18" charset="0"/>
                <a:cs typeface="Times New Roman" panose="02020603050405020304" pitchFamily="18" charset="0"/>
              </a:rPr>
              <a:t>“</a:t>
            </a:r>
            <a:r>
              <a:rPr lang="en-US" sz="1800" i="1" dirty="0">
                <a:solidFill>
                  <a:srgbClr val="000000"/>
                </a:solidFill>
                <a:latin typeface="Times New Roman" panose="02020603050405020304" pitchFamily="18" charset="0"/>
                <a:cs typeface="Times New Roman" panose="02020603050405020304" pitchFamily="18" charset="0"/>
              </a:rPr>
              <a:t>Reflective Practice</a:t>
            </a:r>
            <a:r>
              <a:rPr lang="en-US" sz="1800" dirty="0">
                <a:solidFill>
                  <a:srgbClr val="000000"/>
                </a:solidFill>
                <a:latin typeface="Times New Roman" panose="02020603050405020304" pitchFamily="18" charset="0"/>
                <a:cs typeface="Times New Roman" panose="02020603050405020304" pitchFamily="18" charset="0"/>
              </a:rPr>
              <a:t>” CD ROM, 2007, http://www.education.vic.gov.au/childhood/professionals/support/Pages/collaborativeact.aspx</a:t>
            </a:r>
            <a:endParaRPr lang="en-US" sz="1800" dirty="0">
              <a:latin typeface="Times New Roman" panose="02020603050405020304" pitchFamily="18" charset="0"/>
              <a:cs typeface="Times New Roman" panose="02020603050405020304" pitchFamily="18" charset="0"/>
            </a:endParaRPr>
          </a:p>
          <a:p>
            <a:pPr marL="342900" indent="-342900">
              <a:spcBef>
                <a:spcPts val="580"/>
              </a:spcBef>
              <a:buClr>
                <a:srgbClr val="0F6FC6"/>
              </a:buClr>
              <a:buSzPct val="85000"/>
            </a:pPr>
            <a:r>
              <a:rPr lang="en-US" altLang="en-US" sz="1800" dirty="0" err="1" smtClean="0">
                <a:latin typeface="Times New Roman" panose="02020603050405020304" pitchFamily="18" charset="0"/>
                <a:cs typeface="Times New Roman" panose="02020603050405020304" pitchFamily="18" charset="0"/>
              </a:rPr>
              <a:t>Rhinesmith</a:t>
            </a:r>
            <a:r>
              <a:rPr lang="en-US" altLang="en-US" sz="1800" dirty="0">
                <a:latin typeface="Times New Roman" panose="02020603050405020304" pitchFamily="18" charset="0"/>
                <a:cs typeface="Times New Roman" panose="02020603050405020304" pitchFamily="18" charset="0"/>
              </a:rPr>
              <a:t>, S.H. (1993). </a:t>
            </a:r>
            <a:r>
              <a:rPr lang="en-US" altLang="en-US" sz="1800" i="1" dirty="0">
                <a:latin typeface="Times New Roman" panose="02020603050405020304" pitchFamily="18" charset="0"/>
                <a:cs typeface="Times New Roman" panose="02020603050405020304" pitchFamily="18" charset="0"/>
              </a:rPr>
              <a:t>A Manager's Guide to Globalization. </a:t>
            </a:r>
            <a:r>
              <a:rPr lang="en-US" altLang="en-US" sz="1800" dirty="0">
                <a:latin typeface="Times New Roman" panose="02020603050405020304" pitchFamily="18" charset="0"/>
                <a:cs typeface="Times New Roman" panose="02020603050405020304" pitchFamily="18" charset="0"/>
              </a:rPr>
              <a:t>Homewood, IL:  Business One Irwin.</a:t>
            </a:r>
          </a:p>
          <a:p>
            <a:pPr marL="0" indent="0">
              <a:buNone/>
            </a:pPr>
            <a:endParaRPr lang="en-US" sz="1800" dirty="0"/>
          </a:p>
        </p:txBody>
      </p:sp>
      <p:pic>
        <p:nvPicPr>
          <p:cNvPr id="4" name="Picture 3" descr="C:\Users\patricia\AppData\Local\Microsoft\Windows\Temporary Internet Files\Content.IE5\FV6W1UBQ\MM900395783[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614138" y="4267200"/>
            <a:ext cx="1143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4"/>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77950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Competencies (ISLO’s)</a:t>
            </a:r>
            <a:endParaRPr lang="en-US" dirty="0"/>
          </a:p>
        </p:txBody>
      </p:sp>
      <p:sp>
        <p:nvSpPr>
          <p:cNvPr id="3" name="Content Placeholder 2"/>
          <p:cNvSpPr>
            <a:spLocks noGrp="1"/>
          </p:cNvSpPr>
          <p:nvPr>
            <p:ph idx="1"/>
          </p:nvPr>
        </p:nvSpPr>
        <p:spPr>
          <a:noFill/>
        </p:spPr>
        <p:txBody>
          <a:bodyPr>
            <a:normAutofit fontScale="85000" lnSpcReduction="20000"/>
          </a:bodyPr>
          <a:lstStyle/>
          <a:p>
            <a:pPr marL="0" indent="0">
              <a:buNone/>
            </a:pPr>
            <a:r>
              <a:rPr lang="en-US" dirty="0"/>
              <a:t>4.4 Communities (local to global) </a:t>
            </a:r>
            <a:endParaRPr lang="en-US" dirty="0" smtClean="0"/>
          </a:p>
          <a:p>
            <a:pPr marL="0" indent="0">
              <a:buNone/>
            </a:pPr>
            <a:r>
              <a:rPr lang="en-US" dirty="0"/>
              <a:t>a. Assume personal responsibility for being informed, ethical and active citizens of their community, the nation, and the world </a:t>
            </a:r>
          </a:p>
          <a:p>
            <a:pPr marL="0" indent="0">
              <a:buNone/>
            </a:pPr>
            <a:r>
              <a:rPr lang="en-US" dirty="0"/>
              <a:t>b. Act with an informed awareness of contemporary issues and their historical contexts </a:t>
            </a:r>
          </a:p>
          <a:p>
            <a:pPr marL="0" indent="0">
              <a:buNone/>
            </a:pPr>
            <a:r>
              <a:rPr lang="en-US" dirty="0"/>
              <a:t>c. Exercise civic responsibility </a:t>
            </a:r>
          </a:p>
          <a:p>
            <a:pPr marL="0" indent="0">
              <a:buNone/>
            </a:pPr>
            <a:r>
              <a:rPr lang="en-US" dirty="0"/>
              <a:t>d. Are cognizant of balancing human needs with the limitations of world resources </a:t>
            </a:r>
          </a:p>
          <a:p>
            <a:pPr marL="0" indent="0">
              <a:buNone/>
            </a:pPr>
            <a:r>
              <a:rPr lang="en-US" dirty="0"/>
              <a:t>e. Recognize the impact of human activity (political, economic, social, technological) on local and global environments </a:t>
            </a:r>
          </a:p>
          <a:p>
            <a:endParaRPr lang="en-US" dirty="0"/>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790412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Competencies (ISLO’s)</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4.5 Diversity </a:t>
            </a:r>
          </a:p>
          <a:p>
            <a:pPr marL="0" indent="0">
              <a:buNone/>
            </a:pPr>
            <a:r>
              <a:rPr lang="en-US" dirty="0"/>
              <a:t>a. Recognize the commonality of human experiences across cultures </a:t>
            </a:r>
          </a:p>
          <a:p>
            <a:pPr marL="0" indent="0">
              <a:buNone/>
            </a:pPr>
            <a:r>
              <a:rPr lang="en-US" dirty="0"/>
              <a:t>b. Recognize the human tendency to gravitate towards people and customs that are familiar </a:t>
            </a:r>
          </a:p>
          <a:p>
            <a:pPr marL="0" indent="0">
              <a:buNone/>
            </a:pPr>
            <a:r>
              <a:rPr lang="en-US" dirty="0"/>
              <a:t>c. Recognize the influence of cultural perspectives on human thought and behavior </a:t>
            </a:r>
          </a:p>
          <a:p>
            <a:pPr marL="0" indent="0">
              <a:buNone/>
            </a:pPr>
            <a:r>
              <a:rPr lang="en-US" dirty="0"/>
              <a:t>d. Accept the rights of others to have different cultural beliefs and behaviors </a:t>
            </a:r>
          </a:p>
          <a:p>
            <a:pPr marL="0" indent="0">
              <a:buNone/>
            </a:pPr>
            <a:r>
              <a:rPr lang="en-US" dirty="0"/>
              <a:t>e. Work with diverse people including those with different physical abilities, linguistic, cultural, religious, lifestyle, national, and political backgrounds.</a:t>
            </a:r>
          </a:p>
          <a:p>
            <a:endParaRPr lang="en-US" dirty="0"/>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909034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000" b="1" cap="small" dirty="0" smtClean="0">
                <a:solidFill>
                  <a:schemeClr val="accent4">
                    <a:lumMod val="75000"/>
                  </a:schemeClr>
                </a:solidFill>
              </a:rPr>
              <a:t>Globalization</a:t>
            </a:r>
            <a:endParaRPr lang="en-US" sz="1400" b="1" dirty="0">
              <a:solidFill>
                <a:schemeClr val="accent4">
                  <a:lumMod val="75000"/>
                </a:schemeClr>
              </a:solidFill>
            </a:endParaRPr>
          </a:p>
        </p:txBody>
      </p:sp>
      <p:sp>
        <p:nvSpPr>
          <p:cNvPr id="3" name="Content Placeholder 2"/>
          <p:cNvSpPr>
            <a:spLocks noGrp="1"/>
          </p:cNvSpPr>
          <p:nvPr>
            <p:ph idx="1"/>
          </p:nvPr>
        </p:nvSpPr>
        <p:spPr/>
        <p:txBody>
          <a:bodyPr/>
          <a:lstStyle/>
          <a:p>
            <a:pPr marL="795337" lvl="1" indent="-457200">
              <a:buClr>
                <a:srgbClr val="002E5F"/>
              </a:buClr>
              <a:buFont typeface="Arial" charset="0"/>
              <a:buChar char="•"/>
            </a:pPr>
            <a:r>
              <a:rPr lang="en-US" sz="2800" dirty="0" smtClean="0">
                <a:latin typeface="Times New Roman" panose="02020603050405020304" pitchFamily="18" charset="0"/>
                <a:cs typeface="Times New Roman" panose="02020603050405020304" pitchFamily="18" charset="0"/>
              </a:rPr>
              <a:t>Whether at home or abroad, students are going to be encountering different cultures and cultural systems more than they ever have.</a:t>
            </a:r>
            <a:endPar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1200" dirty="0"/>
          </a:p>
          <a:p>
            <a:endParaRPr lang="en-US" dirty="0"/>
          </a:p>
        </p:txBody>
      </p:sp>
      <p:pic>
        <p:nvPicPr>
          <p:cNvPr id="4" name="Picture 2" descr="Air Traffic">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3124200"/>
            <a:ext cx="2954420" cy="2159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52400" y="5791200"/>
            <a:ext cx="7620000" cy="584775"/>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See world air traffic during a 24 hour period in 2010:</a:t>
            </a:r>
          </a:p>
          <a:p>
            <a:r>
              <a:rPr lang="en-US" sz="1600" dirty="0">
                <a:latin typeface="Times New Roman" panose="02020603050405020304" pitchFamily="18" charset="0"/>
                <a:cs typeface="Times New Roman" panose="02020603050405020304" pitchFamily="18" charset="0"/>
              </a:rPr>
              <a:t>https://www.youtube.com/watch?v=yx7_yzypm5w&amp;list=PLC70229043BEFD5F8</a:t>
            </a:r>
          </a:p>
        </p:txBody>
      </p:sp>
      <p:sp>
        <p:nvSpPr>
          <p:cNvPr id="6" name="Rectangle 5"/>
          <p:cNvSpPr/>
          <p:nvPr/>
        </p:nvSpPr>
        <p:spPr>
          <a:xfrm>
            <a:off x="152400" y="6375975"/>
            <a:ext cx="8153400" cy="307777"/>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 2014 Thunderbird School of Global Management, All rights reserved</a:t>
            </a:r>
          </a:p>
        </p:txBody>
      </p:sp>
      <p:sp>
        <p:nvSpPr>
          <p:cNvPr id="7" name="Date Placeholder 6"/>
          <p:cNvSpPr>
            <a:spLocks noGrp="1"/>
          </p:cNvSpPr>
          <p:nvPr>
            <p:ph type="dt" sz="half" idx="10"/>
          </p:nvPr>
        </p:nvSpPr>
        <p:spPr>
          <a:xfrm>
            <a:off x="6858000" y="6472515"/>
            <a:ext cx="2133600" cy="365125"/>
          </a:xfrm>
        </p:spPr>
        <p:txBody>
          <a:bodyPr/>
          <a:lstStyle/>
          <a:p>
            <a:endParaRPr lang="en-US" dirty="0"/>
          </a:p>
        </p:txBody>
      </p:sp>
    </p:spTree>
    <p:extLst>
      <p:ext uri="{BB962C8B-B14F-4D97-AF65-F5344CB8AC3E}">
        <p14:creationId xmlns:p14="http://schemas.microsoft.com/office/powerpoint/2010/main" val="648244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small" dirty="0" smtClean="0">
                <a:solidFill>
                  <a:schemeClr val="accent4">
                    <a:lumMod val="75000"/>
                  </a:schemeClr>
                </a:solidFill>
              </a:rPr>
              <a:t>Globalization, </a:t>
            </a:r>
            <a:r>
              <a:rPr lang="en-US" sz="2800" b="1" cap="small" dirty="0" smtClean="0">
                <a:solidFill>
                  <a:schemeClr val="accent4">
                    <a:lumMod val="75000"/>
                  </a:schemeClr>
                </a:solidFill>
              </a:rPr>
              <a:t>cont.</a:t>
            </a:r>
            <a:endParaRPr lang="en-US" dirty="0"/>
          </a:p>
        </p:txBody>
      </p:sp>
      <p:sp>
        <p:nvSpPr>
          <p:cNvPr id="3" name="Content Placeholder 2"/>
          <p:cNvSpPr>
            <a:spLocks noGrp="1"/>
          </p:cNvSpPr>
          <p:nvPr>
            <p:ph idx="1"/>
          </p:nvPr>
        </p:nvSpPr>
        <p:spPr/>
        <p:txBody>
          <a:bodyPr>
            <a:normAutofit fontScale="92500"/>
          </a:bodyPr>
          <a:lstStyle/>
          <a:p>
            <a:r>
              <a:rPr lang="en-US" dirty="0" smtClean="0"/>
              <a:t>They are also going to be asked to make decisions that will depend on being informed global citizens and recognizing our interconnectedness.</a:t>
            </a:r>
          </a:p>
          <a:p>
            <a:pPr lvl="1"/>
            <a:r>
              <a:rPr lang="en-US" dirty="0" smtClean="0"/>
              <a:t>Choosing qualified elected officials</a:t>
            </a:r>
          </a:p>
          <a:p>
            <a:pPr lvl="1"/>
            <a:r>
              <a:rPr lang="en-US" dirty="0" smtClean="0"/>
              <a:t>Buying local, GMO or not, fair trade or not</a:t>
            </a:r>
          </a:p>
          <a:p>
            <a:pPr lvl="1"/>
            <a:r>
              <a:rPr lang="en-US" dirty="0" smtClean="0"/>
              <a:t>Developing positions on policy issues from climate change to migration to global health</a:t>
            </a:r>
          </a:p>
          <a:p>
            <a:pPr lvl="1"/>
            <a:r>
              <a:rPr lang="en-US" dirty="0" smtClean="0"/>
              <a:t>Designing or supporting educational standards</a:t>
            </a:r>
          </a:p>
          <a:p>
            <a:pPr lvl="1"/>
            <a:r>
              <a:rPr lang="en-US" dirty="0" smtClean="0"/>
              <a:t>Supporting or founding charities</a:t>
            </a:r>
            <a:endParaRPr lang="en-US" dirty="0"/>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315161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010400" cy="685800"/>
          </a:xfrm>
          <a:ln w="38100">
            <a:solidFill>
              <a:schemeClr val="accent4"/>
            </a:solidFill>
          </a:ln>
        </p:spPr>
        <p:txBody>
          <a:bodyPr>
            <a:normAutofit/>
          </a:bodyPr>
          <a:lstStyle/>
          <a:p>
            <a:pPr algn="l"/>
            <a:r>
              <a:rPr lang="en-US" sz="3200" b="1" dirty="0" smtClean="0">
                <a:solidFill>
                  <a:schemeClr val="accent1"/>
                </a:solidFill>
              </a:rPr>
              <a:t>  Agenda</a:t>
            </a:r>
            <a:endParaRPr lang="en-US" sz="3200" dirty="0">
              <a:solidFill>
                <a:srgbClr val="FF0000"/>
              </a:solidFill>
            </a:endParaRPr>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Discuss </a:t>
            </a:r>
            <a:r>
              <a:rPr lang="en-US" sz="2400" dirty="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concept of a globalized curriculum and desirable outcomes: global perspective, </a:t>
            </a:r>
            <a:r>
              <a:rPr lang="en-US" sz="2400" dirty="0">
                <a:latin typeface="Times New Roman" panose="02020603050405020304" pitchFamily="18" charset="0"/>
                <a:cs typeface="Times New Roman" panose="02020603050405020304" pitchFamily="18" charset="0"/>
              </a:rPr>
              <a:t>global </a:t>
            </a:r>
            <a:r>
              <a:rPr lang="en-US" sz="2400" dirty="0" smtClean="0">
                <a:latin typeface="Times New Roman" panose="02020603050405020304" pitchFamily="18" charset="0"/>
                <a:cs typeface="Times New Roman" panose="02020603050405020304" pitchFamily="18" charset="0"/>
              </a:rPr>
              <a:t>mindset</a:t>
            </a:r>
            <a:br>
              <a:rPr lang="en-US" sz="2400" dirty="0" smtClean="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Introduce research regarding the need for global mindset &amp; global leadership </a:t>
            </a:r>
            <a:r>
              <a:rPr lang="en-US" sz="2400" dirty="0" smtClean="0">
                <a:latin typeface="Times New Roman" panose="02020603050405020304" pitchFamily="18" charset="0"/>
                <a:cs typeface="Times New Roman" panose="02020603050405020304" pitchFamily="18" charset="0"/>
              </a:rPr>
              <a:t>skills</a:t>
            </a:r>
            <a:br>
              <a:rPr lang="en-US" sz="2400" dirty="0" smtClean="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Assess LPC’s institutional commitment and individual faculty commitment to these outcomes </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Discuss ways of increasing our commitment </a:t>
            </a:r>
            <a:endParaRPr lang="en-US" sz="2400" dirty="0">
              <a:latin typeface="Times New Roman" panose="02020603050405020304" pitchFamily="18" charset="0"/>
              <a:cs typeface="Times New Roman" panose="02020603050405020304" pitchFamily="18" charset="0"/>
            </a:endParaRPr>
          </a:p>
          <a:p>
            <a:endParaRPr lang="en-US" dirty="0"/>
          </a:p>
        </p:txBody>
      </p:sp>
      <p:pic>
        <p:nvPicPr>
          <p:cNvPr id="2052" name="Picture 4" descr="C:\Users\patricia\AppData\Local\Microsoft\Windows\Temporary Internet Files\Content.IE5\KAUM8KJ7\MC91021637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189447"/>
            <a:ext cx="1641415" cy="1429966"/>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079673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162800" cy="822960"/>
          </a:xfrm>
        </p:spPr>
        <p:txBody>
          <a:bodyPr>
            <a:noAutofit/>
          </a:bodyPr>
          <a:lstStyle/>
          <a:p>
            <a:r>
              <a:rPr lang="en-US" sz="3200" b="1" dirty="0" smtClean="0">
                <a:solidFill>
                  <a:schemeClr val="accent4">
                    <a:lumMod val="75000"/>
                  </a:schemeClr>
                </a:solidFill>
              </a:rPr>
              <a:t>What &amp; Why of a </a:t>
            </a:r>
            <a:r>
              <a:rPr lang="en-US" sz="3200" b="1" dirty="0">
                <a:solidFill>
                  <a:schemeClr val="accent4">
                    <a:lumMod val="75000"/>
                  </a:schemeClr>
                </a:solidFill>
              </a:rPr>
              <a:t>G</a:t>
            </a:r>
            <a:r>
              <a:rPr lang="en-US" sz="3200" b="1" dirty="0" smtClean="0">
                <a:solidFill>
                  <a:schemeClr val="accent4">
                    <a:lumMod val="75000"/>
                  </a:schemeClr>
                </a:solidFill>
              </a:rPr>
              <a:t>lobal </a:t>
            </a:r>
            <a:r>
              <a:rPr lang="en-US" sz="3200" b="1" dirty="0">
                <a:solidFill>
                  <a:schemeClr val="accent4">
                    <a:lumMod val="75000"/>
                  </a:schemeClr>
                </a:solidFill>
              </a:rPr>
              <a:t>P</a:t>
            </a:r>
            <a:r>
              <a:rPr lang="en-US" sz="3200" b="1" dirty="0" smtClean="0">
                <a:solidFill>
                  <a:schemeClr val="accent4">
                    <a:lumMod val="75000"/>
                  </a:schemeClr>
                </a:solidFill>
              </a:rPr>
              <a:t>erspective</a:t>
            </a:r>
            <a:endParaRPr lang="en-US" sz="3200" b="1" dirty="0">
              <a:solidFill>
                <a:schemeClr val="accent4">
                  <a:lumMod val="75000"/>
                </a:schemeClr>
              </a:solidFill>
            </a:endParaRPr>
          </a:p>
        </p:txBody>
      </p:sp>
      <p:sp>
        <p:nvSpPr>
          <p:cNvPr id="3" name="Content Placeholder 2"/>
          <p:cNvSpPr>
            <a:spLocks noGrp="1"/>
          </p:cNvSpPr>
          <p:nvPr>
            <p:ph idx="1"/>
          </p:nvPr>
        </p:nvSpPr>
        <p:spPr>
          <a:xfrm>
            <a:off x="533400" y="1280160"/>
            <a:ext cx="8077200" cy="5318760"/>
          </a:xfrm>
        </p:spPr>
        <p:txBody>
          <a:bodyPr>
            <a:normAutofit fontScale="77500" lnSpcReduction="20000"/>
          </a:bodyPr>
          <a:lstStyle/>
          <a:p>
            <a:pPr marL="0" indent="0">
              <a:buNone/>
            </a:pPr>
            <a:r>
              <a:rPr lang="en-US" b="1" dirty="0">
                <a:latin typeface="Times New Roman" panose="02020603050405020304" pitchFamily="18" charset="0"/>
                <a:cs typeface="Times New Roman" panose="02020603050405020304" pitchFamily="18" charset="0"/>
              </a:rPr>
              <a:t>C</a:t>
            </a:r>
            <a:r>
              <a:rPr lang="en-US" b="1" dirty="0" smtClean="0">
                <a:latin typeface="Times New Roman" panose="02020603050405020304" pitchFamily="18" charset="0"/>
                <a:cs typeface="Times New Roman" panose="02020603050405020304" pitchFamily="18" charset="0"/>
              </a:rPr>
              <a:t>onsiderations:</a:t>
            </a:r>
          </a:p>
          <a:p>
            <a:r>
              <a:rPr lang="en-US" sz="2200" dirty="0" smtClean="0">
                <a:latin typeface="Times New Roman" panose="02020603050405020304" pitchFamily="18" charset="0"/>
                <a:cs typeface="Times New Roman" panose="02020603050405020304" pitchFamily="18" charset="0"/>
              </a:rPr>
              <a:t>Diverse communities</a:t>
            </a:r>
          </a:p>
          <a:p>
            <a:r>
              <a:rPr lang="en-US" sz="2200" dirty="0" smtClean="0">
                <a:latin typeface="Times New Roman" panose="02020603050405020304" pitchFamily="18" charset="0"/>
                <a:cs typeface="Times New Roman" panose="02020603050405020304" pitchFamily="18" charset="0"/>
              </a:rPr>
              <a:t>Diverse cultural systems</a:t>
            </a:r>
          </a:p>
          <a:p>
            <a:r>
              <a:rPr lang="en-US" sz="2200" dirty="0" smtClean="0">
                <a:latin typeface="Times New Roman" panose="02020603050405020304" pitchFamily="18" charset="0"/>
                <a:cs typeface="Times New Roman" panose="02020603050405020304" pitchFamily="18" charset="0"/>
              </a:rPr>
              <a:t>Diverse political &amp; institutional systems</a:t>
            </a:r>
          </a:p>
          <a:p>
            <a:r>
              <a:rPr lang="en-US" sz="2200" dirty="0" smtClean="0">
                <a:latin typeface="Times New Roman" panose="02020603050405020304" pitchFamily="18" charset="0"/>
                <a:cs typeface="Times New Roman" panose="02020603050405020304" pitchFamily="18" charset="0"/>
              </a:rPr>
              <a:t>Time &amp; geographic distance </a:t>
            </a:r>
            <a:r>
              <a:rPr lang="en-US" sz="1500" dirty="0" smtClean="0">
                <a:latin typeface="Times New Roman" panose="02020603050405020304" pitchFamily="18" charset="0"/>
                <a:cs typeface="Times New Roman" panose="02020603050405020304" pitchFamily="18" charset="0"/>
              </a:rPr>
              <a:t>(2014, </a:t>
            </a:r>
            <a:r>
              <a:rPr lang="en-US" sz="1500" dirty="0">
                <a:latin typeface="Times New Roman" panose="02020603050405020304" pitchFamily="18" charset="0"/>
                <a:cs typeface="Times New Roman" panose="02020603050405020304" pitchFamily="18" charset="0"/>
              </a:rPr>
              <a:t>Thunderbird School of Global </a:t>
            </a:r>
            <a:r>
              <a:rPr lang="en-US" sz="1500" dirty="0" smtClean="0">
                <a:latin typeface="Times New Roman" panose="02020603050405020304" pitchFamily="18" charset="0"/>
                <a:cs typeface="Times New Roman" panose="02020603050405020304" pitchFamily="18" charset="0"/>
              </a:rPr>
              <a:t>Management)</a:t>
            </a:r>
            <a:br>
              <a:rPr lang="en-US" sz="1500" dirty="0" smtClean="0">
                <a:latin typeface="Times New Roman" panose="02020603050405020304" pitchFamily="18" charset="0"/>
                <a:cs typeface="Times New Roman" panose="02020603050405020304" pitchFamily="18" charset="0"/>
              </a:rPr>
            </a:br>
            <a:endParaRPr lang="en-US" sz="1500"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Required </a:t>
            </a:r>
            <a:r>
              <a:rPr lang="en-US" b="1" dirty="0">
                <a:latin typeface="Times New Roman" panose="02020603050405020304" pitchFamily="18" charset="0"/>
                <a:cs typeface="Times New Roman" panose="02020603050405020304" pitchFamily="18" charset="0"/>
              </a:rPr>
              <a:t>skills:</a:t>
            </a:r>
          </a:p>
          <a:p>
            <a:r>
              <a:rPr lang="en-US" sz="2200" dirty="0">
                <a:latin typeface="Times New Roman" panose="02020603050405020304" pitchFamily="18" charset="0"/>
                <a:cs typeface="Times New Roman" panose="02020603050405020304" pitchFamily="18" charset="0"/>
              </a:rPr>
              <a:t>Ability to build </a:t>
            </a:r>
            <a:r>
              <a:rPr lang="en-US" sz="2200" dirty="0" smtClean="0">
                <a:latin typeface="Times New Roman" panose="02020603050405020304" pitchFamily="18" charset="0"/>
                <a:cs typeface="Times New Roman" panose="02020603050405020304" pitchFamily="18" charset="0"/>
              </a:rPr>
              <a:t>trust</a:t>
            </a:r>
          </a:p>
          <a:p>
            <a:r>
              <a:rPr lang="en-US" sz="2200" dirty="0" smtClean="0">
                <a:latin typeface="Times New Roman" panose="02020603050405020304" pitchFamily="18" charset="0"/>
                <a:cs typeface="Times New Roman" panose="02020603050405020304" pitchFamily="18" charset="0"/>
              </a:rPr>
              <a:t>Ability to empathize with different standpoints</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Work in diverse </a:t>
            </a:r>
            <a:r>
              <a:rPr lang="en-US" sz="2200" dirty="0" smtClean="0">
                <a:latin typeface="Times New Roman" panose="02020603050405020304" pitchFamily="18" charset="0"/>
                <a:cs typeface="Times New Roman" panose="02020603050405020304" pitchFamily="18" charset="0"/>
              </a:rPr>
              <a:t>teams and communities</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Accept new ways of thinking</a:t>
            </a:r>
          </a:p>
          <a:p>
            <a:pPr marL="0" indent="0">
              <a:buNone/>
            </a:pPr>
            <a:r>
              <a:rPr lang="en-US" sz="1500" b="1" dirty="0" smtClean="0">
                <a:latin typeface="Times New Roman" panose="02020603050405020304" pitchFamily="18" charset="0"/>
                <a:cs typeface="Times New Roman" panose="02020603050405020304" pitchFamily="18" charset="0"/>
              </a:rPr>
              <a:t/>
            </a:r>
            <a:br>
              <a:rPr lang="en-US" sz="1500"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Implications</a:t>
            </a:r>
            <a:r>
              <a:rPr lang="en-US" b="1" dirty="0">
                <a:latin typeface="Times New Roman" panose="02020603050405020304" pitchFamily="18" charset="0"/>
                <a:cs typeface="Times New Roman" panose="02020603050405020304" pitchFamily="18" charset="0"/>
              </a:rPr>
              <a:t>:</a:t>
            </a:r>
          </a:p>
          <a:p>
            <a:r>
              <a:rPr lang="en-US" sz="2200" dirty="0">
                <a:latin typeface="Times New Roman" panose="02020603050405020304" pitchFamily="18" charset="0"/>
                <a:cs typeface="Times New Roman" panose="02020603050405020304" pitchFamily="18" charset="0"/>
              </a:rPr>
              <a:t>Conflict</a:t>
            </a:r>
          </a:p>
          <a:p>
            <a:r>
              <a:rPr lang="en-US" sz="2200" dirty="0">
                <a:latin typeface="Times New Roman" panose="02020603050405020304" pitchFamily="18" charset="0"/>
                <a:cs typeface="Times New Roman" panose="02020603050405020304" pitchFamily="18" charset="0"/>
              </a:rPr>
              <a:t>Insensitivity to different perspectives at home and abroad</a:t>
            </a:r>
          </a:p>
          <a:p>
            <a:r>
              <a:rPr lang="en-US" sz="2200" dirty="0" smtClean="0">
                <a:latin typeface="Times New Roman" panose="02020603050405020304" pitchFamily="18" charset="0"/>
                <a:cs typeface="Times New Roman" panose="02020603050405020304" pitchFamily="18" charset="0"/>
              </a:rPr>
              <a:t>Damage </a:t>
            </a:r>
            <a:r>
              <a:rPr lang="en-US" sz="2200" dirty="0">
                <a:latin typeface="Times New Roman" panose="02020603050405020304" pitchFamily="18" charset="0"/>
                <a:cs typeface="Times New Roman" panose="02020603050405020304" pitchFamily="18" charset="0"/>
              </a:rPr>
              <a:t>to </a:t>
            </a:r>
            <a:r>
              <a:rPr lang="en-US" sz="2200" dirty="0" smtClean="0">
                <a:latin typeface="Times New Roman" panose="02020603050405020304" pitchFamily="18" charset="0"/>
                <a:cs typeface="Times New Roman" panose="02020603050405020304" pitchFamily="18" charset="0"/>
              </a:rPr>
              <a:t>individual, </a:t>
            </a:r>
            <a:r>
              <a:rPr lang="en-US" sz="2200" dirty="0">
                <a:latin typeface="Times New Roman" panose="02020603050405020304" pitchFamily="18" charset="0"/>
                <a:cs typeface="Times New Roman" panose="02020603050405020304" pitchFamily="18" charset="0"/>
              </a:rPr>
              <a:t>organization, </a:t>
            </a:r>
            <a:r>
              <a:rPr lang="en-US" sz="2200" dirty="0" smtClean="0">
                <a:latin typeface="Times New Roman" panose="02020603050405020304" pitchFamily="18" charset="0"/>
                <a:cs typeface="Times New Roman" panose="02020603050405020304" pitchFamily="18" charset="0"/>
              </a:rPr>
              <a:t>&amp; nation reputations</a:t>
            </a:r>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Loss </a:t>
            </a:r>
            <a:r>
              <a:rPr lang="en-US" sz="2200" dirty="0">
                <a:latin typeface="Times New Roman" panose="02020603050405020304" pitchFamily="18" charset="0"/>
                <a:cs typeface="Times New Roman" panose="02020603050405020304" pitchFamily="18" charset="0"/>
              </a:rPr>
              <a:t>of </a:t>
            </a:r>
            <a:r>
              <a:rPr lang="en-US" sz="2200" dirty="0" smtClean="0">
                <a:latin typeface="Times New Roman" panose="02020603050405020304" pitchFamily="18" charset="0"/>
                <a:cs typeface="Times New Roman" panose="02020603050405020304" pitchFamily="18" charset="0"/>
              </a:rPr>
              <a:t>relationships, careers, business revenue, and political missteps</a:t>
            </a:r>
          </a:p>
          <a:p>
            <a:r>
              <a:rPr lang="en-US" sz="2200" dirty="0" smtClean="0">
                <a:latin typeface="Times New Roman" panose="02020603050405020304" pitchFamily="18" charset="0"/>
                <a:cs typeface="Times New Roman" panose="02020603050405020304" pitchFamily="18" charset="0"/>
              </a:rPr>
              <a:t>Reduced sense of fulfillment, connectedness</a:t>
            </a:r>
          </a:p>
          <a:p>
            <a:endParaRPr lang="en-US" sz="2200" dirty="0">
              <a:latin typeface="Times New Roman" panose="02020603050405020304" pitchFamily="18" charset="0"/>
              <a:cs typeface="Times New Roman" panose="02020603050405020304" pitchFamily="18" charset="0"/>
            </a:endParaRPr>
          </a:p>
          <a:p>
            <a:pPr marL="0" lvl="1" indent="0" algn="ctr" fontAlgn="t">
              <a:spcBef>
                <a:spcPts val="0"/>
              </a:spcBef>
              <a:buNone/>
            </a:pPr>
            <a:r>
              <a:rPr lang="en-US" sz="2000" dirty="0">
                <a:latin typeface="Times New Roman" panose="02020603050405020304" pitchFamily="18" charset="0"/>
                <a:cs typeface="Times New Roman" panose="02020603050405020304" pitchFamily="18" charset="0"/>
                <a:hlinkClick r:id="rId3"/>
              </a:rPr>
              <a:t>http://www.youtube.com/watch?v=uFpDvh2z5Tw</a:t>
            </a:r>
            <a:endParaRPr lang="en-US" sz="2000" dirty="0"/>
          </a:p>
          <a:p>
            <a:pPr marL="0" indent="0" algn="ctr" fontAlgn="t">
              <a:spcBef>
                <a:spcPts val="0"/>
              </a:spcBef>
              <a:buNone/>
            </a:pPr>
            <a:endParaRPr lang="en-US" sz="1800" dirty="0">
              <a:solidFill>
                <a:srgbClr val="0070C0"/>
              </a:solidFill>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pPr marL="0" indent="0">
              <a:buNone/>
            </a:pPr>
            <a:endParaRPr lang="en-US" dirty="0" smtClean="0"/>
          </a:p>
          <a:p>
            <a:endParaRPr lang="en-US" dirty="0">
              <a:solidFill>
                <a:schemeClr val="tx1"/>
              </a:solidFill>
            </a:endParaRPr>
          </a:p>
        </p:txBody>
      </p:sp>
      <p:pic>
        <p:nvPicPr>
          <p:cNvPr id="1026" name="Picture 2" descr="C:\Users\patricia\AppData\Local\Microsoft\Windows\Temporary Internet Files\Content.IE5\48BA0U0I\MP91021638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2800" y="2438400"/>
            <a:ext cx="1749353" cy="15240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701088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Question #1</a:t>
            </a:r>
            <a:endParaRPr lang="en-US" dirty="0"/>
          </a:p>
        </p:txBody>
      </p:sp>
      <p:sp>
        <p:nvSpPr>
          <p:cNvPr id="3" name="Content Placeholder 2"/>
          <p:cNvSpPr>
            <a:spLocks noGrp="1"/>
          </p:cNvSpPr>
          <p:nvPr>
            <p:ph idx="1"/>
          </p:nvPr>
        </p:nvSpPr>
        <p:spPr/>
        <p:txBody>
          <a:bodyPr/>
          <a:lstStyle/>
          <a:p>
            <a:endParaRPr lang="en-US" b="1" dirty="0" smtClean="0"/>
          </a:p>
          <a:p>
            <a:endParaRPr lang="en-US" b="1" dirty="0"/>
          </a:p>
          <a:p>
            <a:r>
              <a:rPr lang="en-US" b="1" dirty="0" smtClean="0"/>
              <a:t>When </a:t>
            </a:r>
            <a:r>
              <a:rPr lang="en-US" b="1" dirty="0"/>
              <a:t>you hear a phrase like “globalizing the curriculum” or “internationalizing the curriculum,” what does it mean to you</a:t>
            </a:r>
            <a:r>
              <a:rPr lang="en-US" b="1" dirty="0" smtClean="0"/>
              <a:t>? What would the benefit be to students</a:t>
            </a:r>
            <a:r>
              <a:rPr lang="en-US" b="1" dirty="0" smtClean="0"/>
              <a:t>?</a:t>
            </a:r>
            <a:endParaRPr lang="en-US" dirty="0" smtClean="0"/>
          </a:p>
          <a:p>
            <a:pPr marL="0" indent="0">
              <a:buNone/>
            </a:pPr>
            <a:r>
              <a:rPr lang="en-US" dirty="0" smtClean="0"/>
              <a:t>    (talk to your neighbor)</a:t>
            </a:r>
            <a:endParaRPr lang="en-US" dirty="0"/>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385238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239000" cy="746760"/>
          </a:xfrm>
        </p:spPr>
        <p:txBody>
          <a:bodyPr>
            <a:normAutofit/>
          </a:bodyPr>
          <a:lstStyle/>
          <a:p>
            <a:pPr algn="l"/>
            <a:r>
              <a:rPr lang="en-US" sz="3600" b="1" dirty="0" smtClean="0">
                <a:solidFill>
                  <a:schemeClr val="accent4">
                    <a:lumMod val="75000"/>
                  </a:schemeClr>
                </a:solidFill>
              </a:rPr>
              <a:t>Definitions</a:t>
            </a:r>
            <a:endParaRPr lang="en-US" sz="3600" b="1" dirty="0">
              <a:solidFill>
                <a:schemeClr val="accent4">
                  <a:lumMod val="75000"/>
                </a:schemeClr>
              </a:solidFill>
            </a:endParaRPr>
          </a:p>
        </p:txBody>
      </p:sp>
      <p:sp>
        <p:nvSpPr>
          <p:cNvPr id="3" name="Content Placeholder 2"/>
          <p:cNvSpPr>
            <a:spLocks noGrp="1"/>
          </p:cNvSpPr>
          <p:nvPr>
            <p:ph idx="1"/>
          </p:nvPr>
        </p:nvSpPr>
        <p:spPr>
          <a:xfrm>
            <a:off x="533400" y="1295400"/>
            <a:ext cx="7467600" cy="5441761"/>
          </a:xfrm>
        </p:spPr>
        <p:txBody>
          <a:bodyPr>
            <a:normAutofit lnSpcReduction="10000"/>
          </a:bodyPr>
          <a:lstStyle/>
          <a:p>
            <a:r>
              <a:rPr lang="en-US" sz="2400" b="1" dirty="0">
                <a:latin typeface="Times New Roman" panose="02020603050405020304" pitchFamily="18" charset="0"/>
                <a:cs typeface="Times New Roman" panose="02020603050405020304" pitchFamily="18" charset="0"/>
              </a:rPr>
              <a:t>Global </a:t>
            </a:r>
            <a:r>
              <a:rPr lang="en-US" sz="2400" b="1" dirty="0" smtClean="0">
                <a:latin typeface="Times New Roman" panose="02020603050405020304" pitchFamily="18" charset="0"/>
                <a:cs typeface="Times New Roman" panose="02020603050405020304" pitchFamily="18" charset="0"/>
              </a:rPr>
              <a:t>perspective </a:t>
            </a:r>
            <a:r>
              <a:rPr lang="en-US" sz="2400" b="1" dirty="0">
                <a:latin typeface="Times New Roman" panose="02020603050405020304" pitchFamily="18" charset="0"/>
                <a:cs typeface="Times New Roman" panose="02020603050405020304" pitchFamily="18" charset="0"/>
              </a:rPr>
              <a:t>/ global mindset:</a:t>
            </a:r>
            <a:br>
              <a:rPr lang="en-US" sz="2400" b="1" dirty="0">
                <a:latin typeface="Times New Roman" panose="02020603050405020304" pitchFamily="18" charset="0"/>
                <a:cs typeface="Times New Roman" panose="02020603050405020304" pitchFamily="18" charset="0"/>
              </a:rPr>
            </a:br>
            <a:r>
              <a:rPr lang="en-US" sz="1900" dirty="0" smtClean="0"/>
              <a:t>“We </a:t>
            </a:r>
            <a:r>
              <a:rPr lang="en-US" sz="1900" dirty="0"/>
              <a:t>would define global mindset as one that combines an openness to and awareness of diversity across cultures and markets with a propensity and ability to see common patterns across countries and </a:t>
            </a:r>
            <a:r>
              <a:rPr lang="en-US" sz="1900" dirty="0" smtClean="0"/>
              <a:t>markets” (</a:t>
            </a:r>
            <a:r>
              <a:rPr lang="en-US" sz="1900" i="1" dirty="0" smtClean="0"/>
              <a:t>Financial Times</a:t>
            </a:r>
            <a:r>
              <a:rPr lang="en-US" sz="1900" dirty="0" smtClean="0"/>
              <a:t>)</a:t>
            </a:r>
            <a:endParaRPr lang="en-US" sz="1900" dirty="0"/>
          </a:p>
          <a:p>
            <a:endParaRPr lang="en-US" sz="2000" dirty="0">
              <a:latin typeface="Times New Roman" panose="02020603050405020304" pitchFamily="18" charset="0"/>
              <a:cs typeface="Times New Roman" panose="02020603050405020304" pitchFamily="18" charset="0"/>
            </a:endParaRPr>
          </a:p>
          <a:p>
            <a:pPr marL="342900" indent="-342900"/>
            <a:r>
              <a:rPr lang="en-US" sz="2400" b="1" dirty="0" smtClean="0">
                <a:latin typeface="Times New Roman" panose="02020603050405020304" pitchFamily="18" charset="0"/>
                <a:cs typeface="Times New Roman" panose="02020603050405020304" pitchFamily="18" charset="0"/>
              </a:rPr>
              <a:t>Cultural Intelligence (“CQ”): </a:t>
            </a:r>
            <a:r>
              <a:rPr lang="en-US" sz="1800" dirty="0" smtClean="0">
                <a:latin typeface="Times New Roman" panose="02020603050405020304" pitchFamily="18" charset="0"/>
                <a:cs typeface="Times New Roman" panose="02020603050405020304" pitchFamily="18" charset="0"/>
              </a:rPr>
              <a:t>Theory </a:t>
            </a:r>
            <a:r>
              <a:rPr lang="en-US" sz="1800" dirty="0">
                <a:latin typeface="Times New Roman" panose="02020603050405020304" pitchFamily="18" charset="0"/>
                <a:cs typeface="Times New Roman" panose="02020603050405020304" pitchFamily="18" charset="0"/>
              </a:rPr>
              <a:t>suggesting individual’s understanding of his/her cultural background </a:t>
            </a:r>
            <a:r>
              <a:rPr lang="en-US" sz="1800" dirty="0" smtClean="0">
                <a:latin typeface="Times New Roman" panose="02020603050405020304" pitchFamily="18" charset="0"/>
                <a:cs typeface="Times New Roman" panose="02020603050405020304" pitchFamily="18" charset="0"/>
              </a:rPr>
              <a:t>or behavior and that of others is </a:t>
            </a:r>
            <a:r>
              <a:rPr lang="en-US" sz="1800" dirty="0">
                <a:latin typeface="Times New Roman" panose="02020603050405020304" pitchFamily="18" charset="0"/>
                <a:cs typeface="Times New Roman" panose="02020603050405020304" pitchFamily="18" charset="0"/>
              </a:rPr>
              <a:t>key for </a:t>
            </a:r>
            <a:r>
              <a:rPr lang="en-US" sz="1800" dirty="0" smtClean="0">
                <a:latin typeface="Times New Roman" panose="02020603050405020304" pitchFamily="18" charset="0"/>
                <a:cs typeface="Times New Roman" panose="02020603050405020304" pitchFamily="18" charset="0"/>
              </a:rPr>
              <a:t>effective communication.</a:t>
            </a: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Global </a:t>
            </a:r>
            <a:r>
              <a:rPr lang="en-US" sz="2400" b="1" dirty="0">
                <a:latin typeface="Times New Roman" panose="02020603050405020304" pitchFamily="18" charset="0"/>
                <a:cs typeface="Times New Roman" panose="02020603050405020304" pitchFamily="18" charset="0"/>
              </a:rPr>
              <a:t>Leaders:</a:t>
            </a:r>
          </a:p>
          <a:p>
            <a:pPr marL="246888" lvl="1" indent="0">
              <a:buNone/>
            </a:pPr>
            <a:r>
              <a:rPr lang="en-US" sz="1800" dirty="0">
                <a:solidFill>
                  <a:schemeClr val="tx1"/>
                </a:solidFill>
                <a:latin typeface="Times New Roman" panose="02020603050405020304" pitchFamily="18" charset="0"/>
                <a:cs typeface="Times New Roman" panose="02020603050405020304" pitchFamily="18" charset="0"/>
              </a:rPr>
              <a:t>Individuals who possess a global mindset &amp; who think, lead, &amp; act from a global perspective </a:t>
            </a:r>
            <a:r>
              <a:rPr lang="en-US" sz="1200" dirty="0">
                <a:solidFill>
                  <a:schemeClr val="tx1"/>
                </a:solidFill>
                <a:latin typeface="Times New Roman" panose="02020603050405020304" pitchFamily="18" charset="0"/>
                <a:cs typeface="Times New Roman" panose="02020603050405020304" pitchFamily="18" charset="0"/>
              </a:rPr>
              <a:t>(Kim, 1997).</a:t>
            </a:r>
            <a:br>
              <a:rPr lang="en-US" sz="1200" dirty="0">
                <a:solidFill>
                  <a:schemeClr val="tx1"/>
                </a:solidFill>
                <a:latin typeface="Times New Roman" panose="02020603050405020304" pitchFamily="18" charset="0"/>
                <a:cs typeface="Times New Roman" panose="02020603050405020304" pitchFamily="18" charset="0"/>
              </a:rPr>
            </a:br>
            <a:endParaRPr lang="en-US" sz="2000" dirty="0">
              <a:solidFill>
                <a:schemeClr val="tx1"/>
              </a:solidFill>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Demands of Global leadership:</a:t>
            </a:r>
            <a:br>
              <a:rPr lang="en-US" sz="2400" b="1" dirty="0" smtClean="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M</a:t>
            </a:r>
            <a:r>
              <a:rPr lang="en-US" sz="1800" dirty="0" smtClean="0">
                <a:latin typeface="Times New Roman" panose="02020603050405020304" pitchFamily="18" charset="0"/>
                <a:cs typeface="Times New Roman" panose="02020603050405020304" pitchFamily="18" charset="0"/>
              </a:rPr>
              <a:t>ore complex, more </a:t>
            </a:r>
            <a:r>
              <a:rPr lang="en-US" sz="1800" dirty="0">
                <a:latin typeface="Times New Roman" panose="02020603050405020304" pitchFamily="18" charset="0"/>
                <a:cs typeface="Times New Roman" panose="02020603050405020304" pitchFamily="18" charset="0"/>
              </a:rPr>
              <a:t>issues dealing </a:t>
            </a:r>
            <a:r>
              <a:rPr lang="en-US" sz="1800" dirty="0" smtClean="0">
                <a:latin typeface="Times New Roman" panose="02020603050405020304" pitchFamily="18" charset="0"/>
                <a:cs typeface="Times New Roman" panose="02020603050405020304" pitchFamily="18" charset="0"/>
              </a:rPr>
              <a:t>with </a:t>
            </a:r>
            <a:r>
              <a:rPr lang="en-US" sz="1800" dirty="0">
                <a:latin typeface="Times New Roman" panose="02020603050405020304" pitchFamily="18" charset="0"/>
                <a:cs typeface="Times New Roman" panose="02020603050405020304" pitchFamily="18" charset="0"/>
              </a:rPr>
              <a:t>ethical challenges</a:t>
            </a:r>
            <a:r>
              <a:rPr lang="en-US" sz="1800" dirty="0" smtClean="0">
                <a:latin typeface="Times New Roman" panose="02020603050405020304" pitchFamily="18" charset="0"/>
                <a:cs typeface="Times New Roman" panose="02020603050405020304" pitchFamily="18" charset="0"/>
              </a:rPr>
              <a:t>, challenges &amp; </a:t>
            </a:r>
            <a:r>
              <a:rPr lang="en-US" sz="1800" dirty="0">
                <a:latin typeface="Times New Roman" panose="02020603050405020304" pitchFamily="18" charset="0"/>
                <a:cs typeface="Times New Roman" panose="02020603050405020304" pitchFamily="18" charset="0"/>
              </a:rPr>
              <a:t>paradoxes, teams, change efforts all across cultures </a:t>
            </a: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Osland</a:t>
            </a:r>
            <a:r>
              <a:rPr lang="en-US" sz="1400" dirty="0">
                <a:latin typeface="Times New Roman" panose="02020603050405020304" pitchFamily="18" charset="0"/>
                <a:cs typeface="Times New Roman" panose="02020603050405020304" pitchFamily="18" charset="0"/>
              </a:rPr>
              <a:t> and Bird, 2006</a:t>
            </a:r>
            <a:r>
              <a:rPr lang="en-US" sz="1400" dirty="0" smtClean="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696976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772400" cy="853440"/>
          </a:xfrm>
        </p:spPr>
        <p:txBody>
          <a:bodyPr>
            <a:normAutofit/>
          </a:bodyPr>
          <a:lstStyle/>
          <a:p>
            <a:r>
              <a:rPr lang="en-US" sz="3200" b="1" dirty="0" smtClean="0">
                <a:solidFill>
                  <a:schemeClr val="accent1"/>
                </a:solidFill>
              </a:rPr>
              <a:t>Case Study: Global Mindset in Business</a:t>
            </a:r>
            <a:endParaRPr lang="en-US" sz="3200" b="1" dirty="0">
              <a:solidFill>
                <a:schemeClr val="accent1"/>
              </a:solidFill>
            </a:endParaRPr>
          </a:p>
        </p:txBody>
      </p:sp>
      <p:sp>
        <p:nvSpPr>
          <p:cNvPr id="3" name="Content Placeholder 2"/>
          <p:cNvSpPr>
            <a:spLocks noGrp="1"/>
          </p:cNvSpPr>
          <p:nvPr>
            <p:ph idx="1"/>
          </p:nvPr>
        </p:nvSpPr>
        <p:spPr>
          <a:xfrm>
            <a:off x="990600" y="1600200"/>
            <a:ext cx="6858000" cy="4756150"/>
          </a:xfrm>
        </p:spPr>
        <p:txBody>
          <a:bodyPr/>
          <a:lstStyle/>
          <a:p>
            <a:pPr marL="0" indent="0" fontAlgn="t">
              <a:spcBef>
                <a:spcPts val="0"/>
              </a:spcBef>
              <a:buNone/>
            </a:pPr>
            <a:r>
              <a:rPr lang="en-US" sz="2400" dirty="0">
                <a:latin typeface="Times New Roman" panose="02020603050405020304" pitchFamily="18" charset="0"/>
                <a:cs typeface="Times New Roman" panose="02020603050405020304" pitchFamily="18" charset="0"/>
              </a:rPr>
              <a:t>“Global </a:t>
            </a:r>
            <a:r>
              <a:rPr lang="en-US" sz="2400" dirty="0" smtClean="0">
                <a:latin typeface="Times New Roman" panose="02020603050405020304" pitchFamily="18" charset="0"/>
                <a:cs typeface="Times New Roman" panose="02020603050405020304" pitchFamily="18" charset="0"/>
              </a:rPr>
              <a:t>mindset… [is a ] set </a:t>
            </a:r>
            <a:r>
              <a:rPr lang="en-US" sz="2400" dirty="0">
                <a:latin typeface="Times New Roman" panose="02020603050405020304" pitchFamily="18" charset="0"/>
                <a:cs typeface="Times New Roman" panose="02020603050405020304" pitchFamily="18" charset="0"/>
              </a:rPr>
              <a:t>of attributes that enable an individual to influence individuals, groups, </a:t>
            </a:r>
            <a:r>
              <a:rPr lang="en-US" sz="2400" dirty="0" smtClean="0">
                <a:latin typeface="Times New Roman" panose="02020603050405020304" pitchFamily="18" charset="0"/>
                <a:cs typeface="Times New Roman" panose="02020603050405020304" pitchFamily="18" charset="0"/>
              </a:rPr>
              <a:t>and </a:t>
            </a:r>
            <a:r>
              <a:rPr lang="en-US" sz="2400" dirty="0">
                <a:latin typeface="Times New Roman" panose="02020603050405020304" pitchFamily="18" charset="0"/>
                <a:cs typeface="Times New Roman" panose="02020603050405020304" pitchFamily="18" charset="0"/>
              </a:rPr>
              <a:t>organizations from diverse social </a:t>
            </a:r>
            <a:r>
              <a:rPr lang="en-US" sz="2400" dirty="0" smtClean="0">
                <a:latin typeface="Times New Roman" panose="02020603050405020304" pitchFamily="18" charset="0"/>
                <a:cs typeface="Times New Roman" panose="02020603050405020304" pitchFamily="18" charset="0"/>
              </a:rPr>
              <a:t>and </a:t>
            </a:r>
            <a:r>
              <a:rPr lang="en-US" sz="2400" dirty="0">
                <a:latin typeface="Times New Roman" panose="02020603050405020304" pitchFamily="18" charset="0"/>
                <a:cs typeface="Times New Roman" panose="02020603050405020304" pitchFamily="18" charset="0"/>
              </a:rPr>
              <a:t>cultural </a:t>
            </a:r>
            <a:endParaRPr lang="en-US" sz="2400" dirty="0" smtClean="0">
              <a:latin typeface="Times New Roman" panose="02020603050405020304" pitchFamily="18" charset="0"/>
              <a:cs typeface="Times New Roman" panose="02020603050405020304" pitchFamily="18" charset="0"/>
            </a:endParaRPr>
          </a:p>
          <a:p>
            <a:pPr marL="0" indent="0" fontAlgn="t">
              <a:spcBef>
                <a:spcPts val="0"/>
              </a:spcBef>
              <a:buNone/>
            </a:pPr>
            <a:r>
              <a:rPr lang="en-US" sz="2400" dirty="0" smtClean="0">
                <a:latin typeface="Times New Roman" panose="02020603050405020304" pitchFamily="18" charset="0"/>
                <a:cs typeface="Times New Roman" panose="02020603050405020304" pitchFamily="18" charset="0"/>
              </a:rPr>
              <a:t>institutional systems.” 		</a:t>
            </a:r>
          </a:p>
          <a:p>
            <a:pPr marL="0" indent="0" algn="r" fontAlgn="t">
              <a:spcBef>
                <a:spcPts val="0"/>
              </a:spcBef>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a:t>
            </a:r>
            <a:r>
              <a:rPr lang="en-US" sz="1400" dirty="0" err="1" smtClean="0">
                <a:solidFill>
                  <a:prstClr val="black"/>
                </a:solidFill>
                <a:latin typeface="Times New Roman" panose="02020603050405020304" pitchFamily="18" charset="0"/>
                <a:cs typeface="Times New Roman" panose="02020603050405020304" pitchFamily="18" charset="0"/>
              </a:rPr>
              <a:t>Javidan</a:t>
            </a:r>
            <a:r>
              <a:rPr lang="en-US" sz="1400" dirty="0" smtClean="0">
                <a:solidFill>
                  <a:prstClr val="black"/>
                </a:solidFill>
                <a:latin typeface="Times New Roman" panose="02020603050405020304" pitchFamily="18" charset="0"/>
                <a:cs typeface="Times New Roman" panose="02020603050405020304" pitchFamily="18" charset="0"/>
              </a:rPr>
              <a:t>, Steers, and </a:t>
            </a:r>
            <a:r>
              <a:rPr lang="en-US" sz="1400" dirty="0" err="1" smtClean="0">
                <a:solidFill>
                  <a:prstClr val="black"/>
                </a:solidFill>
                <a:latin typeface="Times New Roman" panose="02020603050405020304" pitchFamily="18" charset="0"/>
                <a:cs typeface="Times New Roman" panose="02020603050405020304" pitchFamily="18" charset="0"/>
              </a:rPr>
              <a:t>Hitt</a:t>
            </a:r>
            <a:r>
              <a:rPr lang="en-US" sz="1400" dirty="0" smtClean="0">
                <a:solidFill>
                  <a:prstClr val="black"/>
                </a:solidFill>
                <a:latin typeface="Times New Roman" panose="02020603050405020304" pitchFamily="18" charset="0"/>
                <a:cs typeface="Times New Roman" panose="02020603050405020304" pitchFamily="18" charset="0"/>
              </a:rPr>
              <a:t>, 2007, pp. 2-3)</a:t>
            </a:r>
            <a:r>
              <a:rPr lang="en-US" sz="1600" dirty="0" smtClean="0">
                <a:latin typeface="Times New Roman" panose="02020603050405020304" pitchFamily="18" charset="0"/>
                <a:cs typeface="Times New Roman" panose="02020603050405020304" pitchFamily="18" charset="0"/>
              </a:rPr>
              <a:t>			</a:t>
            </a:r>
            <a:endParaRPr lang="en-US" sz="1400" dirty="0" smtClean="0">
              <a:latin typeface="Times New Roman" panose="02020603050405020304" pitchFamily="18" charset="0"/>
              <a:cs typeface="Times New Roman" panose="02020603050405020304" pitchFamily="18" charset="0"/>
            </a:endParaRPr>
          </a:p>
          <a:p>
            <a:pPr marL="0" indent="0" algn="ctr" fontAlgn="t">
              <a:spcBef>
                <a:spcPts val="0"/>
              </a:spcBef>
              <a:buNone/>
            </a:pPr>
            <a:r>
              <a:rPr lang="en-US" sz="1800" dirty="0" smtClean="0">
                <a:solidFill>
                  <a:srgbClr val="0070C0"/>
                </a:solidFill>
                <a:latin typeface="Times New Roman" panose="02020603050405020304" pitchFamily="18" charset="0"/>
                <a:cs typeface="Times New Roman" panose="02020603050405020304" pitchFamily="18" charset="0"/>
                <a:hlinkClick r:id="rId3"/>
              </a:rPr>
              <a:t>http</a:t>
            </a:r>
            <a:r>
              <a:rPr lang="en-US" sz="1800" dirty="0">
                <a:solidFill>
                  <a:srgbClr val="0070C0"/>
                </a:solidFill>
                <a:latin typeface="Times New Roman" panose="02020603050405020304" pitchFamily="18" charset="0"/>
                <a:cs typeface="Times New Roman" panose="02020603050405020304" pitchFamily="18" charset="0"/>
                <a:hlinkClick r:id="rId3"/>
              </a:rPr>
              <a:t>://</a:t>
            </a:r>
            <a:r>
              <a:rPr lang="en-US" sz="1800" dirty="0" smtClean="0">
                <a:solidFill>
                  <a:srgbClr val="0070C0"/>
                </a:solidFill>
                <a:latin typeface="Times New Roman" panose="02020603050405020304" pitchFamily="18" charset="0"/>
                <a:cs typeface="Times New Roman" panose="02020603050405020304" pitchFamily="18" charset="0"/>
                <a:hlinkClick r:id="rId3"/>
              </a:rPr>
              <a:t>www.youtube.com/watch?v=LR093vZ3zUU</a:t>
            </a:r>
            <a:endParaRPr lang="en-US" sz="1800" dirty="0" smtClean="0">
              <a:solidFill>
                <a:srgbClr val="0070C0"/>
              </a:solidFill>
              <a:latin typeface="Times New Roman" panose="02020603050405020304" pitchFamily="18" charset="0"/>
              <a:cs typeface="Times New Roman" panose="02020603050405020304" pitchFamily="18" charset="0"/>
            </a:endParaRPr>
          </a:p>
          <a:p>
            <a:pPr marL="0" indent="0" algn="ctr" fontAlgn="t">
              <a:spcBef>
                <a:spcPts val="0"/>
              </a:spcBef>
              <a:buNone/>
            </a:pPr>
            <a:endParaRPr lang="en-US" sz="1800" dirty="0">
              <a:solidFill>
                <a:srgbClr val="0070C0"/>
              </a:solidFill>
              <a:latin typeface="Times New Roman" panose="02020603050405020304" pitchFamily="18" charset="0"/>
              <a:cs typeface="Times New Roman" panose="02020603050405020304" pitchFamily="18" charset="0"/>
            </a:endParaRPr>
          </a:p>
        </p:txBody>
      </p:sp>
      <p:pic>
        <p:nvPicPr>
          <p:cNvPr id="4" name="Picture 2" descr="C:\Users\patricia\AppData\Local\Microsoft\Windows\Temporary Internet Files\Content.IE5\48BA0U0I\MC91021633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6400" y="4956536"/>
            <a:ext cx="5684520" cy="1399814"/>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4"/>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755168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1"/>
                </a:solidFill>
              </a:rPr>
              <a:t>Case Study: Global </a:t>
            </a:r>
            <a:r>
              <a:rPr lang="en-US" b="1" dirty="0" smtClean="0">
                <a:solidFill>
                  <a:schemeClr val="accent1"/>
                </a:solidFill>
              </a:rPr>
              <a:t>Perspective </a:t>
            </a:r>
            <a:r>
              <a:rPr lang="en-US" b="1" dirty="0">
                <a:solidFill>
                  <a:schemeClr val="accent1"/>
                </a:solidFill>
              </a:rPr>
              <a:t>in </a:t>
            </a:r>
            <a:r>
              <a:rPr lang="en-US" b="1" dirty="0" smtClean="0">
                <a:solidFill>
                  <a:schemeClr val="accent1"/>
                </a:solidFill>
              </a:rPr>
              <a:t>English</a:t>
            </a:r>
            <a:endParaRPr lang="en-US" dirty="0"/>
          </a:p>
        </p:txBody>
      </p:sp>
      <p:sp>
        <p:nvSpPr>
          <p:cNvPr id="3" name="Content Placeholder 2"/>
          <p:cNvSpPr>
            <a:spLocks noGrp="1"/>
          </p:cNvSpPr>
          <p:nvPr>
            <p:ph idx="1"/>
          </p:nvPr>
        </p:nvSpPr>
        <p:spPr/>
        <p:txBody>
          <a:bodyPr/>
          <a:lstStyle/>
          <a:p>
            <a:r>
              <a:rPr lang="en-US" sz="2800" dirty="0" smtClean="0"/>
              <a:t>Program SLO: </a:t>
            </a:r>
            <a:r>
              <a:rPr lang="en-US" sz="2800" dirty="0"/>
              <a:t>Recognize, appreciate, and compare the similarities and differences between authors, characters, and self that stem </a:t>
            </a:r>
            <a:r>
              <a:rPr lang="en-US" sz="2800" dirty="0" smtClean="0"/>
              <a:t>from </a:t>
            </a:r>
            <a:r>
              <a:rPr lang="en-US" sz="2800" dirty="0"/>
              <a:t>historical era and cultural </a:t>
            </a:r>
            <a:r>
              <a:rPr lang="en-US" sz="2800" dirty="0" smtClean="0"/>
              <a:t>tradition.</a:t>
            </a:r>
          </a:p>
          <a:p>
            <a:r>
              <a:rPr lang="en-US" sz="2800" dirty="0" smtClean="0">
                <a:hlinkClick r:id="rId3"/>
              </a:rPr>
              <a:t>https://www.youtube.com/watch?v=7qY0DjIayMY</a:t>
            </a:r>
            <a:endParaRPr lang="en-US" sz="2800" dirty="0" smtClean="0"/>
          </a:p>
        </p:txBody>
      </p:sp>
      <p:sp>
        <p:nvSpPr>
          <p:cNvPr id="4" name="Date Placeholder 3"/>
          <p:cNvSpPr>
            <a:spLocks noGrp="1"/>
          </p:cNvSpPr>
          <p:nvPr>
            <p:ph type="dt" sz="half" idx="10"/>
          </p:nvPr>
        </p:nvSpPr>
        <p:spPr/>
        <p:txBody>
          <a:bodyPr/>
          <a:lstStyle/>
          <a:p>
            <a:endParaRPr lang="en-US" dirty="0"/>
          </a:p>
        </p:txBody>
      </p:sp>
      <p:pic>
        <p:nvPicPr>
          <p:cNvPr id="5" name="Picture 2" descr="C:\Users\patricia\AppData\Local\Microsoft\Windows\Temporary Internet Files\Content.IE5\48BA0U0I\MC91021633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6400" y="4956536"/>
            <a:ext cx="5684520" cy="1399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573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2256</TotalTime>
  <Words>1555</Words>
  <Application>Microsoft Office PowerPoint</Application>
  <PresentationFormat>On-screen Show (4:3)</PresentationFormat>
  <Paragraphs>201</Paragraphs>
  <Slides>17</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Calibri</vt:lpstr>
      <vt:lpstr>Cambria</vt:lpstr>
      <vt:lpstr>Times New Roman</vt:lpstr>
      <vt:lpstr>Wingdings</vt:lpstr>
      <vt:lpstr>Office Theme</vt:lpstr>
      <vt:lpstr>Globalizing the Curriculum: Opening Our Students’ Minds to the World</vt:lpstr>
      <vt:lpstr>Globalization</vt:lpstr>
      <vt:lpstr>Globalization, cont.</vt:lpstr>
      <vt:lpstr>  Agenda</vt:lpstr>
      <vt:lpstr>What &amp; Why of a Global Perspective</vt:lpstr>
      <vt:lpstr>Focus Question #1</vt:lpstr>
      <vt:lpstr>Definitions</vt:lpstr>
      <vt:lpstr>Case Study: Global Mindset in Business</vt:lpstr>
      <vt:lpstr>Case Study: Global Perspective in English</vt:lpstr>
      <vt:lpstr>Focus Question #2</vt:lpstr>
      <vt:lpstr>Creating Reflective Learning Experiences</vt:lpstr>
      <vt:lpstr>Focus Question #3</vt:lpstr>
      <vt:lpstr>Sample Ideas:</vt:lpstr>
      <vt:lpstr>Thank you! </vt:lpstr>
      <vt:lpstr>Selected Bibliography</vt:lpstr>
      <vt:lpstr>Core Competencies (ISLO’s)</vt:lpstr>
      <vt:lpstr>Core Competencies (ISLO’s)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INTEGRATING A GLOBAL PERSPECTIVE INTO THE CLASSROOM</dc:title>
  <dc:creator>patricia</dc:creator>
  <cp:lastModifiedBy>Instructor</cp:lastModifiedBy>
  <cp:revision>246</cp:revision>
  <cp:lastPrinted>2014-11-15T06:28:12Z</cp:lastPrinted>
  <dcterms:created xsi:type="dcterms:W3CDTF">2014-11-09T03:46:52Z</dcterms:created>
  <dcterms:modified xsi:type="dcterms:W3CDTF">2016-09-27T17:18:12Z</dcterms:modified>
</cp:coreProperties>
</file>