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90" r:id="rId4"/>
    <p:sldId id="258" r:id="rId5"/>
    <p:sldId id="291" r:id="rId6"/>
    <p:sldId id="279" r:id="rId7"/>
    <p:sldId id="261" r:id="rId8"/>
    <p:sldId id="259" r:id="rId9"/>
    <p:sldId id="292" r:id="rId10"/>
    <p:sldId id="260" r:id="rId11"/>
    <p:sldId id="262" r:id="rId12"/>
    <p:sldId id="263" r:id="rId13"/>
    <p:sldId id="286" r:id="rId14"/>
    <p:sldId id="264" r:id="rId15"/>
    <p:sldId id="265" r:id="rId16"/>
    <p:sldId id="268" r:id="rId17"/>
    <p:sldId id="281" r:id="rId18"/>
    <p:sldId id="269" r:id="rId19"/>
    <p:sldId id="282" r:id="rId20"/>
    <p:sldId id="270" r:id="rId21"/>
    <p:sldId id="283" r:id="rId22"/>
    <p:sldId id="271" r:id="rId23"/>
    <p:sldId id="284" r:id="rId24"/>
    <p:sldId id="272" r:id="rId25"/>
    <p:sldId id="285" r:id="rId26"/>
    <p:sldId id="287" r:id="rId27"/>
    <p:sldId id="288" r:id="rId28"/>
    <p:sldId id="289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-3064" y="-10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1D99FEB-1B0D-E348-8723-EC1CE62305A5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182836D-AF40-3A43-A972-C57C3798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68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329D19B-05DB-C542-BED6-DC07168DAC96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7658556-6CBE-D140-905B-2BDDE677F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58556-6CBE-D140-905B-2BDDE677F2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503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10/19/2017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SLOs and SAOs: </a:t>
            </a:r>
            <a:r>
              <a:rPr lang="en-US" dirty="0" smtClean="0"/>
              <a:t>What Are They?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Information in this presentation comes from the</a:t>
            </a:r>
            <a:r>
              <a:rPr lang="en-US" i="1" dirty="0" smtClean="0"/>
              <a:t> Fundamentals of Assessment</a:t>
            </a:r>
            <a:r>
              <a:rPr lang="en-US" dirty="0" smtClean="0"/>
              <a:t> conference led by Dr.  Amy Driscoll and sponsored by </a:t>
            </a:r>
            <a:r>
              <a:rPr lang="en-US" dirty="0" smtClean="0"/>
              <a:t>ACCJC, and from the LPC </a:t>
            </a:r>
            <a:r>
              <a:rPr lang="en-US" i="1" dirty="0" smtClean="0"/>
              <a:t>Student Learning Outcomes Handbook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4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Institutional mission and values</a:t>
            </a:r>
          </a:p>
          <a:p>
            <a:r>
              <a:rPr lang="en-US" dirty="0" smtClean="0"/>
              <a:t>National and international priorities</a:t>
            </a:r>
          </a:p>
          <a:p>
            <a:r>
              <a:rPr lang="en-US" dirty="0" smtClean="0"/>
              <a:t>Disciplinary associations</a:t>
            </a:r>
          </a:p>
          <a:p>
            <a:r>
              <a:rPr lang="en-US" dirty="0" smtClean="0"/>
              <a:t>Bloom’s Taxonomy</a:t>
            </a:r>
          </a:p>
          <a:p>
            <a:r>
              <a:rPr lang="en-US" dirty="0" smtClean="0"/>
              <a:t>Faculty interest, commitments, and expertise</a:t>
            </a:r>
          </a:p>
          <a:p>
            <a:r>
              <a:rPr lang="en-US" dirty="0" smtClean="0"/>
              <a:t>Employer feedback</a:t>
            </a:r>
          </a:p>
          <a:p>
            <a:r>
              <a:rPr lang="en-US" dirty="0" smtClean="0"/>
              <a:t>Alumni feedback</a:t>
            </a:r>
          </a:p>
          <a:p>
            <a:r>
              <a:rPr lang="en-US" dirty="0" smtClean="0"/>
              <a:t>Student feedback</a:t>
            </a:r>
          </a:p>
          <a:p>
            <a:r>
              <a:rPr lang="en-US" dirty="0" smtClean="0"/>
              <a:t>Accreditation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220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</a:t>
            </a:r>
            <a:r>
              <a:rPr lang="en-US" dirty="0"/>
              <a:t>o</a:t>
            </a:r>
            <a:r>
              <a:rPr lang="en-US" dirty="0" smtClean="0"/>
              <a:t>utcomes are not...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Descriptions of learning activities</a:t>
            </a:r>
          </a:p>
          <a:p>
            <a:r>
              <a:rPr lang="en-US" dirty="0" smtClean="0"/>
              <a:t>Descriptions of curriculum content</a:t>
            </a:r>
          </a:p>
          <a:p>
            <a:r>
              <a:rPr lang="en-US" dirty="0" smtClean="0"/>
              <a:t>Descriptions of a course or program</a:t>
            </a:r>
          </a:p>
          <a:p>
            <a:r>
              <a:rPr lang="en-US" dirty="0" smtClean="0"/>
              <a:t>Descriptions of the learning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057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</a:t>
            </a:r>
            <a:r>
              <a:rPr lang="en-US" dirty="0" smtClean="0"/>
              <a:t>he SLO Committee recommends...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SLOs broad in scope, focusing on areas of knowledge, skills, or attitudes that are central to the course or program</a:t>
            </a:r>
          </a:p>
          <a:p>
            <a:r>
              <a:rPr lang="en-US" dirty="0" smtClean="0"/>
              <a:t>SLOs be measurable and use verbs from Bloom’s Taxonomy that show higher level thinking (examples on next slide)</a:t>
            </a:r>
          </a:p>
          <a:p>
            <a:r>
              <a:rPr lang="en-US" dirty="0" smtClean="0"/>
              <a:t>2-6 </a:t>
            </a:r>
            <a:r>
              <a:rPr lang="en-US" dirty="0" smtClean="0"/>
              <a:t>SLOs per course or program</a:t>
            </a:r>
          </a:p>
        </p:txBody>
      </p:sp>
    </p:spTree>
    <p:extLst>
      <p:ext uri="{BB962C8B-B14F-4D97-AF65-F5344CB8AC3E}">
        <p14:creationId xmlns:p14="http://schemas.microsoft.com/office/powerpoint/2010/main" val="1999258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802888"/>
            <a:ext cx="8875059" cy="60551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26634" y="468351"/>
            <a:ext cx="1126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Low level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64351" y="429839"/>
            <a:ext cx="1126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level </a:t>
            </a:r>
            <a:endParaRPr lang="en-US" dirty="0"/>
          </a:p>
        </p:txBody>
      </p:sp>
      <p:cxnSp>
        <p:nvCxnSpPr>
          <p:cNvPr id="7" name="Straight Arrow Connector 6"/>
          <p:cNvCxnSpPr>
            <a:stCxn id="4" idx="3"/>
          </p:cNvCxnSpPr>
          <p:nvPr/>
        </p:nvCxnSpPr>
        <p:spPr>
          <a:xfrm>
            <a:off x="2352907" y="653017"/>
            <a:ext cx="421144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151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Examining </a:t>
            </a:r>
            <a:r>
              <a:rPr lang="en-US" dirty="0" smtClean="0"/>
              <a:t>SLOs and SAOs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Are the verbs specific, observable, measurable, open to description and common understandings?</a:t>
            </a:r>
          </a:p>
          <a:p>
            <a:r>
              <a:rPr lang="en-US" dirty="0" smtClean="0"/>
              <a:t>Does the outcome describe one outcome rather than several at a time?</a:t>
            </a:r>
          </a:p>
          <a:p>
            <a:r>
              <a:rPr lang="en-US" dirty="0" smtClean="0"/>
              <a:t>Is it clear? Will students understand it?</a:t>
            </a:r>
          </a:p>
          <a:p>
            <a:r>
              <a:rPr lang="en-US" dirty="0" smtClean="0"/>
              <a:t>Does it allow for a “diverse array of methods” of assessment?* (American Association for Higher Education’s </a:t>
            </a:r>
            <a:r>
              <a:rPr lang="en-US" i="1" dirty="0" smtClean="0"/>
              <a:t>9 Principles of Good Practice for Assessing Student Learning</a:t>
            </a:r>
            <a:r>
              <a:rPr lang="en-US" dirty="0" smtClean="0"/>
              <a:t>)</a:t>
            </a:r>
          </a:p>
          <a:p>
            <a:pPr marL="1947672" lvl="8" indent="0">
              <a:buNone/>
            </a:pPr>
            <a:r>
              <a:rPr lang="en-US" dirty="0" smtClean="0"/>
              <a:t>			*exceptions may apply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193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example of how ISLOs, PSLOs, and CSLOs might be linked.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ISLO: Students access, evaluate, and use information from technology sources.</a:t>
            </a:r>
          </a:p>
          <a:p>
            <a:r>
              <a:rPr lang="en-US" dirty="0" smtClean="0"/>
              <a:t>PSLO: Students access, evaluate, and use culinary information from technology sources.</a:t>
            </a:r>
          </a:p>
          <a:p>
            <a:r>
              <a:rPr lang="en-US" dirty="0" smtClean="0"/>
              <a:t>CSLO: Students access culinary information from multiple technology sources.</a:t>
            </a:r>
          </a:p>
          <a:p>
            <a:r>
              <a:rPr lang="en-US" dirty="0" smtClean="0"/>
              <a:t>CSLO: Students evaluate culinary information from multiple technology sources.</a:t>
            </a:r>
          </a:p>
          <a:p>
            <a:r>
              <a:rPr lang="en-US" dirty="0"/>
              <a:t>CSLO: Students </a:t>
            </a:r>
            <a:r>
              <a:rPr lang="en-US" dirty="0" smtClean="0"/>
              <a:t>use culinary information </a:t>
            </a:r>
            <a:r>
              <a:rPr lang="en-US" dirty="0"/>
              <a:t>from multiple technology sources.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621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analyze situations to solve management problems</a:t>
            </a:r>
          </a:p>
          <a:p>
            <a:r>
              <a:rPr lang="en-US" dirty="0" smtClean="0"/>
              <a:t>Students practice writing to convince a future employer</a:t>
            </a:r>
          </a:p>
          <a:p>
            <a:r>
              <a:rPr lang="en-US" dirty="0" smtClean="0"/>
              <a:t>Students apply organizational skills to management situations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280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analyze situations to solve management problems</a:t>
            </a:r>
          </a:p>
          <a:p>
            <a:r>
              <a:rPr lang="en-US" strike="sngStrike" dirty="0" smtClean="0"/>
              <a:t>Students practice writing to convince a future employer</a:t>
            </a:r>
          </a:p>
          <a:p>
            <a:r>
              <a:rPr lang="en-US" dirty="0" smtClean="0"/>
              <a:t>Students apply organizational skills to management situations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809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learn about the history of technology</a:t>
            </a:r>
          </a:p>
          <a:p>
            <a:r>
              <a:rPr lang="en-US" dirty="0" smtClean="0"/>
              <a:t>Students appreciate the role of technology in economics</a:t>
            </a:r>
          </a:p>
          <a:p>
            <a:r>
              <a:rPr lang="en-US" dirty="0" smtClean="0"/>
              <a:t>Students describe ethical considerations for technology</a:t>
            </a:r>
          </a:p>
          <a:p>
            <a:r>
              <a:rPr lang="en-US" dirty="0" smtClean="0"/>
              <a:t>Students practice using technology to solve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889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 smtClean="0"/>
              <a:t>Students learn about the history of technology</a:t>
            </a:r>
          </a:p>
          <a:p>
            <a:r>
              <a:rPr lang="en-US" dirty="0" smtClean="0"/>
              <a:t>Students appreciate the role of technology in economics (yes, though debatable)</a:t>
            </a:r>
          </a:p>
          <a:p>
            <a:r>
              <a:rPr lang="en-US" dirty="0" smtClean="0"/>
              <a:t>Students describe ethical considerations for technology</a:t>
            </a:r>
          </a:p>
          <a:p>
            <a:r>
              <a:rPr lang="en-US" strike="sngStrike" dirty="0" smtClean="0"/>
              <a:t>Students practice using technology to solve problems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373281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</a:t>
            </a:r>
            <a:r>
              <a:rPr lang="en-US" dirty="0" smtClean="0"/>
              <a:t>SLO/SAO?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51342"/>
          </a:xfrm>
        </p:spPr>
        <p:txBody>
          <a:bodyPr>
            <a:noAutofit/>
          </a:bodyPr>
          <a:lstStyle/>
          <a:p>
            <a:r>
              <a:rPr lang="en-US" sz="2100" dirty="0" smtClean="0"/>
              <a:t>According to the Academic Senate for California Community College’s </a:t>
            </a:r>
            <a:r>
              <a:rPr lang="en-US" sz="2100" i="1" dirty="0" smtClean="0"/>
              <a:t>SLO Terminology Glossary</a:t>
            </a:r>
            <a:r>
              <a:rPr lang="en-US" sz="2100" dirty="0" smtClean="0"/>
              <a:t>,  “Student </a:t>
            </a:r>
            <a:r>
              <a:rPr lang="en-US" sz="2100" dirty="0"/>
              <a:t>learning outcomes (SLOs) are the specific observable or measurable results that are expected subsequent to a learning experience. These outcomes may involve knowledge (cognitive), skills (behavioral), or attitudes (affective) that provide evidence that learning has occurred as a result of a specified course, program activity, or process. </a:t>
            </a:r>
            <a:r>
              <a:rPr lang="en-US" sz="2100" dirty="0" smtClean="0"/>
              <a:t> An </a:t>
            </a:r>
            <a:r>
              <a:rPr lang="en-US" sz="2100" dirty="0"/>
              <a:t>SLO refers to an overarching outcome for a course, program, degree or certificate, or student services area (such as the library). SLOs describe a student’s ability to synthesize many discreet skills using higher level thinking skills and to produce something that asks them to apply what they’ve learned. SLOs usually encompass a gathering together of smaller discrete objectives </a:t>
            </a:r>
            <a:r>
              <a:rPr lang="en-US" sz="2100" dirty="0" smtClean="0"/>
              <a:t>through </a:t>
            </a:r>
            <a:r>
              <a:rPr lang="en-US" sz="2100" dirty="0"/>
              <a:t>analysis, evaluation and synthesis into more sophisticated skills and abilities</a:t>
            </a:r>
            <a:r>
              <a:rPr lang="en-US" sz="2100" dirty="0" smtClean="0"/>
              <a:t>.” </a:t>
            </a:r>
          </a:p>
          <a:p>
            <a:pPr marL="82296" indent="0">
              <a:buNone/>
            </a:pPr>
            <a:endParaRPr lang="en-US" sz="2000" dirty="0"/>
          </a:p>
          <a:p>
            <a:pPr marL="82296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537896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work on writing skills for improvement</a:t>
            </a:r>
          </a:p>
          <a:p>
            <a:r>
              <a:rPr lang="en-US" dirty="0" smtClean="0"/>
              <a:t>Students experience different purposes of writing</a:t>
            </a:r>
          </a:p>
          <a:p>
            <a:r>
              <a:rPr lang="en-US" dirty="0" smtClean="0"/>
              <a:t>Students write compelling communication for varied purposes</a:t>
            </a:r>
          </a:p>
          <a:p>
            <a:r>
              <a:rPr lang="en-US" dirty="0" smtClean="0"/>
              <a:t>Students compare their early writing with later writing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1679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 smtClean="0"/>
              <a:t>Students work on writing skills for improvement</a:t>
            </a:r>
          </a:p>
          <a:p>
            <a:r>
              <a:rPr lang="en-US" strike="sngStrike" dirty="0" smtClean="0"/>
              <a:t>Students experience different purposes of writing</a:t>
            </a:r>
          </a:p>
          <a:p>
            <a:r>
              <a:rPr lang="en-US" dirty="0" smtClean="0"/>
              <a:t>Students write compelling communication for varied purposes</a:t>
            </a:r>
          </a:p>
          <a:p>
            <a:r>
              <a:rPr lang="en-US" strike="sngStrike" dirty="0" smtClean="0"/>
              <a:t>Students compare their early writing with later writing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30273386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identify and analyze community issues</a:t>
            </a:r>
          </a:p>
          <a:p>
            <a:r>
              <a:rPr lang="en-US" dirty="0" smtClean="0"/>
              <a:t>Students serve in community agencies to become aware of community needs</a:t>
            </a:r>
          </a:p>
          <a:p>
            <a:r>
              <a:rPr lang="en-US" dirty="0" smtClean="0"/>
              <a:t>Students reflect on community experiences to determine insights for citizenship</a:t>
            </a:r>
          </a:p>
          <a:p>
            <a:r>
              <a:rPr lang="en-US" dirty="0" smtClean="0"/>
              <a:t>Students describe self as citizen and evaluate readiness for 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575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identify and analyze community issues</a:t>
            </a:r>
          </a:p>
          <a:p>
            <a:r>
              <a:rPr lang="en-US" strike="sngStrike" dirty="0" smtClean="0"/>
              <a:t>Students serve in community agencies to become aware of community needs</a:t>
            </a:r>
          </a:p>
          <a:p>
            <a:r>
              <a:rPr lang="en-US" strike="sngStrike" dirty="0" smtClean="0"/>
              <a:t>Students reflect on community experiences to determine insights for citizenship</a:t>
            </a:r>
          </a:p>
          <a:p>
            <a:r>
              <a:rPr lang="en-US" dirty="0" smtClean="0"/>
              <a:t>Students describe self as citizen and evaluate readiness for 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819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describe steps of problem solving</a:t>
            </a:r>
          </a:p>
          <a:p>
            <a:r>
              <a:rPr lang="en-US" dirty="0" smtClean="0"/>
              <a:t>Students practice solving problems to have greater skill and understanding</a:t>
            </a:r>
          </a:p>
          <a:p>
            <a:r>
              <a:rPr lang="en-US" dirty="0" smtClean="0"/>
              <a:t>Students solve problems with consideration of multiple perspectives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7223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describe steps of problem solving</a:t>
            </a:r>
          </a:p>
          <a:p>
            <a:r>
              <a:rPr lang="en-US" strike="sngStrike" dirty="0" smtClean="0"/>
              <a:t>Students practice solving problems to have greater skill and understanding</a:t>
            </a:r>
          </a:p>
          <a:p>
            <a:r>
              <a:rPr lang="en-US" dirty="0" smtClean="0"/>
              <a:t>Students solve problems with consideration of multiple perspectives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8926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my role?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Become familiar with the course SLOs for the courses you </a:t>
            </a:r>
            <a:r>
              <a:rPr lang="en-US" dirty="0" smtClean="0"/>
              <a:t>teach, or the SAOs for your student service.</a:t>
            </a:r>
            <a:endParaRPr lang="en-US" dirty="0" smtClean="0"/>
          </a:p>
          <a:p>
            <a:r>
              <a:rPr lang="en-US" dirty="0" smtClean="0"/>
              <a:t>Be sure you’re assessing how your students are meeting those outcomes at least once during the semester.</a:t>
            </a:r>
          </a:p>
          <a:p>
            <a:r>
              <a:rPr lang="en-US" dirty="0" smtClean="0"/>
              <a:t>Depending on your discipline’s SLO process</a:t>
            </a:r>
            <a:r>
              <a:rPr lang="en-US" dirty="0" smtClean="0"/>
              <a:t>, or your service’s SAO process, </a:t>
            </a:r>
            <a:r>
              <a:rPr lang="en-US" dirty="0" smtClean="0"/>
              <a:t>enter data and reflections in </a:t>
            </a:r>
            <a:r>
              <a:rPr lang="en-US" dirty="0" err="1" smtClean="0"/>
              <a:t>eLumen</a:t>
            </a:r>
            <a:r>
              <a:rPr lang="en-US" dirty="0" smtClean="0"/>
              <a:t> for all or some of those assessments (often at the end of the semester).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2160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my role?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Participate in discipline, division, and institutional discussions about student learning (including </a:t>
            </a:r>
            <a:r>
              <a:rPr lang="en-US" dirty="0" smtClean="0"/>
              <a:t>SLO/SAO </a:t>
            </a:r>
            <a:r>
              <a:rPr lang="en-US" dirty="0" smtClean="0"/>
              <a:t>results) </a:t>
            </a:r>
          </a:p>
          <a:p>
            <a:r>
              <a:rPr lang="en-US" dirty="0"/>
              <a:t>O</a:t>
            </a:r>
            <a:r>
              <a:rPr lang="en-US" dirty="0" smtClean="0"/>
              <a:t>ur current recommendation is disciplines discuss a </a:t>
            </a:r>
            <a:r>
              <a:rPr lang="en-US" dirty="0" smtClean="0"/>
              <a:t>course or SLO </a:t>
            </a:r>
            <a:r>
              <a:rPr lang="en-US" dirty="0" smtClean="0"/>
              <a:t>at least every three years, and as a part of this discussion, analyze the data that has been entered in </a:t>
            </a:r>
            <a:r>
              <a:rPr lang="en-US" dirty="0" err="1" smtClean="0"/>
              <a:t>eLumen</a:t>
            </a:r>
            <a:r>
              <a:rPr lang="en-US" dirty="0" smtClean="0"/>
              <a:t> since the </a:t>
            </a:r>
            <a:r>
              <a:rPr lang="en-US" dirty="0" smtClean="0"/>
              <a:t>course or SLO </a:t>
            </a:r>
            <a:r>
              <a:rPr lang="en-US" dirty="0" smtClean="0"/>
              <a:t>was last discussed.</a:t>
            </a:r>
          </a:p>
        </p:txBody>
      </p:sp>
    </p:spTree>
    <p:extLst>
      <p:ext uri="{BB962C8B-B14F-4D97-AF65-F5344CB8AC3E}">
        <p14:creationId xmlns:p14="http://schemas.microsoft.com/office/powerpoint/2010/main" val="40864372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my role?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your </a:t>
            </a:r>
            <a:r>
              <a:rPr lang="en-US" dirty="0" smtClean="0"/>
              <a:t>discipline or student service, </a:t>
            </a:r>
            <a:r>
              <a:rPr lang="en-US" dirty="0" smtClean="0"/>
              <a:t>encourage ongoing review and development of the </a:t>
            </a:r>
            <a:r>
              <a:rPr lang="en-US" dirty="0" smtClean="0"/>
              <a:t>SLOs/SAOs </a:t>
            </a:r>
            <a:r>
              <a:rPr lang="en-US" dirty="0" smtClean="0"/>
              <a:t>themselves</a:t>
            </a:r>
          </a:p>
          <a:p>
            <a:pPr lvl="1"/>
            <a:r>
              <a:rPr lang="en-US" dirty="0" smtClean="0"/>
              <a:t>Does a new </a:t>
            </a:r>
            <a:r>
              <a:rPr lang="en-US" dirty="0" smtClean="0"/>
              <a:t>SLO/</a:t>
            </a:r>
            <a:r>
              <a:rPr lang="en-US" dirty="0" smtClean="0"/>
              <a:t>SAO </a:t>
            </a:r>
            <a:r>
              <a:rPr lang="en-US" dirty="0" smtClean="0"/>
              <a:t>need </a:t>
            </a:r>
            <a:r>
              <a:rPr lang="en-US" dirty="0" smtClean="0"/>
              <a:t>to be added to the </a:t>
            </a:r>
            <a:r>
              <a:rPr lang="en-US" dirty="0" smtClean="0"/>
              <a:t>course or service? </a:t>
            </a:r>
            <a:r>
              <a:rPr lang="en-US" dirty="0" smtClean="0"/>
              <a:t>(e.g., </a:t>
            </a:r>
            <a:r>
              <a:rPr lang="en-US" i="1" dirty="0" smtClean="0"/>
              <a:t>Isn’t it important for a student taking any section of this course to be able to do X upon completion of the course?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Does a current </a:t>
            </a:r>
            <a:r>
              <a:rPr lang="en-US" dirty="0" smtClean="0"/>
              <a:t>SLO or SAO </a:t>
            </a:r>
            <a:r>
              <a:rPr lang="en-US" dirty="0" smtClean="0"/>
              <a:t>need revised?</a:t>
            </a:r>
          </a:p>
          <a:p>
            <a:pPr lvl="1"/>
            <a:r>
              <a:rPr lang="en-US" dirty="0" smtClean="0"/>
              <a:t>Are there any current </a:t>
            </a:r>
            <a:r>
              <a:rPr lang="en-US" dirty="0" smtClean="0"/>
              <a:t>SLOs or SAOs </a:t>
            </a:r>
            <a:r>
              <a:rPr lang="en-US" dirty="0" smtClean="0"/>
              <a:t>that aren’t really </a:t>
            </a:r>
            <a:r>
              <a:rPr lang="en-US" dirty="0" smtClean="0"/>
              <a:t>outcomes?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242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courses have </a:t>
            </a:r>
            <a:r>
              <a:rPr lang="en-US" dirty="0" smtClean="0"/>
              <a:t>two </a:t>
            </a:r>
            <a:r>
              <a:rPr lang="en-US" dirty="0" smtClean="0"/>
              <a:t>to </a:t>
            </a:r>
            <a:r>
              <a:rPr lang="en-US" dirty="0" smtClean="0"/>
              <a:t>six</a:t>
            </a:r>
            <a:r>
              <a:rPr lang="en-US" dirty="0" smtClean="0"/>
              <a:t> SLOs</a:t>
            </a:r>
          </a:p>
          <a:p>
            <a:r>
              <a:rPr lang="en-US" dirty="0" smtClean="0"/>
              <a:t>Student service areas should have at least one SAO (Student Area Outcome).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742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objective?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the same glossary, objectives “are </a:t>
            </a:r>
            <a:r>
              <a:rPr lang="en-US" dirty="0"/>
              <a:t>small steps that lead toward a goal, for instance the discrete course content that faculty cover within a discipline. Objectives are usually more numerous and create a framework for the overarching student learning outcomes which address synthesizing, evaluating and analyzing many of the objectives</a:t>
            </a:r>
            <a:r>
              <a:rPr lang="en-US" dirty="0" smtClean="0"/>
              <a:t>.”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967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courses have several measurable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207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en-US" b="1" dirty="0" smtClean="0"/>
              <a:t>CSLO for English 4: Upon completion of English 4, students will be able to identify </a:t>
            </a:r>
            <a:r>
              <a:rPr lang="en-US" b="1" dirty="0"/>
              <a:t>and evaluate implied arguments in college-level literary texts. </a:t>
            </a:r>
          </a:p>
          <a:p>
            <a:r>
              <a:rPr lang="en-US" u="sng" dirty="0" smtClean="0"/>
              <a:t>Some measurable objectives that lead to the CSLO:</a:t>
            </a:r>
          </a:p>
          <a:p>
            <a:r>
              <a:rPr lang="en-US" dirty="0" smtClean="0"/>
              <a:t>Identify </a:t>
            </a:r>
            <a:r>
              <a:rPr lang="en-US" dirty="0"/>
              <a:t>unstated premises and hidden assumptions which arise from the social, historical, moral, cultural, psychological, or aesthetic perspectives and contexts. </a:t>
            </a:r>
          </a:p>
          <a:p>
            <a:r>
              <a:rPr lang="en-US" dirty="0"/>
              <a:t>E</a:t>
            </a:r>
            <a:r>
              <a:rPr lang="en-US" dirty="0" smtClean="0"/>
              <a:t>xplain</a:t>
            </a:r>
            <a:r>
              <a:rPr lang="en-US" dirty="0"/>
              <a:t>, analyze, and apply a literary argument and related critical evaluation using logical patterns of reasoning, such as induction and deduction. </a:t>
            </a:r>
          </a:p>
          <a:p>
            <a:r>
              <a:rPr lang="en-US" dirty="0"/>
              <a:t>I</a:t>
            </a:r>
            <a:r>
              <a:rPr lang="en-US" dirty="0" smtClean="0"/>
              <a:t>dentify </a:t>
            </a:r>
            <a:r>
              <a:rPr lang="en-US" dirty="0"/>
              <a:t>logical and literary fallacies in </a:t>
            </a:r>
            <a:r>
              <a:rPr lang="en-US" dirty="0" smtClean="0"/>
              <a:t>fiction</a:t>
            </a:r>
          </a:p>
          <a:p>
            <a:r>
              <a:rPr lang="en-US" dirty="0"/>
              <a:t>D</a:t>
            </a:r>
            <a:r>
              <a:rPr lang="en-US" dirty="0" smtClean="0"/>
              <a:t>istinguish </a:t>
            </a:r>
            <a:r>
              <a:rPr lang="en-US" dirty="0"/>
              <a:t>between fact, inference, and judgment, recognizing that many reasonable inferences can be derived from the same facts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288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585" y="274638"/>
            <a:ext cx="8053415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easier way to think about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</a:t>
            </a:r>
            <a:r>
              <a:rPr lang="en-US" u="sng" dirty="0" smtClean="0"/>
              <a:t>out</a:t>
            </a:r>
            <a:r>
              <a:rPr lang="en-US" dirty="0" smtClean="0"/>
              <a:t>come clarifies what students come </a:t>
            </a:r>
            <a:r>
              <a:rPr lang="en-US" u="sng" dirty="0" smtClean="0"/>
              <a:t>out</a:t>
            </a:r>
            <a:r>
              <a:rPr lang="en-US" dirty="0" smtClean="0"/>
              <a:t> of the course, program, </a:t>
            </a:r>
            <a:r>
              <a:rPr lang="en-US" dirty="0" smtClean="0"/>
              <a:t>institution, or service </a:t>
            </a:r>
            <a:r>
              <a:rPr lang="en-US" dirty="0" smtClean="0"/>
              <a:t>with. Students are often able to produce or do something as a result.</a:t>
            </a:r>
          </a:p>
          <a:p>
            <a:r>
              <a:rPr lang="en-US" dirty="0" smtClean="0"/>
              <a:t>What do you want students to be able to do when they leave the </a:t>
            </a:r>
            <a:r>
              <a:rPr lang="en-US" dirty="0" smtClean="0"/>
              <a:t>course or student service? How </a:t>
            </a:r>
            <a:r>
              <a:rPr lang="en-US" dirty="0" smtClean="0"/>
              <a:t>will they apply what they’ve learned?</a:t>
            </a:r>
          </a:p>
        </p:txBody>
      </p:sp>
    </p:spTree>
    <p:extLst>
      <p:ext uri="{BB962C8B-B14F-4D97-AF65-F5344CB8AC3E}">
        <p14:creationId xmlns:p14="http://schemas.microsoft.com/office/powerpoint/2010/main" val="1956993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Bigger picture: How </a:t>
            </a:r>
            <a:r>
              <a:rPr lang="en-US" dirty="0" smtClean="0"/>
              <a:t>SLOs and SAOs </a:t>
            </a:r>
            <a:r>
              <a:rPr lang="en-US" dirty="0" smtClean="0"/>
              <a:t>fit in the assessment cycle</a:t>
            </a:r>
            <a:endParaRPr lang="en-US" dirty="0"/>
          </a:p>
        </p:txBody>
      </p:sp>
      <p:sp>
        <p:nvSpPr>
          <p:cNvPr id="4" name="TextBox 3"/>
          <p:cNvSpPr txBox="1">
            <a:spLocks/>
          </p:cNvSpPr>
          <p:nvPr/>
        </p:nvSpPr>
        <p:spPr>
          <a:xfrm>
            <a:off x="1307171" y="2527304"/>
            <a:ext cx="2112145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Develop, modify, or review a curriculum, course, program, or service</a:t>
            </a:r>
          </a:p>
        </p:txBody>
      </p:sp>
      <p:sp>
        <p:nvSpPr>
          <p:cNvPr id="6" name="TextBox 5"/>
          <p:cNvSpPr txBox="1">
            <a:spLocks/>
          </p:cNvSpPr>
          <p:nvPr/>
        </p:nvSpPr>
        <p:spPr>
          <a:xfrm>
            <a:off x="2025823" y="4466740"/>
            <a:ext cx="2112145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Determine refinements based on outcomes data</a:t>
            </a:r>
            <a:endParaRPr lang="en-US" dirty="0"/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5332065" y="4818905"/>
            <a:ext cx="211214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Collect, discuss, and analyze data. </a:t>
            </a:r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6626128" y="2745922"/>
            <a:ext cx="2112145" cy="14003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700" dirty="0"/>
              <a:t>Design and </a:t>
            </a:r>
            <a:r>
              <a:rPr lang="en-US" sz="1700" dirty="0" smtClean="0"/>
              <a:t>measure </a:t>
            </a:r>
            <a:r>
              <a:rPr lang="en-US" sz="1700" dirty="0"/>
              <a:t>s</a:t>
            </a:r>
            <a:r>
              <a:rPr lang="en-US" sz="1700" dirty="0" smtClean="0"/>
              <a:t>tudent learning </a:t>
            </a:r>
            <a:r>
              <a:rPr lang="en-US" sz="1700" dirty="0"/>
              <a:t>as a result of the </a:t>
            </a:r>
            <a:r>
              <a:rPr lang="en-US" sz="1700" dirty="0" smtClean="0"/>
              <a:t>curriculum</a:t>
            </a:r>
            <a:r>
              <a:rPr lang="en-US" sz="1700" dirty="0"/>
              <a:t>, </a:t>
            </a:r>
            <a:r>
              <a:rPr lang="en-US" sz="1700" dirty="0"/>
              <a:t>c</a:t>
            </a:r>
            <a:r>
              <a:rPr lang="en-US" sz="1700" dirty="0" smtClean="0"/>
              <a:t>ourse</a:t>
            </a:r>
            <a:r>
              <a:rPr lang="en-US" sz="1700" dirty="0" smtClean="0"/>
              <a:t>, </a:t>
            </a:r>
            <a:r>
              <a:rPr lang="en-US" sz="1700" dirty="0" smtClean="0"/>
              <a:t>or program [or service].</a:t>
            </a:r>
            <a:endParaRPr lang="en-US" sz="1700" dirty="0"/>
          </a:p>
        </p:txBody>
      </p:sp>
      <p:sp>
        <p:nvSpPr>
          <p:cNvPr id="9" name="TextBox 8"/>
          <p:cNvSpPr txBox="1">
            <a:spLocks/>
          </p:cNvSpPr>
          <p:nvPr/>
        </p:nvSpPr>
        <p:spPr>
          <a:xfrm>
            <a:off x="3990126" y="1568410"/>
            <a:ext cx="211214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Develop or modify </a:t>
            </a:r>
            <a:r>
              <a:rPr lang="en-US" dirty="0" smtClean="0"/>
              <a:t>SLOs [or SAOs]</a:t>
            </a:r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 rot="2353697">
            <a:off x="6118629" y="2217736"/>
            <a:ext cx="717853" cy="22089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14249026">
            <a:off x="2187008" y="3976247"/>
            <a:ext cx="685803" cy="24132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11135249">
            <a:off x="4366503" y="4967080"/>
            <a:ext cx="717853" cy="22089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8402910">
            <a:off x="6906722" y="4364389"/>
            <a:ext cx="558027" cy="31337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9428174">
            <a:off x="2970710" y="2025741"/>
            <a:ext cx="937974" cy="20922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958159" y="5857056"/>
            <a:ext cx="2297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Source: ASCCC SLO Terminology Glossary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03184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552" y="160394"/>
            <a:ext cx="7406640" cy="6548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59" y="1850064"/>
            <a:ext cx="7588777" cy="4896424"/>
          </a:xfrm>
        </p:spPr>
        <p:txBody>
          <a:bodyPr/>
          <a:lstStyle/>
          <a:p>
            <a:endParaRPr lang="en-US" sz="2800" dirty="0"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TextBox 4"/>
          <p:cNvSpPr txBox="1">
            <a:spLocks/>
          </p:cNvSpPr>
          <p:nvPr/>
        </p:nvSpPr>
        <p:spPr>
          <a:xfrm>
            <a:off x="3339528" y="1014761"/>
            <a:ext cx="3592703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Full-time and part-time faculty agree to assess following PSYC 1 </a:t>
            </a:r>
            <a:r>
              <a:rPr lang="en-US" sz="1600" dirty="0" smtClean="0"/>
              <a:t>SLO:</a:t>
            </a:r>
            <a:endParaRPr lang="en-US" sz="1600" dirty="0"/>
          </a:p>
          <a:p>
            <a:r>
              <a:rPr lang="en-US" sz="1600" dirty="0"/>
              <a:t>•Demonstrate fundamental knowledge and comprehension of the major concepts, theoretical perspectives, historical trends, and empirical findings in psychology.</a:t>
            </a:r>
          </a:p>
        </p:txBody>
      </p:sp>
      <p:sp>
        <p:nvSpPr>
          <p:cNvPr id="6" name="TextBox 5"/>
          <p:cNvSpPr txBox="1">
            <a:spLocks/>
          </p:cNvSpPr>
          <p:nvPr/>
        </p:nvSpPr>
        <p:spPr>
          <a:xfrm>
            <a:off x="974308" y="2352955"/>
            <a:ext cx="2112145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Next semester, </a:t>
            </a:r>
            <a:r>
              <a:rPr lang="en-US" sz="1600" dirty="0"/>
              <a:t>faculty have a one-hour department meeting to discuss assessment results. </a:t>
            </a:r>
          </a:p>
          <a:p>
            <a:r>
              <a:rPr lang="en-US" sz="1600" dirty="0"/>
              <a:t>•Many faculty find that students are struggling to understand the section on the brain. The faculty collaborate to create a new unit on the brain. </a:t>
            </a:r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6102271" y="3081722"/>
            <a:ext cx="2112145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Individual faculty select what type of assessment will best capture the SLO (comprehensive final exam or smaller unit quizzes).</a:t>
            </a:r>
            <a:endParaRPr lang="en-US" dirty="0"/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3744800" y="5125649"/>
            <a:ext cx="2112145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By the end of the semester the assessment data are entered into </a:t>
            </a:r>
            <a:r>
              <a:rPr lang="en-US" dirty="0" err="1"/>
              <a:t>eLumen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rot="2353697">
            <a:off x="7031555" y="2533192"/>
            <a:ext cx="717853" cy="22089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3216660">
            <a:off x="2920986" y="5650224"/>
            <a:ext cx="717853" cy="22089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8293282">
            <a:off x="5956268" y="5432368"/>
            <a:ext cx="717853" cy="22089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19076604">
            <a:off x="2575751" y="1769126"/>
            <a:ext cx="717853" cy="22089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 rot="19158882">
            <a:off x="1459849" y="1369938"/>
            <a:ext cx="21697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Within next 3 years…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87701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449</TotalTime>
  <Words>1468</Words>
  <Application>Microsoft Office PowerPoint</Application>
  <PresentationFormat>On-screen Show (4:3)</PresentationFormat>
  <Paragraphs>126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Calibri</vt:lpstr>
      <vt:lpstr>Gill Sans MT</vt:lpstr>
      <vt:lpstr>Times New Roman</vt:lpstr>
      <vt:lpstr>Verdana</vt:lpstr>
      <vt:lpstr>Wingdings 2</vt:lpstr>
      <vt:lpstr>Solstice</vt:lpstr>
      <vt:lpstr>SLOs and SAOs: What Are They?</vt:lpstr>
      <vt:lpstr>What is an SLO/SAO?</vt:lpstr>
      <vt:lpstr>PowerPoint Presentation</vt:lpstr>
      <vt:lpstr>What is an objective?</vt:lpstr>
      <vt:lpstr>PowerPoint Presentation</vt:lpstr>
      <vt:lpstr>An example</vt:lpstr>
      <vt:lpstr>A easier way to think about outcomes</vt:lpstr>
      <vt:lpstr>Bigger picture: How SLOs and SAOs fit in the assessment cycle</vt:lpstr>
      <vt:lpstr>An example</vt:lpstr>
      <vt:lpstr>Sources of outcomes</vt:lpstr>
      <vt:lpstr>Learning outcomes are not...</vt:lpstr>
      <vt:lpstr>The SLO Committee recommends...</vt:lpstr>
      <vt:lpstr>PowerPoint Presentation</vt:lpstr>
      <vt:lpstr>Examining SLOs and SAOs</vt:lpstr>
      <vt:lpstr>An example of how ISLOs, PSLOs, and CSLOs might be linked.</vt:lpstr>
      <vt:lpstr>Outcome or not?</vt:lpstr>
      <vt:lpstr>Outcome or not?</vt:lpstr>
      <vt:lpstr>Outcome or not?</vt:lpstr>
      <vt:lpstr>Outcome or not?</vt:lpstr>
      <vt:lpstr>Outcome or not?</vt:lpstr>
      <vt:lpstr>Outcome or not?</vt:lpstr>
      <vt:lpstr>Outcome or not?</vt:lpstr>
      <vt:lpstr>Outcome or not?</vt:lpstr>
      <vt:lpstr>Outcome or not?</vt:lpstr>
      <vt:lpstr>Outcome or not?</vt:lpstr>
      <vt:lpstr>What’s my role?</vt:lpstr>
      <vt:lpstr>What’s my role?</vt:lpstr>
      <vt:lpstr>What’s my role?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and Revising SLOs with Best Practices in Mind</dc:title>
  <dc:creator>User</dc:creator>
  <cp:lastModifiedBy>Martin Nash</cp:lastModifiedBy>
  <cp:revision>34</cp:revision>
  <cp:lastPrinted>2017-02-21T17:41:08Z</cp:lastPrinted>
  <dcterms:created xsi:type="dcterms:W3CDTF">2017-02-21T01:58:24Z</dcterms:created>
  <dcterms:modified xsi:type="dcterms:W3CDTF">2017-10-19T22:55:16Z</dcterms:modified>
</cp:coreProperties>
</file>