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5"/>
  </p:notesMasterIdLst>
  <p:sldIdLst>
    <p:sldId id="256" r:id="rId2"/>
    <p:sldId id="257" r:id="rId3"/>
    <p:sldId id="288" r:id="rId4"/>
    <p:sldId id="258" r:id="rId5"/>
    <p:sldId id="287" r:id="rId6"/>
    <p:sldId id="283" r:id="rId7"/>
    <p:sldId id="286" r:id="rId8"/>
    <p:sldId id="265" r:id="rId9"/>
    <p:sldId id="278" r:id="rId10"/>
    <p:sldId id="262" r:id="rId11"/>
    <p:sldId id="259" r:id="rId12"/>
    <p:sldId id="280"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6"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08846-B8E5-48AA-8062-8DE68A698BFA}" type="datetimeFigureOut">
              <a:rPr lang="en-US" smtClean="0"/>
              <a:t>10/24/2017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F2D82-BC45-4EDE-8D2C-7CDA96B8AF1B}" type="slidenum">
              <a:rPr lang="en-US" smtClean="0"/>
              <a:t>‹#›</a:t>
            </a:fld>
            <a:endParaRPr lang="en-US"/>
          </a:p>
        </p:txBody>
      </p:sp>
    </p:spTree>
    <p:extLst>
      <p:ext uri="{BB962C8B-B14F-4D97-AF65-F5344CB8AC3E}">
        <p14:creationId xmlns:p14="http://schemas.microsoft.com/office/powerpoint/2010/main" val="215688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a:t>
            </a:fld>
            <a:endParaRPr lang="en-US"/>
          </a:p>
        </p:txBody>
      </p:sp>
    </p:spTree>
    <p:extLst>
      <p:ext uri="{BB962C8B-B14F-4D97-AF65-F5344CB8AC3E}">
        <p14:creationId xmlns:p14="http://schemas.microsoft.com/office/powerpoint/2010/main" val="268574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12</a:t>
            </a:fld>
            <a:endParaRPr lang="en-US"/>
          </a:p>
        </p:txBody>
      </p:sp>
    </p:spTree>
    <p:extLst>
      <p:ext uri="{BB962C8B-B14F-4D97-AF65-F5344CB8AC3E}">
        <p14:creationId xmlns:p14="http://schemas.microsoft.com/office/powerpoint/2010/main" val="205353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13</a:t>
            </a:fld>
            <a:endParaRPr lang="en-US"/>
          </a:p>
        </p:txBody>
      </p:sp>
    </p:spTree>
    <p:extLst>
      <p:ext uri="{BB962C8B-B14F-4D97-AF65-F5344CB8AC3E}">
        <p14:creationId xmlns:p14="http://schemas.microsoft.com/office/powerpoint/2010/main" val="320899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2</a:t>
            </a:fld>
            <a:endParaRPr lang="en-US"/>
          </a:p>
        </p:txBody>
      </p:sp>
    </p:spTree>
    <p:extLst>
      <p:ext uri="{BB962C8B-B14F-4D97-AF65-F5344CB8AC3E}">
        <p14:creationId xmlns:p14="http://schemas.microsoft.com/office/powerpoint/2010/main" val="12513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3</a:t>
            </a:fld>
            <a:endParaRPr lang="en-US"/>
          </a:p>
        </p:txBody>
      </p:sp>
    </p:spTree>
    <p:extLst>
      <p:ext uri="{BB962C8B-B14F-4D97-AF65-F5344CB8AC3E}">
        <p14:creationId xmlns:p14="http://schemas.microsoft.com/office/powerpoint/2010/main" val="363980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4</a:t>
            </a:fld>
            <a:endParaRPr lang="en-US"/>
          </a:p>
        </p:txBody>
      </p:sp>
    </p:spTree>
    <p:extLst>
      <p:ext uri="{BB962C8B-B14F-4D97-AF65-F5344CB8AC3E}">
        <p14:creationId xmlns:p14="http://schemas.microsoft.com/office/powerpoint/2010/main" val="328430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5</a:t>
            </a:fld>
            <a:endParaRPr lang="en-US"/>
          </a:p>
        </p:txBody>
      </p:sp>
    </p:spTree>
    <p:extLst>
      <p:ext uri="{BB962C8B-B14F-4D97-AF65-F5344CB8AC3E}">
        <p14:creationId xmlns:p14="http://schemas.microsoft.com/office/powerpoint/2010/main" val="62901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8</a:t>
            </a:fld>
            <a:endParaRPr lang="en-US"/>
          </a:p>
        </p:txBody>
      </p:sp>
    </p:spTree>
    <p:extLst>
      <p:ext uri="{BB962C8B-B14F-4D97-AF65-F5344CB8AC3E}">
        <p14:creationId xmlns:p14="http://schemas.microsoft.com/office/powerpoint/2010/main" val="45033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Paper for </a:t>
            </a:r>
            <a:r>
              <a:rPr lang="en-US" dirty="0" err="1"/>
              <a:t>Psyc</a:t>
            </a:r>
            <a:r>
              <a:rPr lang="en-US" dirty="0"/>
              <a:t> 1 Example</a:t>
            </a:r>
          </a:p>
        </p:txBody>
      </p:sp>
      <p:sp>
        <p:nvSpPr>
          <p:cNvPr id="4" name="Slide Number Placeholder 3"/>
          <p:cNvSpPr>
            <a:spLocks noGrp="1"/>
          </p:cNvSpPr>
          <p:nvPr>
            <p:ph type="sldNum" sz="quarter" idx="10"/>
          </p:nvPr>
        </p:nvSpPr>
        <p:spPr/>
        <p:txBody>
          <a:bodyPr/>
          <a:lstStyle/>
          <a:p>
            <a:fld id="{864F2D82-BC45-4EDE-8D2C-7CDA96B8AF1B}" type="slidenum">
              <a:rPr lang="en-US" smtClean="0"/>
              <a:t>9</a:t>
            </a:fld>
            <a:endParaRPr lang="en-US"/>
          </a:p>
        </p:txBody>
      </p:sp>
    </p:spTree>
    <p:extLst>
      <p:ext uri="{BB962C8B-B14F-4D97-AF65-F5344CB8AC3E}">
        <p14:creationId xmlns:p14="http://schemas.microsoft.com/office/powerpoint/2010/main" val="269069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F2D82-BC45-4EDE-8D2C-7CDA96B8AF1B}" type="slidenum">
              <a:rPr lang="en-US" smtClean="0"/>
              <a:t>10</a:t>
            </a:fld>
            <a:endParaRPr lang="en-US"/>
          </a:p>
        </p:txBody>
      </p:sp>
    </p:spTree>
    <p:extLst>
      <p:ext uri="{BB962C8B-B14F-4D97-AF65-F5344CB8AC3E}">
        <p14:creationId xmlns:p14="http://schemas.microsoft.com/office/powerpoint/2010/main" val="268308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question - The impact of diversity factors related to assigning grades is an area often not explored.  Has this come up in your classroom?  If so, please share on your experiences and how you worked to resolve the intersection of the two. </a:t>
            </a:r>
            <a:br>
              <a:rPr lang="en-US" dirty="0"/>
            </a:br>
            <a:endParaRPr lang="en-US">
              <a:solidFill>
                <a:srgbClr val="FFFFFF"/>
              </a:solidFill>
            </a:endParaRPr>
          </a:p>
          <a:p>
            <a:r>
              <a:rPr lang="en-US" dirty="0"/>
              <a:t>Old question - Have you ever had a dilemma while assigning a grade (e.g., a student on the borderline)? What did you do?</a:t>
            </a:r>
          </a:p>
          <a:p>
            <a:endParaRPr lang="en-US" dirty="0"/>
          </a:p>
        </p:txBody>
      </p:sp>
      <p:sp>
        <p:nvSpPr>
          <p:cNvPr id="4" name="Slide Number Placeholder 3"/>
          <p:cNvSpPr>
            <a:spLocks noGrp="1"/>
          </p:cNvSpPr>
          <p:nvPr>
            <p:ph type="sldNum" sz="quarter" idx="10"/>
          </p:nvPr>
        </p:nvSpPr>
        <p:spPr/>
        <p:txBody>
          <a:bodyPr/>
          <a:lstStyle/>
          <a:p>
            <a:fld id="{864F2D82-BC45-4EDE-8D2C-7CDA96B8AF1B}" type="slidenum">
              <a:rPr lang="en-US" smtClean="0"/>
              <a:t>11</a:t>
            </a:fld>
            <a:endParaRPr lang="en-US"/>
          </a:p>
        </p:txBody>
      </p:sp>
    </p:spTree>
    <p:extLst>
      <p:ext uri="{BB962C8B-B14F-4D97-AF65-F5344CB8AC3E}">
        <p14:creationId xmlns:p14="http://schemas.microsoft.com/office/powerpoint/2010/main" val="32065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84788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27378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997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429313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313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633862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5843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81925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20289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E6D7-3879-41FA-938F-0A0CB48EAFDF}"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415519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C0E6D7-3879-41FA-938F-0A0CB48EAFDF}"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66246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C0E6D7-3879-41FA-938F-0A0CB48EAFDF}"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74492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0E6D7-3879-41FA-938F-0A0CB48EAFDF}"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336907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0E6D7-3879-41FA-938F-0A0CB48EAFDF}"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36569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0E6D7-3879-41FA-938F-0A0CB48EAFDF}"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94713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C0E6D7-3879-41FA-938F-0A0CB48EAFDF}"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C6AEF-AAFA-4BA6-BD4B-3F867DE6DCE8}" type="slidenum">
              <a:rPr lang="en-US" smtClean="0"/>
              <a:t>‹#›</a:t>
            </a:fld>
            <a:endParaRPr lang="en-US"/>
          </a:p>
        </p:txBody>
      </p:sp>
    </p:spTree>
    <p:extLst>
      <p:ext uri="{BB962C8B-B14F-4D97-AF65-F5344CB8AC3E}">
        <p14:creationId xmlns:p14="http://schemas.microsoft.com/office/powerpoint/2010/main" val="163858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C0E6D7-3879-41FA-938F-0A0CB48EAFDF}" type="datetimeFigureOut">
              <a:rPr lang="en-US" smtClean="0"/>
              <a:t>10/24/2017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61C6AEF-AAFA-4BA6-BD4B-3F867DE6DCE8}" type="slidenum">
              <a:rPr lang="en-US" smtClean="0"/>
              <a:t>‹#›</a:t>
            </a:fld>
            <a:endParaRPr lang="en-US"/>
          </a:p>
        </p:txBody>
      </p:sp>
    </p:spTree>
    <p:extLst>
      <p:ext uri="{BB962C8B-B14F-4D97-AF65-F5344CB8AC3E}">
        <p14:creationId xmlns:p14="http://schemas.microsoft.com/office/powerpoint/2010/main" val="48936599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web.uvic.ca/~gtreloar/Articles/Assessment_Grading/The%20Case%20Against%20Grades.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DzSnvxejenY"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Working Together: Grading Theories and Practices</a:t>
            </a:r>
          </a:p>
        </p:txBody>
      </p:sp>
      <p:sp>
        <p:nvSpPr>
          <p:cNvPr id="3" name="Subtitle 2"/>
          <p:cNvSpPr>
            <a:spLocks noGrp="1"/>
          </p:cNvSpPr>
          <p:nvPr>
            <p:ph type="subTitle" idx="1"/>
          </p:nvPr>
        </p:nvSpPr>
        <p:spPr/>
        <p:txBody>
          <a:bodyPr>
            <a:noAutofit/>
          </a:bodyPr>
          <a:lstStyle/>
          <a:p>
            <a:r>
              <a:rPr lang="en-US" sz="2400" dirty="0"/>
              <a:t>FLEX Day – October 24, 2017</a:t>
            </a:r>
          </a:p>
          <a:p>
            <a:r>
              <a:rPr lang="en-US" sz="2400" dirty="0"/>
              <a:t>1:00 PM – 2:50 PM</a:t>
            </a:r>
            <a:br>
              <a:rPr lang="en-US" sz="2400" dirty="0">
                <a:solidFill>
                  <a:schemeClr val="tx1"/>
                </a:solidFill>
                <a:latin typeface="+mn-ea"/>
                <a:cs typeface="+mn-ea"/>
              </a:rPr>
            </a:br>
            <a:r>
              <a:rPr lang="en-US" sz="2400" dirty="0"/>
              <a:t>Room 2470</a:t>
            </a:r>
          </a:p>
          <a:p>
            <a:r>
              <a:rPr lang="en-US" sz="2400" dirty="0"/>
              <a:t>Organized by Howard Blumenfeld, Sheena Turner-August, Steve </a:t>
            </a:r>
            <a:r>
              <a:rPr lang="en-US" sz="2400" dirty="0" err="1"/>
              <a:t>Chiolis</a:t>
            </a:r>
            <a:r>
              <a:rPr lang="en-US" sz="2400" dirty="0"/>
              <a:t>, Marty Nash, Marsha </a:t>
            </a:r>
            <a:r>
              <a:rPr lang="en-US" sz="2400" dirty="0" err="1"/>
              <a:t>Vernoga</a:t>
            </a:r>
            <a:r>
              <a:rPr lang="en-US" sz="2400" dirty="0"/>
              <a:t>, and Elizabeth Owens</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03" y="402476"/>
            <a:ext cx="1887358" cy="18103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2558" y="13269"/>
            <a:ext cx="4908461" cy="2295397"/>
          </a:xfrm>
          <a:prstGeom prst="rect">
            <a:avLst/>
          </a:prstGeom>
        </p:spPr>
      </p:pic>
    </p:spTree>
    <p:extLst>
      <p:ext uri="{BB962C8B-B14F-4D97-AF65-F5344CB8AC3E}">
        <p14:creationId xmlns:p14="http://schemas.microsoft.com/office/powerpoint/2010/main" val="29955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Breakout Sessions</a:t>
            </a:r>
          </a:p>
        </p:txBody>
      </p:sp>
      <p:sp>
        <p:nvSpPr>
          <p:cNvPr id="3" name="Content Placeholder 2"/>
          <p:cNvSpPr>
            <a:spLocks noGrp="1"/>
          </p:cNvSpPr>
          <p:nvPr>
            <p:ph idx="1"/>
          </p:nvPr>
        </p:nvSpPr>
        <p:spPr>
          <a:xfrm>
            <a:off x="677863" y="2160588"/>
            <a:ext cx="9328429" cy="3881437"/>
          </a:xfrm>
        </p:spPr>
        <p:txBody>
          <a:bodyPr vert="horz" lIns="91440" tIns="45720" rIns="91440" bIns="45720" rtlCol="0" anchor="t">
            <a:noAutofit/>
          </a:bodyPr>
          <a:lstStyle/>
          <a:p>
            <a:r>
              <a:rPr lang="en-US" sz="4000" dirty="0"/>
              <a:t>Group breakout session facilitators:</a:t>
            </a:r>
          </a:p>
          <a:p>
            <a:pPr marL="457200" lvl="1" indent="0">
              <a:buNone/>
            </a:pPr>
            <a:endParaRPr lang="en-US" sz="2800" dirty="0"/>
          </a:p>
          <a:p>
            <a:pPr lvl="1">
              <a:buFont typeface="Arial" panose="020B0604020202020204" pitchFamily="34" charset="0"/>
              <a:buChar char="•"/>
            </a:pPr>
            <a:r>
              <a:rPr lang="en-US" sz="4000" b="1" dirty="0"/>
              <a:t>Marty Nash &amp; Steve Chiolis</a:t>
            </a:r>
          </a:p>
          <a:p>
            <a:pPr lvl="1">
              <a:buFont typeface="Arial" panose="020B0604020202020204" pitchFamily="34" charset="0"/>
              <a:buChar char="•"/>
            </a:pPr>
            <a:r>
              <a:rPr lang="en-US" sz="4000" b="1" dirty="0"/>
              <a:t>Marsha Vernoga &amp; Elizabeth Owens</a:t>
            </a:r>
          </a:p>
          <a:p>
            <a:pPr lvl="1">
              <a:buFont typeface="Arial" panose="020B0604020202020204" pitchFamily="34" charset="0"/>
              <a:buChar char="•"/>
            </a:pPr>
            <a:r>
              <a:rPr lang="en-US" sz="4000" b="1" dirty="0"/>
              <a:t>Howard Blumenfeld &amp; Sheena August-Turner</a:t>
            </a: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6292" y="349250"/>
            <a:ext cx="1841500" cy="18415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292" y="4597052"/>
            <a:ext cx="2135841" cy="1850525"/>
          </a:xfrm>
          <a:prstGeom prst="rect">
            <a:avLst/>
          </a:prstGeom>
        </p:spPr>
      </p:pic>
    </p:spTree>
    <p:extLst>
      <p:ext uri="{BB962C8B-B14F-4D97-AF65-F5344CB8AC3E}">
        <p14:creationId xmlns:p14="http://schemas.microsoft.com/office/powerpoint/2010/main" val="185625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dirty="0"/>
              <a:t>Questions to answer in groups</a:t>
            </a:r>
          </a:p>
        </p:txBody>
      </p:sp>
      <p:sp>
        <p:nvSpPr>
          <p:cNvPr id="8" name="TextBox 7"/>
          <p:cNvSpPr txBox="1"/>
          <p:nvPr>
            <p:extLst/>
          </p:nvPr>
        </p:nvSpPr>
        <p:spPr>
          <a:xfrm>
            <a:off x="200417" y="1225689"/>
            <a:ext cx="7565720" cy="5632311"/>
          </a:xfrm>
          <a:prstGeom prst="rect">
            <a:avLst/>
          </a:prstGeom>
          <a:noFill/>
        </p:spPr>
        <p:txBody>
          <a:bodyPr wrap="square" rtlCol="0" anchor="t">
            <a:spAutoFit/>
          </a:bodyPr>
          <a:lstStyle/>
          <a:p>
            <a:endParaRPr lang="en-US" sz="2800" dirty="0"/>
          </a:p>
          <a:p>
            <a:pPr marL="914400" lvl="1" indent="-457200">
              <a:buFont typeface="Wingdings" panose="05000000000000000000" pitchFamily="2" charset="2"/>
              <a:buChar char="§"/>
            </a:pPr>
            <a:r>
              <a:rPr lang="en-US" sz="2800" dirty="0"/>
              <a:t>Are you teaching the way you want to or the way you need to?</a:t>
            </a:r>
          </a:p>
          <a:p>
            <a:pPr marL="914400" lvl="1" indent="-457200">
              <a:buFont typeface="Wingdings" panose="05000000000000000000" pitchFamily="2" charset="2"/>
              <a:buChar char="§"/>
            </a:pPr>
            <a:endParaRPr lang="en-US" sz="2800" dirty="0"/>
          </a:p>
          <a:p>
            <a:pPr marL="914400" lvl="1" indent="-457200">
              <a:buFont typeface="Wingdings" panose="05000000000000000000" pitchFamily="2" charset="2"/>
              <a:buChar char="§"/>
            </a:pPr>
            <a:r>
              <a:rPr lang="en-US" sz="2800" dirty="0"/>
              <a:t>What is the role of mercy in grading?</a:t>
            </a:r>
          </a:p>
          <a:p>
            <a:pPr marL="914400" lvl="1" indent="-457200">
              <a:buFont typeface="Wingdings" panose="05000000000000000000" pitchFamily="2" charset="2"/>
              <a:buChar char="§"/>
            </a:pPr>
            <a:endParaRPr sz="2800" dirty="0"/>
          </a:p>
          <a:p>
            <a:pPr marL="914400" lvl="1" indent="-457200">
              <a:buFont typeface="Wingdings" panose="05000000000000000000" pitchFamily="2" charset="2"/>
              <a:buChar char="§"/>
            </a:pPr>
            <a:r>
              <a:rPr sz="2800" dirty="0">
                <a:latin typeface="Trebuchet MS"/>
                <a:cs typeface="+mn-ea"/>
              </a:rPr>
              <a:t>How do you encourage students to derive a sense of genuine motivation and personal value from your classes?</a:t>
            </a:r>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endParaRPr lang="en-US" sz="2800" dirty="0"/>
          </a:p>
          <a:p>
            <a:pPr marL="800100" lvl="1" indent="-342900">
              <a:buFont typeface="Wingdings" panose="05000000000000000000" pitchFamily="2" charset="2"/>
              <a:buChar char="§"/>
            </a:pPr>
            <a:endParaRPr lang="en-US" sz="2800" dirty="0"/>
          </a:p>
          <a:p>
            <a:endParaRPr lang="en-US" sz="2400" dirty="0"/>
          </a:p>
        </p:txBody>
      </p:sp>
      <p:sp>
        <p:nvSpPr>
          <p:cNvPr id="9" name="TextBox 8"/>
          <p:cNvSpPr txBox="1"/>
          <p:nvPr/>
        </p:nvSpPr>
        <p:spPr>
          <a:xfrm>
            <a:off x="3983277" y="1930400"/>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775" y="2980020"/>
            <a:ext cx="4009753" cy="33080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3651" y="57469"/>
            <a:ext cx="1841920" cy="2540579"/>
          </a:xfrm>
          <a:prstGeom prst="rect">
            <a:avLst/>
          </a:prstGeom>
        </p:spPr>
      </p:pic>
    </p:spTree>
    <p:extLst>
      <p:ext uri="{BB962C8B-B14F-4D97-AF65-F5344CB8AC3E}">
        <p14:creationId xmlns:p14="http://schemas.microsoft.com/office/powerpoint/2010/main" val="50075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159"/>
          </a:xfrm>
        </p:spPr>
        <p:txBody>
          <a:bodyPr/>
          <a:lstStyle/>
          <a:p>
            <a:r>
              <a:rPr lang="en-US" dirty="0"/>
              <a:t>Reflections</a:t>
            </a:r>
          </a:p>
        </p:txBody>
      </p:sp>
      <p:sp>
        <p:nvSpPr>
          <p:cNvPr id="8" name="TextBox 7"/>
          <p:cNvSpPr txBox="1"/>
          <p:nvPr/>
        </p:nvSpPr>
        <p:spPr>
          <a:xfrm>
            <a:off x="200417" y="1225689"/>
            <a:ext cx="7565720" cy="2123658"/>
          </a:xfrm>
          <a:prstGeom prst="rect">
            <a:avLst/>
          </a:prstGeom>
          <a:noFill/>
        </p:spPr>
        <p:txBody>
          <a:bodyPr wrap="square" rtlCol="0" anchor="t">
            <a:spAutoFit/>
          </a:bodyPr>
          <a:lstStyle/>
          <a:p>
            <a:endParaRPr lang="en-US" sz="2400" dirty="0"/>
          </a:p>
          <a:p>
            <a:pPr marL="800100" lvl="1" indent="-342900">
              <a:buFont typeface="Wingdings" panose="05000000000000000000" pitchFamily="2" charset="2"/>
              <a:buChar char="§"/>
            </a:pPr>
            <a:r>
              <a:rPr lang="en-US" sz="2800" dirty="0"/>
              <a:t>Briefly summarize highlights of small group discussions.</a:t>
            </a:r>
            <a:br>
              <a:rPr lang="en-US" sz="2800" dirty="0"/>
            </a:br>
            <a:endParaRPr lang="en-US" sz="2800" dirty="0"/>
          </a:p>
          <a:p>
            <a:endParaRPr lang="en-US" sz="2400" dirty="0"/>
          </a:p>
        </p:txBody>
      </p:sp>
      <p:sp>
        <p:nvSpPr>
          <p:cNvPr id="9" name="TextBox 8"/>
          <p:cNvSpPr txBox="1"/>
          <p:nvPr/>
        </p:nvSpPr>
        <p:spPr>
          <a:xfrm>
            <a:off x="3983277" y="19304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349347"/>
            <a:ext cx="5054120" cy="33666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054" y="320931"/>
            <a:ext cx="3393326" cy="3933173"/>
          </a:xfrm>
          <a:prstGeom prst="rect">
            <a:avLst/>
          </a:prstGeom>
        </p:spPr>
      </p:pic>
    </p:spTree>
    <p:extLst>
      <p:ext uri="{BB962C8B-B14F-4D97-AF65-F5344CB8AC3E}">
        <p14:creationId xmlns:p14="http://schemas.microsoft.com/office/powerpoint/2010/main" val="325974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4" name="Content Placeholder 3"/>
          <p:cNvSpPr>
            <a:spLocks noGrp="1"/>
          </p:cNvSpPr>
          <p:nvPr>
            <p:ph idx="1"/>
          </p:nvPr>
        </p:nvSpPr>
        <p:spPr>
          <a:xfrm>
            <a:off x="677334" y="2160589"/>
            <a:ext cx="8720666" cy="4011611"/>
          </a:xfrm>
        </p:spPr>
        <p:txBody>
          <a:bodyPr vert="horz" lIns="91440" tIns="45720" rIns="91440" bIns="45720" rtlCol="0" anchor="t">
            <a:noAutofit/>
          </a:bodyPr>
          <a:lstStyle/>
          <a:p>
            <a:r>
              <a:rPr lang="en-US" sz="2800" b="1" dirty="0"/>
              <a:t>Follow-up Conversations on Monday, November 6 in Room 2410 (From 3:30 PM to 5:30 PM) and Wednesday, November 8 in Room 2410(From 2:30 PM – 4:30 PM)</a:t>
            </a:r>
          </a:p>
          <a:p>
            <a:r>
              <a:rPr lang="en-US" sz="2800" dirty="0"/>
              <a:t>The Teaching Institute </a:t>
            </a:r>
          </a:p>
          <a:p>
            <a:r>
              <a:rPr lang="en-US" sz="2800" dirty="0"/>
              <a:t>Other Workshops</a:t>
            </a:r>
          </a:p>
          <a:p>
            <a:r>
              <a:rPr lang="en-US" sz="2800" dirty="0"/>
              <a:t>Hand out surveys</a:t>
            </a:r>
          </a:p>
          <a:p>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149" y="4026074"/>
            <a:ext cx="3815335" cy="2146126"/>
          </a:xfrm>
          <a:prstGeom prst="rect">
            <a:avLst/>
          </a:prstGeom>
        </p:spPr>
      </p:pic>
    </p:spTree>
    <p:extLst>
      <p:ext uri="{BB962C8B-B14F-4D97-AF65-F5344CB8AC3E}">
        <p14:creationId xmlns:p14="http://schemas.microsoft.com/office/powerpoint/2010/main" val="273588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4" y="195943"/>
            <a:ext cx="3750129" cy="25000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554" y="2843349"/>
            <a:ext cx="3810000" cy="3810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306" y="3376668"/>
            <a:ext cx="3137248" cy="327668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683" y="738324"/>
            <a:ext cx="3333750" cy="21050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4554" y="146918"/>
            <a:ext cx="3469593" cy="259813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9004" y="3038465"/>
            <a:ext cx="3601233" cy="3002528"/>
          </a:xfrm>
          <a:prstGeom prst="rect">
            <a:avLst/>
          </a:prstGeom>
        </p:spPr>
      </p:pic>
    </p:spTree>
    <p:extLst>
      <p:ext uri="{BB962C8B-B14F-4D97-AF65-F5344CB8AC3E}">
        <p14:creationId xmlns:p14="http://schemas.microsoft.com/office/powerpoint/2010/main" val="356309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Case Against Grades</a:t>
            </a:r>
          </a:p>
        </p:txBody>
      </p:sp>
      <p:sp>
        <p:nvSpPr>
          <p:cNvPr id="8" name="TextBox 7"/>
          <p:cNvSpPr txBox="1"/>
          <p:nvPr/>
        </p:nvSpPr>
        <p:spPr>
          <a:xfrm>
            <a:off x="677334" y="1615858"/>
            <a:ext cx="7978151" cy="4832092"/>
          </a:xfrm>
          <a:prstGeom prst="rect">
            <a:avLst/>
          </a:prstGeom>
          <a:noFill/>
        </p:spPr>
        <p:txBody>
          <a:bodyPr wrap="square" rtlCol="0">
            <a:spAutoFit/>
          </a:bodyPr>
          <a:lstStyle/>
          <a:p>
            <a:r>
              <a:rPr lang="en-US" sz="2800" dirty="0"/>
              <a:t>Alfie Kohn is an American author and lecturer in the areas of education, parenting, and human behavior.  The following is a quote from his article </a:t>
            </a:r>
            <a:r>
              <a:rPr lang="en-US" sz="2800" i="1" dirty="0">
                <a:hlinkClick r:id="rId3"/>
              </a:rPr>
              <a:t>The Case Against Grades</a:t>
            </a:r>
            <a:r>
              <a:rPr lang="en-US" sz="2800" i="1" dirty="0"/>
              <a:t>:</a:t>
            </a:r>
          </a:p>
          <a:p>
            <a:endParaRPr lang="en-US" sz="2800" i="1" dirty="0"/>
          </a:p>
          <a:p>
            <a:r>
              <a:rPr lang="en-US" sz="2800" i="1" dirty="0"/>
              <a:t>“I remember the first time that a grading rubric was attached to a piece of my writing…Suddenly all the joy was taken away.  I was writing for a grade – I was no longer exploring for me.  I want to get that back.  Will I ever get that back?” –Claire, a student</a:t>
            </a:r>
            <a:endParaRPr lang="en-US" sz="2800" dirty="0"/>
          </a:p>
        </p:txBody>
      </p:sp>
      <p:pic>
        <p:nvPicPr>
          <p:cNvPr id="3" name="Picture 2"/>
          <p:cNvPicPr>
            <a:picLocks noChangeAspect="1"/>
          </p:cNvPicPr>
          <p:nvPr/>
        </p:nvPicPr>
        <p:blipFill>
          <a:blip r:embed="rId4"/>
          <a:stretch>
            <a:fillRect/>
          </a:stretch>
        </p:blipFill>
        <p:spPr>
          <a:xfrm>
            <a:off x="9532763" y="421318"/>
            <a:ext cx="2295525" cy="3409950"/>
          </a:xfrm>
          <a:prstGeom prst="rect">
            <a:avLst/>
          </a:prstGeom>
          <a:ln w="38100">
            <a:solidFill>
              <a:schemeClr val="tx1"/>
            </a:solidFill>
          </a:ln>
        </p:spPr>
      </p:pic>
    </p:spTree>
    <p:extLst>
      <p:ext uri="{BB962C8B-B14F-4D97-AF65-F5344CB8AC3E}">
        <p14:creationId xmlns:p14="http://schemas.microsoft.com/office/powerpoint/2010/main" val="268090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De-Grading Education</a:t>
            </a:r>
          </a:p>
        </p:txBody>
      </p:sp>
      <p:pic>
        <p:nvPicPr>
          <p:cNvPr id="6" name="Picture 5"/>
          <p:cNvPicPr>
            <a:picLocks noChangeAspect="1"/>
          </p:cNvPicPr>
          <p:nvPr/>
        </p:nvPicPr>
        <p:blipFill>
          <a:blip r:embed="rId3"/>
          <a:stretch>
            <a:fillRect/>
          </a:stretch>
        </p:blipFill>
        <p:spPr>
          <a:xfrm>
            <a:off x="9056318" y="609600"/>
            <a:ext cx="2353197" cy="2986750"/>
          </a:xfrm>
          <a:prstGeom prst="rect">
            <a:avLst/>
          </a:prstGeom>
          <a:ln w="12700" cap="flat">
            <a:solidFill>
              <a:schemeClr val="tx1"/>
            </a:solidFill>
          </a:ln>
        </p:spPr>
      </p:pic>
      <p:sp>
        <p:nvSpPr>
          <p:cNvPr id="8" name="TextBox 7"/>
          <p:cNvSpPr txBox="1"/>
          <p:nvPr/>
        </p:nvSpPr>
        <p:spPr>
          <a:xfrm>
            <a:off x="677334" y="1615858"/>
            <a:ext cx="7978151" cy="2677656"/>
          </a:xfrm>
          <a:prstGeom prst="rect">
            <a:avLst/>
          </a:prstGeom>
          <a:noFill/>
        </p:spPr>
        <p:txBody>
          <a:bodyPr wrap="square" rtlCol="0">
            <a:spAutoFit/>
          </a:bodyPr>
          <a:lstStyle/>
          <a:p>
            <a:r>
              <a:rPr lang="en-US" sz="2800" dirty="0"/>
              <a:t>Elizabeth </a:t>
            </a:r>
            <a:r>
              <a:rPr lang="en-US" sz="2800" dirty="0" err="1"/>
              <a:t>Wissner</a:t>
            </a:r>
            <a:r>
              <a:rPr lang="en-US" sz="2800" dirty="0"/>
              <a:t>-Gross is an author and educational strategist based in New York.  She has helped many high school and college students to discover their passions and get into the right college or university to further their studies.  </a:t>
            </a:r>
          </a:p>
        </p:txBody>
      </p:sp>
    </p:spTree>
    <p:extLst>
      <p:ext uri="{BB962C8B-B14F-4D97-AF65-F5344CB8AC3E}">
        <p14:creationId xmlns:p14="http://schemas.microsoft.com/office/powerpoint/2010/main" val="14661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De-Grading Education</a:t>
            </a:r>
          </a:p>
        </p:txBody>
      </p:sp>
      <p:pic>
        <p:nvPicPr>
          <p:cNvPr id="4" name="DzSnvxejenY"/>
          <p:cNvPicPr>
            <a:picLocks noRot="1" noChangeAspect="1"/>
          </p:cNvPicPr>
          <p:nvPr>
            <a:videoFile r:link="rId1"/>
          </p:nvPr>
        </p:nvPicPr>
        <p:blipFill>
          <a:blip r:embed="rId4"/>
          <a:stretch>
            <a:fillRect/>
          </a:stretch>
        </p:blipFill>
        <p:spPr>
          <a:xfrm>
            <a:off x="578285" y="1692188"/>
            <a:ext cx="7939414" cy="4881698"/>
          </a:xfrm>
          <a:prstGeom prst="rect">
            <a:avLst/>
          </a:prstGeom>
        </p:spPr>
      </p:pic>
    </p:spTree>
    <p:extLst>
      <p:ext uri="{BB962C8B-B14F-4D97-AF65-F5344CB8AC3E}">
        <p14:creationId xmlns:p14="http://schemas.microsoft.com/office/powerpoint/2010/main" val="92894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28625"/>
            <a:ext cx="8596668" cy="1320800"/>
          </a:xfrm>
        </p:spPr>
        <p:txBody>
          <a:bodyPr>
            <a:normAutofit fontScale="90000"/>
          </a:bodyPr>
          <a:lstStyle/>
          <a:p>
            <a:r>
              <a:rPr lang="en-US" sz="3200" dirty="0"/>
              <a:t>Mutable Marks &amp; Sometimes Miserable Markers</a:t>
            </a:r>
            <a:br>
              <a:rPr lang="en-US" dirty="0">
                <a:solidFill>
                  <a:schemeClr val="tx1"/>
                </a:solidFill>
              </a:rPr>
            </a:br>
            <a:r>
              <a:rPr lang="en-US" sz="2400" dirty="0">
                <a:solidFill>
                  <a:srgbClr val="1482AC"/>
                </a:solidFill>
              </a:rPr>
              <a:t>                                                           —</a:t>
            </a:r>
            <a:r>
              <a:rPr lang="en-US" sz="2400" i="1" dirty="0">
                <a:solidFill>
                  <a:srgbClr val="1482AC"/>
                </a:solidFill>
              </a:rPr>
              <a:t>Steve </a:t>
            </a:r>
            <a:r>
              <a:rPr lang="en-US" sz="2400" i="1" dirty="0" err="1">
                <a:solidFill>
                  <a:srgbClr val="1482AC"/>
                </a:solidFill>
              </a:rPr>
              <a:t>Chiolis</a:t>
            </a:r>
          </a:p>
        </p:txBody>
      </p:sp>
      <p:sp>
        <p:nvSpPr>
          <p:cNvPr id="7" name="Rectangle 6"/>
          <p:cNvSpPr/>
          <p:nvPr/>
        </p:nvSpPr>
        <p:spPr>
          <a:xfrm>
            <a:off x="676275" y="1057275"/>
            <a:ext cx="7411233" cy="4524315"/>
          </a:xfrm>
          <a:prstGeom prst="rect">
            <a:avLst/>
          </a:prstGeom>
        </p:spPr>
        <p:txBody>
          <a:bodyPr wrap="square" anchor="t">
            <a:spAutoFit/>
          </a:bodyPr>
          <a:lstStyle/>
          <a:p>
            <a:endParaRPr lang="en-US" sz="2400" dirty="0"/>
          </a:p>
          <a:p>
            <a:pPr marL="457200" indent="-457200">
              <a:buFont typeface="Arial" panose="020B0604020202020204" pitchFamily="34" charset="0"/>
              <a:buChar char="•"/>
            </a:pPr>
            <a:r>
              <a:rPr lang="en-US" sz="2400" dirty="0"/>
              <a:t>“C” Is for “Conditioned”: Changing Scales &amp; Descriptions</a:t>
            </a:r>
          </a:p>
          <a:p>
            <a:pPr marL="457200" indent="-457200">
              <a:buFont typeface="Arial" panose="020B0604020202020204" pitchFamily="34" charset="0"/>
              <a:buChar char="•"/>
            </a:pPr>
            <a:r>
              <a:rPr lang="en-US" sz="2400" dirty="0"/>
              <a:t>“W” Is for “Workload” and “</a:t>
            </a:r>
            <a:r>
              <a:rPr lang="en-US" sz="2400" dirty="0" err="1"/>
              <a:t>Wearniness</a:t>
            </a:r>
            <a:r>
              <a:rPr lang="en-US" sz="2400" dirty="0"/>
              <a:t>” and “Withdrawal”</a:t>
            </a:r>
          </a:p>
          <a:p>
            <a:pPr marL="457200" indent="-457200">
              <a:buFont typeface="Arial" panose="020B0604020202020204" pitchFamily="34" charset="0"/>
              <a:buChar char="•"/>
            </a:pPr>
            <a:r>
              <a:rPr lang="en-US" sz="2400" dirty="0"/>
              <a:t>“Q&amp;A” is for “Questioning &amp; Answering” and “Quantifying and Advocating”</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a:p>
            <a:pPr marL="457200" indent="-457200">
              <a:buFont typeface="Arial"/>
              <a:buChar char="•"/>
            </a:pPr>
            <a:endParaRPr lang="en-US" sz="2400" dirty="0"/>
          </a:p>
          <a:p>
            <a:pPr marL="457200" indent="-457200">
              <a:buFont typeface="Arial"/>
              <a:buChar char="•"/>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974410" y="710040"/>
            <a:ext cx="3324578" cy="2493434"/>
          </a:xfrm>
          <a:prstGeom prst="rect">
            <a:avLst/>
          </a:prstGeom>
          <a:ln w="38100">
            <a:solidFill>
              <a:schemeClr val="tx1">
                <a:lumMod val="95000"/>
                <a:lumOff val="5000"/>
              </a:schemeClr>
            </a:solidFill>
          </a:ln>
        </p:spPr>
      </p:pic>
      <p:pic>
        <p:nvPicPr>
          <p:cNvPr id="5" name="Picture 5">
            <a:extLst>
              <a:ext uri="{FF2B5EF4-FFF2-40B4-BE49-F238E27FC236}">
                <a16:creationId xmlns:a16="http://schemas.microsoft.com/office/drawing/2014/main" id="{6E0301CB-BF82-4E22-9775-F2DD5ABBF56D}"/>
              </a:ext>
            </a:extLst>
          </p:cNvPr>
          <p:cNvPicPr>
            <a:picLocks noChangeAspect="1"/>
          </p:cNvPicPr>
          <p:nvPr/>
        </p:nvPicPr>
        <p:blipFill>
          <a:blip r:embed="rId3"/>
          <a:stretch>
            <a:fillRect/>
          </a:stretch>
        </p:blipFill>
        <p:spPr>
          <a:xfrm flipH="1">
            <a:off x="742950" y="4000406"/>
            <a:ext cx="4391733" cy="2484730"/>
          </a:xfrm>
          <a:prstGeom prst="rect">
            <a:avLst/>
          </a:prstGeom>
        </p:spPr>
      </p:pic>
      <p:pic>
        <p:nvPicPr>
          <p:cNvPr id="16" name="Picture 16">
            <a:extLst>
              <a:ext uri="{FF2B5EF4-FFF2-40B4-BE49-F238E27FC236}">
                <a16:creationId xmlns:a16="http://schemas.microsoft.com/office/drawing/2014/main" id="{DCF680BF-1084-41E2-AE54-63D48028E5B8}"/>
              </a:ext>
            </a:extLst>
          </p:cNvPr>
          <p:cNvPicPr>
            <a:picLocks noChangeAspect="1"/>
          </p:cNvPicPr>
          <p:nvPr/>
        </p:nvPicPr>
        <p:blipFill rotWithShape="1">
          <a:blip r:embed="rId4"/>
          <a:srcRect t="-997" b="4080"/>
          <a:stretch/>
        </p:blipFill>
        <p:spPr>
          <a:xfrm>
            <a:off x="5324475" y="3781425"/>
            <a:ext cx="6599562" cy="2778429"/>
          </a:xfrm>
          <a:prstGeom prst="rect">
            <a:avLst/>
          </a:prstGeom>
        </p:spPr>
      </p:pic>
    </p:spTree>
    <p:extLst>
      <p:ext uri="{BB962C8B-B14F-4D97-AF65-F5344CB8AC3E}">
        <p14:creationId xmlns:p14="http://schemas.microsoft.com/office/powerpoint/2010/main" val="397045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39" y="646138"/>
            <a:ext cx="9961637" cy="1320800"/>
          </a:xfrm>
        </p:spPr>
        <p:txBody>
          <a:bodyPr/>
          <a:lstStyle/>
          <a:p>
            <a:r>
              <a:rPr lang="en-US" dirty="0"/>
              <a:t>What Are Grades Really For? (Marty Nash)</a:t>
            </a:r>
          </a:p>
        </p:txBody>
      </p:sp>
      <p:sp>
        <p:nvSpPr>
          <p:cNvPr id="3" name="Rectangle 2"/>
          <p:cNvSpPr/>
          <p:nvPr>
            <p:extLst/>
          </p:nvPr>
        </p:nvSpPr>
        <p:spPr>
          <a:xfrm>
            <a:off x="439339" y="1770033"/>
            <a:ext cx="7364376" cy="4031873"/>
          </a:xfrm>
          <a:prstGeom prst="rect">
            <a:avLst/>
          </a:prstGeom>
        </p:spPr>
        <p:txBody>
          <a:bodyPr wrap="square" anchor="t">
            <a:spAutoFit/>
          </a:bodyPr>
          <a:lstStyle/>
          <a:p>
            <a:pPr marL="285750" indent="-285750">
              <a:buFont typeface="Arial" panose="020B0604020202020204" pitchFamily="34" charset="0"/>
              <a:buChar char="•"/>
            </a:pPr>
            <a:r>
              <a:rPr lang="en-US" sz="3200" dirty="0"/>
              <a:t>Evaluate the process or the product? Both? </a:t>
            </a:r>
            <a:endParaRPr lang="en-US" dirty="0"/>
          </a:p>
          <a:p>
            <a:pPr marL="285750" indent="-285750">
              <a:buFont typeface="Arial" panose="020B0604020202020204" pitchFamily="34" charset="0"/>
              <a:buChar char="•"/>
            </a:pPr>
            <a:r>
              <a:rPr lang="en-US" sz="3200" dirty="0"/>
              <a:t>What motivates students to learn? I hope it's not points.</a:t>
            </a:r>
          </a:p>
          <a:p>
            <a:pPr marL="285750" indent="-285750">
              <a:buFont typeface="Arial" panose="020B0604020202020204" pitchFamily="34" charset="0"/>
              <a:buChar char="•"/>
            </a:pPr>
            <a:r>
              <a:rPr lang="en-US" sz="3200" dirty="0"/>
              <a:t>What to make of failure. The student who plays it safe or the student who takes risks?</a:t>
            </a:r>
          </a:p>
          <a:p>
            <a:pPr marL="285750" indent="-285750">
              <a:buFont typeface="Arial" panose="020B0604020202020204" pitchFamily="34" charset="0"/>
              <a:buChar char="•"/>
            </a:pPr>
            <a:r>
              <a:rPr lang="en-US" sz="3200" dirty="0"/>
              <a:t>Is this a social justice issue?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39377" y="501149"/>
            <a:ext cx="3040578" cy="2280434"/>
          </a:xfrm>
          <a:prstGeom prst="rect">
            <a:avLst/>
          </a:prstGeom>
          <a:ln w="38100">
            <a:solidFill>
              <a:schemeClr val="tx1"/>
            </a:solidFill>
          </a:ln>
        </p:spPr>
      </p:pic>
    </p:spTree>
    <p:extLst>
      <p:ext uri="{BB962C8B-B14F-4D97-AF65-F5344CB8AC3E}">
        <p14:creationId xmlns:p14="http://schemas.microsoft.com/office/powerpoint/2010/main" val="382232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Purpose of Feedback (Elizabeth Owens)</a:t>
            </a:r>
            <a:endParaRPr lang="en-US" dirty="0">
              <a:solidFill>
                <a:schemeClr val="tx1"/>
              </a:solidFill>
            </a:endParaRPr>
          </a:p>
        </p:txBody>
      </p:sp>
      <p:sp>
        <p:nvSpPr>
          <p:cNvPr id="3" name="Rectangle 2"/>
          <p:cNvSpPr/>
          <p:nvPr/>
        </p:nvSpPr>
        <p:spPr>
          <a:xfrm>
            <a:off x="677863" y="1931988"/>
            <a:ext cx="8255124" cy="3416320"/>
          </a:xfrm>
          <a:prstGeom prst="rect">
            <a:avLst/>
          </a:prstGeom>
        </p:spPr>
        <p:txBody>
          <a:bodyPr wrap="square" anchor="t">
            <a:spAutoFit/>
          </a:bodyPr>
          <a:lstStyle/>
          <a:p>
            <a:pPr marL="285750" indent="-285750">
              <a:buFont typeface="Arial" panose="020B0604020202020204" pitchFamily="34" charset="0"/>
              <a:buChar char="•"/>
            </a:pPr>
            <a:r>
              <a:rPr lang="en-US" sz="3600" dirty="0"/>
              <a:t>Types of feedback</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Returning sufficient, timely feedback</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Comments for student benefit versus comments in defense of a grade</a:t>
            </a:r>
          </a:p>
        </p:txBody>
      </p:sp>
      <p:pic>
        <p:nvPicPr>
          <p:cNvPr id="4" name="Picture 3"/>
          <p:cNvPicPr>
            <a:picLocks noChangeAspect="1"/>
          </p:cNvPicPr>
          <p:nvPr/>
        </p:nvPicPr>
        <p:blipFill>
          <a:blip r:embed="rId3"/>
          <a:stretch>
            <a:fillRect/>
          </a:stretch>
        </p:blipFill>
        <p:spPr>
          <a:xfrm>
            <a:off x="9213815" y="470182"/>
            <a:ext cx="2626152" cy="2072601"/>
          </a:xfrm>
          <a:prstGeom prst="rect">
            <a:avLst/>
          </a:prstGeom>
          <a:ln>
            <a:solidFill>
              <a:schemeClr val="tx1"/>
            </a:solidFill>
          </a:ln>
        </p:spPr>
      </p:pic>
    </p:spTree>
    <p:extLst>
      <p:ext uri="{BB962C8B-B14F-4D97-AF65-F5344CB8AC3E}">
        <p14:creationId xmlns:p14="http://schemas.microsoft.com/office/powerpoint/2010/main" val="201115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89554" cy="1320800"/>
          </a:xfrm>
        </p:spPr>
        <p:txBody>
          <a:bodyPr/>
          <a:lstStyle/>
          <a:p>
            <a:r>
              <a:rPr lang="en-US" dirty="0"/>
              <a:t>“I Didn’t Expect You to Be Black”(Sheena August-Turner)</a:t>
            </a:r>
          </a:p>
        </p:txBody>
      </p:sp>
      <p:sp>
        <p:nvSpPr>
          <p:cNvPr id="3" name="Rectangle 2"/>
          <p:cNvSpPr/>
          <p:nvPr/>
        </p:nvSpPr>
        <p:spPr>
          <a:xfrm>
            <a:off x="677333" y="2234893"/>
            <a:ext cx="6951017" cy="3847207"/>
          </a:xfrm>
          <a:prstGeom prst="rect">
            <a:avLst/>
          </a:prstGeom>
        </p:spPr>
        <p:txBody>
          <a:bodyPr wrap="square" anchor="t">
            <a:spAutoFit/>
          </a:bodyPr>
          <a:lstStyle/>
          <a:p>
            <a:pPr marL="285750" indent="-285750">
              <a:buFont typeface="Arial" panose="020B0604020202020204" pitchFamily="34" charset="0"/>
              <a:buChar char="•"/>
            </a:pPr>
            <a:r>
              <a:rPr lang="en-US" sz="2400" dirty="0"/>
              <a:t>What is the impact of Diversity on the grading process?</a:t>
            </a:r>
          </a:p>
          <a:p>
            <a:pPr marL="742950" lvl="1" indent="-285750">
              <a:buFont typeface="Arial" panose="020B0604020202020204" pitchFamily="34" charset="0"/>
              <a:buChar char="•"/>
            </a:pPr>
            <a:r>
              <a:rPr lang="en-US" sz="2400" dirty="0"/>
              <a:t>Age, gender, ethnicity, sexual orientation, language, immigration status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authority looks like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Are we discussing the intersection of Power and Diversity related to the grading process?</a:t>
            </a:r>
          </a:p>
          <a:p>
            <a:pPr marL="285750" indent="-285750">
              <a:buFont typeface="Arial" panose="020B0604020202020204" pitchFamily="34" charset="0"/>
              <a:buChar char="•"/>
            </a:pP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54425" y="540503"/>
            <a:ext cx="3208149" cy="2406112"/>
          </a:xfrm>
          <a:prstGeom prst="rect">
            <a:avLst/>
          </a:prstGeom>
          <a:ln w="38100">
            <a:solidFill>
              <a:schemeClr val="tx1"/>
            </a:solidFill>
          </a:ln>
        </p:spPr>
      </p:pic>
    </p:spTree>
    <p:extLst>
      <p:ext uri="{BB962C8B-B14F-4D97-AF65-F5344CB8AC3E}">
        <p14:creationId xmlns:p14="http://schemas.microsoft.com/office/powerpoint/2010/main" val="3814230878"/>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2462</TotalTime>
  <Words>379</Words>
  <Application>Microsoft Office PowerPoint</Application>
  <PresentationFormat>Widescreen</PresentationFormat>
  <Paragraphs>53</Paragraphs>
  <Slides>13</Slides>
  <Notes>11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Working Together: Grading Theories and Practices</vt:lpstr>
      <vt:lpstr>PowerPoint Presentation</vt:lpstr>
      <vt:lpstr>The Case Against Grades</vt:lpstr>
      <vt:lpstr>De-Grading Education</vt:lpstr>
      <vt:lpstr>De-Grading Education</vt:lpstr>
      <vt:lpstr>Mutable Marks &amp; Sometimes Miserable Markers                                                            —Steve Chiolis</vt:lpstr>
      <vt:lpstr>What Are Grades Really For? (Marty Nash)</vt:lpstr>
      <vt:lpstr>The Purpose of Feedback (Elizabeth Owens)</vt:lpstr>
      <vt:lpstr>“I Didn’t Expect You to Be Black”(Sheena August-Turner)</vt:lpstr>
      <vt:lpstr>Small Group Breakout Sessions</vt:lpstr>
      <vt:lpstr>Questions to answer in groups</vt:lpstr>
      <vt:lpstr>Reflections</vt:lpstr>
      <vt:lpstr>Where do we go from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Howard Blumenfeld</dc:creator>
  <cp:lastModifiedBy>Howard Blumenfeld</cp:lastModifiedBy>
  <cp:revision>257</cp:revision>
  <dcterms:created xsi:type="dcterms:W3CDTF">2016-01-11T21:58:29Z</dcterms:created>
  <dcterms:modified xsi:type="dcterms:W3CDTF">2017-10-24T19:52:37Z</dcterms:modified>
</cp:coreProperties>
</file>