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mp4"/>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49.jpg" ContentType="image/jpeg"/>
  <Override PartName="/ppt/media/image50.jpg" ContentType="image/jpeg"/>
  <Override PartName="/ppt/notesSlides/notesSlide60.xml" ContentType="application/vnd.openxmlformats-officedocument.presentationml.notesSlide+xml"/>
  <Override PartName="/ppt/media/image53.jpg" ContentType="image/jpeg"/>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1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22" r:id="rId56"/>
    <p:sldId id="311" r:id="rId57"/>
    <p:sldId id="312" r:id="rId58"/>
    <p:sldId id="321" r:id="rId59"/>
    <p:sldId id="324" r:id="rId60"/>
    <p:sldId id="320" r:id="rId61"/>
    <p:sldId id="323" r:id="rId62"/>
  </p:sldIdLst>
  <p:sldSz cx="16256000" cy="10160000"/>
  <p:notesSz cx="16256000" cy="10160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200">
          <p15:clr>
            <a:srgbClr val="A4A3A4"/>
          </p15:clr>
        </p15:guide>
        <p15:guide id="2" pos="5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258"/>
    <a:srgbClr val="DB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65308" autoAdjust="0"/>
  </p:normalViewPr>
  <p:slideViewPr>
    <p:cSldViewPr>
      <p:cViewPr varScale="1">
        <p:scale>
          <a:sx n="47" d="100"/>
          <a:sy n="47" d="100"/>
        </p:scale>
        <p:origin x="774" y="66"/>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25596"/>
    </p:cViewPr>
  </p:sorterViewPr>
  <p:notesViewPr>
    <p:cSldViewPr>
      <p:cViewPr varScale="1">
        <p:scale>
          <a:sx n="47" d="100"/>
          <a:sy n="47" d="100"/>
        </p:scale>
        <p:origin x="-1372" y="-68"/>
      </p:cViewPr>
      <p:guideLst>
        <p:guide orient="horz" pos="3200"/>
        <p:guide pos="512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5095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9207500" y="0"/>
            <a:ext cx="7045325" cy="509588"/>
          </a:xfrm>
          <a:prstGeom prst="rect">
            <a:avLst/>
          </a:prstGeom>
        </p:spPr>
        <p:txBody>
          <a:bodyPr vert="horz" lIns="91440" tIns="45720" rIns="91440" bIns="45720" rtlCol="0"/>
          <a:lstStyle>
            <a:lvl1pPr algn="r">
              <a:defRPr sz="1200"/>
            </a:lvl1pPr>
          </a:lstStyle>
          <a:p>
            <a:fld id="{F503AAF4-9832-4199-A77A-00ED282689B3}" type="datetimeFigureOut">
              <a:rPr lang="en-US" smtClean="0"/>
              <a:t>5/14/2018</a:t>
            </a:fld>
            <a:endParaRPr lang="en-US" dirty="0"/>
          </a:p>
        </p:txBody>
      </p:sp>
      <p:sp>
        <p:nvSpPr>
          <p:cNvPr id="4" name="Slide Image Placeholder 3"/>
          <p:cNvSpPr>
            <a:spLocks noGrp="1" noRot="1" noChangeAspect="1"/>
          </p:cNvSpPr>
          <p:nvPr>
            <p:ph type="sldImg" idx="2"/>
          </p:nvPr>
        </p:nvSpPr>
        <p:spPr>
          <a:xfrm>
            <a:off x="5384800" y="12700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625600" y="4889500"/>
            <a:ext cx="13004800" cy="40005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650413"/>
            <a:ext cx="7043738" cy="5095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9207500" y="9650413"/>
            <a:ext cx="7045325" cy="509587"/>
          </a:xfrm>
          <a:prstGeom prst="rect">
            <a:avLst/>
          </a:prstGeom>
        </p:spPr>
        <p:txBody>
          <a:bodyPr vert="horz" lIns="91440" tIns="45720" rIns="91440" bIns="45720" rtlCol="0" anchor="b"/>
          <a:lstStyle>
            <a:lvl1pPr algn="r">
              <a:defRPr sz="1200"/>
            </a:lvl1pPr>
          </a:lstStyle>
          <a:p>
            <a:fld id="{4348556F-5514-4A36-BFA3-C9D6CB400CDC}" type="slidenum">
              <a:rPr lang="en-US" smtClean="0"/>
              <a:t>‹#›</a:t>
            </a:fld>
            <a:endParaRPr lang="en-US" dirty="0"/>
          </a:p>
        </p:txBody>
      </p:sp>
    </p:spTree>
    <p:extLst>
      <p:ext uri="{BB962C8B-B14F-4D97-AF65-F5344CB8AC3E}">
        <p14:creationId xmlns:p14="http://schemas.microsoft.com/office/powerpoint/2010/main" val="113425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 Note to instructor</a:t>
            </a:r>
            <a:r>
              <a:rPr lang="en-US" sz="1600" b="1" u="none" dirty="0"/>
              <a:t>: </a:t>
            </a:r>
            <a:r>
              <a:rPr lang="en-US" sz="1600" dirty="0"/>
              <a:t>This</a:t>
            </a:r>
            <a:r>
              <a:rPr lang="en-US" sz="1600" baseline="0" dirty="0"/>
              <a:t> presentation includes the slide set you will need in order to deliver the didactic portion of the Bleeding Control Basic (B-Con) course as well as instructor notes to assist you with the delivery of this material.   Consider downloading and printing the “Bleeding Control Booklet” as a handout for course participants.</a:t>
            </a:r>
            <a:endParaRPr lang="en-US" sz="1600" b="1" i="1" dirty="0"/>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sooner the bleeding site is controlled, the better the</a:t>
            </a:r>
            <a:r>
              <a:rPr lang="en-US" sz="1200" kern="1200" baseline="0" dirty="0">
                <a:solidFill>
                  <a:schemeClr val="tx1"/>
                </a:solidFill>
                <a:effectLst/>
                <a:latin typeface="+mn-lt"/>
                <a:ea typeface="+mn-ea"/>
                <a:cs typeface="+mn-cs"/>
              </a:rPr>
              <a:t> chances of survival.</a:t>
            </a:r>
          </a:p>
          <a:p>
            <a:pPr lvl="0"/>
            <a:r>
              <a:rPr lang="en-US" sz="1200" kern="1200" baseline="0" dirty="0">
                <a:solidFill>
                  <a:schemeClr val="tx1"/>
                </a:solidFill>
                <a:effectLst/>
                <a:latin typeface="+mn-lt"/>
                <a:ea typeface="+mn-ea"/>
                <a:cs typeface="+mn-cs"/>
              </a:rPr>
              <a:t>The purpose of this course is to empower the immediate responder to take action as soon as possible while trained help is responding. </a:t>
            </a:r>
          </a:p>
          <a:p>
            <a:pPr lvl="0"/>
            <a:r>
              <a:rPr lang="en-US" sz="1200" kern="1200" baseline="0" dirty="0">
                <a:solidFill>
                  <a:schemeClr val="tx1"/>
                </a:solidFill>
                <a:effectLst/>
                <a:latin typeface="+mn-lt"/>
                <a:ea typeface="+mn-ea"/>
                <a:cs typeface="+mn-cs"/>
              </a:rPr>
              <a:t>The first step is to identify the source of the bleeding. This requires a careful inspection to identify the site of bleeding. In some cases, the source of blood loss is obvious. In other cases, you may need to open or remove clothing to find the injury.</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the wound has been located, you must determine if</a:t>
            </a:r>
            <a:r>
              <a:rPr lang="en-US" sz="1200" kern="1200" baseline="0" dirty="0">
                <a:solidFill>
                  <a:schemeClr val="tx1"/>
                </a:solidFill>
                <a:effectLst/>
                <a:latin typeface="+mn-lt"/>
                <a:ea typeface="+mn-ea"/>
                <a:cs typeface="+mn-cs"/>
              </a:rPr>
              <a:t> the bleeding </a:t>
            </a:r>
            <a:r>
              <a:rPr lang="en-US" sz="1200" kern="1200" dirty="0">
                <a:solidFill>
                  <a:schemeClr val="tx1"/>
                </a:solidFill>
                <a:effectLst/>
                <a:latin typeface="+mn-lt"/>
                <a:ea typeface="+mn-ea"/>
                <a:cs typeface="+mn-cs"/>
              </a:rPr>
              <a:t>is life-threatening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a:t>
            </a:r>
            <a:r>
              <a:rPr lang="en-US" sz="1200" kern="1200" baseline="0" dirty="0">
                <a:solidFill>
                  <a:schemeClr val="tx1"/>
                </a:solidFill>
                <a:effectLst/>
                <a:latin typeface="+mn-lt"/>
                <a:ea typeface="+mn-ea"/>
                <a:cs typeface="+mn-cs"/>
              </a:rPr>
              <a:t> of what “life-threatening” bleeding may look like are outlined on this slide.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10</a:t>
            </a:fld>
            <a:endParaRPr lang="en-US"/>
          </a:p>
        </p:txBody>
      </p:sp>
    </p:spTree>
    <p:extLst>
      <p:ext uri="{BB962C8B-B14F-4D97-AF65-F5344CB8AC3E}">
        <p14:creationId xmlns:p14="http://schemas.microsoft.com/office/powerpoint/2010/main" val="127415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are two illustrations of potentially life-threatening bleeding.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On</a:t>
            </a:r>
            <a:r>
              <a:rPr lang="en-US" sz="1200" kern="1200" baseline="0" dirty="0">
                <a:solidFill>
                  <a:schemeClr val="tx1"/>
                </a:solidFill>
                <a:effectLst/>
                <a:latin typeface="+mn-lt"/>
                <a:ea typeface="+mn-ea"/>
                <a:cs typeface="+mn-cs"/>
              </a:rPr>
              <a:t> the left</a:t>
            </a:r>
            <a:r>
              <a:rPr lang="en-US" sz="1200" kern="1200" dirty="0">
                <a:solidFill>
                  <a:schemeClr val="tx1"/>
                </a:solidFill>
                <a:effectLst/>
                <a:latin typeface="+mn-lt"/>
                <a:ea typeface="+mn-ea"/>
                <a:cs typeface="+mn-cs"/>
              </a:rPr>
              <a:t>, you see blood that is spurting or pumping out of the wound.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On the right, you see a large injury to an extremity with blood soaking the sheet underneath.</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11</a:t>
            </a:fld>
            <a:endParaRPr lang="en-US"/>
          </a:p>
        </p:txBody>
      </p:sp>
    </p:spTree>
    <p:extLst>
      <p:ext uri="{BB962C8B-B14F-4D97-AF65-F5344CB8AC3E}">
        <p14:creationId xmlns:p14="http://schemas.microsoft.com/office/powerpoint/2010/main" val="132008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Let’s talk more about wounds that can cause death due to bleeding.</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Bleeding from wounds located on the arms or the legs can usually be controlled by applying direct pressure on the wound itself or by placing a tourniquet on the arm or leg above the wound and tightening it until the bleeding stops.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 photograph on the right is of a patient with a near complete amputation of the lower leg that resulted from a car crash.</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Bleeding from extremity wounds should be controllable and are a major focus of this training. </a:t>
            </a:r>
          </a:p>
        </p:txBody>
      </p:sp>
      <p:sp>
        <p:nvSpPr>
          <p:cNvPr id="4" name="Slide Number Placeholder 3"/>
          <p:cNvSpPr>
            <a:spLocks noGrp="1"/>
          </p:cNvSpPr>
          <p:nvPr>
            <p:ph type="sldNum" sz="quarter" idx="10"/>
          </p:nvPr>
        </p:nvSpPr>
        <p:spPr/>
        <p:txBody>
          <a:bodyPr/>
          <a:lstStyle/>
          <a:p>
            <a:fld id="{4348556F-5514-4A36-BFA3-C9D6CB400CDC}" type="slidenum">
              <a:rPr lang="en-US" smtClean="0"/>
              <a:t>12</a:t>
            </a:fld>
            <a:endParaRPr lang="en-US"/>
          </a:p>
        </p:txBody>
      </p:sp>
    </p:spTree>
    <p:extLst>
      <p:ext uri="{BB962C8B-B14F-4D97-AF65-F5344CB8AC3E}">
        <p14:creationId xmlns:p14="http://schemas.microsoft.com/office/powerpoint/2010/main" val="81312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Injuries to the groin, shoulder/armpit, and neck are often referred to as junctional wounds.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This is where the arms, legs, and head join with the torso, hence the name junctional.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These are common injuries in armed conflicts, but they can also occur as a result of bombings as was noted following the Boston Marathon in 2013.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Fortunately, these events and injuries are not common.</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A tourniquet cannot be applied in these locations and a different management approach to active bleeding is required.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In order to control bleeding from these anatomic locations, you need to pack or fill the wound and then apply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13</a:t>
            </a:fld>
            <a:endParaRPr lang="en-US"/>
          </a:p>
        </p:txBody>
      </p:sp>
    </p:spTree>
    <p:extLst>
      <p:ext uri="{BB962C8B-B14F-4D97-AF65-F5344CB8AC3E}">
        <p14:creationId xmlns:p14="http://schemas.microsoft.com/office/powerpoint/2010/main" val="292523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Wounds located on the chest or abdomen (front, side, or back) can be associated with internal bleeding.</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You cannot control internal bleeding outside the hospital setting.</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 most important action you can take in these cases is to quickly recognize the potential for internal bleeding and to call 9-1-1. Make sure to alert the first responders about any wounds you may have identified.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In cases where multiple victims are injured at one time, concern for internal bleeding is an important triage concern and these patients will frequently be transported to the hospital before patients with more controllable sources of bleeding. </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14</a:t>
            </a:fld>
            <a:endParaRPr lang="en-US"/>
          </a:p>
        </p:txBody>
      </p:sp>
    </p:spTree>
    <p:extLst>
      <p:ext uri="{BB962C8B-B14F-4D97-AF65-F5344CB8AC3E}">
        <p14:creationId xmlns:p14="http://schemas.microsoft.com/office/powerpoint/2010/main" val="245840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Let’s now focus on how to control hemorrhage when a bleeding control kit is not available. In these cases, you need to improvise. </a:t>
            </a:r>
          </a:p>
          <a:p>
            <a:pPr rtl="0"/>
            <a:endParaRPr lang="en-US" sz="1200" b="0" i="0" u="none" strike="noStrike" kern="1200" baseline="0" dirty="0">
              <a:solidFill>
                <a:schemeClr val="tx1"/>
              </a:solidFill>
              <a:latin typeface="+mn-lt"/>
              <a:ea typeface="+mn-ea"/>
              <a:cs typeface="+mn-cs"/>
            </a:endParaRPr>
          </a:p>
          <a:p>
            <a:pPr marL="171450" indent="-171450" rtl="0">
              <a:buFontTx/>
              <a:buChar char="-"/>
            </a:pPr>
            <a:r>
              <a:rPr lang="en-US" sz="1200" b="0" i="0" u="none" strike="noStrike" kern="1200" baseline="0" dirty="0">
                <a:solidFill>
                  <a:schemeClr val="tx1"/>
                </a:solidFill>
                <a:latin typeface="+mn-lt"/>
                <a:ea typeface="+mn-ea"/>
                <a:cs typeface="+mn-cs"/>
              </a:rPr>
              <a:t>The first priority is to make sure that the scene is safe, as discussed earlier.</a:t>
            </a:r>
          </a:p>
          <a:p>
            <a:pPr marL="171450" indent="-171450" rtl="0">
              <a:buFontTx/>
              <a:buChar char="-"/>
            </a:pPr>
            <a:r>
              <a:rPr lang="en-US" sz="1200" b="0" i="0" u="none" strike="noStrike" kern="1200" baseline="0" dirty="0">
                <a:solidFill>
                  <a:schemeClr val="tx1"/>
                </a:solidFill>
                <a:latin typeface="+mn-lt"/>
                <a:ea typeface="+mn-ea"/>
                <a:cs typeface="+mn-cs"/>
              </a:rPr>
              <a:t>Search for the site of bleeding and determine if it may be life threatening.</a:t>
            </a:r>
          </a:p>
          <a:p>
            <a:pPr marL="171450" indent="-171450" rtl="0">
              <a:buFontTx/>
              <a:buChar char="-"/>
            </a:pPr>
            <a:r>
              <a:rPr lang="en-US" sz="1200" b="0" i="0" u="none" strike="noStrike" kern="1200" baseline="0" dirty="0">
                <a:solidFill>
                  <a:schemeClr val="tx1"/>
                </a:solidFill>
                <a:latin typeface="+mn-lt"/>
                <a:ea typeface="+mn-ea"/>
                <a:cs typeface="+mn-cs"/>
              </a:rPr>
              <a:t>Determine if any bleeding control supplies are available to you….</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15</a:t>
            </a:fld>
            <a:endParaRPr lang="en-US"/>
          </a:p>
        </p:txBody>
      </p:sp>
    </p:spTree>
    <p:extLst>
      <p:ext uri="{BB962C8B-B14F-4D97-AF65-F5344CB8AC3E}">
        <p14:creationId xmlns:p14="http://schemas.microsoft.com/office/powerpoint/2010/main" val="120897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the answer is no…..</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16</a:t>
            </a:fld>
            <a:endParaRPr lang="en-US"/>
          </a:p>
        </p:txBody>
      </p:sp>
    </p:spTree>
    <p:extLst>
      <p:ext uri="{BB962C8B-B14F-4D97-AF65-F5344CB8AC3E}">
        <p14:creationId xmlns:p14="http://schemas.microsoft.com/office/powerpoint/2010/main" val="101461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can control bleeding by taking any available cloth or gauze and using it to apply pressure directly to the bleeding wound. Controlling the hemorrhage is more important than concern for sterility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do not need to have the specialized supplies that are part of a bleeding control kit to save a life. The rapid application of direct pressure to a bleeding wound is a life-saving maneuver until help arrives.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17</a:t>
            </a:fld>
            <a:endParaRPr lang="en-US"/>
          </a:p>
        </p:txBody>
      </p:sp>
    </p:spTree>
    <p:extLst>
      <p:ext uri="{BB962C8B-B14F-4D97-AF65-F5344CB8AC3E}">
        <p14:creationId xmlns:p14="http://schemas.microsoft.com/office/powerpoint/2010/main" val="266890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Direct pressure can control bleeding from anywhere on the body.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firmly applied pair of hands placed directly onto a bleeding wound can control arterial bleeding, even from large blood vessels, such as those in the neck and groin.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Remember you must hold pressure until you are relieved by the medical responders arriving to the scene.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should not release the pressure to see how well it is working.  Just keep pushing firmly on the wound to control the bleeding.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Applying pressure to a bleeding wound is a painful procedure and will hurt the victim but it is necessary in order to stop the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18</a:t>
            </a:fld>
            <a:endParaRPr lang="en-US"/>
          </a:p>
        </p:txBody>
      </p:sp>
    </p:spTree>
    <p:extLst>
      <p:ext uri="{BB962C8B-B14F-4D97-AF65-F5344CB8AC3E}">
        <p14:creationId xmlns:p14="http://schemas.microsoft.com/office/powerpoint/2010/main" val="92305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series of photos demonstrates the procedure.</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this case, the immediate responder is using his shirt.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the wound is really large and deep, you can “stuff” or “pack” the wound with the cloth.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will get the cloth deep down into the wound where it is bleeding and helps transmit the pressure you apply to the depths of the wound to better control the bleeding.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19</a:t>
            </a:fld>
            <a:endParaRPr lang="en-US"/>
          </a:p>
        </p:txBody>
      </p:sp>
    </p:spTree>
    <p:extLst>
      <p:ext uri="{BB962C8B-B14F-4D97-AF65-F5344CB8AC3E}">
        <p14:creationId xmlns:p14="http://schemas.microsoft.com/office/powerpoint/2010/main" val="252510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Welcome</a:t>
            </a:r>
            <a:r>
              <a:rPr lang="en-US" sz="1600" kern="1200" baseline="0" dirty="0">
                <a:solidFill>
                  <a:schemeClr val="tx1"/>
                </a:solidFill>
                <a:effectLst/>
                <a:latin typeface="+mn-lt"/>
                <a:ea typeface="+mn-ea"/>
                <a:cs typeface="+mn-cs"/>
              </a:rPr>
              <a:t> the participants and i</a:t>
            </a:r>
            <a:r>
              <a:rPr lang="en-US" sz="1600" kern="1200" dirty="0">
                <a:solidFill>
                  <a:schemeClr val="tx1"/>
                </a:solidFill>
                <a:effectLst/>
                <a:latin typeface="+mn-lt"/>
                <a:ea typeface="+mn-ea"/>
                <a:cs typeface="+mn-cs"/>
              </a:rPr>
              <a:t>ntroduce yourself.</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Once you have either covered the wound or “packed” the wound, you must apply continuous pressure right on the wound using both of your hands.  This means pushing down on the wound as hard as you can.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important to understand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if the victim is awake, both packing the wound and applying direct pressure 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hurt a lot.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Talk to the victim and explain what you are doing as you are doing it and let them know this will help stop their bleeding. They are bleeding and you are working to save their life.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20</a:t>
            </a:fld>
            <a:endParaRPr lang="en-US"/>
          </a:p>
        </p:txBody>
      </p:sp>
    </p:spTree>
    <p:extLst>
      <p:ext uri="{BB962C8B-B14F-4D97-AF65-F5344CB8AC3E}">
        <p14:creationId xmlns:p14="http://schemas.microsoft.com/office/powerpoint/2010/main" val="273015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discuss how to proceed when a bleeding control kit is available. Bleeding control kits come in many shapes</a:t>
            </a:r>
            <a:r>
              <a:rPr lang="en-US" sz="1200" kern="1200" baseline="0" dirty="0">
                <a:solidFill>
                  <a:schemeClr val="tx1"/>
                </a:solidFill>
                <a:effectLst/>
                <a:latin typeface="+mn-lt"/>
                <a:ea typeface="+mn-ea"/>
                <a:cs typeface="+mn-cs"/>
              </a:rPr>
              <a:t> and sizes, but they usually contain at least a tourniquet and some other basic essential supplies needed to control bleeding.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These kits are becoming more common in public areas. There is an effort to locate them near AED devices in public spaces.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As a student in this course, you should start looking for these kits in public places. You can also suggest purchase and installation of these kits in places you frequent such as schools, cafeterias and other public gathering areas.  These kits are generally not expensive and are easy to install and maintain.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can be an advocate for the concept of making these simple supplies as readily available as possible. You never know when an action on your part will save a life, or perhaps many lives.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21</a:t>
            </a:fld>
            <a:endParaRPr lang="en-US"/>
          </a:p>
        </p:txBody>
      </p:sp>
    </p:spTree>
    <p:extLst>
      <p:ext uri="{BB962C8B-B14F-4D97-AF65-F5344CB8AC3E}">
        <p14:creationId xmlns:p14="http://schemas.microsoft.com/office/powerpoint/2010/main" val="214988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first thing we need to determine is the location of the wound.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Is the wound located on an arm or leg?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22</a:t>
            </a:fld>
            <a:endParaRPr lang="en-US"/>
          </a:p>
        </p:txBody>
      </p:sp>
    </p:spTree>
    <p:extLst>
      <p:ext uri="{BB962C8B-B14F-4D97-AF65-F5344CB8AC3E}">
        <p14:creationId xmlns:p14="http://schemas.microsoft.com/office/powerpoint/2010/main" val="1123098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answer is yes…then we need to see if the trauma kit contains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23</a:t>
            </a:fld>
            <a:endParaRPr lang="en-US"/>
          </a:p>
        </p:txBody>
      </p:sp>
    </p:spTree>
    <p:extLst>
      <p:ext uri="{BB962C8B-B14F-4D97-AF65-F5344CB8AC3E}">
        <p14:creationId xmlns:p14="http://schemas.microsoft.com/office/powerpoint/2010/main" val="113294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a tourniquet is immediately available………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24</a:t>
            </a:fld>
            <a:endParaRPr lang="en-US"/>
          </a:p>
        </p:txBody>
      </p:sp>
    </p:spTree>
    <p:extLst>
      <p:ext uri="{BB962C8B-B14F-4D97-AF65-F5344CB8AC3E}">
        <p14:creationId xmlns:p14="http://schemas.microsoft.com/office/powerpoint/2010/main" val="3046578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Place the tourniquet on the injured arm or leg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sure it is above the bleeding site.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Tighten the tourniquet until the bleeding stops.</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25</a:t>
            </a:fld>
            <a:endParaRPr lang="en-US"/>
          </a:p>
        </p:txBody>
      </p:sp>
    </p:spTree>
    <p:extLst>
      <p:ext uri="{BB962C8B-B14F-4D97-AF65-F5344CB8AC3E}">
        <p14:creationId xmlns:p14="http://schemas.microsoft.com/office/powerpoint/2010/main" val="300352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let’s talk about modern tourniquets.</a:t>
            </a:r>
          </a:p>
          <a:p>
            <a:pPr lvl="0"/>
            <a:r>
              <a:rPr lang="en-US" sz="1200" kern="1200" dirty="0">
                <a:solidFill>
                  <a:schemeClr val="tx1"/>
                </a:solidFill>
                <a:effectLst/>
                <a:latin typeface="+mn-lt"/>
                <a:ea typeface="+mn-ea"/>
                <a:cs typeface="+mn-cs"/>
              </a:rPr>
              <a:t>Tourniquets are devices that put pressure on blood vessels above the site of a serious wound in order to stop on-going bleeding.  </a:t>
            </a:r>
          </a:p>
          <a:p>
            <a:pPr lvl="0"/>
            <a:r>
              <a:rPr lang="en-US" sz="1200" kern="1200" dirty="0">
                <a:solidFill>
                  <a:schemeClr val="tx1"/>
                </a:solidFill>
                <a:effectLst/>
                <a:latin typeface="+mn-lt"/>
                <a:ea typeface="+mn-ea"/>
                <a:cs typeface="+mn-cs"/>
              </a:rPr>
              <a:t>When a tourniquet is properly applied, it will prevent all blood from getting into the injured arm or leg and thus, stop bleeding from the injury.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Excessive bleeding can result in shock. Shock occurs</a:t>
            </a:r>
            <a:r>
              <a:rPr lang="en-US" sz="1200" kern="1200" baseline="0" dirty="0">
                <a:solidFill>
                  <a:schemeClr val="tx1"/>
                </a:solidFill>
                <a:effectLst/>
                <a:latin typeface="+mn-lt"/>
                <a:ea typeface="+mn-ea"/>
                <a:cs typeface="+mn-cs"/>
              </a:rPr>
              <a:t> when there is decreased delivery of oxygen and other vital nutrients to the organs of the body. Blood is the main delivery vehicle for these vital substances and the decrease in the amount of functional blood cells in combination with the decreased blood pressure that results from shock can result in permanent organ damage and, eventually, death.</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26</a:t>
            </a:fld>
            <a:endParaRPr lang="en-US"/>
          </a:p>
        </p:txBody>
      </p:sp>
    </p:spTree>
    <p:extLst>
      <p:ext uri="{BB962C8B-B14F-4D97-AF65-F5344CB8AC3E}">
        <p14:creationId xmlns:p14="http://schemas.microsoft.com/office/powerpoint/2010/main" val="1301692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recommended commercial tourniquet can be a life-saving device.  There should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 any hesitation about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one when there is life-threatening bleeding from an arm or a leg.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Here is a key point about applying a tourniquet: “Above the bleeding site” means farther up on the arm or leg and not on top of the wound.  </a:t>
            </a:r>
          </a:p>
          <a:p>
            <a:pPr lvl="0"/>
            <a:r>
              <a:rPr lang="en-US" sz="1200" kern="1200" dirty="0">
                <a:solidFill>
                  <a:schemeClr val="tx1"/>
                </a:solidFill>
                <a:effectLst/>
                <a:latin typeface="+mn-lt"/>
                <a:ea typeface="+mn-ea"/>
                <a:cs typeface="+mn-cs"/>
              </a:rPr>
              <a:t>You can place the tourniquet over the victim’s clothing if time is critical and the situation does not allow you to open up the clothing to find the wound…just be certain that the tourniquet is placed high enough on the extremity so that is it above the location of the wound.  </a:t>
            </a:r>
          </a:p>
          <a:p>
            <a:pPr lvl="0"/>
            <a:r>
              <a:rPr lang="en-US" sz="1200" kern="1200" dirty="0">
                <a:solidFill>
                  <a:schemeClr val="tx1"/>
                </a:solidFill>
                <a:effectLst/>
                <a:latin typeface="+mn-lt"/>
                <a:ea typeface="+mn-ea"/>
                <a:cs typeface="+mn-cs"/>
              </a:rPr>
              <a:t>Then, tighten the tourniquet until the bleeding stops.  </a:t>
            </a:r>
          </a:p>
          <a:p>
            <a:pPr lvl="0"/>
            <a:r>
              <a:rPr lang="en-US" sz="1200" kern="1200" dirty="0">
                <a:solidFill>
                  <a:schemeClr val="tx1"/>
                </a:solidFill>
                <a:effectLst/>
                <a:latin typeface="+mn-lt"/>
                <a:ea typeface="+mn-ea"/>
                <a:cs typeface="+mn-cs"/>
              </a:rPr>
              <a:t>If you have made the tourniquet as tight as you can and the wound is still bleeding, apply a second tourniquet, if it is available, on the extremity just above the first one.  </a:t>
            </a:r>
          </a:p>
          <a:p>
            <a:pPr lvl="0"/>
            <a:r>
              <a:rPr lang="en-US" sz="1200" kern="1200" dirty="0">
                <a:solidFill>
                  <a:schemeClr val="tx1"/>
                </a:solidFill>
                <a:effectLst/>
                <a:latin typeface="+mn-lt"/>
                <a:ea typeface="+mn-ea"/>
                <a:cs typeface="+mn-cs"/>
              </a:rPr>
              <a:t>If a second tourniquet is not available, apply direct pressure on the wound.</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27</a:t>
            </a:fld>
            <a:endParaRPr lang="en-US"/>
          </a:p>
        </p:txBody>
      </p:sp>
    </p:spTree>
    <p:extLst>
      <p:ext uri="{BB962C8B-B14F-4D97-AF65-F5344CB8AC3E}">
        <p14:creationId xmlns:p14="http://schemas.microsoft.com/office/powerpoint/2010/main" val="2840431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many types of commercially available tourniquets.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three brands of tourniquets shown is this slide have been studied by the U.S. Army Institute for Surgical Research and have been shown to consistently work the best.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While other tourniquets are available and may be less expensive, these three tourniquets have</a:t>
            </a:r>
            <a:r>
              <a:rPr lang="en-US" sz="1200" kern="1200" baseline="0" dirty="0">
                <a:solidFill>
                  <a:schemeClr val="tx1"/>
                </a:solidFill>
                <a:effectLst/>
                <a:latin typeface="+mn-lt"/>
                <a:ea typeface="+mn-ea"/>
                <a:cs typeface="+mn-cs"/>
              </a:rPr>
              <a:t> been carefully evaluated and shown to be effective. </a:t>
            </a:r>
          </a:p>
          <a:p>
            <a:pPr lvl="0"/>
            <a:endParaRPr lang="en-US" sz="1200" kern="1200" baseline="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28</a:t>
            </a:fld>
            <a:endParaRPr lang="en-US"/>
          </a:p>
        </p:txBody>
      </p:sp>
    </p:spTree>
    <p:extLst>
      <p:ext uri="{BB962C8B-B14F-4D97-AF65-F5344CB8AC3E}">
        <p14:creationId xmlns:p14="http://schemas.microsoft.com/office/powerpoint/2010/main" val="247969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C.A.T. tourniquet is the favorite choice of the U.S. military.   </a:t>
            </a:r>
          </a:p>
          <a:p>
            <a:pPr lvl="0"/>
            <a:r>
              <a:rPr lang="en-US" sz="1200" kern="1200" dirty="0">
                <a:solidFill>
                  <a:schemeClr val="tx1"/>
                </a:solidFill>
                <a:effectLst/>
                <a:latin typeface="+mn-lt"/>
                <a:ea typeface="+mn-ea"/>
                <a:cs typeface="+mn-cs"/>
              </a:rPr>
              <a:t>It is quite easy to use. </a:t>
            </a:r>
          </a:p>
          <a:p>
            <a:pPr lvl="0"/>
            <a:r>
              <a:rPr lang="en-US" sz="1200" kern="1200" dirty="0">
                <a:solidFill>
                  <a:schemeClr val="tx1"/>
                </a:solidFill>
                <a:effectLst/>
                <a:latin typeface="+mn-lt"/>
                <a:ea typeface="+mn-ea"/>
                <a:cs typeface="+mn-cs"/>
              </a:rPr>
              <a:t>The C-A-T</a:t>
            </a:r>
            <a:r>
              <a:rPr lang="en-US" sz="1200" kern="1200" baseline="30000" dirty="0">
                <a:solidFill>
                  <a:schemeClr val="tx1"/>
                </a:solidFill>
                <a:effectLst/>
                <a:latin typeface="+mn-lt"/>
                <a:ea typeface="+mn-ea"/>
                <a:cs typeface="+mn-cs"/>
              </a:rPr>
              <a:t>TM</a:t>
            </a:r>
            <a:r>
              <a:rPr lang="en-US" sz="1200" kern="1200" dirty="0">
                <a:solidFill>
                  <a:schemeClr val="tx1"/>
                </a:solidFill>
                <a:effectLst/>
                <a:latin typeface="+mn-lt"/>
                <a:ea typeface="+mn-ea"/>
                <a:cs typeface="+mn-cs"/>
              </a:rPr>
              <a:t> uses a self-adhering (</a:t>
            </a:r>
            <a:r>
              <a:rPr lang="en-US" sz="1200" kern="1200" dirty="0" err="1">
                <a:solidFill>
                  <a:schemeClr val="tx1"/>
                </a:solidFill>
                <a:effectLst/>
                <a:latin typeface="+mn-lt"/>
                <a:ea typeface="+mn-ea"/>
                <a:cs typeface="+mn-cs"/>
              </a:rPr>
              <a:t>Velcro</a:t>
            </a:r>
            <a:r>
              <a:rPr lang="en-US" sz="1200" kern="1200" baseline="30000" dirty="0" err="1">
                <a:solidFill>
                  <a:schemeClr val="tx1"/>
                </a:solidFill>
                <a:effectLst/>
                <a:latin typeface="+mn-lt"/>
                <a:ea typeface="+mn-ea"/>
                <a:cs typeface="+mn-cs"/>
              </a:rPr>
              <a:t>TM</a:t>
            </a:r>
            <a:r>
              <a:rPr lang="en-US" sz="1200" kern="1200" dirty="0">
                <a:solidFill>
                  <a:schemeClr val="tx1"/>
                </a:solidFill>
                <a:effectLst/>
                <a:latin typeface="+mn-lt"/>
                <a:ea typeface="+mn-ea"/>
                <a:cs typeface="+mn-cs"/>
              </a:rPr>
              <a:t> type) band and a buckle to fit a wide range of extremities. </a:t>
            </a:r>
          </a:p>
          <a:p>
            <a:pPr lvl="0"/>
            <a:r>
              <a:rPr lang="en-US" sz="1200" kern="1200" dirty="0">
                <a:solidFill>
                  <a:schemeClr val="tx1"/>
                </a:solidFill>
                <a:effectLst/>
                <a:latin typeface="+mn-lt"/>
                <a:ea typeface="+mn-ea"/>
                <a:cs typeface="+mn-cs"/>
              </a:rPr>
              <a:t>The windlass rod uses a internal band to take up the slack and apply pressure around the limb. </a:t>
            </a:r>
          </a:p>
          <a:p>
            <a:pPr lvl="0"/>
            <a:r>
              <a:rPr lang="en-US" sz="1200" kern="1200" dirty="0">
                <a:solidFill>
                  <a:schemeClr val="tx1"/>
                </a:solidFill>
                <a:effectLst/>
                <a:latin typeface="+mn-lt"/>
                <a:ea typeface="+mn-ea"/>
                <a:cs typeface="+mn-cs"/>
              </a:rPr>
              <a:t>The windlass rod is then secured in place with the windlass clip and strap.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29</a:t>
            </a:fld>
            <a:endParaRPr lang="en-US"/>
          </a:p>
        </p:txBody>
      </p:sp>
    </p:spTree>
    <p:extLst>
      <p:ext uri="{BB962C8B-B14F-4D97-AF65-F5344CB8AC3E}">
        <p14:creationId xmlns:p14="http://schemas.microsoft.com/office/powerpoint/2010/main" val="113522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educational program represents the</a:t>
            </a:r>
            <a:r>
              <a:rPr lang="en-US" sz="1200" kern="1200" baseline="0" dirty="0">
                <a:solidFill>
                  <a:schemeClr val="tx1"/>
                </a:solidFill>
                <a:effectLst/>
                <a:latin typeface="+mn-lt"/>
                <a:ea typeface="+mn-ea"/>
                <a:cs typeface="+mn-cs"/>
              </a:rPr>
              <a:t> collaborative effort of many organizations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represents the current “best practice” recommendations for how to manage life-threatening</a:t>
            </a:r>
            <a:r>
              <a:rPr lang="en-US" sz="1200" kern="1200" baseline="0" dirty="0">
                <a:solidFill>
                  <a:schemeClr val="tx1"/>
                </a:solidFill>
                <a:effectLst/>
                <a:latin typeface="+mn-lt"/>
                <a:ea typeface="+mn-ea"/>
                <a:cs typeface="+mn-cs"/>
              </a:rPr>
              <a:t> hemorrhage.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a:t>
            </a:fld>
            <a:endParaRPr lang="en-US" dirty="0"/>
          </a:p>
        </p:txBody>
      </p:sp>
    </p:spTree>
    <p:extLst>
      <p:ext uri="{BB962C8B-B14F-4D97-AF65-F5344CB8AC3E}">
        <p14:creationId xmlns:p14="http://schemas.microsoft.com/office/powerpoint/2010/main" val="263134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Note that these photos show the C-A-T™ tourniquet. It is important to become familiar with the device you will have access to if you have a different tourniquet.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C-A-T™ tourniquet is available in three colors—black, blue and orange. </a:t>
            </a:r>
          </a:p>
          <a:p>
            <a:pPr lvl="0"/>
            <a:r>
              <a:rPr lang="en-US" sz="1200" kern="1200" dirty="0">
                <a:solidFill>
                  <a:schemeClr val="tx1"/>
                </a:solidFill>
                <a:effectLst/>
                <a:latin typeface="+mn-lt"/>
                <a:ea typeface="+mn-ea"/>
                <a:cs typeface="+mn-cs"/>
              </a:rPr>
              <a:t>All three tourniquets are identical in every way except for the color.</a:t>
            </a:r>
          </a:p>
          <a:p>
            <a:pPr lvl="0"/>
            <a:r>
              <a:rPr lang="en-US" sz="1200" kern="1200" dirty="0">
                <a:solidFill>
                  <a:schemeClr val="tx1"/>
                </a:solidFill>
                <a:effectLst/>
                <a:latin typeface="+mn-lt"/>
                <a:ea typeface="+mn-ea"/>
                <a:cs typeface="+mn-cs"/>
              </a:rPr>
              <a:t>The black tourniquet was designed for “tactical” applications, the orange tourniquet for “rescue” applications, and the blue tourniquet for training purposes.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1: Open up the tourniquet and insert the wounded extremity (arm or leg) through the loop of the C-A-T™.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30</a:t>
            </a:fld>
            <a:endParaRPr lang="en-US"/>
          </a:p>
        </p:txBody>
      </p:sp>
    </p:spTree>
    <p:extLst>
      <p:ext uri="{BB962C8B-B14F-4D97-AF65-F5344CB8AC3E}">
        <p14:creationId xmlns:p14="http://schemas.microsoft.com/office/powerpoint/2010/main" val="246322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2: Pull the free end of the self-adhering band as tight as you possibly can and fasten it back on itself.  </a:t>
            </a:r>
          </a:p>
          <a:p>
            <a:r>
              <a:rPr lang="en-US" sz="1200" kern="1200" dirty="0">
                <a:solidFill>
                  <a:schemeClr val="tx1"/>
                </a:solidFill>
                <a:effectLst/>
                <a:latin typeface="+mn-lt"/>
                <a:ea typeface="+mn-ea"/>
                <a:cs typeface="+mn-cs"/>
              </a:rPr>
              <a:t>It is important that you remove all the slack out of the tourniquet in order for the tourniquet to function properly.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31</a:t>
            </a:fld>
            <a:endParaRPr lang="en-US"/>
          </a:p>
        </p:txBody>
      </p:sp>
    </p:spTree>
    <p:extLst>
      <p:ext uri="{BB962C8B-B14F-4D97-AF65-F5344CB8AC3E}">
        <p14:creationId xmlns:p14="http://schemas.microsoft.com/office/powerpoint/2010/main" val="2666418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3: Wrap the free end of the strap around the extremity and adhere the band to itself </a:t>
            </a:r>
          </a:p>
          <a:p>
            <a:r>
              <a:rPr lang="en-US" sz="1200" kern="1200" dirty="0">
                <a:solidFill>
                  <a:schemeClr val="tx1"/>
                </a:solidFill>
                <a:effectLst/>
                <a:latin typeface="+mn-lt"/>
                <a:ea typeface="+mn-ea"/>
                <a:cs typeface="+mn-cs"/>
              </a:rPr>
              <a:t>Wrap it up to the clip on the tourniquet but don’t go past the clip.</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32</a:t>
            </a:fld>
            <a:endParaRPr lang="en-US"/>
          </a:p>
        </p:txBody>
      </p:sp>
    </p:spTree>
    <p:extLst>
      <p:ext uri="{BB962C8B-B14F-4D97-AF65-F5344CB8AC3E}">
        <p14:creationId xmlns:p14="http://schemas.microsoft.com/office/powerpoint/2010/main" val="3539779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4: Then, twist the windlass rod until the bleeding has stopped.  </a:t>
            </a:r>
          </a:p>
          <a:p>
            <a:pPr lvl="0"/>
            <a:r>
              <a:rPr lang="en-US" sz="1200" kern="1200" dirty="0">
                <a:solidFill>
                  <a:schemeClr val="tx1"/>
                </a:solidFill>
                <a:effectLst/>
                <a:latin typeface="+mn-lt"/>
                <a:ea typeface="+mn-ea"/>
                <a:cs typeface="+mn-cs"/>
              </a:rPr>
              <a:t>If you pulled it as tight as you could earlier in step 2 and removed all of the slack out of the tourniquet, it will take you no more than two to three 180 degree turns of the windlass to make it tight and stop bleeding.  </a:t>
            </a:r>
          </a:p>
          <a:p>
            <a:pPr lvl="0"/>
            <a:r>
              <a:rPr lang="en-US" sz="1200" kern="1200" dirty="0">
                <a:solidFill>
                  <a:schemeClr val="tx1"/>
                </a:solidFill>
                <a:effectLst/>
                <a:latin typeface="+mn-lt"/>
                <a:ea typeface="+mn-ea"/>
                <a:cs typeface="+mn-cs"/>
              </a:rPr>
              <a:t>If it is taking more turns than that, you probably did not remove enough of the slack when first pulling it tight.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33</a:t>
            </a:fld>
            <a:endParaRPr lang="en-US"/>
          </a:p>
        </p:txBody>
      </p:sp>
    </p:spTree>
    <p:extLst>
      <p:ext uri="{BB962C8B-B14F-4D97-AF65-F5344CB8AC3E}">
        <p14:creationId xmlns:p14="http://schemas.microsoft.com/office/powerpoint/2010/main" val="4123521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5: Lock the windlass rod in place by inserting it into the windlass clip. </a:t>
            </a:r>
          </a:p>
          <a:p>
            <a:r>
              <a:rPr lang="en-US" sz="1200" kern="1200" dirty="0">
                <a:solidFill>
                  <a:schemeClr val="tx1"/>
                </a:solidFill>
                <a:effectLst/>
                <a:latin typeface="+mn-lt"/>
                <a:ea typeface="+mn-ea"/>
                <a:cs typeface="+mn-cs"/>
              </a:rPr>
              <a:t>The victim’s bleeding from that extremity should now be stopped.</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34</a:t>
            </a:fld>
            <a:endParaRPr lang="en-US"/>
          </a:p>
        </p:txBody>
      </p:sp>
    </p:spTree>
    <p:extLst>
      <p:ext uri="{BB962C8B-B14F-4D97-AF65-F5344CB8AC3E}">
        <p14:creationId xmlns:p14="http://schemas.microsoft.com/office/powerpoint/2010/main" val="1997118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6: Adhere the remainder of the long self-adhering strap over the windlass rod and place it through the windlass clip.  </a:t>
            </a:r>
          </a:p>
          <a:p>
            <a:pPr lvl="0"/>
            <a:r>
              <a:rPr lang="en-US" sz="1200" kern="1200" dirty="0">
                <a:solidFill>
                  <a:schemeClr val="tx1"/>
                </a:solidFill>
                <a:effectLst/>
                <a:latin typeface="+mn-lt"/>
                <a:ea typeface="+mn-ea"/>
                <a:cs typeface="+mn-cs"/>
              </a:rPr>
              <a:t>Continue to adhere it to itself around the extremity as far as it will go.</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35</a:t>
            </a:fld>
            <a:endParaRPr lang="en-US"/>
          </a:p>
        </p:txBody>
      </p:sp>
    </p:spTree>
    <p:extLst>
      <p:ext uri="{BB962C8B-B14F-4D97-AF65-F5344CB8AC3E}">
        <p14:creationId xmlns:p14="http://schemas.microsoft.com/office/powerpoint/2010/main" val="2328767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7: Secure the rod and the band in place with the small windlass strap, which will usually be either white or gray in color and has the word “time” written on it. </a:t>
            </a:r>
          </a:p>
          <a:p>
            <a:pPr lvl="0"/>
            <a:r>
              <a:rPr lang="en-US" sz="1200" kern="1200" dirty="0">
                <a:solidFill>
                  <a:schemeClr val="tx1"/>
                </a:solidFill>
                <a:effectLst/>
                <a:latin typeface="+mn-lt"/>
                <a:ea typeface="+mn-ea"/>
                <a:cs typeface="+mn-cs"/>
              </a:rPr>
              <a:t>Grasp the end of the windlass strap, pull it tight over the windlass clip, and adhere it to the opposite side hook on the windlass clip. </a:t>
            </a:r>
          </a:p>
          <a:p>
            <a:pPr lvl="0"/>
            <a:r>
              <a:rPr lang="en-US" sz="1200" kern="1200" dirty="0">
                <a:solidFill>
                  <a:schemeClr val="tx1"/>
                </a:solidFill>
                <a:effectLst/>
                <a:latin typeface="+mn-lt"/>
                <a:ea typeface="+mn-ea"/>
                <a:cs typeface="+mn-cs"/>
              </a:rPr>
              <a:t>This will prevent the windlass from becoming dislodged when the victim is moved for transport.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36</a:t>
            </a:fld>
            <a:endParaRPr lang="en-US"/>
          </a:p>
        </p:txBody>
      </p:sp>
    </p:spTree>
    <p:extLst>
      <p:ext uri="{BB962C8B-B14F-4D97-AF65-F5344CB8AC3E}">
        <p14:creationId xmlns:p14="http://schemas.microsoft.com/office/powerpoint/2010/main" val="254374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8: Finally, note the time that the tourniquet was applied.  </a:t>
            </a:r>
          </a:p>
          <a:p>
            <a:pPr lvl="0"/>
            <a:r>
              <a:rPr lang="en-US" sz="1200" kern="1200" dirty="0">
                <a:solidFill>
                  <a:schemeClr val="tx1"/>
                </a:solidFill>
                <a:effectLst/>
                <a:latin typeface="+mn-lt"/>
                <a:ea typeface="+mn-ea"/>
                <a:cs typeface="+mn-cs"/>
              </a:rPr>
              <a:t>If you have a marker or pen, you can write the time directly on the windlass strap of the tourniquet. </a:t>
            </a:r>
          </a:p>
          <a:p>
            <a:pPr lvl="0"/>
            <a:r>
              <a:rPr lang="en-US" sz="1200" kern="1200" dirty="0">
                <a:solidFill>
                  <a:schemeClr val="tx1"/>
                </a:solidFill>
                <a:effectLst/>
                <a:latin typeface="+mn-lt"/>
                <a:ea typeface="+mn-ea"/>
                <a:cs typeface="+mn-cs"/>
              </a:rPr>
              <a:t>If you don’t have something you can use to write the time, you should still note the time that is was applied and then, when the medical responders arrive, verbally tell them what time you placed the tourniquet.  </a:t>
            </a:r>
          </a:p>
          <a:p>
            <a:pPr lvl="0"/>
            <a:r>
              <a:rPr lang="en-US" sz="1200" kern="1200" dirty="0">
                <a:solidFill>
                  <a:schemeClr val="tx1"/>
                </a:solidFill>
                <a:effectLst/>
                <a:latin typeface="+mn-lt"/>
                <a:ea typeface="+mn-ea"/>
                <a:cs typeface="+mn-cs"/>
              </a:rPr>
              <a:t>The patient is now ready to be transported to the appropriate hospital (trauma center).</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37</a:t>
            </a:fld>
            <a:endParaRPr lang="en-US"/>
          </a:p>
        </p:txBody>
      </p:sp>
    </p:spTree>
    <p:extLst>
      <p:ext uri="{BB962C8B-B14F-4D97-AF65-F5344CB8AC3E}">
        <p14:creationId xmlns:p14="http://schemas.microsoft.com/office/powerpoint/2010/main" val="189514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Using one of the recommended tourniquets is a safe procedure. </a:t>
            </a:r>
          </a:p>
          <a:p>
            <a:pPr lvl="0"/>
            <a:r>
              <a:rPr lang="en-US" sz="1200" kern="1200" dirty="0">
                <a:solidFill>
                  <a:schemeClr val="tx1"/>
                </a:solidFill>
                <a:effectLst/>
                <a:latin typeface="+mn-lt"/>
                <a:ea typeface="+mn-ea"/>
                <a:cs typeface="+mn-cs"/>
              </a:rPr>
              <a:t>Commercially available tourniquets are preferred over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improvised tourniquets because improvised ones don’t work as well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are less effective.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apply the tourniquet and have made it as tight as possible and the bleeding is still not controlled, apply a second tourniquet.</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f one is available, apply it just above the first one and tighten as before.  Two tourniquets will occasionally be required to stop bleeding, especially on a large leg or thigh.</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a second tourniquet is not available, apply pressure to the wound as described previously.</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38</a:t>
            </a:fld>
            <a:endParaRPr lang="en-US" dirty="0"/>
          </a:p>
        </p:txBody>
      </p:sp>
    </p:spTree>
    <p:extLst>
      <p:ext uri="{BB962C8B-B14F-4D97-AF65-F5344CB8AC3E}">
        <p14:creationId xmlns:p14="http://schemas.microsoft.com/office/powerpoint/2010/main" val="4124628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many decades, tourniquets were not recommended for bleeding control. This was because most tourniquets were made of improvised materials</a:t>
            </a:r>
            <a:r>
              <a:rPr lang="en-US" sz="1200" kern="1200" baseline="0" dirty="0">
                <a:solidFill>
                  <a:schemeClr val="tx1"/>
                </a:solidFill>
                <a:effectLst/>
                <a:latin typeface="+mn-lt"/>
                <a:ea typeface="+mn-ea"/>
                <a:cs typeface="+mn-cs"/>
              </a:rPr>
              <a:t> and the success of this intervention was not reliable. </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However, the experience obtained during the Iraq and Afghanistan conflicts has proven that an approved, commercially available tourniquet can be one of the most important lifesaving tools for wounds involving the extremities!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it comes down to a choice between someone bleeding to death and the risk of damage to the arm or the leg, it is obviously better to leave the tourniquet in place and risk the damage to the arm or leg than to have them bleed to death.</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Lastly, practice or training tourniquets should not be used during a real incident as the repeated use during practice may cause it to fail.</a:t>
            </a:r>
          </a:p>
          <a:p>
            <a:pPr lvl="0"/>
            <a:r>
              <a:rPr lang="en-US" sz="1200" kern="1200" dirty="0">
                <a:solidFill>
                  <a:schemeClr val="tx1"/>
                </a:solidFill>
                <a:effectLst/>
                <a:latin typeface="+mn-lt"/>
                <a:ea typeface="+mn-ea"/>
                <a:cs typeface="+mn-cs"/>
              </a:rPr>
              <a:t>Training tourniquets should be labelled “training” as to not be confused with in-service equipment.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39</a:t>
            </a:fld>
            <a:endParaRPr lang="en-US" dirty="0"/>
          </a:p>
        </p:txBody>
      </p:sp>
    </p:spTree>
    <p:extLst>
      <p:ext uri="{BB962C8B-B14F-4D97-AF65-F5344CB8AC3E}">
        <p14:creationId xmlns:p14="http://schemas.microsoft.com/office/powerpoint/2010/main" val="9855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One of the most common causes of preventable death after traumatic injury is uncontrolled bleeding.  </a:t>
            </a:r>
          </a:p>
          <a:p>
            <a:pPr lvl="0"/>
            <a:r>
              <a:rPr lang="en-US" sz="1200" kern="1200" dirty="0">
                <a:solidFill>
                  <a:schemeClr val="tx1"/>
                </a:solidFill>
                <a:effectLst/>
                <a:latin typeface="+mn-lt"/>
                <a:ea typeface="+mn-ea"/>
                <a:cs typeface="+mn-cs"/>
              </a:rPr>
              <a:t>Everyone should know how to recognize life-threatening bleeding.</a:t>
            </a:r>
          </a:p>
          <a:p>
            <a:r>
              <a:rPr lang="en-US" sz="1200" kern="1200" dirty="0">
                <a:solidFill>
                  <a:schemeClr val="tx1"/>
                </a:solidFill>
                <a:effectLst/>
                <a:latin typeface="+mn-lt"/>
                <a:ea typeface="+mn-ea"/>
                <a:cs typeface="+mn-cs"/>
              </a:rPr>
              <a:t>Everyone should be able to take the appropriate steps to control bleeding until help arrives.</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a:t>
            </a:fld>
            <a:endParaRPr lang="en-US" dirty="0"/>
          </a:p>
        </p:txBody>
      </p:sp>
    </p:spTree>
    <p:extLst>
      <p:ext uri="{BB962C8B-B14F-4D97-AF65-F5344CB8AC3E}">
        <p14:creationId xmlns:p14="http://schemas.microsoft.com/office/powerpoint/2010/main" val="861845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When you apply a tourniquet and it is tight enough to stop bleeding, it hurts and it hurts a lot.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are placing a tourniquet on someone else, let them know that it is going to hurt.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Pain </a:t>
            </a:r>
            <a:r>
              <a:rPr lang="en-US" sz="1200" u="sng" kern="1200" dirty="0">
                <a:solidFill>
                  <a:schemeClr val="tx1"/>
                </a:solidFill>
                <a:effectLst/>
                <a:latin typeface="+mn-lt"/>
                <a:ea typeface="+mn-ea"/>
                <a:cs typeface="+mn-cs"/>
              </a:rPr>
              <a:t>DOES NOT </a:t>
            </a:r>
            <a:r>
              <a:rPr lang="en-US" sz="1200" kern="1200" dirty="0">
                <a:solidFill>
                  <a:schemeClr val="tx1"/>
                </a:solidFill>
                <a:effectLst/>
                <a:latin typeface="+mn-lt"/>
                <a:ea typeface="+mn-ea"/>
                <a:cs typeface="+mn-cs"/>
              </a:rPr>
              <a:t>mean that you put the tourniquet on incorrectly or that you should take it off the patient.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Instead, reassure the victim that as soon as paramedic medical responders arrive, they will be able to treat the pain with medication to help relieve it.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40</a:t>
            </a:fld>
            <a:endParaRPr lang="en-US" dirty="0"/>
          </a:p>
        </p:txBody>
      </p:sp>
    </p:spTree>
    <p:extLst>
      <p:ext uri="{BB962C8B-B14F-4D97-AF65-F5344CB8AC3E}">
        <p14:creationId xmlns:p14="http://schemas.microsoft.com/office/powerpoint/2010/main" val="3619660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common mistakes made by first responders applying tourniquets.</a:t>
            </a:r>
          </a:p>
          <a:p>
            <a:pPr lvl="0"/>
            <a:r>
              <a:rPr lang="en-US" sz="1200" kern="1200" dirty="0">
                <a:solidFill>
                  <a:schemeClr val="tx1"/>
                </a:solidFill>
                <a:effectLst/>
                <a:latin typeface="+mn-lt"/>
                <a:ea typeface="+mn-ea"/>
                <a:cs typeface="+mn-cs"/>
              </a:rPr>
              <a:t>- Not using a tourniquet when there is life-threatening bleeding and the patient continues to bleed</a:t>
            </a:r>
          </a:p>
          <a:p>
            <a:pPr lvl="0"/>
            <a:r>
              <a:rPr lang="en-US" sz="1200" kern="1200" dirty="0">
                <a:solidFill>
                  <a:schemeClr val="tx1"/>
                </a:solidFill>
                <a:effectLst/>
                <a:latin typeface="+mn-lt"/>
                <a:ea typeface="+mn-ea"/>
                <a:cs typeface="+mn-cs"/>
              </a:rPr>
              <a:t>- Waiting too long to apply a tourniquet while the patient continues to bleed</a:t>
            </a:r>
          </a:p>
          <a:p>
            <a:pPr lvl="0"/>
            <a:r>
              <a:rPr lang="en-US" sz="1200" kern="1200" dirty="0">
                <a:solidFill>
                  <a:schemeClr val="tx1"/>
                </a:solidFill>
                <a:effectLst/>
                <a:latin typeface="+mn-lt"/>
                <a:ea typeface="+mn-ea"/>
                <a:cs typeface="+mn-cs"/>
              </a:rPr>
              <a:t>- Using a tourniquet for minor bleeding.  </a:t>
            </a:r>
          </a:p>
          <a:p>
            <a:pPr lvl="0"/>
            <a:r>
              <a:rPr lang="en-US" sz="1200" kern="1200" dirty="0">
                <a:solidFill>
                  <a:schemeClr val="tx1"/>
                </a:solidFill>
                <a:effectLst/>
                <a:latin typeface="+mn-lt"/>
                <a:ea typeface="+mn-ea"/>
                <a:cs typeface="+mn-cs"/>
              </a:rPr>
              <a:t>         While this is a mistake, if you are not sure if the bleeding is life-threatening or not, it is better to apply the tourniquet than to allow    </a:t>
            </a:r>
          </a:p>
          <a:p>
            <a:pPr lvl="0"/>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someone to continue to bleed.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most cases, it will be on for only a short period of time until a trained medical responder can evaluate the victim and determine the need to keep it on.</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past first aid classes it used to be taught that if you placed a tourniquet on an extremity, you should loosen it every 15-20 minutes.  The thinking was that this would let blood back into the arm or leg and keep it alive longer.</a:t>
            </a:r>
          </a:p>
          <a:p>
            <a:pPr lvl="0"/>
            <a:r>
              <a:rPr lang="en-US" sz="1200" kern="1200" dirty="0">
                <a:solidFill>
                  <a:schemeClr val="tx1"/>
                </a:solidFill>
                <a:effectLst/>
                <a:latin typeface="+mn-lt"/>
                <a:ea typeface="+mn-ea"/>
                <a:cs typeface="+mn-cs"/>
              </a:rPr>
              <a:t>DO NOT DO THIS.  By loosening the tourniquet, you just allow more blood to leak out of the wound.  This is dangerous and is bad for the victim.</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41</a:t>
            </a:fld>
            <a:endParaRPr lang="en-US" dirty="0"/>
          </a:p>
        </p:txBody>
      </p:sp>
    </p:spTree>
    <p:extLst>
      <p:ext uri="{BB962C8B-B14F-4D97-AF65-F5344CB8AC3E}">
        <p14:creationId xmlns:p14="http://schemas.microsoft.com/office/powerpoint/2010/main" val="1348792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any questions related to tourniquet</a:t>
            </a:r>
            <a:r>
              <a:rPr lang="en-US" baseline="0" dirty="0"/>
              <a:t> use….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42</a:t>
            </a:fld>
            <a:endParaRPr lang="en-US" dirty="0"/>
          </a:p>
        </p:txBody>
      </p:sp>
    </p:spTree>
    <p:extLst>
      <p:ext uri="{BB962C8B-B14F-4D97-AF65-F5344CB8AC3E}">
        <p14:creationId xmlns:p14="http://schemas.microsoft.com/office/powerpoint/2010/main" val="2723546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participant in the course should be given the opportunity to apply the tourniquet to themselves and on both the arm and the leg.  Instructors should watch for proper adherence to placement technique.</a:t>
            </a:r>
          </a:p>
          <a:p>
            <a:endParaRPr lang="en-US" sz="1200" kern="1200" baseline="0" dirty="0">
              <a:solidFill>
                <a:schemeClr val="tx1"/>
              </a:solidFill>
              <a:effectLst/>
              <a:latin typeface="+mn-lt"/>
              <a:ea typeface="+mn-ea"/>
              <a:cs typeface="+mn-cs"/>
            </a:endParaRPr>
          </a:p>
          <a:p>
            <a:r>
              <a:rPr lang="en-US" sz="1200" b="1" u="sng" kern="1200" baseline="0" dirty="0">
                <a:solidFill>
                  <a:schemeClr val="tx1"/>
                </a:solidFill>
                <a:effectLst/>
                <a:latin typeface="+mn-lt"/>
                <a:ea typeface="+mn-ea"/>
                <a:cs typeface="+mn-cs"/>
              </a:rPr>
              <a:t>Instructor Note</a:t>
            </a:r>
            <a:r>
              <a:rPr lang="en-US" sz="1200" b="1" u="none"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You can pause at this point in order to allow students to practice tourniquets, or you can complete the entire lecture portion of the course and have the group practice both skills (tourniquets and wound packing) after the lecture.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It is critical that students get ‘hands-on” exposure to both skills before completing the course. </a:t>
            </a:r>
          </a:p>
        </p:txBody>
      </p:sp>
      <p:sp>
        <p:nvSpPr>
          <p:cNvPr id="4" name="Slide Number Placeholder 3"/>
          <p:cNvSpPr>
            <a:spLocks noGrp="1"/>
          </p:cNvSpPr>
          <p:nvPr>
            <p:ph type="sldNum" sz="quarter" idx="10"/>
          </p:nvPr>
        </p:nvSpPr>
        <p:spPr/>
        <p:txBody>
          <a:bodyPr/>
          <a:lstStyle/>
          <a:p>
            <a:fld id="{4348556F-5514-4A36-BFA3-C9D6CB400CDC}" type="slidenum">
              <a:rPr lang="en-US" smtClean="0"/>
              <a:t>43</a:t>
            </a:fld>
            <a:endParaRPr lang="en-US" dirty="0"/>
          </a:p>
        </p:txBody>
      </p:sp>
    </p:spTree>
    <p:extLst>
      <p:ext uri="{BB962C8B-B14F-4D97-AF65-F5344CB8AC3E}">
        <p14:creationId xmlns:p14="http://schemas.microsoft.com/office/powerpoint/2010/main" val="1856959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discuss what to do if a trauma kit does not contain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44</a:t>
            </a:fld>
            <a:endParaRPr lang="en-US" dirty="0"/>
          </a:p>
        </p:txBody>
      </p:sp>
    </p:spTree>
    <p:extLst>
      <p:ext uri="{BB962C8B-B14F-4D97-AF65-F5344CB8AC3E}">
        <p14:creationId xmlns:p14="http://schemas.microsoft.com/office/powerpoint/2010/main" val="59844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case, the wound is still on an extremity but a tourniquet is not immediately available.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45</a:t>
            </a:fld>
            <a:endParaRPr lang="en-US" dirty="0"/>
          </a:p>
        </p:txBody>
      </p:sp>
    </p:spTree>
    <p:extLst>
      <p:ext uri="{BB962C8B-B14F-4D97-AF65-F5344CB8AC3E}">
        <p14:creationId xmlns:p14="http://schemas.microsoft.com/office/powerpoint/2010/main" val="231497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a tourniquet is not available but a bleeding control gauze (also known as a hemostatic dressing) is available, the gauze should be packed or stuffed into the wound and then pressure applied directly on the wound.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a bleeding control gauze is not available, then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46</a:t>
            </a:fld>
            <a:endParaRPr lang="en-US" dirty="0"/>
          </a:p>
        </p:txBody>
      </p:sp>
    </p:spTree>
    <p:extLst>
      <p:ext uri="{BB962C8B-B14F-4D97-AF65-F5344CB8AC3E}">
        <p14:creationId xmlns:p14="http://schemas.microsoft.com/office/powerpoint/2010/main" val="2900848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the wound instead</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located in one of the junctional areas (the neck, shoulder, armpit or groin) and a bleeding control gauze is available, the gauze should be packed or stuffed into the wound and then pressure applied directly on the wound.</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a bleeding control gauze is not available,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47</a:t>
            </a:fld>
            <a:endParaRPr lang="en-US" dirty="0"/>
          </a:p>
        </p:txBody>
      </p:sp>
    </p:spTree>
    <p:extLst>
      <p:ext uri="{BB962C8B-B14F-4D97-AF65-F5344CB8AC3E}">
        <p14:creationId xmlns:p14="http://schemas.microsoft.com/office/powerpoint/2010/main" val="1901633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word hemostatic is a medical term that means</a:t>
            </a:r>
            <a:r>
              <a:rPr lang="en-US" sz="1200" kern="1200" baseline="0" dirty="0">
                <a:solidFill>
                  <a:schemeClr val="tx1"/>
                </a:solidFill>
                <a:effectLst/>
                <a:latin typeface="+mn-lt"/>
                <a:ea typeface="+mn-ea"/>
                <a:cs typeface="+mn-cs"/>
              </a:rPr>
              <a:t> “ stopping the flow of blood”.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Hemostatic dressings are usually gauze rolls that have been impregnated with a material or substance that will help blood clot.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slide lists the most commonly available hemostatic products currently available on the market.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48</a:t>
            </a:fld>
            <a:endParaRPr lang="en-US" dirty="0"/>
          </a:p>
        </p:txBody>
      </p:sp>
    </p:spTree>
    <p:extLst>
      <p:ext uri="{BB962C8B-B14F-4D97-AF65-F5344CB8AC3E}">
        <p14:creationId xmlns:p14="http://schemas.microsoft.com/office/powerpoint/2010/main" val="2351589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go over the steps for packing a wound with a hemostatic dressing or gauze roll or even a clean cloth.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you have </a:t>
            </a:r>
            <a:r>
              <a:rPr lang="en-US" sz="1200" kern="1200" baseline="0">
                <a:solidFill>
                  <a:schemeClr val="tx1"/>
                </a:solidFill>
                <a:effectLst/>
                <a:latin typeface="+mn-lt"/>
                <a:ea typeface="+mn-ea"/>
                <a:cs typeface="+mn-cs"/>
              </a:rPr>
              <a:t>to locate the </a:t>
            </a:r>
            <a:r>
              <a:rPr lang="en-US" sz="1200" kern="1200" baseline="0" dirty="0">
                <a:solidFill>
                  <a:schemeClr val="tx1"/>
                </a:solidFill>
                <a:effectLst/>
                <a:latin typeface="+mn-lt"/>
                <a:ea typeface="+mn-ea"/>
                <a:cs typeface="+mn-cs"/>
              </a:rPr>
              <a:t>wound…so open clothing over the wound to expose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If you see a lot of pooled blood around the wound, remove it from the wound by gently wiping it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If there are any visible clots in the wound, try to avoid dislodging them if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Then look into the wound and try to find the point where it is bleeding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Even large wounds typically only have one or two places that are actively bleeding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Locate the source of the most active bleeding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49</a:t>
            </a:fld>
            <a:endParaRPr lang="en-US" dirty="0"/>
          </a:p>
        </p:txBody>
      </p:sp>
    </p:spTree>
    <p:extLst>
      <p:ext uri="{BB962C8B-B14F-4D97-AF65-F5344CB8AC3E}">
        <p14:creationId xmlns:p14="http://schemas.microsoft.com/office/powerpoint/2010/main" val="327797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course</a:t>
            </a:r>
            <a:r>
              <a:rPr lang="en-US" sz="1200" kern="1200" baseline="0" dirty="0">
                <a:solidFill>
                  <a:schemeClr val="tx1"/>
                </a:solidFill>
                <a:effectLst/>
                <a:latin typeface="+mn-lt"/>
                <a:ea typeface="+mn-ea"/>
                <a:cs typeface="+mn-cs"/>
              </a:rPr>
              <a:t> was designed to teach you how to recognize and control life-threatening hemorrhage. We can’t do that without clinical photographs that are relevant to the course content. Some of these photographs </a:t>
            </a:r>
            <a:r>
              <a:rPr lang="en-US" sz="1200" kern="1200" dirty="0">
                <a:solidFill>
                  <a:schemeClr val="tx1"/>
                </a:solidFill>
                <a:effectLst/>
                <a:latin typeface="+mn-lt"/>
                <a:ea typeface="+mn-ea"/>
                <a:cs typeface="+mn-cs"/>
              </a:rPr>
              <a:t>are graphic in nature and may be disturbing to some individuals.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a:t>
            </a:fld>
            <a:endParaRPr lang="en-US" dirty="0"/>
          </a:p>
        </p:txBody>
      </p:sp>
    </p:spTree>
    <p:extLst>
      <p:ext uri="{BB962C8B-B14F-4D97-AF65-F5344CB8AC3E}">
        <p14:creationId xmlns:p14="http://schemas.microsoft.com/office/powerpoint/2010/main" val="810235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pack or stuff the hemostatic or plain gauze or clean cloth directly into the wound, down into the bottom of the wound and right onto the point of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50</a:t>
            </a:fld>
            <a:endParaRPr lang="en-US" dirty="0"/>
          </a:p>
        </p:txBody>
      </p:sp>
    </p:spTree>
    <p:extLst>
      <p:ext uri="{BB962C8B-B14F-4D97-AF65-F5344CB8AC3E}">
        <p14:creationId xmlns:p14="http://schemas.microsoft.com/office/powerpoint/2010/main" val="666755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top image shows the correct way to pack the wound. The packing material is stuffed down deep into the base of the wound</a:t>
            </a:r>
            <a:r>
              <a:rPr lang="en-US" sz="1200" kern="1200" baseline="0" dirty="0">
                <a:solidFill>
                  <a:schemeClr val="tx1"/>
                </a:solidFill>
                <a:effectLst/>
                <a:latin typeface="+mn-lt"/>
                <a:ea typeface="+mn-ea"/>
                <a:cs typeface="+mn-cs"/>
              </a:rPr>
              <a:t>, as close as possible to the actual source of the bleeding.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lower image shows the incorrect way to pack a wound. If the wound is not packed properly, pressure cannot</a:t>
            </a:r>
            <a:r>
              <a:rPr lang="en-US" sz="1200" kern="1200" baseline="0" dirty="0">
                <a:solidFill>
                  <a:schemeClr val="tx1"/>
                </a:solidFill>
                <a:effectLst/>
                <a:latin typeface="+mn-lt"/>
                <a:ea typeface="+mn-ea"/>
                <a:cs typeface="+mn-cs"/>
              </a:rPr>
              <a:t> be applied to the actual bleeding site and the bleeding will continue.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51</a:t>
            </a:fld>
            <a:endParaRPr lang="en-US" dirty="0"/>
          </a:p>
        </p:txBody>
      </p:sp>
    </p:spTree>
    <p:extLst>
      <p:ext uri="{BB962C8B-B14F-4D97-AF65-F5344CB8AC3E}">
        <p14:creationId xmlns:p14="http://schemas.microsoft.com/office/powerpoint/2010/main" val="1809096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Once you have packed the entire dressing into the wound, apply and hold firm pressure using both hands.  </a:t>
            </a:r>
          </a:p>
          <a:p>
            <a:pPr lvl="0"/>
            <a:r>
              <a:rPr lang="en-US" sz="1200" kern="1200" dirty="0">
                <a:solidFill>
                  <a:schemeClr val="tx1"/>
                </a:solidFill>
                <a:effectLst/>
                <a:latin typeface="+mn-lt"/>
                <a:ea typeface="+mn-ea"/>
                <a:cs typeface="+mn-cs"/>
              </a:rPr>
              <a:t>By packing the wound, when you apply pressure, that pressure is transmitted down to the bottom of the wound toward</a:t>
            </a:r>
            <a:r>
              <a:rPr lang="en-US" sz="1200" kern="1200" baseline="0" dirty="0">
                <a:solidFill>
                  <a:schemeClr val="tx1"/>
                </a:solidFill>
                <a:effectLst/>
                <a:latin typeface="+mn-lt"/>
                <a:ea typeface="+mn-ea"/>
                <a:cs typeface="+mn-cs"/>
              </a:rPr>
              <a:t> the source of the </a:t>
            </a:r>
            <a:r>
              <a:rPr lang="en-US" sz="1200" kern="1200" dirty="0">
                <a:solidFill>
                  <a:schemeClr val="tx1"/>
                </a:solidFill>
                <a:effectLst/>
                <a:latin typeface="+mn-lt"/>
                <a:ea typeface="+mn-ea"/>
                <a:cs typeface="+mn-cs"/>
              </a:rPr>
              <a:t>bleeding.  The packing will also help to form a clot along with the pressure you are putting on the wound.  </a:t>
            </a:r>
          </a:p>
          <a:p>
            <a:pPr lvl="0"/>
            <a:r>
              <a:rPr lang="en-US" sz="1200" kern="1200" dirty="0">
                <a:solidFill>
                  <a:schemeClr val="tx1"/>
                </a:solidFill>
                <a:effectLst/>
                <a:latin typeface="+mn-lt"/>
                <a:ea typeface="+mn-ea"/>
                <a:cs typeface="+mn-cs"/>
              </a:rPr>
              <a:t>It is best to keep holding pressure on the wound until you are relieved by medical responders.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note that the packing you placed has become completely soaked with blood and the wound is continuing to bleed, take a second roll of gauze and pack it right on top of the first one and reapply pressure.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52</a:t>
            </a:fld>
            <a:endParaRPr lang="en-US" dirty="0"/>
          </a:p>
        </p:txBody>
      </p:sp>
    </p:spTree>
    <p:extLst>
      <p:ext uri="{BB962C8B-B14F-4D97-AF65-F5344CB8AC3E}">
        <p14:creationId xmlns:p14="http://schemas.microsoft.com/office/powerpoint/2010/main" val="3601506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questions</a:t>
            </a:r>
            <a:r>
              <a:rPr lang="en-US" baseline="0" dirty="0"/>
              <a:t> about wound packing or the application of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53</a:t>
            </a:fld>
            <a:endParaRPr lang="en-US" dirty="0"/>
          </a:p>
        </p:txBody>
      </p:sp>
    </p:spTree>
    <p:extLst>
      <p:ext uri="{BB962C8B-B14F-4D97-AF65-F5344CB8AC3E}">
        <p14:creationId xmlns:p14="http://schemas.microsoft.com/office/powerpoint/2010/main" val="2598700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 participant should be allowed an opportunity to pack a wound using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wound packing model.</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54</a:t>
            </a:fld>
            <a:endParaRPr lang="en-US" dirty="0"/>
          </a:p>
        </p:txBody>
      </p:sp>
    </p:spTree>
    <p:extLst>
      <p:ext uri="{BB962C8B-B14F-4D97-AF65-F5344CB8AC3E}">
        <p14:creationId xmlns:p14="http://schemas.microsoft.com/office/powerpoint/2010/main" val="2691882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Techniques</a:t>
            </a:r>
            <a:r>
              <a:rPr lang="en-US" sz="1200" kern="1200" baseline="0" dirty="0">
                <a:solidFill>
                  <a:schemeClr val="tx1"/>
                </a:solidFill>
                <a:effectLst/>
                <a:latin typeface="+mn-lt"/>
                <a:ea typeface="+mn-ea"/>
                <a:cs typeface="+mn-cs"/>
              </a:rPr>
              <a:t> to control bleeding in the child are very similar to what has been presented for adults.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As long as they can be properly applied, the same tourniquet can be used in an adult or a child.</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If the child is too small for the tourniquet to be applied properly, direct pressure on the bleeding wound will almost always work to control the bleeding.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Wound packing is the same in both adults and children.</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55</a:t>
            </a:fld>
            <a:endParaRPr lang="en-US" dirty="0"/>
          </a:p>
        </p:txBody>
      </p:sp>
    </p:spTree>
    <p:extLst>
      <p:ext uri="{BB962C8B-B14F-4D97-AF65-F5344CB8AC3E}">
        <p14:creationId xmlns:p14="http://schemas.microsoft.com/office/powerpoint/2010/main" val="1926467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Exposure</a:t>
            </a:r>
            <a:r>
              <a:rPr lang="en-US" sz="1200" kern="1200" baseline="0" dirty="0">
                <a:solidFill>
                  <a:schemeClr val="tx1"/>
                </a:solidFill>
                <a:effectLst/>
                <a:latin typeface="+mn-lt"/>
                <a:ea typeface="+mn-ea"/>
                <a:cs typeface="+mn-cs"/>
              </a:rPr>
              <a:t> to blood is not uncommon in these situations.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While the overall risk of disease transmission is low, it always a possibility.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you have been relieved by the responding medical personnel, you should immediately and thoroughly wash the exposed</a:t>
            </a:r>
            <a:r>
              <a:rPr lang="en-US" sz="1200" kern="1200" baseline="0" dirty="0">
                <a:solidFill>
                  <a:schemeClr val="tx1"/>
                </a:solidFill>
                <a:effectLst/>
                <a:latin typeface="+mn-lt"/>
                <a:ea typeface="+mn-ea"/>
                <a:cs typeface="+mn-cs"/>
              </a:rPr>
              <a:t> area </a:t>
            </a:r>
            <a:r>
              <a:rPr lang="en-US" sz="1200" kern="1200" dirty="0">
                <a:solidFill>
                  <a:schemeClr val="tx1"/>
                </a:solidFill>
                <a:effectLst/>
                <a:latin typeface="+mn-lt"/>
                <a:ea typeface="+mn-ea"/>
                <a:cs typeface="+mn-cs"/>
              </a:rPr>
              <a:t>with soap and water to remove all blood.  Then inform the medical responders that you did get some of the victim’s blood on you so they can take appropriate steps to notify the receiving hospital of the exposure and evaluate the victim and you for potential infectious diseases.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56</a:t>
            </a:fld>
            <a:endParaRPr lang="en-US" dirty="0"/>
          </a:p>
        </p:txBody>
      </p:sp>
    </p:spTree>
    <p:extLst>
      <p:ext uri="{BB962C8B-B14F-4D97-AF65-F5344CB8AC3E}">
        <p14:creationId xmlns:p14="http://schemas.microsoft.com/office/powerpoint/2010/main" val="2115301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summarize everything that we have talked about…</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First, you must be sure that the</a:t>
            </a:r>
            <a:r>
              <a:rPr lang="en-US" sz="1200" kern="1200" baseline="0" dirty="0">
                <a:solidFill>
                  <a:schemeClr val="tx1"/>
                </a:solidFill>
                <a:effectLst/>
                <a:latin typeface="+mn-lt"/>
                <a:ea typeface="+mn-ea"/>
                <a:cs typeface="+mn-cs"/>
              </a:rPr>
              <a:t> scene is safe for you to assist the victim without risking injury to yourself.  </a:t>
            </a:r>
            <a:r>
              <a:rPr lang="en-US" sz="1200" kern="1200" dirty="0">
                <a:solidFill>
                  <a:schemeClr val="tx1"/>
                </a:solidFill>
                <a:effectLst/>
                <a:latin typeface="+mn-lt"/>
                <a:ea typeface="+mn-ea"/>
                <a:cs typeface="+mn-cs"/>
              </a:rPr>
              <a:t>You do not want to become a trauma victim yourself.</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Let’s review the ABCs of bleeding once again:</a:t>
            </a:r>
          </a:p>
          <a:p>
            <a:pPr lvl="0"/>
            <a:r>
              <a:rPr lang="en-US" sz="1200" kern="1200" dirty="0">
                <a:solidFill>
                  <a:schemeClr val="tx1"/>
                </a:solidFill>
                <a:effectLst/>
                <a:latin typeface="+mn-lt"/>
                <a:ea typeface="+mn-ea"/>
                <a:cs typeface="+mn-cs"/>
              </a:rPr>
              <a:t>A – Alert – either call 9-1-1 or the local emergency number yourself or direct someone to do so.  This will ensure that trained help is on the way along with law enforcement, depending on the situation.</a:t>
            </a:r>
          </a:p>
          <a:p>
            <a:pPr lvl="0"/>
            <a:r>
              <a:rPr lang="en-US" sz="1200" kern="1200" dirty="0">
                <a:solidFill>
                  <a:schemeClr val="tx1"/>
                </a:solidFill>
                <a:effectLst/>
                <a:latin typeface="+mn-lt"/>
                <a:ea typeface="+mn-ea"/>
                <a:cs typeface="+mn-cs"/>
              </a:rPr>
              <a:t>B – Bleeding – locate the victim’s wound and determine if there is life-threatening bleeding coming from the wound.  This will often mean opening up the clothing and exposing some of the patient so you can see the wound.</a:t>
            </a:r>
          </a:p>
          <a:p>
            <a:pPr lvl="0"/>
            <a:r>
              <a:rPr lang="en-US" sz="1200" kern="1200" dirty="0">
                <a:solidFill>
                  <a:schemeClr val="tx1"/>
                </a:solidFill>
                <a:effectLst/>
                <a:latin typeface="+mn-lt"/>
                <a:ea typeface="+mn-ea"/>
                <a:cs typeface="+mn-cs"/>
              </a:rPr>
              <a:t>C – Compression – do what you can to stop the bleeding.  This usually means compressing the bleeding blood vessel, either directly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two hands, using a tourniquet on an arm or a leg placed above the wound to compress the artery, or by packing the bleeding wound and then applying pressure on it with both hands.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57</a:t>
            </a:fld>
            <a:endParaRPr lang="en-US" dirty="0"/>
          </a:p>
        </p:txBody>
      </p:sp>
    </p:spTree>
    <p:extLst>
      <p:ext uri="{BB962C8B-B14F-4D97-AF65-F5344CB8AC3E}">
        <p14:creationId xmlns:p14="http://schemas.microsoft.com/office/powerpoint/2010/main" val="3996244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r>
              <a:rPr lang="en-US" dirty="0"/>
              <a:t>Thank your participants</a:t>
            </a:r>
            <a:r>
              <a:rPr lang="en-US" baseline="0" dirty="0"/>
              <a:t> for their interest and attention.</a:t>
            </a:r>
          </a:p>
          <a:p>
            <a:endParaRPr lang="en-US" baseline="0" dirty="0"/>
          </a:p>
          <a:p>
            <a:r>
              <a:rPr lang="en-US" baseline="0" dirty="0"/>
              <a:t>Solicit the group for any questions one last time.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58</a:t>
            </a:fld>
            <a:endParaRPr lang="en-US" dirty="0"/>
          </a:p>
        </p:txBody>
      </p:sp>
    </p:spTree>
    <p:extLst>
      <p:ext uri="{BB962C8B-B14F-4D97-AF65-F5344CB8AC3E}">
        <p14:creationId xmlns:p14="http://schemas.microsoft.com/office/powerpoint/2010/main" val="3501479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Closing thoughts:</a:t>
            </a:r>
          </a:p>
          <a:p>
            <a:endParaRPr lang="en-US" baseline="0" dirty="0"/>
          </a:p>
          <a:p>
            <a:r>
              <a:rPr lang="en-US" baseline="0" dirty="0"/>
              <a:t>Encourage participants to advocate for the placement of bleeding control kits in areas they are concerned about. This will vary based on the composition of the class, but may involve purchasing small kits for personal or home use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59</a:t>
            </a:fld>
            <a:endParaRPr lang="en-US" dirty="0"/>
          </a:p>
        </p:txBody>
      </p:sp>
    </p:spTree>
    <p:extLst>
      <p:ext uri="{BB962C8B-B14F-4D97-AF65-F5344CB8AC3E}">
        <p14:creationId xmlns:p14="http://schemas.microsoft.com/office/powerpoint/2010/main" val="409166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a:t>
            </a:r>
            <a:r>
              <a:rPr lang="en-US" sz="1200" kern="1200" baseline="0" dirty="0">
                <a:solidFill>
                  <a:schemeClr val="tx1"/>
                </a:solidFill>
                <a:effectLst/>
                <a:latin typeface="+mn-lt"/>
                <a:ea typeface="+mn-ea"/>
                <a:cs typeface="+mn-cs"/>
              </a:rPr>
              <a:t> injury mechanisms can result in serious bleeding.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mass shootings currently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get a lot of attention, serious</a:t>
            </a:r>
            <a:r>
              <a:rPr lang="en-US" sz="1200" kern="1200" baseline="0" dirty="0">
                <a:solidFill>
                  <a:schemeClr val="tx1"/>
                </a:solidFill>
                <a:effectLst/>
                <a:latin typeface="+mn-lt"/>
                <a:ea typeface="+mn-ea"/>
                <a:cs typeface="+mn-cs"/>
              </a:rPr>
              <a:t> bleeding is more likely to result from everyday injuries such as those that may occur at home, at work or while on the road.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a:t>
            </a:fld>
            <a:endParaRPr lang="en-US" dirty="0"/>
          </a:p>
        </p:txBody>
      </p:sp>
    </p:spTree>
    <p:extLst>
      <p:ext uri="{BB962C8B-B14F-4D97-AF65-F5344CB8AC3E}">
        <p14:creationId xmlns:p14="http://schemas.microsoft.com/office/powerpoint/2010/main" val="1066662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Closing thoughts:</a:t>
            </a:r>
          </a:p>
          <a:p>
            <a:endParaRPr lang="en-US" baseline="0" dirty="0"/>
          </a:p>
          <a:p>
            <a:r>
              <a:rPr lang="en-US" baseline="0" dirty="0"/>
              <a:t>… or larger kits for public spaces such as sporting venues, churches, schools and other areas where people come together.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60</a:t>
            </a:fld>
            <a:endParaRPr lang="en-US" dirty="0"/>
          </a:p>
        </p:txBody>
      </p:sp>
    </p:spTree>
    <p:extLst>
      <p:ext uri="{BB962C8B-B14F-4D97-AF65-F5344CB8AC3E}">
        <p14:creationId xmlns:p14="http://schemas.microsoft.com/office/powerpoint/2010/main" val="3467889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Lastly….</a:t>
            </a:r>
          </a:p>
          <a:p>
            <a:endParaRPr lang="en-US" baseline="0" dirty="0"/>
          </a:p>
          <a:p>
            <a:r>
              <a:rPr lang="en-US" baseline="0" dirty="0"/>
              <a:t>Encourage participants to visit </a:t>
            </a:r>
            <a:r>
              <a:rPr lang="en-US" b="1" u="sng" baseline="0" dirty="0"/>
              <a:t>bleedingcontrol.org</a:t>
            </a:r>
            <a:r>
              <a:rPr lang="en-US" baseline="0" dirty="0"/>
              <a:t>. This site is maintained by the American College of Surgeons and is updated frequently with new information regarding this important topic.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61</a:t>
            </a:fld>
            <a:endParaRPr lang="en-US" dirty="0"/>
          </a:p>
        </p:txBody>
      </p:sp>
    </p:spTree>
    <p:extLst>
      <p:ext uri="{BB962C8B-B14F-4D97-AF65-F5344CB8AC3E}">
        <p14:creationId xmlns:p14="http://schemas.microsoft.com/office/powerpoint/2010/main" val="389647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basic principles</a:t>
            </a:r>
            <a:r>
              <a:rPr lang="en-US" sz="1200" kern="1200" baseline="0" dirty="0">
                <a:solidFill>
                  <a:schemeClr val="tx1"/>
                </a:solidFill>
                <a:effectLst/>
                <a:latin typeface="+mn-lt"/>
                <a:ea typeface="+mn-ea"/>
                <a:cs typeface="+mn-cs"/>
              </a:rPr>
              <a:t> that should govern your response if you find yourself in one of these situations: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First, make</a:t>
            </a:r>
            <a:r>
              <a:rPr lang="en-US" sz="1200" kern="1200" baseline="0" dirty="0">
                <a:solidFill>
                  <a:schemeClr val="tx1"/>
                </a:solidFill>
                <a:effectLst/>
                <a:latin typeface="+mn-lt"/>
                <a:ea typeface="+mn-ea"/>
                <a:cs typeface="+mn-cs"/>
              </a:rPr>
              <a:t> sure the scene is safe. You must ensure your own safety before trying to help someone else.</a:t>
            </a:r>
          </a:p>
          <a:p>
            <a:r>
              <a:rPr lang="en-US" sz="1200" kern="1200" baseline="0" dirty="0">
                <a:solidFill>
                  <a:schemeClr val="tx1"/>
                </a:solidFill>
                <a:effectLst/>
                <a:latin typeface="+mn-lt"/>
                <a:ea typeface="+mn-ea"/>
                <a:cs typeface="+mn-cs"/>
              </a:rPr>
              <a:t>- Next, get help. Call or have someone call 9-1-1 for assistance. Make every effort to assure help is on the way as you proceed to the next step.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Look for the site of bleeding.</a:t>
            </a:r>
            <a:r>
              <a:rPr lang="en-US" sz="1200" kern="1200" baseline="0" dirty="0">
                <a:solidFill>
                  <a:schemeClr val="tx1"/>
                </a:solidFill>
                <a:effectLst/>
                <a:latin typeface="+mn-lt"/>
                <a:ea typeface="+mn-ea"/>
                <a:cs typeface="+mn-cs"/>
              </a:rPr>
              <a:t> The site of the bleeding will frequently dictate how you will need to control it. </a:t>
            </a:r>
          </a:p>
          <a:p>
            <a:pPr marL="0" indent="0">
              <a:buFontTx/>
              <a:buNone/>
            </a:pPr>
            <a:r>
              <a:rPr lang="en-US" sz="1200" kern="1200" baseline="0" dirty="0">
                <a:solidFill>
                  <a:schemeClr val="tx1"/>
                </a:solidFill>
                <a:effectLst/>
                <a:latin typeface="+mn-lt"/>
                <a:ea typeface="+mn-ea"/>
                <a:cs typeface="+mn-cs"/>
              </a:rPr>
              <a:t>- Once you have located the source, control of the bleeding will involve the application of direct pressure, the placement of a tourniquet, the packing of an open wound or a combination of all of these techniques.</a:t>
            </a:r>
          </a:p>
          <a:p>
            <a:pPr marL="171450" indent="-171450">
              <a:buFontTx/>
              <a:buChar char="-"/>
            </a:pPr>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will discuss each of these points in more detail in coming slides.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7</a:t>
            </a:fld>
            <a:endParaRPr lang="en-US" dirty="0"/>
          </a:p>
        </p:txBody>
      </p:sp>
    </p:spTree>
    <p:extLst>
      <p:ext uri="{BB962C8B-B14F-4D97-AF65-F5344CB8AC3E}">
        <p14:creationId xmlns:p14="http://schemas.microsoft.com/office/powerpoint/2010/main" val="84801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Your personal safety is an important</a:t>
            </a:r>
            <a:r>
              <a:rPr lang="en-US" sz="1200" kern="1200" baseline="0" dirty="0">
                <a:solidFill>
                  <a:schemeClr val="tx1"/>
                </a:solidFill>
                <a:effectLst/>
                <a:latin typeface="+mn-lt"/>
                <a:ea typeface="+mn-ea"/>
                <a:cs typeface="+mn-cs"/>
              </a:rPr>
              <a:t> consideration.  If you become injured as well, you won’t be able to help anyone and the situation you find yourself in becomes more complicated.  </a:t>
            </a:r>
            <a:r>
              <a:rPr lang="en-US" sz="1200" kern="1200" dirty="0">
                <a:solidFill>
                  <a:schemeClr val="tx1"/>
                </a:solidFill>
                <a:effectLst/>
                <a:latin typeface="+mn-lt"/>
                <a:ea typeface="+mn-ea"/>
                <a:cs typeface="+mn-cs"/>
              </a:rPr>
              <a:t>If the scene in not safe for whatever reason, you should remove yourself (and the victim, if possible) from danger and try to find a safe location.  Once you reach safety, you can focus on bleeding control.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Exposure to an</a:t>
            </a:r>
            <a:r>
              <a:rPr lang="en-US" sz="1200" kern="1200" baseline="0" dirty="0">
                <a:solidFill>
                  <a:schemeClr val="tx1"/>
                </a:solidFill>
                <a:effectLst/>
                <a:latin typeface="+mn-lt"/>
                <a:ea typeface="+mn-ea"/>
                <a:cs typeface="+mn-cs"/>
              </a:rPr>
              <a:t> injured </a:t>
            </a:r>
            <a:r>
              <a:rPr lang="en-US" sz="1200" kern="1200" dirty="0">
                <a:solidFill>
                  <a:schemeClr val="tx1"/>
                </a:solidFill>
                <a:effectLst/>
                <a:latin typeface="+mn-lt"/>
                <a:ea typeface="+mn-ea"/>
                <a:cs typeface="+mn-cs"/>
              </a:rPr>
              <a:t>patient’s blood or other body fluids</a:t>
            </a:r>
            <a:r>
              <a:rPr lang="en-US" sz="1200" kern="1200" baseline="0" dirty="0">
                <a:solidFill>
                  <a:schemeClr val="tx1"/>
                </a:solidFill>
                <a:effectLst/>
                <a:latin typeface="+mn-lt"/>
                <a:ea typeface="+mn-ea"/>
                <a:cs typeface="+mn-cs"/>
              </a:rPr>
              <a:t> is another safety consideration.  </a:t>
            </a:r>
            <a:r>
              <a:rPr lang="en-US" sz="1200" kern="1200" dirty="0">
                <a:solidFill>
                  <a:schemeClr val="tx1"/>
                </a:solidFill>
                <a:effectLst/>
                <a:latin typeface="+mn-lt"/>
                <a:ea typeface="+mn-ea"/>
                <a:cs typeface="+mn-cs"/>
              </a:rPr>
              <a:t>Blood-borne pathogens are germs that could be spread 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exposure to someone else’s blood.  If you have access to bleeding control supplies, you should also have access to protective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gloves. </a:t>
            </a:r>
          </a:p>
          <a:p>
            <a:pPr lvl="0"/>
            <a:r>
              <a:rPr lang="en-US" sz="1200" kern="1200" dirty="0">
                <a:solidFill>
                  <a:schemeClr val="tx1"/>
                </a:solidFill>
                <a:effectLst/>
                <a:latin typeface="+mn-lt"/>
                <a:ea typeface="+mn-ea"/>
                <a:cs typeface="+mn-cs"/>
              </a:rPr>
              <a:t>If these supplies are not available to you, wash your hands thoroughly after touching a victim and ask EMS personnel about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appropriate blood cleanup procedures.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8</a:t>
            </a:fld>
            <a:endParaRPr lang="en-US"/>
          </a:p>
        </p:txBody>
      </p:sp>
    </p:spTree>
    <p:extLst>
      <p:ext uri="{BB962C8B-B14F-4D97-AF65-F5344CB8AC3E}">
        <p14:creationId xmlns:p14="http://schemas.microsoft.com/office/powerpoint/2010/main" val="194926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Calling</a:t>
            </a:r>
            <a:r>
              <a:rPr lang="en-US" sz="1200" kern="1200" baseline="0" dirty="0">
                <a:solidFill>
                  <a:schemeClr val="tx1"/>
                </a:solidFill>
                <a:effectLst/>
                <a:latin typeface="+mn-lt"/>
                <a:ea typeface="+mn-ea"/>
                <a:cs typeface="+mn-cs"/>
              </a:rPr>
              <a:t> your local </a:t>
            </a:r>
            <a:r>
              <a:rPr lang="en-US" sz="1200" kern="1200" dirty="0">
                <a:solidFill>
                  <a:schemeClr val="tx1"/>
                </a:solidFill>
                <a:effectLst/>
                <a:latin typeface="+mn-lt"/>
                <a:ea typeface="+mn-ea"/>
                <a:cs typeface="+mn-cs"/>
              </a:rPr>
              <a:t>emergency services is one of the most important actions you</a:t>
            </a:r>
            <a:r>
              <a:rPr lang="en-US" sz="1200" kern="1200" baseline="0" dirty="0">
                <a:solidFill>
                  <a:schemeClr val="tx1"/>
                </a:solidFill>
                <a:effectLst/>
                <a:latin typeface="+mn-lt"/>
                <a:ea typeface="+mn-ea"/>
                <a:cs typeface="+mn-cs"/>
              </a:rPr>
              <a:t> can </a:t>
            </a:r>
            <a:r>
              <a:rPr lang="en-US" sz="1200" kern="1200" dirty="0">
                <a:solidFill>
                  <a:schemeClr val="tx1"/>
                </a:solidFill>
                <a:effectLst/>
                <a:latin typeface="+mn-lt"/>
                <a:ea typeface="+mn-ea"/>
                <a:cs typeface="+mn-cs"/>
              </a:rPr>
              <a:t>take when someone is injured.  </a:t>
            </a:r>
          </a:p>
          <a:p>
            <a:pPr lvl="0"/>
            <a:r>
              <a:rPr lang="en-US" sz="1200" kern="1200" dirty="0">
                <a:solidFill>
                  <a:schemeClr val="tx1"/>
                </a:solidFill>
                <a:effectLst/>
                <a:latin typeface="+mn-lt"/>
                <a:ea typeface="+mn-ea"/>
                <a:cs typeface="+mn-cs"/>
              </a:rPr>
              <a:t>This will start the process of getting trained responders to the incident location.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critical, therefore, that you make</a:t>
            </a:r>
            <a:r>
              <a:rPr lang="en-US" sz="1200" kern="1200" baseline="0" dirty="0">
                <a:solidFill>
                  <a:schemeClr val="tx1"/>
                </a:solidFill>
                <a:effectLst/>
                <a:latin typeface="+mn-lt"/>
                <a:ea typeface="+mn-ea"/>
                <a:cs typeface="+mn-cs"/>
              </a:rPr>
              <a:t> every effort to call 9-1-1 or direct someone at the scene to do so as soon as and whenever possible.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also extremely important when the situation involves any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criminal activity as it will also initiate a police response to the scene.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9</a:t>
            </a:fld>
            <a:endParaRPr lang="en-US"/>
          </a:p>
        </p:txBody>
      </p:sp>
    </p:spTree>
    <p:extLst>
      <p:ext uri="{BB962C8B-B14F-4D97-AF65-F5344CB8AC3E}">
        <p14:creationId xmlns:p14="http://schemas.microsoft.com/office/powerpoint/2010/main" val="409262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3149600"/>
            <a:ext cx="13817600" cy="21336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689600"/>
            <a:ext cx="11379200" cy="2540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p:txBody>
          <a:bodyPr lIns="0" tIns="0" rIns="0" bIns="0"/>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sz="half" idx="2"/>
          </p:nvPr>
        </p:nvSpPr>
        <p:spPr>
          <a:xfrm>
            <a:off x="812800" y="2336800"/>
            <a:ext cx="7071360" cy="67056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0"/>
            <a:ext cx="7071360" cy="67056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6" name="Holder 6"/>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4" name="Holder 4"/>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3" name="Holder 3"/>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solidFill>
        </p:spPr>
        <p:txBody>
          <a:bodyPr wrap="square" lIns="0" tIns="0" rIns="0" bIns="0" rtlCol="0"/>
          <a:lstStyle/>
          <a:p>
            <a:endParaRPr dirty="0"/>
          </a:p>
        </p:txBody>
      </p:sp>
      <p:sp>
        <p:nvSpPr>
          <p:cNvPr id="2" name="Holder 2"/>
          <p:cNvSpPr>
            <a:spLocks noGrp="1"/>
          </p:cNvSpPr>
          <p:nvPr>
            <p:ph type="title"/>
          </p:nvPr>
        </p:nvSpPr>
        <p:spPr>
          <a:xfrm>
            <a:off x="1257300" y="973779"/>
            <a:ext cx="13741400" cy="713739"/>
          </a:xfrm>
          <a:prstGeom prst="rect">
            <a:avLst/>
          </a:prstGeom>
        </p:spPr>
        <p:txBody>
          <a:bodyPr wrap="square" lIns="0" tIns="0" rIns="0" bIns="0">
            <a:spAutoFit/>
          </a:bodyPr>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a:xfrm>
            <a:off x="1688465" y="2424653"/>
            <a:ext cx="12879069" cy="3089275"/>
          </a:xfrm>
          <a:prstGeom prst="rect">
            <a:avLst/>
          </a:prstGeom>
        </p:spPr>
        <p:txBody>
          <a:bodyPr wrap="square" lIns="0" tIns="0" rIns="0" bIns="0">
            <a:spAutoFit/>
          </a:bodyPr>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a:xfrm>
            <a:off x="1257300" y="9670392"/>
            <a:ext cx="2373629" cy="228600"/>
          </a:xfrm>
          <a:prstGeom prst="rect">
            <a:avLst/>
          </a:prstGeom>
        </p:spPr>
        <p:txBody>
          <a:bodyPr wrap="square" lIns="0" tIns="0" rIns="0" bIns="0">
            <a:spAutoFit/>
          </a:bodyPr>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a:xfrm>
            <a:off x="9477668" y="9669638"/>
            <a:ext cx="5521325" cy="229870"/>
          </a:xfrm>
          <a:prstGeom prst="rect">
            <a:avLst/>
          </a:prstGeom>
        </p:spPr>
        <p:txBody>
          <a:bodyPr wrap="square" lIns="0" tIns="0" rIns="0" bIns="0">
            <a:spAutoFit/>
          </a:bodyPr>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a:xfrm>
            <a:off x="11704320" y="9448800"/>
            <a:ext cx="3738880" cy="5080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w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w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wm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wmf"/><Relationship Id="rId9"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30851"/>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2311309" y="4927600"/>
            <a:ext cx="11633382" cy="2169825"/>
          </a:xfrm>
          <a:prstGeom prst="rect">
            <a:avLst/>
          </a:prstGeom>
        </p:spPr>
        <p:txBody>
          <a:bodyPr vert="horz" wrap="square" lIns="0" tIns="0" rIns="0" bIns="0" rtlCol="0">
            <a:spAutoFit/>
          </a:bodyPr>
          <a:lstStyle/>
          <a:p>
            <a:pPr algn="ctr">
              <a:lnSpc>
                <a:spcPct val="100000"/>
              </a:lnSpc>
            </a:pPr>
            <a:r>
              <a:rPr lang="en-US" sz="7050" b="1" spc="55" dirty="0">
                <a:solidFill>
                  <a:srgbClr val="FFFFFF"/>
                </a:solidFill>
                <a:latin typeface="HelveticaNeueLTStd-Roman"/>
                <a:cs typeface="HelveticaNeueLTStd-Roman"/>
              </a:rPr>
              <a:t>Bleeding Control (B-Con)</a:t>
            </a:r>
          </a:p>
          <a:p>
            <a:pPr algn="ctr">
              <a:lnSpc>
                <a:spcPct val="100000"/>
              </a:lnSpc>
            </a:pPr>
            <a:r>
              <a:rPr lang="en-US" sz="7050" b="1" spc="55" dirty="0">
                <a:solidFill>
                  <a:srgbClr val="FFFFFF"/>
                </a:solidFill>
                <a:latin typeface="HelveticaNeueLTStd-Roman"/>
                <a:cs typeface="HelveticaNeueLTStd-Roman"/>
              </a:rPr>
              <a:t>Basic</a:t>
            </a:r>
            <a:endParaRPr sz="7050" b="1" dirty="0">
              <a:latin typeface="HelveticaNeueLTStd-Roman"/>
              <a:cs typeface="HelveticaNeueLTStd-Roman"/>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20" name="TextBox 19"/>
          <p:cNvSpPr txBox="1"/>
          <p:nvPr/>
        </p:nvSpPr>
        <p:spPr>
          <a:xfrm>
            <a:off x="1920142" y="7332246"/>
            <a:ext cx="12437208" cy="338554"/>
          </a:xfrm>
          <a:prstGeom prst="rect">
            <a:avLst/>
          </a:prstGeom>
          <a:noFill/>
        </p:spPr>
        <p:txBody>
          <a:bodyPr wrap="square" rtlCol="0">
            <a:spAutoFit/>
          </a:bodyPr>
          <a:lstStyle/>
          <a:p>
            <a:pPr algn="ctr"/>
            <a:r>
              <a:rPr lang="en-US" sz="2400" baseline="-25000" dirty="0">
                <a:solidFill>
                  <a:schemeClr val="bg1"/>
                </a:solidFill>
              </a:rPr>
              <a:t>Copyright © 2017 by the American College of Surgeons</a:t>
            </a:r>
          </a:p>
        </p:txBody>
      </p:sp>
      <p:sp>
        <p:nvSpPr>
          <p:cNvPr id="30"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1" name="object 8"/>
          <p:cNvSpPr/>
          <p:nvPr/>
        </p:nvSpPr>
        <p:spPr>
          <a:xfrm>
            <a:off x="12464906" y="8653795"/>
            <a:ext cx="2722248" cy="134010"/>
          </a:xfrm>
          <a:prstGeom prst="rect">
            <a:avLst/>
          </a:prstGeom>
          <a:blipFill>
            <a:blip r:embed="rId7" cstate="print"/>
            <a:stretch>
              <a:fillRect/>
            </a:stretch>
          </a:blipFill>
        </p:spPr>
        <p:txBody>
          <a:bodyPr wrap="square" lIns="0" tIns="0" rIns="0" bIns="0" rtlCol="0"/>
          <a:lstStyle/>
          <a:p>
            <a:endParaRPr dirty="0"/>
          </a:p>
        </p:txBody>
      </p:sp>
      <p:sp>
        <p:nvSpPr>
          <p:cNvPr id="32" name="object 9"/>
          <p:cNvSpPr/>
          <p:nvPr/>
        </p:nvSpPr>
        <p:spPr>
          <a:xfrm>
            <a:off x="12462338" y="8918607"/>
            <a:ext cx="2306835" cy="363395"/>
          </a:xfrm>
          <a:prstGeom prst="rect">
            <a:avLst/>
          </a:prstGeom>
          <a:blipFill>
            <a:blip r:embed="rId8" cstate="print"/>
            <a:stretch>
              <a:fillRect/>
            </a:stretch>
          </a:blipFill>
        </p:spPr>
        <p:txBody>
          <a:bodyPr wrap="square" lIns="0" tIns="0" rIns="0" bIns="0" rtlCol="0"/>
          <a:lstStyle/>
          <a:p>
            <a:endParaRPr dirty="0"/>
          </a:p>
        </p:txBody>
      </p:sp>
      <p:sp>
        <p:nvSpPr>
          <p:cNvPr id="33"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4"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5" name="object 12"/>
          <p:cNvSpPr/>
          <p:nvPr/>
        </p:nvSpPr>
        <p:spPr>
          <a:xfrm>
            <a:off x="11529416" y="8432800"/>
            <a:ext cx="876528" cy="945845"/>
          </a:xfrm>
          <a:prstGeom prst="rect">
            <a:avLst/>
          </a:prstGeom>
          <a:blipFill>
            <a:blip r:embed="rId9" cstate="print"/>
            <a:stretch>
              <a:fillRect/>
            </a:stretch>
          </a:blip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3376265"/>
            <a:ext cx="11442700" cy="5937523"/>
          </a:xfrm>
          <a:prstGeom prst="rect">
            <a:avLst/>
          </a:prstGeom>
        </p:spPr>
        <p:txBody>
          <a:bodyPr vert="horz" wrap="square" lIns="0" tIns="0" rIns="0" bIns="0" rtlCol="0">
            <a:spAutoFit/>
          </a:bodyPr>
          <a:lstStyle/>
          <a:p>
            <a:pPr marL="12700">
              <a:lnSpc>
                <a:spcPct val="100000"/>
              </a:lnSpc>
            </a:pPr>
            <a:r>
              <a:rPr sz="3200" b="1" spc="20" dirty="0">
                <a:solidFill>
                  <a:srgbClr val="1D2258"/>
                </a:solidFill>
                <a:latin typeface="HelveticaNeueLTStd-Bd"/>
                <a:cs typeface="HelveticaNeueLTStd-Bd"/>
              </a:rPr>
              <a:t>Find </a:t>
            </a:r>
            <a:r>
              <a:rPr sz="3200" b="1" spc="10" dirty="0">
                <a:solidFill>
                  <a:srgbClr val="1D2258"/>
                </a:solidFill>
                <a:latin typeface="HelveticaNeueLTStd-Bd"/>
                <a:cs typeface="HelveticaNeueLTStd-Bd"/>
              </a:rPr>
              <a:t>where </a:t>
            </a:r>
            <a:r>
              <a:rPr sz="3200" b="1" spc="20" dirty="0">
                <a:solidFill>
                  <a:srgbClr val="1D2258"/>
                </a:solidFill>
                <a:latin typeface="HelveticaNeueLTStd-Bd"/>
                <a:cs typeface="HelveticaNeueLTStd-Bd"/>
              </a:rPr>
              <a:t>the </a:t>
            </a:r>
            <a:r>
              <a:rPr sz="3200" b="1" spc="25" dirty="0">
                <a:solidFill>
                  <a:srgbClr val="1D2258"/>
                </a:solidFill>
                <a:latin typeface="HelveticaNeueLTStd-Bd"/>
                <a:cs typeface="HelveticaNeueLTStd-Bd"/>
              </a:rPr>
              <a:t>victim </a:t>
            </a:r>
            <a:r>
              <a:rPr sz="3200" b="1" spc="15" dirty="0">
                <a:solidFill>
                  <a:srgbClr val="1D2258"/>
                </a:solidFill>
                <a:latin typeface="HelveticaNeueLTStd-Bd"/>
                <a:cs typeface="HelveticaNeueLTStd-Bd"/>
              </a:rPr>
              <a:t>is </a:t>
            </a:r>
            <a:r>
              <a:rPr sz="3200" b="1" spc="25" dirty="0">
                <a:solidFill>
                  <a:srgbClr val="1D2258"/>
                </a:solidFill>
                <a:latin typeface="HelveticaNeueLTStd-Bd"/>
                <a:cs typeface="HelveticaNeueLTStd-Bd"/>
              </a:rPr>
              <a:t>bleeding</a:t>
            </a:r>
            <a:r>
              <a:rPr sz="3200" b="1" spc="195" dirty="0">
                <a:solidFill>
                  <a:srgbClr val="1D2258"/>
                </a:solidFill>
                <a:latin typeface="HelveticaNeueLTStd-Bd"/>
                <a:cs typeface="HelveticaNeueLTStd-Bd"/>
              </a:rPr>
              <a:t> </a:t>
            </a:r>
            <a:r>
              <a:rPr sz="3200" b="1" spc="15" dirty="0">
                <a:solidFill>
                  <a:srgbClr val="1D2258"/>
                </a:solidFill>
                <a:latin typeface="HelveticaNeueLTStd-Bd"/>
                <a:cs typeface="HelveticaNeueLTStd-Bd"/>
              </a:rPr>
              <a:t>from</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15" dirty="0">
                <a:solidFill>
                  <a:srgbClr val="1D2258"/>
                </a:solidFill>
                <a:latin typeface="HelveticaNeueLTStd-Bd"/>
                <a:cs typeface="HelveticaNeueLTStd-Bd"/>
              </a:rPr>
              <a:t>Open </a:t>
            </a:r>
            <a:r>
              <a:rPr sz="2800" b="1" spc="10" dirty="0">
                <a:solidFill>
                  <a:srgbClr val="1D2258"/>
                </a:solidFill>
                <a:latin typeface="HelveticaNeueLTStd-Bd"/>
                <a:cs typeface="HelveticaNeueLTStd-Bd"/>
              </a:rPr>
              <a:t>or remove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clothing </a:t>
            </a:r>
            <a:r>
              <a:rPr sz="2800" b="1" spc="10"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you can see the</a:t>
            </a:r>
            <a:r>
              <a:rPr sz="2800" b="1" spc="4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a:lnSpc>
                <a:spcPct val="100000"/>
              </a:lnSpc>
              <a:buClr>
                <a:srgbClr val="27306B"/>
              </a:buClr>
              <a:buFont typeface="HelveticaNeueLTStd-Bd"/>
              <a:buChar char="•"/>
            </a:pPr>
            <a:endParaRPr sz="2800" dirty="0">
              <a:solidFill>
                <a:srgbClr val="1D2258"/>
              </a:solidFill>
              <a:latin typeface="Times New Roman"/>
              <a:cs typeface="Times New Roman"/>
            </a:endParaRPr>
          </a:p>
          <a:p>
            <a:pPr marL="12700">
              <a:lnSpc>
                <a:spcPct val="100000"/>
              </a:lnSpc>
              <a:spcBef>
                <a:spcPts val="1820"/>
              </a:spcBef>
            </a:pPr>
            <a:r>
              <a:rPr sz="3200" b="1" spc="20" dirty="0">
                <a:solidFill>
                  <a:srgbClr val="1D2258"/>
                </a:solidFill>
                <a:latin typeface="HelveticaNeueLTStd-Bd"/>
                <a:cs typeface="HelveticaNeueLTStd-Bd"/>
              </a:rPr>
              <a:t>Look for and </a:t>
            </a:r>
            <a:r>
              <a:rPr sz="3200" b="1" spc="25" dirty="0">
                <a:solidFill>
                  <a:srgbClr val="1D2258"/>
                </a:solidFill>
                <a:latin typeface="HelveticaNeueLTStd-Bd"/>
                <a:cs typeface="HelveticaNeueLTStd-Bd"/>
              </a:rPr>
              <a:t>identify “life-threatening”</a:t>
            </a:r>
            <a:r>
              <a:rPr sz="3200" b="1" spc="1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spurting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won’t </a:t>
            </a:r>
            <a:r>
              <a:rPr sz="2800" b="1" spc="15" dirty="0">
                <a:solidFill>
                  <a:srgbClr val="1D2258"/>
                </a:solidFill>
                <a:latin typeface="HelveticaNeueLTStd-Bd"/>
                <a:cs typeface="HelveticaNeueLTStd-Bd"/>
              </a:rPr>
              <a:t>stop </a:t>
            </a:r>
            <a:r>
              <a:rPr sz="2800" b="1" spc="20" dirty="0">
                <a:solidFill>
                  <a:srgbClr val="1D2258"/>
                </a:solidFill>
                <a:latin typeface="HelveticaNeueLTStd-Bd"/>
                <a:cs typeface="HelveticaNeueLTStd-Bd"/>
              </a:rPr>
              <a:t>coming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8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pooling </a:t>
            </a:r>
            <a:r>
              <a:rPr sz="2800" b="1" spc="10" dirty="0">
                <a:solidFill>
                  <a:srgbClr val="1D2258"/>
                </a:solidFill>
                <a:latin typeface="HelveticaNeueLTStd-Bd"/>
                <a:cs typeface="HelveticaNeueLTStd-Bd"/>
              </a:rPr>
              <a:t>on </a:t>
            </a:r>
            <a:r>
              <a:rPr sz="2800" b="1" spc="15" dirty="0">
                <a:solidFill>
                  <a:srgbClr val="1D2258"/>
                </a:solidFill>
                <a:latin typeface="HelveticaNeueLTStd-Bd"/>
                <a:cs typeface="HelveticaNeueLTStd-Bd"/>
              </a:rPr>
              <a:t>the</a:t>
            </a:r>
            <a:r>
              <a:rPr sz="2800" b="1" spc="2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ground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Clothing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Bandages </a:t>
            </a:r>
            <a:r>
              <a:rPr sz="2800" b="1" spc="15" dirty="0">
                <a:solidFill>
                  <a:srgbClr val="1D2258"/>
                </a:solidFill>
                <a:latin typeface="HelveticaNeueLTStd-Bd"/>
                <a:cs typeface="HelveticaNeueLTStd-Bd"/>
              </a:rPr>
              <a:t>that </a:t>
            </a:r>
            <a:r>
              <a:rPr sz="2800" b="1" dirty="0">
                <a:solidFill>
                  <a:srgbClr val="1D2258"/>
                </a:solidFill>
                <a:latin typeface="HelveticaNeueLTStd-Bd"/>
                <a:cs typeface="HelveticaNeueLTStd-Bd"/>
              </a:rPr>
              <a:t>are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7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15" dirty="0">
                <a:solidFill>
                  <a:srgbClr val="1D2258"/>
                </a:solidFill>
                <a:latin typeface="HelveticaNeueLTStd-Bd"/>
                <a:cs typeface="HelveticaNeueLTStd-Bd"/>
              </a:rPr>
              <a:t>Loss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all </a:t>
            </a:r>
            <a:r>
              <a:rPr sz="2800" b="1" spc="10" dirty="0">
                <a:solidFill>
                  <a:srgbClr val="1D2258"/>
                </a:solidFill>
                <a:latin typeface="HelveticaNeueLTStd-Bd"/>
                <a:cs typeface="HelveticaNeueLTStd-Bd"/>
              </a:rPr>
              <a:t>or </a:t>
            </a:r>
            <a:r>
              <a:rPr sz="2800" b="1" spc="15" dirty="0">
                <a:solidFill>
                  <a:srgbClr val="1D2258"/>
                </a:solidFill>
                <a:latin typeface="HelveticaNeueLTStd-Bd"/>
                <a:cs typeface="HelveticaNeueLTStd-Bd"/>
              </a:rPr>
              <a:t>part </a:t>
            </a:r>
            <a:r>
              <a:rPr sz="2800" b="1" spc="10" dirty="0">
                <a:solidFill>
                  <a:srgbClr val="1D2258"/>
                </a:solidFill>
                <a:latin typeface="HelveticaNeueLTStd-Bd"/>
                <a:cs typeface="HelveticaNeueLTStd-Bd"/>
              </a:rPr>
              <a:t>of an </a:t>
            </a:r>
            <a:r>
              <a:rPr sz="2800" b="1" spc="15" dirty="0">
                <a:solidFill>
                  <a:srgbClr val="1D2258"/>
                </a:solidFill>
                <a:latin typeface="HelveticaNeueLTStd-Bd"/>
                <a:cs typeface="HelveticaNeueLTStd-Bd"/>
              </a:rPr>
              <a:t>arm </a:t>
            </a:r>
            <a:r>
              <a:rPr sz="2800" b="1" spc="10" dirty="0">
                <a:solidFill>
                  <a:srgbClr val="1D2258"/>
                </a:solidFill>
                <a:latin typeface="HelveticaNeueLTStd-Bd"/>
                <a:cs typeface="HelveticaNeueLTStd-Bd"/>
              </a:rPr>
              <a:t>or</a:t>
            </a:r>
            <a:r>
              <a:rPr sz="2800" b="1" spc="3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leg</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Bleeding </a:t>
            </a:r>
            <a:r>
              <a:rPr sz="2800" b="1" spc="10" dirty="0">
                <a:solidFill>
                  <a:srgbClr val="1D2258"/>
                </a:solidFill>
                <a:latin typeface="HelveticaNeueLTStd-Bd"/>
                <a:cs typeface="HelveticaNeueLTStd-Bd"/>
              </a:rPr>
              <a:t>in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victim </a:t>
            </a:r>
            <a:r>
              <a:rPr sz="2800" b="1" spc="15" dirty="0">
                <a:solidFill>
                  <a:srgbClr val="1D2258"/>
                </a:solidFill>
                <a:latin typeface="HelveticaNeueLTStd-Bd"/>
                <a:cs typeface="HelveticaNeueLTStd-Bd"/>
              </a:rPr>
              <a:t>who </a:t>
            </a:r>
            <a:r>
              <a:rPr sz="2800" b="1" spc="10" dirty="0">
                <a:solidFill>
                  <a:srgbClr val="1D2258"/>
                </a:solidFill>
                <a:latin typeface="HelveticaNeueLTStd-Bd"/>
                <a:cs typeface="HelveticaNeueLTStd-Bd"/>
              </a:rPr>
              <a:t>is </a:t>
            </a:r>
            <a:r>
              <a:rPr sz="2800" b="1" spc="15" dirty="0">
                <a:solidFill>
                  <a:srgbClr val="1D2258"/>
                </a:solidFill>
                <a:latin typeface="HelveticaNeueLTStd-Bd"/>
                <a:cs typeface="HelveticaNeueLTStd-Bd"/>
              </a:rPr>
              <a:t>now </a:t>
            </a:r>
            <a:r>
              <a:rPr sz="2800" b="1" spc="20" dirty="0">
                <a:solidFill>
                  <a:srgbClr val="1D2258"/>
                </a:solidFill>
                <a:latin typeface="HelveticaNeueLTStd-Bd"/>
                <a:cs typeface="HelveticaNeueLTStd-Bd"/>
              </a:rPr>
              <a:t>confused </a:t>
            </a:r>
            <a:r>
              <a:rPr sz="2800" b="1" spc="10" dirty="0">
                <a:solidFill>
                  <a:srgbClr val="1D2258"/>
                </a:solidFill>
                <a:latin typeface="HelveticaNeueLTStd-Bd"/>
                <a:cs typeface="HelveticaNeueLTStd-Bd"/>
              </a:rPr>
              <a:t>or</a:t>
            </a:r>
            <a:r>
              <a:rPr sz="2800" b="1" spc="3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unconscious</a:t>
            </a:r>
            <a:endParaRPr sz="2800" dirty="0">
              <a:solidFill>
                <a:srgbClr val="1D2258"/>
              </a:solidFill>
              <a:latin typeface="HelveticaNeueLTStd-Bd"/>
              <a:cs typeface="HelveticaNeueLTStd-Bd"/>
            </a:endParaRPr>
          </a:p>
        </p:txBody>
      </p:sp>
      <p:sp>
        <p:nvSpPr>
          <p:cNvPr id="9" name="object 9"/>
          <p:cNvSpPr txBox="1"/>
          <p:nvPr/>
        </p:nvSpPr>
        <p:spPr>
          <a:xfrm>
            <a:off x="1257300" y="2106748"/>
            <a:ext cx="3722370"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Bleeding</a:t>
            </a:r>
            <a:endParaRPr sz="480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8851900" cy="184922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25" dirty="0">
                <a:solidFill>
                  <a:srgbClr val="27306B"/>
                </a:solidFill>
                <a:latin typeface="HelveticaNeueLTStd-Bd"/>
                <a:cs typeface="HelveticaNeueLTStd-Bd"/>
              </a:rPr>
              <a:t>What </a:t>
            </a:r>
            <a:r>
              <a:rPr sz="3800" b="1" spc="15" dirty="0">
                <a:solidFill>
                  <a:srgbClr val="27306B"/>
                </a:solidFill>
                <a:latin typeface="HelveticaNeueLTStd-Bd"/>
                <a:cs typeface="HelveticaNeueLTStd-Bd"/>
              </a:rPr>
              <a:t>is </a:t>
            </a:r>
            <a:r>
              <a:rPr sz="3800" b="1" spc="25" dirty="0">
                <a:solidFill>
                  <a:srgbClr val="27306B"/>
                </a:solidFill>
                <a:latin typeface="HelveticaNeueLTStd-Bd"/>
                <a:cs typeface="HelveticaNeueLTStd-Bd"/>
              </a:rPr>
              <a:t>“life-threatening”</a:t>
            </a:r>
            <a:r>
              <a:rPr sz="3800" b="1" spc="165" dirty="0">
                <a:solidFill>
                  <a:srgbClr val="27306B"/>
                </a:solidFill>
                <a:latin typeface="HelveticaNeueLTStd-Bd"/>
                <a:cs typeface="HelveticaNeueLTStd-Bd"/>
              </a:rPr>
              <a:t> </a:t>
            </a:r>
            <a:r>
              <a:rPr sz="3800" b="1" spc="35" dirty="0">
                <a:solidFill>
                  <a:srgbClr val="27306B"/>
                </a:solidFill>
                <a:latin typeface="HelveticaNeueLTStd-Bd"/>
                <a:cs typeface="HelveticaNeueLTStd-Bd"/>
              </a:rPr>
              <a:t>bleeding?</a:t>
            </a:r>
            <a:endParaRPr sz="3800" dirty="0">
              <a:latin typeface="HelveticaNeueLTStd-Bd"/>
              <a:cs typeface="HelveticaNeueLTStd-Bd"/>
            </a:endParaRPr>
          </a:p>
        </p:txBody>
      </p:sp>
      <p:sp>
        <p:nvSpPr>
          <p:cNvPr id="9" name="object 9"/>
          <p:cNvSpPr/>
          <p:nvPr/>
        </p:nvSpPr>
        <p:spPr>
          <a:xfrm>
            <a:off x="8432800" y="4248150"/>
            <a:ext cx="5588000" cy="41275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432800" y="4248150"/>
            <a:ext cx="5588000" cy="4127500"/>
          </a:xfrm>
          <a:custGeom>
            <a:avLst/>
            <a:gdLst/>
            <a:ahLst/>
            <a:cxnLst/>
            <a:rect l="l" t="t" r="r" b="b"/>
            <a:pathLst>
              <a:path w="5588000" h="4127500">
                <a:moveTo>
                  <a:pt x="0" y="4127500"/>
                </a:moveTo>
                <a:lnTo>
                  <a:pt x="5588000" y="4127500"/>
                </a:lnTo>
                <a:lnTo>
                  <a:pt x="5588000" y="0"/>
                </a:lnTo>
                <a:lnTo>
                  <a:pt x="0" y="0"/>
                </a:lnTo>
                <a:lnTo>
                  <a:pt x="0" y="4127500"/>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420100" y="8450398"/>
            <a:ext cx="4959350"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soaking </a:t>
            </a:r>
            <a:r>
              <a:rPr sz="2400" spc="10" dirty="0">
                <a:solidFill>
                  <a:srgbClr val="27306B"/>
                </a:solidFill>
                <a:latin typeface="HelveticaNeueLTStd-Roman"/>
                <a:cs typeface="HelveticaNeueLTStd-Roman"/>
              </a:rPr>
              <a:t>the </a:t>
            </a:r>
            <a:r>
              <a:rPr sz="2400" spc="15" dirty="0">
                <a:solidFill>
                  <a:srgbClr val="27306B"/>
                </a:solidFill>
                <a:latin typeface="HelveticaNeueLTStd-Roman"/>
                <a:cs typeface="HelveticaNeueLTStd-Roman"/>
              </a:rPr>
              <a:t>sheet </a:t>
            </a:r>
            <a:r>
              <a:rPr sz="2400" spc="10" dirty="0">
                <a:solidFill>
                  <a:srgbClr val="27306B"/>
                </a:solidFill>
                <a:latin typeface="HelveticaNeueLTStd-Roman"/>
                <a:cs typeface="HelveticaNeueLTStd-Roman"/>
              </a:rPr>
              <a:t>or</a:t>
            </a:r>
            <a:r>
              <a:rPr sz="2400" spc="10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clothing</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2" name="object 12"/>
          <p:cNvSpPr txBox="1"/>
          <p:nvPr/>
        </p:nvSpPr>
        <p:spPr>
          <a:xfrm>
            <a:off x="1257300" y="8450398"/>
            <a:ext cx="4251960" cy="374015"/>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spurting </a:t>
            </a:r>
            <a:r>
              <a:rPr sz="2400" spc="10" dirty="0">
                <a:solidFill>
                  <a:srgbClr val="27306B"/>
                </a:solidFill>
                <a:latin typeface="HelveticaNeueLTStd-Roman"/>
                <a:cs typeface="HelveticaNeueLTStd-Roman"/>
              </a:rPr>
              <a:t>out of </a:t>
            </a:r>
            <a:r>
              <a:rPr sz="2400" dirty="0">
                <a:solidFill>
                  <a:srgbClr val="27306B"/>
                </a:solidFill>
                <a:latin typeface="HelveticaNeueLTStd-Roman"/>
                <a:cs typeface="HelveticaNeueLTStd-Roman"/>
              </a:rPr>
              <a:t>a</a:t>
            </a:r>
            <a:r>
              <a:rPr sz="2400" spc="10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a:t>
            </a:r>
            <a:endParaRPr sz="2400">
              <a:latin typeface="HelveticaNeueLTStd-Roman"/>
              <a:cs typeface="HelveticaNeueLTStd-Roman"/>
            </a:endParaRPr>
          </a:p>
        </p:txBody>
      </p:sp>
      <p:pic>
        <p:nvPicPr>
          <p:cNvPr id="17" name="0203V01 Femoral Bleeding 10110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70000" y="4241800"/>
            <a:ext cx="5923280" cy="4038600"/>
          </a:xfrm>
          <a:prstGeom prst="rect">
            <a:avLst/>
          </a:prstGeom>
          <a:ln w="9525" cmpd="sng">
            <a:solidFill>
              <a:srgbClr val="FF0000"/>
            </a:solidFill>
          </a:ln>
        </p:spPr>
      </p:pic>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588355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(1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a:lnSpc>
                <a:spcPct val="100000"/>
              </a:lnSpc>
              <a:spcBef>
                <a:spcPts val="40"/>
              </a:spcBef>
            </a:pPr>
            <a:endParaRPr sz="3050" dirty="0">
              <a:latin typeface="Times New Roman"/>
              <a:cs typeface="Times New Roman"/>
            </a:endParaRPr>
          </a:p>
          <a:p>
            <a:pPr marL="2451100">
              <a:lnSpc>
                <a:spcPct val="100000"/>
              </a:lnSpc>
            </a:pPr>
            <a:r>
              <a:rPr sz="3600" b="1" spc="20" dirty="0">
                <a:solidFill>
                  <a:srgbClr val="1D2258"/>
                </a:solidFill>
                <a:latin typeface="HelveticaNeueLTStd-Bd"/>
                <a:cs typeface="HelveticaNeueLTStd-Bd"/>
              </a:rPr>
              <a:t>Arm and Leg</a:t>
            </a:r>
            <a:r>
              <a:rPr sz="3600" b="1" spc="110" dirty="0">
                <a:solidFill>
                  <a:srgbClr val="1D2258"/>
                </a:solidFill>
                <a:latin typeface="HelveticaNeueLTStd-Bd"/>
                <a:cs typeface="HelveticaNeueLTStd-Bd"/>
              </a:rPr>
              <a:t> </a:t>
            </a:r>
            <a:r>
              <a:rPr sz="3600" b="1" spc="10" dirty="0">
                <a:solidFill>
                  <a:srgbClr val="1D2258"/>
                </a:solidFill>
                <a:latin typeface="HelveticaNeueLTStd-Bd"/>
                <a:cs typeface="HelveticaNeueLTStd-Bd"/>
              </a:rPr>
              <a:t>Wounds</a:t>
            </a:r>
            <a:endParaRPr sz="3600" dirty="0">
              <a:solidFill>
                <a:srgbClr val="1D2258"/>
              </a:solidFill>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Most </a:t>
            </a:r>
            <a:r>
              <a:rPr sz="3000" b="1" spc="15" dirty="0">
                <a:solidFill>
                  <a:srgbClr val="27306B"/>
                </a:solidFill>
                <a:latin typeface="HelveticaNeueLTStd-Bd"/>
                <a:cs typeface="HelveticaNeueLTStd-Bd"/>
              </a:rPr>
              <a:t>frequent </a:t>
            </a:r>
            <a:r>
              <a:rPr sz="3000" b="1" spc="20" dirty="0">
                <a:solidFill>
                  <a:srgbClr val="27306B"/>
                </a:solidFill>
                <a:latin typeface="HelveticaNeueLTStd-Bd"/>
                <a:cs typeface="HelveticaNeueLTStd-Bd"/>
              </a:rPr>
              <a:t>cause </a:t>
            </a:r>
            <a:r>
              <a:rPr sz="3000" b="1" spc="15" dirty="0">
                <a:solidFill>
                  <a:srgbClr val="27306B"/>
                </a:solidFill>
                <a:latin typeface="HelveticaNeueLTStd-Bd"/>
                <a:cs typeface="HelveticaNeueLTStd-Bd"/>
              </a:rPr>
              <a:t>of</a:t>
            </a:r>
            <a:r>
              <a:rPr sz="3000" b="1" spc="145" dirty="0">
                <a:solidFill>
                  <a:srgbClr val="27306B"/>
                </a:solidFill>
                <a:latin typeface="HelveticaNeueLTStd-Bd"/>
                <a:cs typeface="HelveticaNeueLTStd-Bd"/>
              </a:rPr>
              <a:t> </a:t>
            </a:r>
            <a:r>
              <a:rPr sz="3000" b="1" spc="25" dirty="0">
                <a:solidFill>
                  <a:srgbClr val="D72827"/>
                </a:solidFill>
                <a:latin typeface="Helvetica Neue"/>
                <a:cs typeface="Helvetica Neue"/>
              </a:rPr>
              <a:t>preventable</a:t>
            </a:r>
            <a:endParaRPr sz="3000" dirty="0">
              <a:latin typeface="Helvetica Neue"/>
              <a:cs typeface="Helvetica Neue"/>
            </a:endParaRPr>
          </a:p>
          <a:p>
            <a:pPr marL="2832100">
              <a:lnSpc>
                <a:spcPct val="100000"/>
              </a:lnSpc>
              <a:spcBef>
                <a:spcPts val="400"/>
              </a:spcBef>
            </a:pPr>
            <a:r>
              <a:rPr sz="3000" b="1" spc="20" dirty="0">
                <a:solidFill>
                  <a:srgbClr val="27306B"/>
                </a:solidFill>
                <a:latin typeface="HelveticaNeueLTStd-Bd"/>
                <a:cs typeface="HelveticaNeueLTStd-Bd"/>
              </a:rPr>
              <a:t>death </a:t>
            </a:r>
            <a:r>
              <a:rPr sz="3000" b="1" spc="5" dirty="0">
                <a:solidFill>
                  <a:srgbClr val="27306B"/>
                </a:solidFill>
                <a:latin typeface="HelveticaNeueLTStd-Bd"/>
                <a:cs typeface="HelveticaNeueLTStd-Bd"/>
              </a:rPr>
              <a:t>from</a:t>
            </a:r>
            <a:r>
              <a:rPr sz="3000" b="1" spc="30" dirty="0">
                <a:solidFill>
                  <a:srgbClr val="27306B"/>
                </a:solidFill>
                <a:latin typeface="HelveticaNeueLTStd-Bd"/>
                <a:cs typeface="HelveticaNeueLTStd-Bd"/>
              </a:rPr>
              <a:t> injury</a:t>
            </a:r>
            <a:endParaRPr sz="3000" dirty="0">
              <a:latin typeface="HelveticaNeueLTStd-Bd"/>
              <a:cs typeface="HelveticaNeueLTStd-Bd"/>
            </a:endParaRPr>
          </a:p>
          <a:p>
            <a:pPr marL="2832100" marR="262382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5" dirty="0">
                <a:solidFill>
                  <a:srgbClr val="27306B"/>
                </a:solidFill>
                <a:latin typeface="HelveticaNeueLTStd-Bd"/>
                <a:cs typeface="HelveticaNeueLTStd-Bd"/>
              </a:rPr>
              <a:t>from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wounds </a:t>
            </a:r>
            <a:r>
              <a:rPr sz="3000" b="1" spc="20" dirty="0">
                <a:solidFill>
                  <a:srgbClr val="27306B"/>
                </a:solidFill>
                <a:latin typeface="HelveticaNeueLTStd-Bd"/>
                <a:cs typeface="HelveticaNeueLTStd-Bd"/>
              </a:rPr>
              <a:t>can </a:t>
            </a:r>
            <a:r>
              <a:rPr sz="3000" b="1" spc="30"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15"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15" dirty="0">
                <a:solidFill>
                  <a:srgbClr val="27306B"/>
                </a:solidFill>
                <a:latin typeface="HelveticaNeueLTStd-Bd"/>
                <a:cs typeface="HelveticaNeueLTStd-Bd"/>
              </a:rPr>
              <a:t>or</a:t>
            </a:r>
            <a:r>
              <a:rPr sz="3000" b="1" spc="175" dirty="0">
                <a:solidFill>
                  <a:srgbClr val="27306B"/>
                </a:solidFill>
                <a:latin typeface="HelveticaNeueLTStd-Bd"/>
                <a:cs typeface="HelveticaNeueLTStd-Bd"/>
              </a:rPr>
              <a:t> </a:t>
            </a:r>
            <a:r>
              <a:rPr sz="3000" b="1" dirty="0">
                <a:solidFill>
                  <a:srgbClr val="27306B"/>
                </a:solidFill>
                <a:latin typeface="HelveticaNeueLTStd-Bd"/>
                <a:cs typeface="HelveticaNeueLTStd-Bd"/>
              </a:rPr>
              <a:t>a</a:t>
            </a:r>
            <a:endParaRPr sz="3000" dirty="0">
              <a:latin typeface="HelveticaNeueLTStd-Bd"/>
              <a:cs typeface="HelveticaNeueLTStd-Bd"/>
            </a:endParaRPr>
          </a:p>
          <a:p>
            <a:pPr marL="2832100">
              <a:lnSpc>
                <a:spcPct val="100000"/>
              </a:lnSpc>
              <a:spcBef>
                <a:spcPts val="400"/>
              </a:spcBef>
            </a:pPr>
            <a:r>
              <a:rPr sz="3000" b="1" spc="35" dirty="0">
                <a:solidFill>
                  <a:srgbClr val="D72827"/>
                </a:solidFill>
                <a:latin typeface="HelveticaNeueLTStd-Bd"/>
                <a:cs typeface="HelveticaNeueLTStd-Bd"/>
              </a:rPr>
              <a:t>tourniquet</a:t>
            </a:r>
            <a:endParaRPr sz="3000" dirty="0">
              <a:latin typeface="HelveticaNeueLTStd-Bd"/>
              <a:cs typeface="HelveticaNeueLTStd-Bd"/>
            </a:endParaRPr>
          </a:p>
        </p:txBody>
      </p:sp>
      <p:sp>
        <p:nvSpPr>
          <p:cNvPr id="9" name="object 9"/>
          <p:cNvSpPr/>
          <p:nvPr/>
        </p:nvSpPr>
        <p:spPr>
          <a:xfrm>
            <a:off x="1278055" y="4515142"/>
            <a:ext cx="1957917" cy="457805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1968500" cy="4578350"/>
          </a:xfrm>
          <a:custGeom>
            <a:avLst/>
            <a:gdLst/>
            <a:ahLst/>
            <a:cxnLst/>
            <a:rect l="l" t="t" r="r" b="b"/>
            <a:pathLst>
              <a:path w="1968500" h="4578350">
                <a:moveTo>
                  <a:pt x="0" y="4578057"/>
                </a:moveTo>
                <a:lnTo>
                  <a:pt x="1968500" y="4578057"/>
                </a:lnTo>
                <a:lnTo>
                  <a:pt x="1968500" y="0"/>
                </a:lnTo>
                <a:lnTo>
                  <a:pt x="0" y="0"/>
                </a:lnTo>
                <a:lnTo>
                  <a:pt x="0" y="4578057"/>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142133" y="4521212"/>
            <a:ext cx="4051308" cy="358802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142129" y="4515142"/>
            <a:ext cx="4064000" cy="3594100"/>
          </a:xfrm>
          <a:custGeom>
            <a:avLst/>
            <a:gdLst/>
            <a:ahLst/>
            <a:cxnLst/>
            <a:rect l="l" t="t" r="r" b="b"/>
            <a:pathLst>
              <a:path w="4064000" h="3594100">
                <a:moveTo>
                  <a:pt x="0" y="3594100"/>
                </a:moveTo>
                <a:lnTo>
                  <a:pt x="4064000" y="3594100"/>
                </a:lnTo>
                <a:lnTo>
                  <a:pt x="4064000" y="0"/>
                </a:lnTo>
                <a:lnTo>
                  <a:pt x="0" y="0"/>
                </a:lnTo>
                <a:lnTo>
                  <a:pt x="0" y="359410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11129433" y="8198088"/>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4798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4060"/>
              </a:spcBef>
            </a:pPr>
            <a:r>
              <a:rPr sz="3800" b="1" spc="5" dirty="0">
                <a:solidFill>
                  <a:srgbClr val="27306B"/>
                </a:solidFill>
                <a:latin typeface="HelveticaNeueLTStd-Bd"/>
                <a:cs typeface="HelveticaNeueLTStd-Bd"/>
              </a:rPr>
              <a:t>Wounds </a:t>
            </a:r>
            <a:r>
              <a:rPr sz="3800" b="1" spc="25" dirty="0">
                <a:solidFill>
                  <a:srgbClr val="27306B"/>
                </a:solidFill>
                <a:latin typeface="HelveticaNeueLTStd-Bd"/>
                <a:cs typeface="HelveticaNeueLTStd-Bd"/>
              </a:rPr>
              <a:t>That </a:t>
            </a:r>
            <a:r>
              <a:rPr sz="3800" b="1" spc="20" dirty="0">
                <a:solidFill>
                  <a:srgbClr val="27306B"/>
                </a:solidFill>
                <a:latin typeface="HelveticaNeueLTStd-Bd"/>
                <a:cs typeface="HelveticaNeueLTStd-Bd"/>
              </a:rPr>
              <a:t>Can </a:t>
            </a:r>
            <a:r>
              <a:rPr sz="3800" b="1" spc="25" dirty="0">
                <a:solidFill>
                  <a:srgbClr val="27306B"/>
                </a:solidFill>
                <a:latin typeface="HelveticaNeueLTStd-Bd"/>
                <a:cs typeface="HelveticaNeueLTStd-Bd"/>
              </a:rPr>
              <a:t>Lead </a:t>
            </a:r>
            <a:r>
              <a:rPr sz="3800" b="1" spc="15" dirty="0">
                <a:solidFill>
                  <a:srgbClr val="27306B"/>
                </a:solidFill>
                <a:latin typeface="HelveticaNeueLTStd-Bd"/>
                <a:cs typeface="HelveticaNeueLTStd-Bd"/>
              </a:rPr>
              <a:t>to </a:t>
            </a:r>
            <a:r>
              <a:rPr sz="3800" b="1" spc="25" dirty="0">
                <a:solidFill>
                  <a:srgbClr val="27306B"/>
                </a:solidFill>
                <a:latin typeface="HelveticaNeueLTStd-Bd"/>
                <a:cs typeface="HelveticaNeueLTStd-Bd"/>
              </a:rPr>
              <a:t>Death </a:t>
            </a:r>
            <a:r>
              <a:rPr sz="3800" b="1" spc="5" dirty="0">
                <a:solidFill>
                  <a:srgbClr val="27306B"/>
                </a:solidFill>
                <a:latin typeface="HelveticaNeueLTStd-Bd"/>
                <a:cs typeface="HelveticaNeueLTStd-Bd"/>
              </a:rPr>
              <a:t>from </a:t>
            </a:r>
            <a:r>
              <a:rPr sz="3800" b="1" spc="30" dirty="0">
                <a:solidFill>
                  <a:srgbClr val="27306B"/>
                </a:solidFill>
                <a:latin typeface="HelveticaNeueLTStd-Bd"/>
                <a:cs typeface="HelveticaNeueLTStd-Bd"/>
              </a:rPr>
              <a:t>Bleeding </a:t>
            </a:r>
            <a:r>
              <a:rPr sz="2400" dirty="0">
                <a:solidFill>
                  <a:srgbClr val="27306B"/>
                </a:solidFill>
                <a:latin typeface="HelveticaNeueLTStd-Roman"/>
                <a:cs typeface="HelveticaNeueLTStd-Roman"/>
              </a:rPr>
              <a:t>(2 of</a:t>
            </a:r>
            <a:r>
              <a:rPr sz="2400" spc="405" dirty="0">
                <a:solidFill>
                  <a:srgbClr val="27306B"/>
                </a:solidFill>
                <a:latin typeface="HelveticaNeueLTStd-Roman"/>
                <a:cs typeface="HelveticaNeueLTStd-Roman"/>
              </a:rPr>
              <a:t> </a:t>
            </a:r>
            <a:r>
              <a:rPr sz="2400" dirty="0">
                <a:solidFill>
                  <a:srgbClr val="27306B"/>
                </a:solidFill>
                <a:latin typeface="HelveticaNeueLTStd-Roman"/>
                <a:cs typeface="HelveticaNeueLTStd-Roman"/>
              </a:rPr>
              <a:t>3)</a:t>
            </a:r>
            <a:endParaRPr sz="2400">
              <a:latin typeface="HelveticaNeueLTStd-Roman"/>
              <a:cs typeface="HelveticaNeueLTStd-Roman"/>
            </a:endParaRPr>
          </a:p>
          <a:p>
            <a:pPr>
              <a:lnSpc>
                <a:spcPct val="100000"/>
              </a:lnSpc>
              <a:spcBef>
                <a:spcPts val="40"/>
              </a:spcBef>
            </a:pPr>
            <a:endParaRPr sz="3050">
              <a:latin typeface="Times New Roman"/>
              <a:cs typeface="Times New Roman"/>
            </a:endParaRPr>
          </a:p>
          <a:p>
            <a:pPr marL="2451100">
              <a:lnSpc>
                <a:spcPct val="100000"/>
              </a:lnSpc>
            </a:pPr>
            <a:r>
              <a:rPr sz="3600" b="1" spc="-55" dirty="0">
                <a:solidFill>
                  <a:srgbClr val="27306B"/>
                </a:solidFill>
                <a:latin typeface="HelveticaNeueLTStd-Bd"/>
                <a:cs typeface="HelveticaNeueLTStd-Bd"/>
              </a:rPr>
              <a:t>Torso </a:t>
            </a:r>
            <a:r>
              <a:rPr sz="3600" b="1" spc="30" dirty="0">
                <a:solidFill>
                  <a:srgbClr val="27306B"/>
                </a:solidFill>
                <a:latin typeface="HelveticaNeueLTStd-Bd"/>
                <a:cs typeface="HelveticaNeueLTStd-Bd"/>
              </a:rPr>
              <a:t>Junctional</a:t>
            </a:r>
            <a:r>
              <a:rPr sz="3600" b="1" spc="135" dirty="0">
                <a:solidFill>
                  <a:srgbClr val="27306B"/>
                </a:solidFill>
                <a:latin typeface="HelveticaNeueLTStd-Bd"/>
                <a:cs typeface="HelveticaNeueLTStd-Bd"/>
              </a:rPr>
              <a:t> </a:t>
            </a:r>
            <a:r>
              <a:rPr sz="3600" b="1" spc="10" dirty="0">
                <a:solidFill>
                  <a:srgbClr val="27306B"/>
                </a:solidFill>
                <a:latin typeface="HelveticaNeueLTStd-Bd"/>
                <a:cs typeface="HelveticaNeueLTStd-Bd"/>
              </a:rPr>
              <a:t>Wounds</a:t>
            </a:r>
            <a:endParaRPr sz="3600">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Neck, </a:t>
            </a:r>
            <a:r>
              <a:rPr sz="3000" b="1" spc="-5" dirty="0">
                <a:solidFill>
                  <a:srgbClr val="27306B"/>
                </a:solidFill>
                <a:latin typeface="HelveticaNeueLTStd-Bd"/>
                <a:cs typeface="HelveticaNeueLTStd-Bd"/>
              </a:rPr>
              <a:t>shoulder, </a:t>
            </a:r>
            <a:r>
              <a:rPr sz="3000" b="1" spc="20" dirty="0">
                <a:solidFill>
                  <a:srgbClr val="27306B"/>
                </a:solidFill>
                <a:latin typeface="HelveticaNeueLTStd-Bd"/>
                <a:cs typeface="HelveticaNeueLTStd-Bd"/>
              </a:rPr>
              <a:t>and</a:t>
            </a:r>
            <a:r>
              <a:rPr sz="3000" b="1" spc="10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groin</a:t>
            </a:r>
            <a:endParaRPr sz="3000">
              <a:latin typeface="HelveticaNeueLTStd-Bd"/>
              <a:cs typeface="HelveticaNeueLTStd-Bd"/>
            </a:endParaRPr>
          </a:p>
          <a:p>
            <a:pPr marL="2832100" marR="258445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20"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20" dirty="0">
                <a:solidFill>
                  <a:srgbClr val="27306B"/>
                </a:solidFill>
                <a:latin typeface="HelveticaNeueLTStd-Bd"/>
                <a:cs typeface="HelveticaNeueLTStd-Bd"/>
              </a:rPr>
              <a:t>and </a:t>
            </a:r>
            <a:r>
              <a:rPr sz="3000" b="1" spc="20" dirty="0">
                <a:solidFill>
                  <a:srgbClr val="D72827"/>
                </a:solidFill>
                <a:latin typeface="HelveticaNeueLTStd-Bd"/>
                <a:cs typeface="HelveticaNeueLTStd-Bd"/>
              </a:rPr>
              <a:t>wound</a:t>
            </a:r>
            <a:r>
              <a:rPr sz="3000" b="1" spc="8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packing</a:t>
            </a:r>
            <a:endParaRPr sz="3000">
              <a:latin typeface="HelveticaNeueLTStd-Bd"/>
              <a:cs typeface="HelveticaNeueLTStd-Bd"/>
            </a:endParaRPr>
          </a:p>
        </p:txBody>
      </p:sp>
      <p:sp>
        <p:nvSpPr>
          <p:cNvPr id="9" name="object 9"/>
          <p:cNvSpPr/>
          <p:nvPr/>
        </p:nvSpPr>
        <p:spPr>
          <a:xfrm>
            <a:off x="1270000" y="4523142"/>
            <a:ext cx="2079171" cy="483906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2079625" cy="4851400"/>
          </a:xfrm>
          <a:custGeom>
            <a:avLst/>
            <a:gdLst/>
            <a:ahLst/>
            <a:cxnLst/>
            <a:rect l="l" t="t" r="r" b="b"/>
            <a:pathLst>
              <a:path w="2079625" h="4851400">
                <a:moveTo>
                  <a:pt x="0" y="4851400"/>
                </a:moveTo>
                <a:lnTo>
                  <a:pt x="2079167" y="4851400"/>
                </a:lnTo>
                <a:lnTo>
                  <a:pt x="2079167" y="0"/>
                </a:lnTo>
                <a:lnTo>
                  <a:pt x="0" y="0"/>
                </a:lnTo>
                <a:lnTo>
                  <a:pt x="0" y="48514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290300" y="4437227"/>
            <a:ext cx="3962387" cy="3357992"/>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290300" y="4425950"/>
            <a:ext cx="3962400" cy="3378200"/>
          </a:xfrm>
          <a:custGeom>
            <a:avLst/>
            <a:gdLst/>
            <a:ahLst/>
            <a:cxnLst/>
            <a:rect l="l" t="t" r="r" b="b"/>
            <a:pathLst>
              <a:path w="3962400" h="3378200">
                <a:moveTo>
                  <a:pt x="0" y="3378200"/>
                </a:moveTo>
                <a:lnTo>
                  <a:pt x="3962400" y="3378200"/>
                </a:lnTo>
                <a:lnTo>
                  <a:pt x="3962400" y="0"/>
                </a:lnTo>
                <a:lnTo>
                  <a:pt x="0" y="0"/>
                </a:lnTo>
                <a:lnTo>
                  <a:pt x="0" y="3378200"/>
                </a:lnTo>
                <a:close/>
              </a:path>
            </a:pathLst>
          </a:custGeom>
          <a:ln w="12700">
            <a:solidFill>
              <a:srgbClr val="D72827"/>
            </a:solidFill>
          </a:ln>
        </p:spPr>
        <p:txBody>
          <a:bodyPr wrap="square" lIns="0" tIns="0" rIns="0" bIns="0" rtlCol="0"/>
          <a:lstStyle/>
          <a:p>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365125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(3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R="654050" algn="ctr">
              <a:lnSpc>
                <a:spcPct val="100000"/>
              </a:lnSpc>
              <a:spcBef>
                <a:spcPts val="2150"/>
              </a:spcBef>
            </a:pPr>
            <a:r>
              <a:rPr sz="3600" b="1" spc="25" dirty="0">
                <a:solidFill>
                  <a:srgbClr val="1D2258"/>
                </a:solidFill>
                <a:latin typeface="HelveticaNeueLTStd-Bd"/>
                <a:cs typeface="HelveticaNeueLTStd-Bd"/>
              </a:rPr>
              <a:t>Chest </a:t>
            </a:r>
            <a:r>
              <a:rPr sz="3600" b="1" spc="20" dirty="0">
                <a:solidFill>
                  <a:srgbClr val="1D2258"/>
                </a:solidFill>
                <a:latin typeface="HelveticaNeueLTStd-Bd"/>
                <a:cs typeface="HelveticaNeueLTStd-Bd"/>
              </a:rPr>
              <a:t>and </a:t>
            </a:r>
            <a:r>
              <a:rPr sz="3600" b="1" spc="30" dirty="0">
                <a:solidFill>
                  <a:srgbClr val="1D2258"/>
                </a:solidFill>
                <a:latin typeface="HelveticaNeueLTStd-Bd"/>
                <a:cs typeface="HelveticaNeueLTStd-Bd"/>
              </a:rPr>
              <a:t>Abdominal</a:t>
            </a:r>
            <a:r>
              <a:rPr sz="3600" b="1" spc="95" dirty="0">
                <a:solidFill>
                  <a:srgbClr val="1D2258"/>
                </a:solidFill>
                <a:latin typeface="HelveticaNeueLTStd-Bd"/>
                <a:cs typeface="HelveticaNeueLTStd-Bd"/>
              </a:rPr>
              <a:t> </a:t>
            </a:r>
            <a:r>
              <a:rPr sz="3600" b="1" spc="35" dirty="0">
                <a:solidFill>
                  <a:srgbClr val="1D2258"/>
                </a:solidFill>
                <a:latin typeface="HelveticaNeueLTStd-Bd"/>
                <a:cs typeface="HelveticaNeueLTStd-Bd"/>
              </a:rPr>
              <a:t>Injuries</a:t>
            </a:r>
            <a:endParaRPr sz="3600" dirty="0">
              <a:solidFill>
                <a:srgbClr val="1D2258"/>
              </a:solidFill>
              <a:latin typeface="HelveticaNeueLTStd-Bd"/>
              <a:cs typeface="HelveticaNeueLTStd-Bd"/>
            </a:endParaRPr>
          </a:p>
          <a:p>
            <a:pPr marL="3212465" indent="-304165">
              <a:lnSpc>
                <a:spcPct val="100000"/>
              </a:lnSpc>
              <a:spcBef>
                <a:spcPts val="480"/>
              </a:spcBef>
              <a:buChar char="-"/>
              <a:tabLst>
                <a:tab pos="3213100" algn="l"/>
              </a:tabLst>
            </a:pPr>
            <a:r>
              <a:rPr sz="2800" b="1" spc="10" dirty="0">
                <a:solidFill>
                  <a:srgbClr val="1D2258"/>
                </a:solidFill>
                <a:latin typeface="HelveticaNeueLTStd-Bd"/>
                <a:cs typeface="HelveticaNeueLTStd-Bd"/>
              </a:rPr>
              <a:t>Front, </a:t>
            </a:r>
            <a:r>
              <a:rPr sz="2800" b="1" spc="20" dirty="0">
                <a:solidFill>
                  <a:srgbClr val="1D2258"/>
                </a:solidFill>
                <a:latin typeface="HelveticaNeueLTStd-Bd"/>
                <a:cs typeface="HelveticaNeueLTStd-Bd"/>
              </a:rPr>
              <a:t>back, </a:t>
            </a:r>
            <a:r>
              <a:rPr sz="2800" b="1" spc="10" dirty="0">
                <a:solidFill>
                  <a:srgbClr val="1D2258"/>
                </a:solidFill>
                <a:latin typeface="HelveticaNeueLTStd-Bd"/>
                <a:cs typeface="HelveticaNeueLTStd-Bd"/>
              </a:rPr>
              <a:t>or</a:t>
            </a:r>
            <a:r>
              <a:rPr sz="2800" b="1" spc="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side</a:t>
            </a:r>
            <a:endParaRPr sz="2800" dirty="0">
              <a:solidFill>
                <a:srgbClr val="1D2258"/>
              </a:solidFill>
              <a:latin typeface="HelveticaNeueLTStd-Bd"/>
              <a:cs typeface="HelveticaNeueLTStd-Bd"/>
            </a:endParaRPr>
          </a:p>
          <a:p>
            <a:pPr marL="3212465" indent="-304165">
              <a:lnSpc>
                <a:spcPct val="100000"/>
              </a:lnSpc>
              <a:spcBef>
                <a:spcPts val="640"/>
              </a:spcBef>
              <a:buChar char="-"/>
              <a:tabLst>
                <a:tab pos="3213100" algn="l"/>
              </a:tabLst>
            </a:pPr>
            <a:r>
              <a:rPr sz="2800" b="1" spc="20" dirty="0">
                <a:solidFill>
                  <a:srgbClr val="1D2258"/>
                </a:solidFill>
                <a:latin typeface="HelveticaNeueLTStd-Bd"/>
                <a:cs typeface="HelveticaNeueLTStd-Bd"/>
              </a:rPr>
              <a:t>Usually cause </a:t>
            </a:r>
            <a:r>
              <a:rPr sz="2800" b="1" spc="25" dirty="0">
                <a:solidFill>
                  <a:srgbClr val="1D2258"/>
                </a:solidFill>
                <a:latin typeface="HelveticaNeueLTStd-Bd"/>
                <a:cs typeface="HelveticaNeueLTStd-Bd"/>
              </a:rPr>
              <a:t>internal</a:t>
            </a:r>
            <a:r>
              <a:rPr sz="2800" b="1" spc="6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p:txBody>
      </p:sp>
      <p:sp>
        <p:nvSpPr>
          <p:cNvPr id="9" name="object 9"/>
          <p:cNvSpPr txBox="1"/>
          <p:nvPr/>
        </p:nvSpPr>
        <p:spPr>
          <a:xfrm>
            <a:off x="3695700" y="5984628"/>
            <a:ext cx="7784465" cy="3510915"/>
          </a:xfrm>
          <a:prstGeom prst="rect">
            <a:avLst/>
          </a:prstGeom>
        </p:spPr>
        <p:txBody>
          <a:bodyPr vert="horz" wrap="square" lIns="0" tIns="0" rIns="0" bIns="0" rtlCol="0">
            <a:spAutoFit/>
          </a:bodyPr>
          <a:lstStyle/>
          <a:p>
            <a:pPr marL="393700" marR="944880" indent="-381000">
              <a:lnSpc>
                <a:spcPct val="111100"/>
              </a:lnSpc>
              <a:buChar char="•"/>
              <a:tabLst>
                <a:tab pos="393700" algn="l"/>
              </a:tabLst>
            </a:pPr>
            <a:r>
              <a:rPr sz="3000" b="1" spc="20" dirty="0">
                <a:solidFill>
                  <a:srgbClr val="27306B"/>
                </a:solidFill>
                <a:latin typeface="HelveticaNeueLTStd-Bd"/>
                <a:cs typeface="HelveticaNeueLTStd-Bd"/>
              </a:rPr>
              <a:t>This </a:t>
            </a:r>
            <a:r>
              <a:rPr sz="3000" b="1" spc="25" dirty="0">
                <a:solidFill>
                  <a:srgbClr val="27306B"/>
                </a:solidFill>
                <a:latin typeface="HelveticaNeueLTStd-Bd"/>
                <a:cs typeface="HelveticaNeueLTStd-Bd"/>
              </a:rPr>
              <a:t>bleeding </a:t>
            </a:r>
            <a:r>
              <a:rPr sz="3000" b="1" spc="25" dirty="0">
                <a:solidFill>
                  <a:srgbClr val="D72827"/>
                </a:solidFill>
                <a:latin typeface="HelveticaNeueLTStd-Bd"/>
                <a:cs typeface="HelveticaNeueLTStd-Bd"/>
              </a:rPr>
              <a:t>CANNOT</a:t>
            </a:r>
            <a:r>
              <a:rPr sz="3000" b="1" spc="70" dirty="0">
                <a:solidFill>
                  <a:srgbClr val="D72827"/>
                </a:solidFill>
                <a:latin typeface="HelveticaNeueLTStd-Bd"/>
                <a:cs typeface="HelveticaNeueLTStd-Bd"/>
              </a:rPr>
              <a:t> </a:t>
            </a:r>
            <a:r>
              <a:rPr sz="3000" b="1" spc="15" dirty="0">
                <a:solidFill>
                  <a:srgbClr val="27306B"/>
                </a:solidFill>
                <a:latin typeface="HelveticaNeueLTStd-Bd"/>
                <a:cs typeface="HelveticaNeueLTStd-Bd"/>
              </a:rPr>
              <a:t>be</a:t>
            </a:r>
            <a:r>
              <a:rPr sz="3000" b="1" spc="3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stopped  </a:t>
            </a:r>
            <a:r>
              <a:rPr sz="3000" b="1" spc="25" dirty="0">
                <a:solidFill>
                  <a:srgbClr val="27306B"/>
                </a:solidFill>
                <a:latin typeface="HelveticaNeueLTStd-Bd"/>
                <a:cs typeface="HelveticaNeueLTStd-Bd"/>
              </a:rPr>
              <a:t>outside </a:t>
            </a:r>
            <a:r>
              <a:rPr sz="3000" b="1" spc="20" dirty="0">
                <a:solidFill>
                  <a:srgbClr val="27306B"/>
                </a:solidFill>
                <a:latin typeface="HelveticaNeueLTStd-Bd"/>
                <a:cs typeface="HelveticaNeueLTStd-Bd"/>
              </a:rPr>
              <a:t>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hospital</a:t>
            </a:r>
            <a:endParaRPr sz="3000" dirty="0">
              <a:latin typeface="HelveticaNeueLTStd-Bd"/>
              <a:cs typeface="HelveticaNeueLTStd-Bd"/>
            </a:endParaRPr>
          </a:p>
          <a:p>
            <a:pPr marL="393700" marR="112395" indent="-381000">
              <a:lnSpc>
                <a:spcPct val="111100"/>
              </a:lnSpc>
              <a:spcBef>
                <a:spcPts val="1800"/>
              </a:spcBef>
              <a:buChar char="•"/>
              <a:tabLst>
                <a:tab pos="393700" algn="l"/>
              </a:tabLst>
            </a:pP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victims </a:t>
            </a:r>
            <a:r>
              <a:rPr sz="3000" b="1" spc="20" dirty="0">
                <a:solidFill>
                  <a:srgbClr val="27306B"/>
                </a:solidFill>
                <a:latin typeface="HelveticaNeueLTStd-Bd"/>
                <a:cs typeface="HelveticaNeueLTStd-Bd"/>
              </a:rPr>
              <a:t>need rapid </a:t>
            </a:r>
            <a:r>
              <a:rPr sz="3000" b="1" spc="25" dirty="0">
                <a:solidFill>
                  <a:srgbClr val="27306B"/>
                </a:solidFill>
                <a:latin typeface="HelveticaNeueLTStd-Bd"/>
                <a:cs typeface="HelveticaNeueLTStd-Bd"/>
              </a:rPr>
              <a:t>transport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trauma</a:t>
            </a:r>
            <a:r>
              <a:rPr sz="3000" b="1" spc="-4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center</a:t>
            </a:r>
            <a:endParaRPr sz="3000" dirty="0">
              <a:latin typeface="HelveticaNeueLTStd-Bd"/>
              <a:cs typeface="HelveticaNeueLTStd-Bd"/>
            </a:endParaRPr>
          </a:p>
          <a:p>
            <a:pPr marL="393700" marR="5080" indent="-381000">
              <a:lnSpc>
                <a:spcPct val="111100"/>
              </a:lnSpc>
              <a:spcBef>
                <a:spcPts val="1800"/>
              </a:spcBef>
              <a:buChar char="•"/>
              <a:tabLst>
                <a:tab pos="393700" algn="l"/>
              </a:tabLst>
            </a:pPr>
            <a:r>
              <a:rPr sz="3000" b="1" spc="25" dirty="0">
                <a:solidFill>
                  <a:srgbClr val="27306B"/>
                </a:solidFill>
                <a:latin typeface="HelveticaNeueLTStd-Bd"/>
                <a:cs typeface="HelveticaNeueLTStd-Bd"/>
              </a:rPr>
              <a:t>Identify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patients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EMS</a:t>
            </a:r>
            <a:r>
              <a:rPr sz="3000" b="1" spc="-8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providers  when they</a:t>
            </a:r>
            <a:r>
              <a:rPr sz="3000" b="1" spc="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arrive</a:t>
            </a:r>
            <a:endParaRPr sz="3000" dirty="0">
              <a:latin typeface="HelveticaNeueLTStd-Bd"/>
              <a:cs typeface="HelveticaNeueLTStd-Bd"/>
            </a:endParaRPr>
          </a:p>
        </p:txBody>
      </p:sp>
      <p:sp>
        <p:nvSpPr>
          <p:cNvPr id="10" name="object 10"/>
          <p:cNvSpPr/>
          <p:nvPr/>
        </p:nvSpPr>
        <p:spPr>
          <a:xfrm>
            <a:off x="1270000" y="4337341"/>
            <a:ext cx="2112835" cy="495267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270000" y="4337342"/>
            <a:ext cx="2114550" cy="4953000"/>
          </a:xfrm>
          <a:custGeom>
            <a:avLst/>
            <a:gdLst/>
            <a:ahLst/>
            <a:cxnLst/>
            <a:rect l="l" t="t" r="r" b="b"/>
            <a:pathLst>
              <a:path w="2114550" h="4953000">
                <a:moveTo>
                  <a:pt x="0" y="4952669"/>
                </a:moveTo>
                <a:lnTo>
                  <a:pt x="2114296" y="4952669"/>
                </a:lnTo>
                <a:lnTo>
                  <a:pt x="2114296" y="0"/>
                </a:lnTo>
                <a:lnTo>
                  <a:pt x="0" y="0"/>
                </a:lnTo>
                <a:lnTo>
                  <a:pt x="0" y="4952669"/>
                </a:lnTo>
                <a:close/>
              </a:path>
            </a:pathLst>
          </a:custGeom>
          <a:ln w="12699">
            <a:solidFill>
              <a:srgbClr val="D72827"/>
            </a:solidFill>
          </a:ln>
        </p:spPr>
        <p:txBody>
          <a:bodyPr wrap="square" lIns="0" tIns="0" rIns="0" bIns="0" rtlCol="0"/>
          <a:lstStyle/>
          <a:p>
            <a:endParaRPr/>
          </a:p>
        </p:txBody>
      </p:sp>
      <p:sp>
        <p:nvSpPr>
          <p:cNvPr id="12" name="object 12"/>
          <p:cNvSpPr/>
          <p:nvPr/>
        </p:nvSpPr>
        <p:spPr>
          <a:xfrm>
            <a:off x="12103100" y="4724400"/>
            <a:ext cx="3606787" cy="330200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2103100" y="4724400"/>
            <a:ext cx="3606800" cy="3302000"/>
          </a:xfrm>
          <a:custGeom>
            <a:avLst/>
            <a:gdLst/>
            <a:ahLst/>
            <a:cxnLst/>
            <a:rect l="l" t="t" r="r" b="b"/>
            <a:pathLst>
              <a:path w="3606800" h="3302000">
                <a:moveTo>
                  <a:pt x="0" y="3302000"/>
                </a:moveTo>
                <a:lnTo>
                  <a:pt x="3606800" y="3302000"/>
                </a:lnTo>
                <a:lnTo>
                  <a:pt x="3606800" y="0"/>
                </a:lnTo>
                <a:lnTo>
                  <a:pt x="0" y="0"/>
                </a:lnTo>
                <a:lnTo>
                  <a:pt x="0" y="3302000"/>
                </a:lnTo>
                <a:close/>
              </a:path>
            </a:pathLst>
          </a:custGeom>
          <a:ln w="12700">
            <a:solidFill>
              <a:srgbClr val="D72827"/>
            </a:solidFill>
          </a:ln>
        </p:spPr>
        <p:txBody>
          <a:bodyPr wrap="square" lIns="0" tIns="0" rIns="0" bIns="0" rtlCol="0"/>
          <a:lstStyle/>
          <a:p>
            <a:endParaRPr/>
          </a:p>
        </p:txBody>
      </p:sp>
      <p:sp>
        <p:nvSpPr>
          <p:cNvPr id="14" name="object 14"/>
          <p:cNvSpPr txBox="1"/>
          <p:nvPr/>
        </p:nvSpPr>
        <p:spPr>
          <a:xfrm>
            <a:off x="12090400" y="8082098"/>
            <a:ext cx="3674745"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Multiple gunshot</a:t>
            </a:r>
            <a:r>
              <a:rPr sz="2400" spc="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wounds</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1" name="object 1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4" name="object 1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5" name="object 1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6" name="object 1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17" name="object 1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8" name="object 1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19" name="object 1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0" name="object 2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1" name="object 2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2" name="object 2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3" name="object 2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4" name="object 2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1" name="object 11"/>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2" name="object 12"/>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3" name="object 13"/>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4" name="object 14"/>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5" name="object 15"/>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3" name="object 23"/>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4" name="object 24"/>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5" name="object 25"/>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6" name="object 26"/>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7" name="object 27"/>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8" name="object 28"/>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0" name="object 30"/>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a:solidFill>
                  <a:srgbClr val="4C4C4C"/>
                </a:solidFill>
                <a:latin typeface="HelveticaNeueLTStd-HvCn"/>
                <a:cs typeface="HelveticaNeueLTStd-HvCn"/>
              </a:rPr>
              <a:t>Introduction</a:t>
            </a:r>
            <a:r>
              <a:rPr lang="en-US" b="1" spc="10">
                <a:solidFill>
                  <a:srgbClr val="4C4C4C"/>
                </a:solidFill>
                <a:latin typeface="HelveticaNeueLTStd-HvCn"/>
                <a:cs typeface="HelveticaNeueLTStd-HvCn"/>
              </a:rPr>
              <a:t>  </a:t>
            </a:r>
            <a:r>
              <a:rPr lang="en-US">
                <a:solidFill>
                  <a:srgbClr val="4C4C4C"/>
                </a:solidFill>
              </a:rPr>
              <a:t>|  </a:t>
            </a:r>
            <a:r>
              <a:rPr lang="en-US" spc="10">
                <a:solidFill>
                  <a:srgbClr val="4C4C4C"/>
                </a:solidFill>
              </a:rPr>
              <a:t>Principles  </a:t>
            </a:r>
            <a:r>
              <a:rPr lang="en-US">
                <a:solidFill>
                  <a:srgbClr val="4C4C4C"/>
                </a:solidFill>
              </a:rPr>
              <a:t>|  </a:t>
            </a:r>
            <a:r>
              <a:rPr lang="en-US" spc="10">
                <a:solidFill>
                  <a:srgbClr val="4C4C4C"/>
                </a:solidFill>
              </a:rPr>
              <a:t>A-Alert  </a:t>
            </a:r>
            <a:r>
              <a:rPr lang="en-US">
                <a:solidFill>
                  <a:srgbClr val="4C4C4C"/>
                </a:solidFill>
              </a:rPr>
              <a:t>|  </a:t>
            </a:r>
            <a:r>
              <a:rPr lang="en-US" spc="10">
                <a:solidFill>
                  <a:srgbClr val="4C4C4C"/>
                </a:solidFill>
              </a:rPr>
              <a:t>B-Bleeding  </a:t>
            </a:r>
            <a:r>
              <a:rPr lang="en-US">
                <a:solidFill>
                  <a:srgbClr val="4C4C4C"/>
                </a:solidFill>
              </a:rPr>
              <a:t>|  </a:t>
            </a:r>
            <a:r>
              <a:rPr lang="en-US" b="1" spc="10">
                <a:solidFill>
                  <a:srgbClr val="4C4C4C"/>
                </a:solidFill>
              </a:rPr>
              <a:t>C-Compression</a:t>
            </a:r>
            <a:r>
              <a:rPr lang="en-US" spc="10">
                <a:solidFill>
                  <a:srgbClr val="4C4C4C"/>
                </a:solidFill>
              </a:rPr>
              <a:t> </a:t>
            </a:r>
            <a:r>
              <a:rPr lang="en-US" spc="250">
                <a:solidFill>
                  <a:srgbClr val="4C4C4C"/>
                </a:solidFill>
              </a:rPr>
              <a:t> </a:t>
            </a:r>
            <a:r>
              <a:rPr lang="en-US">
                <a:solidFill>
                  <a:srgbClr val="4C4C4C"/>
                </a:solidFill>
              </a:rPr>
              <a:t>|</a:t>
            </a:r>
            <a:endParaRPr lang="en-US" dirty="0">
              <a:solidFill>
                <a:srgbClr val="4C4C4C"/>
              </a:solidFill>
            </a:endParaRP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9651996" y="5999440"/>
            <a:ext cx="695325" cy="127000"/>
          </a:xfrm>
          <a:custGeom>
            <a:avLst/>
            <a:gdLst/>
            <a:ahLst/>
            <a:cxnLst/>
            <a:rect l="l" t="t" r="r" b="b"/>
            <a:pathLst>
              <a:path w="695325" h="127000">
                <a:moveTo>
                  <a:pt x="0" y="127000"/>
                </a:moveTo>
                <a:lnTo>
                  <a:pt x="694842" y="127000"/>
                </a:lnTo>
                <a:lnTo>
                  <a:pt x="694842"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182393" y="5917043"/>
            <a:ext cx="401320" cy="292100"/>
          </a:xfrm>
          <a:custGeom>
            <a:avLst/>
            <a:gdLst/>
            <a:ahLst/>
            <a:cxnLst/>
            <a:rect l="l" t="t" r="r" b="b"/>
            <a:pathLst>
              <a:path w="401320" h="292100">
                <a:moveTo>
                  <a:pt x="0" y="0"/>
                </a:moveTo>
                <a:lnTo>
                  <a:pt x="164439" y="145897"/>
                </a:lnTo>
                <a:lnTo>
                  <a:pt x="0" y="291795"/>
                </a:lnTo>
                <a:lnTo>
                  <a:pt x="400939" y="145897"/>
                </a:lnTo>
                <a:lnTo>
                  <a:pt x="0" y="0"/>
                </a:lnTo>
                <a:close/>
              </a:path>
            </a:pathLst>
          </a:custGeom>
          <a:solidFill>
            <a:srgbClr val="E22726"/>
          </a:solidFill>
        </p:spPr>
        <p:txBody>
          <a:bodyPr wrap="square" lIns="0" tIns="0" rIns="0" bIns="0" rtlCol="0"/>
          <a:lstStyle/>
          <a:p>
            <a:endParaRPr/>
          </a:p>
        </p:txBody>
      </p:sp>
      <p:sp>
        <p:nvSpPr>
          <p:cNvPr id="12" name="object 12"/>
          <p:cNvSpPr/>
          <p:nvPr/>
        </p:nvSpPr>
        <p:spPr>
          <a:xfrm>
            <a:off x="10583333" y="4792940"/>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10752811" y="4892721"/>
            <a:ext cx="4475480" cy="183832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Use any </a:t>
            </a:r>
            <a:r>
              <a:rPr sz="2400" b="1" dirty="0">
                <a:solidFill>
                  <a:srgbClr val="FFFFFF"/>
                </a:solidFill>
                <a:latin typeface="HelveticaNeueLTStd-Hv"/>
                <a:cs typeface="HelveticaNeueLTStd-Hv"/>
              </a:rPr>
              <a:t>clean cloth or</a:t>
            </a:r>
            <a:r>
              <a:rPr sz="2400" b="1" spc="-100" dirty="0">
                <a:solidFill>
                  <a:srgbClr val="FFFFFF"/>
                </a:solidFill>
                <a:latin typeface="HelveticaNeueLTStd-Hv"/>
                <a:cs typeface="HelveticaNeueLTStd-Hv"/>
              </a:rPr>
              <a:t> </a:t>
            </a:r>
            <a:r>
              <a:rPr sz="2400" b="1" dirty="0">
                <a:solidFill>
                  <a:srgbClr val="FFFFFF"/>
                </a:solidFill>
                <a:latin typeface="HelveticaNeueLTStd-Hv"/>
                <a:cs typeface="HelveticaNeueLTStd-Hv"/>
              </a:rPr>
              <a:t>gauze.</a:t>
            </a:r>
            <a:endParaRPr sz="2400">
              <a:latin typeface="HelveticaNeueLTStd-Hv"/>
              <a:cs typeface="HelveticaNeueLTStd-Hv"/>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marR="5080">
              <a:lnSpc>
                <a:spcPct val="100000"/>
              </a:lnSpc>
            </a:pPr>
            <a:r>
              <a:rPr sz="2400" dirty="0">
                <a:solidFill>
                  <a:srgbClr val="FFFFFF"/>
                </a:solidFill>
                <a:latin typeface="HelveticaNeueLTStd-Md"/>
                <a:cs typeface="HelveticaNeueLTStd-Md"/>
              </a:rPr>
              <a:t>Apply </a:t>
            </a:r>
            <a:r>
              <a:rPr sz="2400" b="1" dirty="0">
                <a:solidFill>
                  <a:srgbClr val="FFFFFF"/>
                </a:solidFill>
                <a:latin typeface="HelveticaNeueLTStd-Hv"/>
                <a:cs typeface="HelveticaNeueLTStd-Hv"/>
              </a:rPr>
              <a:t>steady </a:t>
            </a:r>
            <a:r>
              <a:rPr sz="2400" b="1" spc="-15" dirty="0">
                <a:solidFill>
                  <a:srgbClr val="FFFFFF"/>
                </a:solidFill>
                <a:latin typeface="HelveticaNeueLTStd-Hv"/>
                <a:cs typeface="HelveticaNeueLTStd-Hv"/>
              </a:rPr>
              <a:t>pressure</a:t>
            </a:r>
            <a:r>
              <a:rPr sz="2400" b="1" spc="-215" dirty="0">
                <a:solidFill>
                  <a:srgbClr val="FFFFFF"/>
                </a:solidFill>
                <a:latin typeface="HelveticaNeueLTStd-Hv"/>
                <a:cs typeface="HelveticaNeueLTStd-Hv"/>
              </a:rPr>
              <a:t> </a:t>
            </a:r>
            <a:r>
              <a:rPr sz="2400" spc="-10" dirty="0">
                <a:solidFill>
                  <a:srgbClr val="FFFFFF"/>
                </a:solidFill>
                <a:latin typeface="HelveticaNeueLTStd-Md"/>
                <a:cs typeface="HelveticaNeueLTStd-Md"/>
              </a:rPr>
              <a:t>directly  </a:t>
            </a:r>
            <a:r>
              <a:rPr sz="2400" dirty="0">
                <a:solidFill>
                  <a:srgbClr val="FFFFFF"/>
                </a:solidFill>
                <a:latin typeface="HelveticaNeueLTStd-Md"/>
                <a:cs typeface="HelveticaNeueLTStd-Md"/>
              </a:rPr>
              <a:t>on the</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wound.</a:t>
            </a:r>
            <a:endParaRPr sz="2400">
              <a:latin typeface="HelveticaNeueLTStd-Md"/>
              <a:cs typeface="HelveticaNeueLTStd-Md"/>
            </a:endParaRPr>
          </a:p>
        </p:txBody>
      </p:sp>
      <p:sp>
        <p:nvSpPr>
          <p:cNvPr id="14" name="object 14"/>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5" name="object 15"/>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6" name="object 16"/>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7" name="object 17"/>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8" name="object 18"/>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9" name="object 1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20" name="object 2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7" name="object 2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13500100" cy="5840730"/>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(1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2135"/>
              </a:spcBef>
              <a:buChar char="•"/>
              <a:tabLst>
                <a:tab pos="393700" algn="l"/>
              </a:tabLst>
            </a:pPr>
            <a:r>
              <a:rPr sz="3000" b="1" spc="20" dirty="0">
                <a:solidFill>
                  <a:srgbClr val="1D2258"/>
                </a:solidFill>
                <a:latin typeface="HelveticaNeueLTStd-Bd"/>
                <a:cs typeface="HelveticaNeueLTStd-Bd"/>
              </a:rPr>
              <a:t>Use your hand </a:t>
            </a:r>
            <a:r>
              <a:rPr sz="3000" b="1" spc="15" dirty="0">
                <a:solidFill>
                  <a:srgbClr val="1D2258"/>
                </a:solidFill>
                <a:latin typeface="HelveticaNeueLTStd-Bd"/>
                <a:cs typeface="HelveticaNeueLTStd-Bd"/>
              </a:rPr>
              <a:t>or</a:t>
            </a:r>
            <a:r>
              <a:rPr sz="3000" b="1" spc="1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fingers</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1D2258"/>
                </a:solidFill>
                <a:latin typeface="HelveticaNeueLTStd-Bd"/>
                <a:cs typeface="HelveticaNeueLTStd-Bd"/>
              </a:rPr>
              <a:t>Use two </a:t>
            </a:r>
            <a:r>
              <a:rPr sz="2800" b="1" spc="20" dirty="0">
                <a:solidFill>
                  <a:srgbClr val="1D2258"/>
                </a:solidFill>
                <a:latin typeface="HelveticaNeueLTStd-Bd"/>
                <a:cs typeface="HelveticaNeueLTStd-Bd"/>
              </a:rPr>
              <a:t>hands, </a:t>
            </a:r>
            <a:r>
              <a:rPr sz="2800" b="1" spc="10" dirty="0">
                <a:solidFill>
                  <a:srgbClr val="1D2258"/>
                </a:solidFill>
                <a:latin typeface="HelveticaNeueLTStd-Bd"/>
                <a:cs typeface="HelveticaNeueLTStd-Bd"/>
              </a:rPr>
              <a:t>if at </a:t>
            </a:r>
            <a:r>
              <a:rPr sz="2800" b="1" spc="15" dirty="0">
                <a:solidFill>
                  <a:srgbClr val="1D2258"/>
                </a:solidFill>
                <a:latin typeface="HelveticaNeueLTStd-Bd"/>
                <a:cs typeface="HelveticaNeueLTStd-Bd"/>
              </a:rPr>
              <a:t>all</a:t>
            </a:r>
            <a:r>
              <a:rPr sz="2800" b="1" spc="1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possible</a:t>
            </a:r>
            <a:endParaRPr sz="2800" dirty="0">
              <a:solidFill>
                <a:srgbClr val="1D2258"/>
              </a:solidFill>
              <a:latin typeface="HelveticaNeueLTStd-Bd"/>
              <a:cs typeface="HelveticaNeueLTStd-Bd"/>
            </a:endParaRPr>
          </a:p>
          <a:p>
            <a:pPr marL="393700" indent="-381000">
              <a:lnSpc>
                <a:spcPct val="100000"/>
              </a:lnSpc>
              <a:spcBef>
                <a:spcPts val="1540"/>
              </a:spcBef>
              <a:buChar char="•"/>
              <a:tabLst>
                <a:tab pos="393700" algn="l"/>
              </a:tabLst>
            </a:pPr>
            <a:r>
              <a:rPr sz="3000" b="1" spc="20" dirty="0">
                <a:solidFill>
                  <a:srgbClr val="1D2258"/>
                </a:solidFill>
                <a:latin typeface="HelveticaNeueLTStd-Bd"/>
                <a:cs typeface="HelveticaNeueLTStd-Bd"/>
              </a:rPr>
              <a:t>Effective most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time for </a:t>
            </a:r>
            <a:r>
              <a:rPr sz="3000" b="1" spc="30" dirty="0">
                <a:solidFill>
                  <a:srgbClr val="1D2258"/>
                </a:solidFill>
                <a:latin typeface="HelveticaNeueLTStd-Bd"/>
                <a:cs typeface="HelveticaNeueLTStd-Bd"/>
              </a:rPr>
              <a:t>external</a:t>
            </a:r>
            <a:r>
              <a:rPr sz="3000" b="1" spc="24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bleeding</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0" dirty="0">
                <a:solidFill>
                  <a:srgbClr val="1D2258"/>
                </a:solidFill>
                <a:latin typeface="HelveticaNeueLTStd-Bd"/>
                <a:cs typeface="HelveticaNeueLTStd-Bd"/>
              </a:rPr>
              <a:t>Direct </a:t>
            </a:r>
            <a:r>
              <a:rPr sz="2800" b="1" spc="5" dirty="0">
                <a:solidFill>
                  <a:srgbClr val="1D2258"/>
                </a:solidFill>
                <a:latin typeface="HelveticaNeueLTStd-Bd"/>
                <a:cs typeface="HelveticaNeueLTStd-Bd"/>
              </a:rPr>
              <a:t>pressure </a:t>
            </a:r>
            <a:r>
              <a:rPr sz="2800" b="1" spc="15" dirty="0">
                <a:solidFill>
                  <a:srgbClr val="1D2258"/>
                </a:solidFill>
                <a:latin typeface="HelveticaNeueLTStd-Bd"/>
                <a:cs typeface="HelveticaNeueLTStd-Bd"/>
              </a:rPr>
              <a:t>can stop even </a:t>
            </a:r>
            <a:r>
              <a:rPr sz="2800" b="1" spc="20" dirty="0">
                <a:solidFill>
                  <a:srgbClr val="1D2258"/>
                </a:solidFill>
                <a:latin typeface="HelveticaNeueLTStd-Bd"/>
                <a:cs typeface="HelveticaNeueLTStd-Bd"/>
              </a:rPr>
              <a:t>major arterial</a:t>
            </a:r>
            <a:r>
              <a:rPr sz="2800" b="1" spc="3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a:p>
            <a:pPr marL="393700" marR="5080" indent="-381000">
              <a:lnSpc>
                <a:spcPts val="3300"/>
              </a:lnSpc>
              <a:spcBef>
                <a:spcPts val="1900"/>
              </a:spcBef>
              <a:buChar char="•"/>
              <a:tabLst>
                <a:tab pos="393700" algn="l"/>
              </a:tabLst>
            </a:pP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control </a:t>
            </a:r>
            <a:r>
              <a:rPr sz="3000" b="1" spc="10" dirty="0">
                <a:solidFill>
                  <a:srgbClr val="1D2258"/>
                </a:solidFill>
                <a:latin typeface="HelveticaNeueLTStd-Bd"/>
                <a:cs typeface="HelveticaNeueLTStd-Bd"/>
              </a:rPr>
              <a:t>requires </a:t>
            </a:r>
            <a:r>
              <a:rPr sz="3000" b="1" spc="20" dirty="0">
                <a:solidFill>
                  <a:srgbClr val="1D2258"/>
                </a:solidFill>
                <a:latin typeface="HelveticaNeueLTStd-Bd"/>
                <a:cs typeface="HelveticaNeueLTStd-Bd"/>
              </a:rPr>
              <a:t>very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relieved  </a:t>
            </a:r>
            <a:r>
              <a:rPr sz="3000" b="1" spc="15"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a:p>
            <a:pPr marL="393700" marR="694055" indent="-381000">
              <a:lnSpc>
                <a:spcPts val="3300"/>
              </a:lnSpc>
              <a:spcBef>
                <a:spcPts val="1800"/>
              </a:spcBef>
              <a:buChar char="•"/>
              <a:tabLst>
                <a:tab pos="393700" algn="l"/>
              </a:tabLst>
            </a:pPr>
            <a:r>
              <a:rPr sz="3000" b="1" spc="-155"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effective, apply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with the </a:t>
            </a:r>
            <a:r>
              <a:rPr sz="3000" b="1" spc="25" dirty="0">
                <a:solidFill>
                  <a:srgbClr val="1D2258"/>
                </a:solidFill>
                <a:latin typeface="HelveticaNeueLTStd-Bd"/>
                <a:cs typeface="HelveticaNeueLTStd-Bd"/>
              </a:rPr>
              <a:t>victim </a:t>
            </a:r>
            <a:r>
              <a:rPr sz="3000" b="1" spc="15" dirty="0">
                <a:solidFill>
                  <a:srgbClr val="1D2258"/>
                </a:solidFill>
                <a:latin typeface="HelveticaNeueLTStd-Bd"/>
                <a:cs typeface="HelveticaNeueLTStd-Bd"/>
              </a:rPr>
              <a:t>on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surface </a:t>
            </a:r>
            <a:r>
              <a:rPr sz="3000" b="1" spc="30"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provide</a:t>
            </a:r>
            <a:r>
              <a:rPr sz="3000" b="1" spc="-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support</a:t>
            </a:r>
            <a:endParaRPr sz="3000" dirty="0">
              <a:solidFill>
                <a:srgbClr val="1D2258"/>
              </a:solidFill>
              <a:latin typeface="HelveticaNeueLTStd-Bd"/>
              <a:cs typeface="HelveticaNeueLTStd-Bd"/>
            </a:endParaRPr>
          </a:p>
          <a:p>
            <a:pPr marL="393700" indent="-381000">
              <a:lnSpc>
                <a:spcPct val="100000"/>
              </a:lnSpc>
              <a:spcBef>
                <a:spcPts val="1440"/>
              </a:spcBef>
              <a:buChar char="•"/>
              <a:tabLst>
                <a:tab pos="393700" algn="l"/>
              </a:tabLst>
            </a:pPr>
            <a:r>
              <a:rPr sz="3000" b="1" spc="10" dirty="0">
                <a:solidFill>
                  <a:srgbClr val="1D2258"/>
                </a:solidFill>
                <a:latin typeface="HelveticaNeueLTStd-Bd"/>
                <a:cs typeface="HelveticaNeueLTStd-Bd"/>
              </a:rPr>
              <a:t>Don’t </a:t>
            </a:r>
            <a:r>
              <a:rPr sz="3000" b="1" spc="15" dirty="0">
                <a:solidFill>
                  <a:srgbClr val="1D2258"/>
                </a:solidFill>
                <a:latin typeface="HelveticaNeueLTStd-Bd"/>
                <a:cs typeface="HelveticaNeueLTStd-Bd"/>
              </a:rPr>
              <a:t>release </a:t>
            </a:r>
            <a:r>
              <a:rPr sz="3000" b="1" spc="10" dirty="0">
                <a:solidFill>
                  <a:srgbClr val="1D2258"/>
                </a:solidFill>
                <a:latin typeface="HelveticaNeueLTStd-Bd"/>
                <a:cs typeface="HelveticaNeueLTStd-Bd"/>
              </a:rPr>
              <a:t>pressure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check the</a:t>
            </a:r>
            <a:r>
              <a:rPr sz="3000" b="1" spc="26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4235430" cy="31057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04"/>
              </a:spcBef>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(2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1435"/>
              </a:spcBef>
              <a:buChar char="•"/>
              <a:tabLst>
                <a:tab pos="393700" algn="l"/>
              </a:tabLst>
            </a:pPr>
            <a:r>
              <a:rPr sz="3000" b="1" spc="20" dirty="0">
                <a:solidFill>
                  <a:srgbClr val="1D2258"/>
                </a:solidFill>
                <a:latin typeface="HelveticaNeueLTStd-Bd"/>
                <a:cs typeface="HelveticaNeueLTStd-Bd"/>
              </a:rPr>
              <a:t>Use any clean cloth (for </a:t>
            </a:r>
            <a:r>
              <a:rPr sz="3000" b="1" spc="25" dirty="0">
                <a:solidFill>
                  <a:srgbClr val="1D2258"/>
                </a:solidFill>
                <a:latin typeface="HelveticaNeueLTStd-Bd"/>
                <a:cs typeface="HelveticaNeueLTStd-Bd"/>
              </a:rPr>
              <a:t>example,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shirt)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cover the</a:t>
            </a:r>
            <a:r>
              <a:rPr sz="3000" b="1" spc="45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120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wound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large and deep, try </a:t>
            </a:r>
            <a:r>
              <a:rPr sz="3000" b="1" spc="15" dirty="0">
                <a:solidFill>
                  <a:srgbClr val="1D2258"/>
                </a:solidFill>
                <a:latin typeface="HelveticaNeueLTStd-Bd"/>
                <a:cs typeface="HelveticaNeueLTStd-Bd"/>
              </a:rPr>
              <a:t>to “stuff” </a:t>
            </a:r>
            <a:r>
              <a:rPr sz="3000" b="1" spc="20" dirty="0">
                <a:solidFill>
                  <a:srgbClr val="1D2258"/>
                </a:solidFill>
                <a:latin typeface="HelveticaNeueLTStd-Bd"/>
                <a:cs typeface="HelveticaNeueLTStd-Bd"/>
              </a:rPr>
              <a:t>the cloth down into the</a:t>
            </a:r>
            <a:r>
              <a:rPr sz="3000" b="1" spc="65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9" name="object 9"/>
          <p:cNvSpPr/>
          <p:nvPr/>
        </p:nvSpPr>
        <p:spPr>
          <a:xfrm>
            <a:off x="4030484" y="5422912"/>
            <a:ext cx="2471915" cy="37337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017149"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7247331" y="5422912"/>
            <a:ext cx="2484253" cy="373378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247331"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3" name="object 13"/>
          <p:cNvSpPr/>
          <p:nvPr/>
        </p:nvSpPr>
        <p:spPr>
          <a:xfrm>
            <a:off x="10388600" y="5422912"/>
            <a:ext cx="2336798" cy="3733787"/>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0388600" y="5422900"/>
            <a:ext cx="2336800" cy="3733800"/>
          </a:xfrm>
          <a:custGeom>
            <a:avLst/>
            <a:gdLst/>
            <a:ahLst/>
            <a:cxnLst/>
            <a:rect l="l" t="t" r="r" b="b"/>
            <a:pathLst>
              <a:path w="2336800" h="3733800">
                <a:moveTo>
                  <a:pt x="0" y="3733800"/>
                </a:moveTo>
                <a:lnTo>
                  <a:pt x="2336800" y="3733800"/>
                </a:lnTo>
                <a:lnTo>
                  <a:pt x="2336800" y="0"/>
                </a:lnTo>
                <a:lnTo>
                  <a:pt x="0" y="0"/>
                </a:lnTo>
                <a:lnTo>
                  <a:pt x="0" y="3733800"/>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004450" y="9220146"/>
            <a:ext cx="359981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Photos courtesy of Adam </a:t>
            </a:r>
            <a:r>
              <a:rPr sz="1400" spc="-5" dirty="0">
                <a:solidFill>
                  <a:srgbClr val="27306B"/>
                </a:solidFill>
                <a:latin typeface="HelveticaNeueLTStd-Roman"/>
                <a:cs typeface="HelveticaNeueLTStd-Roman"/>
              </a:rPr>
              <a:t>Wehrle,</a:t>
            </a:r>
            <a:r>
              <a:rPr sz="1400" spc="7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00450"/>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3570320" y="4848573"/>
            <a:ext cx="9122410" cy="1899920"/>
          </a:xfrm>
          <a:prstGeom prst="rect">
            <a:avLst/>
          </a:prstGeom>
        </p:spPr>
        <p:txBody>
          <a:bodyPr vert="horz" wrap="square" lIns="0" tIns="0" rIns="0" bIns="0" rtlCol="0">
            <a:spAutoFit/>
          </a:bodyPr>
          <a:lstStyle/>
          <a:p>
            <a:pPr algn="ctr">
              <a:lnSpc>
                <a:spcPct val="100000"/>
              </a:lnSpc>
            </a:pPr>
            <a:r>
              <a:rPr sz="5050" spc="55" dirty="0">
                <a:solidFill>
                  <a:srgbClr val="FFFFFF"/>
                </a:solidFill>
                <a:latin typeface="HelveticaNeueLTStd-Roman"/>
                <a:cs typeface="HelveticaNeueLTStd-Roman"/>
              </a:rPr>
              <a:t>What everyone should know</a:t>
            </a:r>
            <a:r>
              <a:rPr sz="5050" spc="235" dirty="0">
                <a:solidFill>
                  <a:srgbClr val="FFFFFF"/>
                </a:solidFill>
                <a:latin typeface="HelveticaNeueLTStd-Roman"/>
                <a:cs typeface="HelveticaNeueLTStd-Roman"/>
              </a:rPr>
              <a:t> </a:t>
            </a:r>
            <a:r>
              <a:rPr sz="5050" spc="60" dirty="0">
                <a:solidFill>
                  <a:srgbClr val="FFFFFF"/>
                </a:solidFill>
                <a:latin typeface="HelveticaNeueLTStd-Roman"/>
                <a:cs typeface="HelveticaNeueLTStd-Roman"/>
              </a:rPr>
              <a:t>to</a:t>
            </a:r>
            <a:endParaRPr sz="5050" dirty="0">
              <a:latin typeface="HelveticaNeueLTStd-Roman"/>
              <a:cs typeface="HelveticaNeueLTStd-Roman"/>
            </a:endParaRPr>
          </a:p>
          <a:p>
            <a:pPr algn="ctr">
              <a:lnSpc>
                <a:spcPct val="100000"/>
              </a:lnSpc>
              <a:spcBef>
                <a:spcPts val="434"/>
              </a:spcBef>
            </a:pPr>
            <a:r>
              <a:rPr sz="7050" b="1" spc="-5" dirty="0">
                <a:solidFill>
                  <a:srgbClr val="FFFFFF"/>
                </a:solidFill>
                <a:latin typeface="HelveticaNeueLTStd-Bd"/>
                <a:cs typeface="HelveticaNeueLTStd-Bd"/>
              </a:rPr>
              <a:t>control</a:t>
            </a:r>
            <a:r>
              <a:rPr sz="7050" b="1" spc="-80" dirty="0">
                <a:solidFill>
                  <a:srgbClr val="FFFFFF"/>
                </a:solidFill>
                <a:latin typeface="HelveticaNeueLTStd-Bd"/>
                <a:cs typeface="HelveticaNeueLTStd-Bd"/>
              </a:rPr>
              <a:t> </a:t>
            </a:r>
            <a:r>
              <a:rPr sz="7050" b="1" spc="15" dirty="0">
                <a:solidFill>
                  <a:srgbClr val="FFFFFF"/>
                </a:solidFill>
                <a:latin typeface="HelveticaNeueLTStd-Bd"/>
                <a:cs typeface="HelveticaNeueLTStd-Bd"/>
              </a:rPr>
              <a:t>bleeding</a:t>
            </a:r>
            <a:endParaRPr sz="7050" dirty="0">
              <a:latin typeface="HelveticaNeueLTStd-Bd"/>
              <a:cs typeface="HelveticaNeueLTStd-Bd"/>
            </a:endParaRPr>
          </a:p>
        </p:txBody>
      </p:sp>
      <p:sp>
        <p:nvSpPr>
          <p:cNvPr id="72" name="object 72"/>
          <p:cNvSpPr txBox="1"/>
          <p:nvPr/>
        </p:nvSpPr>
        <p:spPr>
          <a:xfrm>
            <a:off x="6935873" y="7315146"/>
            <a:ext cx="2384425" cy="213360"/>
          </a:xfrm>
          <a:prstGeom prst="rect">
            <a:avLst/>
          </a:prstGeom>
        </p:spPr>
        <p:txBody>
          <a:bodyPr vert="horz" wrap="square" lIns="0" tIns="0" rIns="0" bIns="0" rtlCol="0">
            <a:spAutoFit/>
          </a:bodyPr>
          <a:lstStyle/>
          <a:p>
            <a:pPr marL="12700">
              <a:lnSpc>
                <a:spcPct val="100000"/>
              </a:lnSpc>
            </a:pPr>
            <a:r>
              <a:rPr sz="1400" dirty="0">
                <a:solidFill>
                  <a:srgbClr val="FFFFFF"/>
                </a:solidFill>
                <a:latin typeface="HelveticaNeueLTStd-Md"/>
                <a:cs typeface="HelveticaNeueLTStd-Md"/>
              </a:rPr>
              <a:t>Bleeding </a:t>
            </a:r>
            <a:r>
              <a:rPr sz="1400" spc="-5" dirty="0">
                <a:solidFill>
                  <a:srgbClr val="FFFFFF"/>
                </a:solidFill>
                <a:latin typeface="HelveticaNeueLTStd-Md"/>
                <a:cs typeface="HelveticaNeueLTStd-Md"/>
              </a:rPr>
              <a:t>Control </a:t>
            </a:r>
            <a:r>
              <a:rPr sz="1400" dirty="0">
                <a:solidFill>
                  <a:srgbClr val="FFFFFF"/>
                </a:solidFill>
                <a:latin typeface="HelveticaNeueLTStd-Md"/>
                <a:cs typeface="HelveticaNeueLTStd-Md"/>
              </a:rPr>
              <a:t>Basic </a:t>
            </a:r>
            <a:r>
              <a:rPr sz="1400" spc="-55" dirty="0">
                <a:solidFill>
                  <a:srgbClr val="FFFFFF"/>
                </a:solidFill>
                <a:latin typeface="HelveticaNeueLTStd-Md"/>
                <a:cs typeface="HelveticaNeueLTStd-Md"/>
              </a:rPr>
              <a:t>v.</a:t>
            </a:r>
            <a:r>
              <a:rPr sz="1400" spc="-85" dirty="0">
                <a:solidFill>
                  <a:srgbClr val="FFFFFF"/>
                </a:solidFill>
                <a:latin typeface="HelveticaNeueLTStd-Md"/>
                <a:cs typeface="HelveticaNeueLTStd-Md"/>
              </a:rPr>
              <a:t> </a:t>
            </a:r>
            <a:r>
              <a:rPr sz="1400" dirty="0">
                <a:solidFill>
                  <a:srgbClr val="FFFFFF"/>
                </a:solidFill>
                <a:latin typeface="HelveticaNeueLTStd-Md"/>
                <a:cs typeface="HelveticaNeueLTStd-Md"/>
              </a:rPr>
              <a:t>1.0</a:t>
            </a:r>
            <a:endParaRPr sz="1400" dirty="0">
              <a:latin typeface="HelveticaNeueLTStd-Md"/>
              <a:cs typeface="HelveticaNeueLTStd-Md"/>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32"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3" name="object 8"/>
          <p:cNvSpPr/>
          <p:nvPr/>
        </p:nvSpPr>
        <p:spPr>
          <a:xfrm>
            <a:off x="12464906" y="8653795"/>
            <a:ext cx="2722248" cy="134010"/>
          </a:xfrm>
          <a:prstGeom prst="rect">
            <a:avLst/>
          </a:prstGeom>
          <a:blipFill>
            <a:blip r:embed="rId6" cstate="print"/>
            <a:stretch>
              <a:fillRect/>
            </a:stretch>
          </a:blipFill>
        </p:spPr>
        <p:txBody>
          <a:bodyPr wrap="square" lIns="0" tIns="0" rIns="0" bIns="0" rtlCol="0"/>
          <a:lstStyle/>
          <a:p>
            <a:endParaRPr dirty="0"/>
          </a:p>
        </p:txBody>
      </p:sp>
      <p:sp>
        <p:nvSpPr>
          <p:cNvPr id="34" name="object 9"/>
          <p:cNvSpPr/>
          <p:nvPr/>
        </p:nvSpPr>
        <p:spPr>
          <a:xfrm>
            <a:off x="12462338" y="8918607"/>
            <a:ext cx="2306835" cy="363395"/>
          </a:xfrm>
          <a:prstGeom prst="rect">
            <a:avLst/>
          </a:prstGeom>
          <a:blipFill>
            <a:blip r:embed="rId7" cstate="print"/>
            <a:stretch>
              <a:fillRect/>
            </a:stretch>
          </a:blipFill>
        </p:spPr>
        <p:txBody>
          <a:bodyPr wrap="square" lIns="0" tIns="0" rIns="0" bIns="0" rtlCol="0"/>
          <a:lstStyle/>
          <a:p>
            <a:endParaRPr dirty="0"/>
          </a:p>
        </p:txBody>
      </p:sp>
      <p:sp>
        <p:nvSpPr>
          <p:cNvPr id="35"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7"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8" name="object 12"/>
          <p:cNvSpPr/>
          <p:nvPr/>
        </p:nvSpPr>
        <p:spPr>
          <a:xfrm>
            <a:off x="11529416" y="8432800"/>
            <a:ext cx="876528" cy="945845"/>
          </a:xfrm>
          <a:prstGeom prst="rect">
            <a:avLst/>
          </a:prstGeom>
          <a:blipFill>
            <a:blip r:embed="rId8" cstate="print"/>
            <a:stretch>
              <a:fillRect/>
            </a:stretch>
          </a:blipFill>
        </p:spPr>
        <p:txBody>
          <a:bodyPr wrap="square" lIns="0" tIns="0" rIns="0" bIns="0" rtlCol="0"/>
          <a:lstStyle/>
          <a:p>
            <a:endParaRPr dirty="0"/>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spTree>
    <p:extLst>
      <p:ext uri="{BB962C8B-B14F-4D97-AF65-F5344CB8AC3E}">
        <p14:creationId xmlns:p14="http://schemas.microsoft.com/office/powerpoint/2010/main" val="88605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6438265" cy="4341495"/>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(3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marR="5080" indent="-381000">
              <a:lnSpc>
                <a:spcPct val="111100"/>
              </a:lnSpc>
              <a:spcBef>
                <a:spcPts val="1735"/>
              </a:spcBef>
              <a:buChar char="•"/>
              <a:tabLst>
                <a:tab pos="393700" algn="l"/>
              </a:tabLst>
            </a:pPr>
            <a:r>
              <a:rPr sz="3000" b="1" spc="20" dirty="0">
                <a:solidFill>
                  <a:srgbClr val="1D2258"/>
                </a:solidFill>
                <a:latin typeface="HelveticaNeueLTStd-Bd"/>
                <a:cs typeface="HelveticaNeueLTStd-Bd"/>
              </a:rPr>
              <a:t>Apply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30" dirty="0">
                <a:solidFill>
                  <a:srgbClr val="1D2258"/>
                </a:solidFill>
                <a:latin typeface="HelveticaNeueLTStd-Bd"/>
                <a:cs typeface="HelveticaNeueLTStd-Bd"/>
              </a:rPr>
              <a:t>with  </a:t>
            </a:r>
            <a:r>
              <a:rPr sz="3000" b="1" spc="20" dirty="0">
                <a:solidFill>
                  <a:srgbClr val="1D2258"/>
                </a:solidFill>
                <a:latin typeface="HelveticaNeueLTStd-Bd"/>
                <a:cs typeface="HelveticaNeueLTStd-Bd"/>
              </a:rPr>
              <a:t>both hands </a:t>
            </a:r>
            <a:r>
              <a:rPr sz="3000" b="1" spc="15" dirty="0">
                <a:solidFill>
                  <a:srgbClr val="1D2258"/>
                </a:solidFill>
                <a:latin typeface="HelveticaNeueLTStd-Bd"/>
                <a:cs typeface="HelveticaNeueLTStd-Bd"/>
              </a:rPr>
              <a:t>directly on </a:t>
            </a:r>
            <a:r>
              <a:rPr sz="3000" b="1" spc="20" dirty="0">
                <a:solidFill>
                  <a:srgbClr val="1D2258"/>
                </a:solidFill>
                <a:latin typeface="HelveticaNeueLTStd-Bd"/>
                <a:cs typeface="HelveticaNeueLTStd-Bd"/>
              </a:rPr>
              <a:t>top </a:t>
            </a:r>
            <a:r>
              <a:rPr sz="3000" b="1" spc="15" dirty="0">
                <a:solidFill>
                  <a:srgbClr val="1D2258"/>
                </a:solidFill>
                <a:latin typeface="HelveticaNeueLTStd-Bd"/>
                <a:cs typeface="HelveticaNeueLTStd-Bd"/>
              </a:rPr>
              <a:t>of </a:t>
            </a:r>
            <a:r>
              <a:rPr sz="3000" b="1" spc="3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a:t>
            </a:r>
            <a:r>
              <a:rPr sz="3000" b="1" spc="-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1D2258"/>
                </a:solidFill>
                <a:latin typeface="HelveticaNeueLTStd-Bd"/>
                <a:cs typeface="HelveticaNeueLTStd-Bd"/>
              </a:rPr>
              <a:t>Push down </a:t>
            </a:r>
            <a:r>
              <a:rPr sz="3000" b="1" spc="15" dirty="0">
                <a:solidFill>
                  <a:srgbClr val="1D2258"/>
                </a:solidFill>
                <a:latin typeface="HelveticaNeueLTStd-Bd"/>
                <a:cs typeface="HelveticaNeueLTStd-Bd"/>
              </a:rPr>
              <a:t>as </a:t>
            </a:r>
            <a:r>
              <a:rPr sz="3000" b="1" spc="5" dirty="0">
                <a:solidFill>
                  <a:srgbClr val="1D2258"/>
                </a:solidFill>
                <a:latin typeface="HelveticaNeueLTStd-Bd"/>
                <a:cs typeface="HelveticaNeueLTStd-Bd"/>
              </a:rPr>
              <a:t>hard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a:t>
            </a:r>
            <a:r>
              <a:rPr sz="3000" b="1" spc="2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can</a:t>
            </a:r>
            <a:endParaRPr sz="3000" dirty="0">
              <a:solidFill>
                <a:srgbClr val="1D2258"/>
              </a:solidFill>
              <a:latin typeface="HelveticaNeueLTStd-Bd"/>
              <a:cs typeface="HelveticaNeueLTStd-Bd"/>
            </a:endParaRPr>
          </a:p>
          <a:p>
            <a:pPr marL="393700" marR="422275" indent="-381000">
              <a:lnSpc>
                <a:spcPct val="111100"/>
              </a:lnSpc>
              <a:spcBef>
                <a:spcPts val="1800"/>
              </a:spcBef>
              <a:buChar char="•"/>
              <a:tabLst>
                <a:tab pos="393700" algn="l"/>
              </a:tabLst>
            </a:pPr>
            <a:r>
              <a:rPr sz="3000" b="1" spc="20" dirty="0">
                <a:solidFill>
                  <a:srgbClr val="1D2258"/>
                </a:solidFill>
                <a:latin typeface="HelveticaNeueLTStd-Bd"/>
                <a:cs typeface="HelveticaNeueLTStd-Bd"/>
              </a:rPr>
              <a:t>Hold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a:t>
            </a:r>
            <a:r>
              <a:rPr sz="3000" b="1" spc="15" dirty="0">
                <a:solidFill>
                  <a:srgbClr val="1D2258"/>
                </a:solidFill>
                <a:latin typeface="HelveticaNeueLTStd-Bd"/>
                <a:cs typeface="HelveticaNeueLTStd-Bd"/>
              </a:rPr>
              <a:t>relieved </a:t>
            </a:r>
            <a:r>
              <a:rPr sz="3000" b="1" spc="30"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p:txBody>
      </p:sp>
      <p:sp>
        <p:nvSpPr>
          <p:cNvPr id="10" name="object 10"/>
          <p:cNvSpPr/>
          <p:nvPr/>
        </p:nvSpPr>
        <p:spPr>
          <a:xfrm>
            <a:off x="8763000" y="3492500"/>
            <a:ext cx="4248200" cy="531945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8763000" y="3492500"/>
            <a:ext cx="4258945" cy="5320030"/>
          </a:xfrm>
          <a:custGeom>
            <a:avLst/>
            <a:gdLst/>
            <a:ahLst/>
            <a:cxnLst/>
            <a:rect l="l" t="t" r="r" b="b"/>
            <a:pathLst>
              <a:path w="4258944" h="5320030">
                <a:moveTo>
                  <a:pt x="0" y="5319458"/>
                </a:moveTo>
                <a:lnTo>
                  <a:pt x="4258729" y="5319458"/>
                </a:lnTo>
                <a:lnTo>
                  <a:pt x="4258729" y="0"/>
                </a:lnTo>
                <a:lnTo>
                  <a:pt x="0" y="0"/>
                </a:lnTo>
                <a:lnTo>
                  <a:pt x="0" y="5319458"/>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8731250" y="8889946"/>
            <a:ext cx="350901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Adam </a:t>
            </a:r>
            <a:r>
              <a:rPr sz="1400" spc="-5" dirty="0">
                <a:solidFill>
                  <a:srgbClr val="27306B"/>
                </a:solidFill>
                <a:latin typeface="HelveticaNeueLTStd-Roman"/>
                <a:cs typeface="HelveticaNeueLTStd-Roman"/>
              </a:rPr>
              <a:t>Wehrle,</a:t>
            </a:r>
            <a:r>
              <a:rPr sz="1400" spc="70"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5" name="object 1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6" name="object 1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7" name="object 1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18" name="object 1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19" name="object 19"/>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0" name="object 20"/>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1" name="object 21"/>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2" name="object 22"/>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3" name="object 23"/>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4" name="object 24"/>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5" name="object 25"/>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6" name="object 26"/>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7" name="object 27"/>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28" name="object 28"/>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29" name="object 29"/>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0" name="object 30"/>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3897629" cy="127000"/>
          </a:xfrm>
          <a:custGeom>
            <a:avLst/>
            <a:gdLst/>
            <a:ahLst/>
            <a:cxnLst/>
            <a:rect l="l" t="t" r="r" b="b"/>
            <a:pathLst>
              <a:path w="3897630" h="127000">
                <a:moveTo>
                  <a:pt x="0" y="127000"/>
                </a:moveTo>
                <a:lnTo>
                  <a:pt x="3897033" y="127000"/>
                </a:lnTo>
                <a:lnTo>
                  <a:pt x="389703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8" name="object 18"/>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9" name="object 19"/>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0" name="object 20"/>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1" name="object 21"/>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2" name="object 22"/>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3" name="object 23"/>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4" name="object 24"/>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5" name="object 25"/>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6" name="object 26"/>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7" name="object 27"/>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8" name="object 28"/>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9" name="object 29"/>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0" name="object 30"/>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1" name="object 31"/>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2" name="object 32"/>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3" name="object 33"/>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5" name="object 35"/>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6" name="object 36"/>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37" name="object 37"/>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9" name="object 39"/>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0" name="object 4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1" name="object 4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2" name="object 4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4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3" name="object 13"/>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3" name="object 23"/>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4" name="object 24"/>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5" name="object 25"/>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6" name="object 26"/>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7" name="object 27"/>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8" name="object 28"/>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0" name="object 30"/>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1" name="object 31"/>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2" name="object 32"/>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3" name="object 33"/>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5" name="object 35"/>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6" name="object 36"/>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9" name="object 39"/>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0" name="object 40"/>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1" name="object 41"/>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3" name="object 43"/>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8" name="object 48"/>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9" name="object 49"/>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0" name="object 50"/>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1" name="object 51"/>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0840747" y="7340600"/>
            <a:ext cx="2772410" cy="127000"/>
          </a:xfrm>
          <a:custGeom>
            <a:avLst/>
            <a:gdLst/>
            <a:ahLst/>
            <a:cxnLst/>
            <a:rect l="l" t="t" r="r" b="b"/>
            <a:pathLst>
              <a:path w="2772409" h="127000">
                <a:moveTo>
                  <a:pt x="0" y="127000"/>
                </a:moveTo>
                <a:lnTo>
                  <a:pt x="2772409" y="127000"/>
                </a:lnTo>
                <a:lnTo>
                  <a:pt x="2772409"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604252" y="72582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a:p>
        </p:txBody>
      </p:sp>
      <p:sp>
        <p:nvSpPr>
          <p:cNvPr id="12" name="object 12"/>
          <p:cNvSpPr/>
          <p:nvPr/>
        </p:nvSpPr>
        <p:spPr>
          <a:xfrm>
            <a:off x="5820585" y="6447984"/>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5990063" y="6547764"/>
            <a:ext cx="4548505" cy="147256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Apply above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site.</a:t>
            </a:r>
            <a:endParaRPr sz="2400">
              <a:latin typeface="HelveticaNeueLTStd-Md"/>
              <a:cs typeface="HelveticaNeueLTStd-Md"/>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Tighten until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stops.</a:t>
            </a:r>
            <a:endParaRPr sz="2400">
              <a:latin typeface="HelveticaNeueLTStd-Md"/>
              <a:cs typeface="HelveticaNeueLTStd-Md"/>
            </a:endParaRPr>
          </a:p>
        </p:txBody>
      </p:sp>
      <p:sp>
        <p:nvSpPr>
          <p:cNvPr id="14" name="object 14"/>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5" name="object 15"/>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7" name="object 17"/>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0" name="object 20"/>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7" name="object 27"/>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8" name="object 28"/>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9" name="object 29"/>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30" name="object 30"/>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31" name="object 3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32" name="object 3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4" name="object 3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5" name="object 3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6" name="object 3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7" name="object 3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9" name="object 3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40" name="object 4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3" name="object 43"/>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8" name="object 48"/>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9" name="object 49"/>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50" name="object 50"/>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51" name="object 51"/>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52" name="object 52"/>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53" name="object 53"/>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4" name="object 54"/>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5" name="object 55"/>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6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7479030" cy="484949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The</a:t>
            </a:r>
            <a:r>
              <a:rPr sz="4000" b="1" spc="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393700" marR="34925" indent="-381000" algn="just">
              <a:lnSpc>
                <a:spcPct val="111100"/>
              </a:lnSpc>
              <a:spcBef>
                <a:spcPts val="1735"/>
              </a:spcBef>
              <a:buChar char="•"/>
              <a:tabLst>
                <a:tab pos="393700" algn="l"/>
              </a:tabLst>
            </a:pP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device </a:t>
            </a:r>
            <a:r>
              <a:rPr sz="3000" b="1" spc="20" dirty="0">
                <a:solidFill>
                  <a:srgbClr val="1D2258"/>
                </a:solidFill>
                <a:latin typeface="HelveticaNeueLTStd-Bd"/>
                <a:cs typeface="HelveticaNeueLTStd-Bd"/>
              </a:rPr>
              <a:t>that stops </a:t>
            </a:r>
            <a:r>
              <a:rPr sz="3000" b="1" spc="30" dirty="0">
                <a:solidFill>
                  <a:srgbClr val="1D2258"/>
                </a:solidFill>
                <a:latin typeface="HelveticaNeueLTStd-Bd"/>
                <a:cs typeface="HelveticaNeueLTStd-Bd"/>
              </a:rPr>
              <a:t>the  flow </a:t>
            </a:r>
            <a:r>
              <a:rPr sz="3000" b="1" spc="15" dirty="0">
                <a:solidFill>
                  <a:srgbClr val="1D2258"/>
                </a:solidFill>
                <a:latin typeface="HelveticaNeueLTStd-Bd"/>
                <a:cs typeface="HelveticaNeueLTStd-Bd"/>
              </a:rPr>
              <a:t>of</a:t>
            </a:r>
            <a:r>
              <a:rPr sz="3000" b="1" spc="-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blood</a:t>
            </a:r>
            <a:endParaRPr sz="3000" dirty="0">
              <a:solidFill>
                <a:srgbClr val="1D2258"/>
              </a:solidFill>
              <a:latin typeface="HelveticaNeueLTStd-Bd"/>
              <a:cs typeface="HelveticaNeueLTStd-Bd"/>
            </a:endParaRPr>
          </a:p>
          <a:p>
            <a:pPr marL="393700" marR="50800" indent="-381000" algn="just">
              <a:lnSpc>
                <a:spcPct val="111100"/>
              </a:lnSpc>
              <a:spcBef>
                <a:spcPts val="1800"/>
              </a:spcBef>
              <a:buChar char="•"/>
              <a:tabLst>
                <a:tab pos="393700" algn="l"/>
              </a:tabLst>
            </a:pP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applied </a:t>
            </a:r>
            <a:r>
              <a:rPr sz="3000" b="1" spc="5" dirty="0">
                <a:solidFill>
                  <a:srgbClr val="1D2258"/>
                </a:solidFill>
                <a:latin typeface="HelveticaNeueLTStd-Bd"/>
                <a:cs typeface="HelveticaNeueLTStd-Bd"/>
              </a:rPr>
              <a:t>correctly, </a:t>
            </a:r>
            <a:r>
              <a:rPr sz="3000" b="1" spc="20" dirty="0">
                <a:solidFill>
                  <a:srgbClr val="1D2258"/>
                </a:solidFill>
                <a:latin typeface="HelveticaNeueLTStd-Bd"/>
                <a:cs typeface="HelveticaNeueLTStd-Bd"/>
              </a:rPr>
              <a:t>the </a:t>
            </a:r>
            <a:r>
              <a:rPr sz="3000" b="1" spc="30" dirty="0">
                <a:solidFill>
                  <a:srgbClr val="1D2258"/>
                </a:solidFill>
                <a:latin typeface="HelveticaNeueLTStd-Bd"/>
                <a:cs typeface="HelveticaNeueLTStd-Bd"/>
              </a:rPr>
              <a:t>tourniquet will  </a:t>
            </a:r>
            <a:r>
              <a:rPr sz="3000" b="1" spc="20" dirty="0">
                <a:solidFill>
                  <a:srgbClr val="1D2258"/>
                </a:solidFill>
                <a:latin typeface="HelveticaNeueLTStd-Bd"/>
                <a:cs typeface="HelveticaNeueLTStd-Bd"/>
              </a:rPr>
              <a:t>stop blood </a:t>
            </a:r>
            <a:r>
              <a:rPr sz="3000" b="1" spc="30" dirty="0">
                <a:solidFill>
                  <a:srgbClr val="1D2258"/>
                </a:solidFill>
                <a:latin typeface="HelveticaNeueLTStd-Bd"/>
                <a:cs typeface="HelveticaNeueLTStd-Bd"/>
              </a:rPr>
              <a:t>flow </a:t>
            </a:r>
            <a:r>
              <a:rPr sz="3000" b="1" spc="20" dirty="0">
                <a:solidFill>
                  <a:srgbClr val="1D2258"/>
                </a:solidFill>
                <a:latin typeface="HelveticaNeueLTStd-Bd"/>
                <a:cs typeface="HelveticaNeueLTStd-Bd"/>
              </a:rPr>
              <a:t>into the extremity </a:t>
            </a:r>
            <a:r>
              <a:rPr sz="3000" b="1" spc="30" dirty="0">
                <a:solidFill>
                  <a:srgbClr val="1D2258"/>
                </a:solidFill>
                <a:latin typeface="HelveticaNeueLTStd-Bd"/>
                <a:cs typeface="HelveticaNeueLTStd-Bd"/>
              </a:rPr>
              <a:t>and  </a:t>
            </a:r>
            <a:r>
              <a:rPr sz="3000" b="1" spc="20" dirty="0">
                <a:solidFill>
                  <a:srgbClr val="1D2258"/>
                </a:solidFill>
                <a:latin typeface="HelveticaNeueLTStd-Bd"/>
                <a:cs typeface="HelveticaNeueLTStd-Bd"/>
              </a:rPr>
              <a:t>out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200"/>
              </a:spcBef>
              <a:buChar char="•"/>
              <a:tabLst>
                <a:tab pos="393700" algn="l"/>
              </a:tabLst>
            </a:pPr>
            <a:r>
              <a:rPr sz="3000" b="1" spc="25" dirty="0">
                <a:solidFill>
                  <a:srgbClr val="1D2258"/>
                </a:solidFill>
                <a:latin typeface="HelveticaNeueLTStd-Bd"/>
                <a:cs typeface="HelveticaNeueLTStd-Bd"/>
              </a:rPr>
              <a:t>Limiting </a:t>
            </a:r>
            <a:r>
              <a:rPr sz="3000" b="1" spc="20" dirty="0">
                <a:solidFill>
                  <a:srgbClr val="1D2258"/>
                </a:solidFill>
                <a:latin typeface="HelveticaNeueLTStd-Bd"/>
                <a:cs typeface="HelveticaNeueLTStd-Bd"/>
              </a:rPr>
              <a:t>blood loss may </a:t>
            </a:r>
            <a:r>
              <a:rPr sz="3000" b="1" spc="15" dirty="0">
                <a:solidFill>
                  <a:srgbClr val="1D2258"/>
                </a:solidFill>
                <a:latin typeface="HelveticaNeueLTStd-Bd"/>
                <a:cs typeface="HelveticaNeueLTStd-Bd"/>
              </a:rPr>
              <a:t>prevent</a:t>
            </a:r>
            <a:r>
              <a:rPr sz="3000" b="1" spc="17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the</a:t>
            </a:r>
            <a:endParaRPr sz="3000" dirty="0">
              <a:solidFill>
                <a:srgbClr val="1D2258"/>
              </a:solidFill>
              <a:latin typeface="HelveticaNeueLTStd-Bd"/>
              <a:cs typeface="HelveticaNeueLTStd-Bd"/>
            </a:endParaRPr>
          </a:p>
          <a:p>
            <a:pPr marL="393065">
              <a:lnSpc>
                <a:spcPct val="100000"/>
              </a:lnSpc>
              <a:spcBef>
                <a:spcPts val="400"/>
              </a:spcBef>
            </a:pPr>
            <a:r>
              <a:rPr sz="3000" b="1" spc="25" dirty="0">
                <a:solidFill>
                  <a:srgbClr val="1D2258"/>
                </a:solidFill>
                <a:latin typeface="HelveticaNeueLTStd-Bd"/>
                <a:cs typeface="HelveticaNeueLTStd-Bd"/>
              </a:rPr>
              <a:t>patient </a:t>
            </a:r>
            <a:r>
              <a:rPr sz="3000" b="1" spc="5" dirty="0">
                <a:solidFill>
                  <a:srgbClr val="1D2258"/>
                </a:solidFill>
                <a:latin typeface="HelveticaNeueLTStd-Bd"/>
                <a:cs typeface="HelveticaNeueLTStd-Bd"/>
              </a:rPr>
              <a:t>from </a:t>
            </a:r>
            <a:r>
              <a:rPr sz="3000" b="1" spc="20" dirty="0">
                <a:solidFill>
                  <a:srgbClr val="1D2258"/>
                </a:solidFill>
                <a:latin typeface="HelveticaNeueLTStd-Bd"/>
                <a:cs typeface="HelveticaNeueLTStd-Bd"/>
              </a:rPr>
              <a:t>going into shock </a:t>
            </a:r>
            <a:r>
              <a:rPr sz="3000" b="1" spc="15" dirty="0">
                <a:solidFill>
                  <a:srgbClr val="1D2258"/>
                </a:solidFill>
                <a:latin typeface="HelveticaNeueLTStd-Bd"/>
                <a:cs typeface="HelveticaNeueLTStd-Bd"/>
              </a:rPr>
              <a:t>or</a:t>
            </a:r>
            <a:r>
              <a:rPr sz="3000" b="1" spc="2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dying</a:t>
            </a:r>
            <a:endParaRPr sz="3000" dirty="0">
              <a:solidFill>
                <a:srgbClr val="1D2258"/>
              </a:solidFill>
              <a:latin typeface="HelveticaNeueLTStd-Bd"/>
              <a:cs typeface="HelveticaNeueLTStd-Bd"/>
            </a:endParaRPr>
          </a:p>
        </p:txBody>
      </p:sp>
      <p:sp>
        <p:nvSpPr>
          <p:cNvPr id="10" name="object 10"/>
          <p:cNvSpPr/>
          <p:nvPr/>
        </p:nvSpPr>
        <p:spPr>
          <a:xfrm>
            <a:off x="9404015" y="3508565"/>
            <a:ext cx="5962972" cy="445382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04019" y="3492500"/>
            <a:ext cx="5963285" cy="4482465"/>
          </a:xfrm>
          <a:custGeom>
            <a:avLst/>
            <a:gdLst/>
            <a:ahLst/>
            <a:cxnLst/>
            <a:rect l="l" t="t" r="r" b="b"/>
            <a:pathLst>
              <a:path w="5963284" h="4482465">
                <a:moveTo>
                  <a:pt x="0" y="4481982"/>
                </a:moveTo>
                <a:lnTo>
                  <a:pt x="5962980" y="4481982"/>
                </a:lnTo>
                <a:lnTo>
                  <a:pt x="5962980" y="0"/>
                </a:lnTo>
                <a:lnTo>
                  <a:pt x="0" y="0"/>
                </a:lnTo>
                <a:lnTo>
                  <a:pt x="0" y="4481982"/>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9391314" y="8026346"/>
            <a:ext cx="482028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194806"/>
            <a:ext cx="14070330" cy="6106795"/>
          </a:xfrm>
          <a:prstGeom prst="rect">
            <a:avLst/>
          </a:prstGeom>
        </p:spPr>
        <p:txBody>
          <a:bodyPr vert="horz" wrap="square" lIns="0" tIns="0" rIns="0" bIns="0" rtlCol="0">
            <a:spAutoFit/>
          </a:bodyPr>
          <a:lstStyle/>
          <a:p>
            <a:pPr marL="12700">
              <a:lnSpc>
                <a:spcPct val="100000"/>
              </a:lnSpc>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Application</a:t>
            </a:r>
            <a:endParaRPr sz="4000" dirty="0">
              <a:solidFill>
                <a:srgbClr val="1D2258"/>
              </a:solidFill>
              <a:latin typeface="HelveticaNeueLTStd-Bd"/>
              <a:cs typeface="HelveticaNeueLTStd-Bd"/>
            </a:endParaRPr>
          </a:p>
          <a:p>
            <a:pPr marL="393700" indent="-381000">
              <a:lnSpc>
                <a:spcPct val="100000"/>
              </a:lnSpc>
              <a:spcBef>
                <a:spcPts val="1535"/>
              </a:spcBef>
              <a:buChar char="•"/>
              <a:tabLst>
                <a:tab pos="393700" algn="l"/>
              </a:tabLst>
            </a:pPr>
            <a:r>
              <a:rPr sz="3000" b="1" spc="20" dirty="0">
                <a:solidFill>
                  <a:srgbClr val="D72827"/>
                </a:solidFill>
                <a:latin typeface="HelveticaNeueLTStd-Bd"/>
                <a:cs typeface="HelveticaNeueLTStd-Bd"/>
              </a:rPr>
              <a:t>Apply </a:t>
            </a:r>
            <a:r>
              <a:rPr sz="3000" b="1" spc="25" dirty="0">
                <a:solidFill>
                  <a:srgbClr val="D72827"/>
                </a:solidFill>
                <a:latin typeface="HelveticaNeueLTStd-Bd"/>
                <a:cs typeface="HelveticaNeueLTStd-Bd"/>
              </a:rPr>
              <a:t>immediately </a:t>
            </a:r>
            <a:r>
              <a:rPr sz="3000" b="1" spc="15" dirty="0">
                <a:solidFill>
                  <a:srgbClr val="D72827"/>
                </a:solidFill>
                <a:latin typeface="HelveticaNeueLTStd-Bd"/>
                <a:cs typeface="HelveticaNeueLTStd-Bd"/>
              </a:rPr>
              <a:t>if </a:t>
            </a:r>
            <a:r>
              <a:rPr sz="3000" b="1" spc="20" dirty="0">
                <a:solidFill>
                  <a:srgbClr val="D72827"/>
                </a:solidFill>
                <a:latin typeface="HelveticaNeueLTStd-Bd"/>
                <a:cs typeface="HelveticaNeueLTStd-Bd"/>
              </a:rPr>
              <a:t>life-threatening </a:t>
            </a:r>
            <a:r>
              <a:rPr sz="3000" b="1" spc="25" dirty="0">
                <a:solidFill>
                  <a:srgbClr val="D72827"/>
                </a:solidFill>
                <a:latin typeface="HelveticaNeueLTStd-Bd"/>
                <a:cs typeface="HelveticaNeueLTStd-Bd"/>
              </a:rPr>
              <a:t>bleeding </a:t>
            </a:r>
            <a:r>
              <a:rPr sz="3000" b="1" spc="15" dirty="0">
                <a:solidFill>
                  <a:srgbClr val="D72827"/>
                </a:solidFill>
                <a:latin typeface="HelveticaNeueLTStd-Bd"/>
                <a:cs typeface="HelveticaNeueLTStd-Bd"/>
              </a:rPr>
              <a:t>is </a:t>
            </a:r>
            <a:r>
              <a:rPr sz="3000" b="1" spc="20" dirty="0">
                <a:solidFill>
                  <a:srgbClr val="D72827"/>
                </a:solidFill>
                <a:latin typeface="HelveticaNeueLTStd-Bd"/>
                <a:cs typeface="HelveticaNeueLTStd-Bd"/>
              </a:rPr>
              <a:t>seen </a:t>
            </a:r>
            <a:r>
              <a:rPr sz="3000" b="1" spc="5" dirty="0">
                <a:solidFill>
                  <a:srgbClr val="D72827"/>
                </a:solidFill>
                <a:latin typeface="HelveticaNeueLTStd-Bd"/>
                <a:cs typeface="HelveticaNeueLTStd-Bd"/>
              </a:rPr>
              <a:t>from </a:t>
            </a:r>
            <a:r>
              <a:rPr sz="3000" b="1" spc="15" dirty="0">
                <a:solidFill>
                  <a:srgbClr val="D72827"/>
                </a:solidFill>
                <a:latin typeface="HelveticaNeueLTStd-Bd"/>
                <a:cs typeface="HelveticaNeueLTStd-Bd"/>
              </a:rPr>
              <a:t>an </a:t>
            </a:r>
            <a:r>
              <a:rPr sz="3000" b="1" spc="20" dirty="0">
                <a:solidFill>
                  <a:srgbClr val="D72827"/>
                </a:solidFill>
                <a:latin typeface="HelveticaNeueLTStd-Bd"/>
                <a:cs typeface="HelveticaNeueLTStd-Bd"/>
              </a:rPr>
              <a:t>arm </a:t>
            </a:r>
            <a:r>
              <a:rPr sz="3000" b="1" spc="15" dirty="0">
                <a:solidFill>
                  <a:srgbClr val="D72827"/>
                </a:solidFill>
                <a:latin typeface="HelveticaNeueLTStd-Bd"/>
                <a:cs typeface="HelveticaNeueLTStd-Bd"/>
              </a:rPr>
              <a:t>or </a:t>
            </a:r>
            <a:r>
              <a:rPr sz="3000" b="1" dirty="0">
                <a:solidFill>
                  <a:srgbClr val="D72827"/>
                </a:solidFill>
                <a:latin typeface="HelveticaNeueLTStd-Bd"/>
                <a:cs typeface="HelveticaNeueLTStd-Bd"/>
              </a:rPr>
              <a:t>a</a:t>
            </a:r>
            <a:r>
              <a:rPr sz="3000" b="1" spc="57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leg</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5" dirty="0">
                <a:solidFill>
                  <a:srgbClr val="27306B"/>
                </a:solidFill>
                <a:latin typeface="HelveticaNeueLTStd-Bd"/>
                <a:cs typeface="HelveticaNeueLTStd-Bd"/>
              </a:rPr>
              <a:t>placed </a:t>
            </a:r>
            <a:r>
              <a:rPr sz="3000" b="1" spc="20" dirty="0">
                <a:solidFill>
                  <a:srgbClr val="27306B"/>
                </a:solidFill>
                <a:latin typeface="HelveticaNeueLTStd-Bd"/>
                <a:cs typeface="HelveticaNeueLTStd-Bd"/>
              </a:rPr>
              <a:t>right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if</a:t>
            </a:r>
            <a:r>
              <a:rPr sz="3000" b="1" spc="4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necessary</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Place </a:t>
            </a:r>
            <a:r>
              <a:rPr sz="3000" b="1" dirty="0">
                <a:solidFill>
                  <a:srgbClr val="27306B"/>
                </a:solidFill>
                <a:latin typeface="HelveticaNeueLTStd-Bd"/>
                <a:cs typeface="HelveticaNeueLTStd-Bd"/>
              </a:rPr>
              <a:t>2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3 </a:t>
            </a:r>
            <a:r>
              <a:rPr sz="3000" b="1" spc="25" dirty="0">
                <a:solidFill>
                  <a:srgbClr val="27306B"/>
                </a:solidFill>
                <a:latin typeface="HelveticaNeueLTStd-Bd"/>
                <a:cs typeface="HelveticaNeueLTStd-Bd"/>
              </a:rPr>
              <a:t>inches </a:t>
            </a:r>
            <a:r>
              <a:rPr sz="3000" b="1" spc="20" dirty="0">
                <a:solidFill>
                  <a:srgbClr val="27306B"/>
                </a:solidFill>
                <a:latin typeface="HelveticaNeueLTStd-Bd"/>
                <a:cs typeface="HelveticaNeueLTStd-Bd"/>
              </a:rPr>
              <a:t>above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wound </a:t>
            </a:r>
            <a:r>
              <a:rPr sz="3000" b="1" spc="25" dirty="0">
                <a:solidFill>
                  <a:srgbClr val="27306B"/>
                </a:solidFill>
                <a:latin typeface="HelveticaNeueLTStd-Bd"/>
                <a:cs typeface="HelveticaNeueLTStd-Bd"/>
              </a:rPr>
              <a:t>(higher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arm </a:t>
            </a:r>
            <a:r>
              <a:rPr sz="3000" b="1" spc="15" dirty="0">
                <a:solidFill>
                  <a:srgbClr val="27306B"/>
                </a:solidFill>
                <a:latin typeface="HelveticaNeueLTStd-Bd"/>
                <a:cs typeface="HelveticaNeueLTStd-Bd"/>
              </a:rPr>
              <a:t>or</a:t>
            </a:r>
            <a:r>
              <a:rPr sz="3000" b="1" spc="5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leg)</a:t>
            </a:r>
            <a:endParaRPr sz="3000" dirty="0">
              <a:latin typeface="HelveticaNeueLTStd-Bd"/>
              <a:cs typeface="HelveticaNeueLTStd-Bd"/>
            </a:endParaRPr>
          </a:p>
          <a:p>
            <a:pPr marL="774700" lvl="1" indent="-304800">
              <a:lnSpc>
                <a:spcPts val="3500"/>
              </a:lnSpc>
              <a:spcBef>
                <a:spcPts val="600"/>
              </a:spcBef>
              <a:buChar char="-"/>
              <a:tabLst>
                <a:tab pos="774700" algn="l"/>
              </a:tabLst>
            </a:pPr>
            <a:r>
              <a:rPr sz="3000" b="1" spc="30" dirty="0">
                <a:solidFill>
                  <a:srgbClr val="D72827"/>
                </a:solidFill>
                <a:latin typeface="HelveticaNeueLTStd-Bd"/>
                <a:cs typeface="HelveticaNeueLTStd-Bd"/>
              </a:rPr>
              <a:t>BUT…</a:t>
            </a:r>
            <a:endParaRPr sz="3000" dirty="0">
              <a:latin typeface="HelveticaNeueLTStd-Bd"/>
              <a:cs typeface="HelveticaNeueLTStd-Bd"/>
            </a:endParaRPr>
          </a:p>
          <a:p>
            <a:pPr marL="1384300" lvl="2" indent="-457200">
              <a:lnSpc>
                <a:spcPts val="3500"/>
              </a:lnSpc>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the knee </a:t>
            </a:r>
            <a:r>
              <a:rPr sz="3000" b="1" spc="15" dirty="0">
                <a:solidFill>
                  <a:srgbClr val="27306B"/>
                </a:solidFill>
                <a:latin typeface="HelveticaNeueLTStd-Bd"/>
                <a:cs typeface="HelveticaNeueLTStd-Bd"/>
              </a:rPr>
              <a:t>or </a:t>
            </a:r>
            <a:r>
              <a:rPr sz="3000" b="1" spc="20" dirty="0">
                <a:solidFill>
                  <a:srgbClr val="27306B"/>
                </a:solidFill>
                <a:latin typeface="HelveticaNeueLTStd-Bd"/>
                <a:cs typeface="HelveticaNeueLTStd-Bd"/>
              </a:rPr>
              <a:t>elbow</a:t>
            </a:r>
            <a:r>
              <a:rPr sz="3000" b="1" spc="3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joints</a:t>
            </a:r>
            <a:endParaRPr sz="3000" dirty="0">
              <a:latin typeface="HelveticaNeueLTStd-Bd"/>
              <a:cs typeface="HelveticaNeueLTStd-Bd"/>
            </a:endParaRPr>
          </a:p>
          <a:p>
            <a:pPr marL="2298700" marR="2207260" lvl="3" indent="-457200">
              <a:lnSpc>
                <a:spcPts val="3000"/>
              </a:lnSpc>
              <a:spcBef>
                <a:spcPts val="1000"/>
              </a:spcBef>
              <a:buChar char="-"/>
              <a:tabLst>
                <a:tab pos="2298700" algn="l"/>
              </a:tabLst>
            </a:pPr>
            <a:r>
              <a:rPr sz="3000" spc="20" dirty="0">
                <a:solidFill>
                  <a:srgbClr val="27306B"/>
                </a:solidFill>
                <a:latin typeface="HelveticaNeueLTStd-Roman"/>
                <a:cs typeface="HelveticaNeueLTStd-Roman"/>
              </a:rPr>
              <a:t>The bones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 joint will </a:t>
            </a:r>
            <a:r>
              <a:rPr sz="3000" spc="15" dirty="0">
                <a:solidFill>
                  <a:srgbClr val="27306B"/>
                </a:solidFill>
                <a:latin typeface="HelveticaNeueLTStd-Roman"/>
                <a:cs typeface="HelveticaNeueLTStd-Roman"/>
              </a:rPr>
              <a:t>prevent </a:t>
            </a:r>
            <a:r>
              <a:rPr sz="3000" spc="20" dirty="0">
                <a:solidFill>
                  <a:srgbClr val="27306B"/>
                </a:solidFill>
                <a:latin typeface="HelveticaNeueLTStd-Roman"/>
                <a:cs typeface="HelveticaNeueLTStd-Roman"/>
              </a:rPr>
              <a:t>the </a:t>
            </a:r>
            <a:r>
              <a:rPr sz="3000" spc="30" dirty="0">
                <a:solidFill>
                  <a:srgbClr val="27306B"/>
                </a:solidFill>
                <a:latin typeface="HelveticaNeueLTStd-Roman"/>
                <a:cs typeface="HelveticaNeueLTStd-Roman"/>
              </a:rPr>
              <a:t>tourniquet </a:t>
            </a:r>
            <a:r>
              <a:rPr sz="3000" spc="15" dirty="0">
                <a:solidFill>
                  <a:srgbClr val="27306B"/>
                </a:solidFill>
                <a:latin typeface="HelveticaNeueLTStd-Roman"/>
                <a:cs typeface="HelveticaNeueLTStd-Roman"/>
              </a:rPr>
              <a:t>from  </a:t>
            </a:r>
            <a:r>
              <a:rPr sz="3000" spc="20" dirty="0">
                <a:solidFill>
                  <a:srgbClr val="27306B"/>
                </a:solidFill>
                <a:latin typeface="HelveticaNeueLTStd-Roman"/>
                <a:cs typeface="HelveticaNeueLTStd-Roman"/>
              </a:rPr>
              <a:t>compressing the </a:t>
            </a:r>
            <a:r>
              <a:rPr sz="3000" spc="-10" dirty="0">
                <a:solidFill>
                  <a:srgbClr val="27306B"/>
                </a:solidFill>
                <a:latin typeface="HelveticaNeueLTStd-Roman"/>
                <a:cs typeface="HelveticaNeueLTStd-Roman"/>
              </a:rPr>
              <a:t>artery, </a:t>
            </a:r>
            <a:r>
              <a:rPr sz="3000" spc="15" dirty="0">
                <a:solidFill>
                  <a:srgbClr val="27306B"/>
                </a:solidFill>
                <a:latin typeface="HelveticaNeueLTStd-Roman"/>
                <a:cs typeface="HelveticaNeueLTStd-Roman"/>
              </a:rPr>
              <a:t>so </a:t>
            </a:r>
            <a:r>
              <a:rPr sz="3000" spc="20" dirty="0">
                <a:solidFill>
                  <a:srgbClr val="27306B"/>
                </a:solidFill>
                <a:latin typeface="HelveticaNeueLTStd-Roman"/>
                <a:cs typeface="HelveticaNeueLTStd-Roman"/>
              </a:rPr>
              <a:t>you </a:t>
            </a:r>
            <a:r>
              <a:rPr sz="3000" spc="10" dirty="0">
                <a:solidFill>
                  <a:srgbClr val="27306B"/>
                </a:solidFill>
                <a:latin typeface="HelveticaNeueLTStd-Roman"/>
                <a:cs typeface="HelveticaNeueLTStd-Roman"/>
              </a:rPr>
              <a:t>won’t </a:t>
            </a:r>
            <a:r>
              <a:rPr sz="3000" spc="20" dirty="0">
                <a:solidFill>
                  <a:srgbClr val="27306B"/>
                </a:solidFill>
                <a:latin typeface="HelveticaNeueLTStd-Roman"/>
                <a:cs typeface="HelveticaNeueLTStd-Roman"/>
              </a:rPr>
              <a:t>stop the</a:t>
            </a:r>
            <a:r>
              <a:rPr sz="3000" spc="355"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bleeding</a:t>
            </a:r>
            <a:endParaRPr sz="3000" dirty="0">
              <a:latin typeface="HelveticaNeueLTStd-Roman"/>
              <a:cs typeface="HelveticaNeueLTStd-Roman"/>
            </a:endParaRPr>
          </a:p>
          <a:p>
            <a:pPr marL="1384300" lvl="2" indent="-457200">
              <a:lnSpc>
                <a:spcPct val="100000"/>
              </a:lnSpc>
              <a:spcBef>
                <a:spcPts val="300"/>
              </a:spcBef>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pocket </a:t>
            </a:r>
            <a:r>
              <a:rPr sz="3000" b="1" spc="20" dirty="0">
                <a:solidFill>
                  <a:srgbClr val="27306B"/>
                </a:solidFill>
                <a:latin typeface="HelveticaNeueLTStd-Bd"/>
                <a:cs typeface="HelveticaNeueLTStd-Bd"/>
              </a:rPr>
              <a:t>that </a:t>
            </a:r>
            <a:r>
              <a:rPr sz="3000" b="1" spc="25" dirty="0">
                <a:solidFill>
                  <a:srgbClr val="27306B"/>
                </a:solidFill>
                <a:latin typeface="HelveticaNeueLTStd-Bd"/>
                <a:cs typeface="HelveticaNeueLTStd-Bd"/>
              </a:rPr>
              <a:t>contains </a:t>
            </a:r>
            <a:r>
              <a:rPr sz="3000" b="1" spc="20" dirty="0">
                <a:solidFill>
                  <a:srgbClr val="27306B"/>
                </a:solidFill>
                <a:latin typeface="HelveticaNeueLTStd-Bd"/>
                <a:cs typeface="HelveticaNeueLTStd-Bd"/>
              </a:rPr>
              <a:t>bulky</a:t>
            </a:r>
            <a:r>
              <a:rPr sz="3000" b="1" spc="44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items</a:t>
            </a:r>
            <a:endParaRPr sz="3000" dirty="0">
              <a:latin typeface="HelveticaNeueLTStd-Bd"/>
              <a:cs typeface="HelveticaNeueLTStd-Bd"/>
            </a:endParaRPr>
          </a:p>
          <a:p>
            <a:pPr marL="2298700" marR="2061845" lvl="3" indent="-457200">
              <a:lnSpc>
                <a:spcPts val="3000"/>
              </a:lnSpc>
              <a:spcBef>
                <a:spcPts val="994"/>
              </a:spcBef>
              <a:buChar char="-"/>
              <a:tabLst>
                <a:tab pos="2298700" algn="l"/>
              </a:tabLst>
            </a:pPr>
            <a:r>
              <a:rPr sz="3000" spc="25" dirty="0">
                <a:solidFill>
                  <a:srgbClr val="27306B"/>
                </a:solidFill>
                <a:latin typeface="HelveticaNeueLTStd-Roman"/>
                <a:cs typeface="HelveticaNeueLTStd-Roman"/>
              </a:rPr>
              <a:t>Anything </a:t>
            </a:r>
            <a:r>
              <a:rPr sz="3000" spc="15" dirty="0">
                <a:solidFill>
                  <a:srgbClr val="27306B"/>
                </a:solidFill>
                <a:latin typeface="HelveticaNeueLTStd-Roman"/>
                <a:cs typeface="HelveticaNeueLTStd-Roman"/>
              </a:rPr>
              <a:t>in </a:t>
            </a:r>
            <a:r>
              <a:rPr sz="3000" dirty="0">
                <a:solidFill>
                  <a:srgbClr val="27306B"/>
                </a:solidFill>
                <a:latin typeface="HelveticaNeueLTStd-Roman"/>
                <a:cs typeface="HelveticaNeueLTStd-Roman"/>
              </a:rPr>
              <a:t>a </a:t>
            </a:r>
            <a:r>
              <a:rPr sz="3000" spc="25" dirty="0">
                <a:solidFill>
                  <a:srgbClr val="27306B"/>
                </a:solidFill>
                <a:latin typeface="HelveticaNeueLTStd-Roman"/>
                <a:cs typeface="HelveticaNeueLTStd-Roman"/>
              </a:rPr>
              <a:t>pocket </a:t>
            </a:r>
            <a:r>
              <a:rPr sz="3000" spc="20" dirty="0">
                <a:solidFill>
                  <a:srgbClr val="27306B"/>
                </a:solidFill>
                <a:latin typeface="HelveticaNeueLTStd-Roman"/>
                <a:cs typeface="HelveticaNeueLTStd-Roman"/>
              </a:rPr>
              <a:t>that </a:t>
            </a:r>
            <a:r>
              <a:rPr sz="3000" spc="15" dirty="0">
                <a:solidFill>
                  <a:srgbClr val="27306B"/>
                </a:solidFill>
                <a:latin typeface="HelveticaNeueLTStd-Roman"/>
                <a:cs typeface="HelveticaNeueLTStd-Roman"/>
              </a:rPr>
              <a:t>is </a:t>
            </a:r>
            <a:r>
              <a:rPr sz="3000" spc="30" dirty="0">
                <a:solidFill>
                  <a:srgbClr val="27306B"/>
                </a:solidFill>
                <a:latin typeface="HelveticaNeueLTStd-Roman"/>
                <a:cs typeface="HelveticaNeueLTStd-Roman"/>
              </a:rPr>
              <a:t>underneath </a:t>
            </a:r>
            <a:r>
              <a:rPr sz="3000" dirty="0">
                <a:solidFill>
                  <a:srgbClr val="27306B"/>
                </a:solidFill>
                <a:latin typeface="HelveticaNeueLTStd-Roman"/>
                <a:cs typeface="HelveticaNeueLTStd-Roman"/>
              </a:rPr>
              <a:t>a </a:t>
            </a:r>
            <a:r>
              <a:rPr sz="3000" spc="30" dirty="0">
                <a:solidFill>
                  <a:srgbClr val="27306B"/>
                </a:solidFill>
                <a:latin typeface="HelveticaNeueLTStd-Roman"/>
                <a:cs typeface="HelveticaNeueLTStd-Roman"/>
              </a:rPr>
              <a:t>tourniquet will  </a:t>
            </a:r>
            <a:r>
              <a:rPr sz="3000" spc="20" dirty="0">
                <a:solidFill>
                  <a:srgbClr val="27306B"/>
                </a:solidFill>
                <a:latin typeface="HelveticaNeueLTStd-Roman"/>
                <a:cs typeface="HelveticaNeueLTStd-Roman"/>
              </a:rPr>
              <a:t>interfere with the </a:t>
            </a:r>
            <a:r>
              <a:rPr sz="3000" spc="25" dirty="0">
                <a:solidFill>
                  <a:srgbClr val="27306B"/>
                </a:solidFill>
                <a:latin typeface="HelveticaNeueLTStd-Roman"/>
                <a:cs typeface="HelveticaNeueLTStd-Roman"/>
              </a:rPr>
              <a:t>function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a:t>
            </a:r>
            <a:r>
              <a:rPr sz="3000" spc="180" dirty="0">
                <a:solidFill>
                  <a:srgbClr val="27306B"/>
                </a:solidFill>
                <a:latin typeface="HelveticaNeueLTStd-Roman"/>
                <a:cs typeface="HelveticaNeueLTStd-Roman"/>
              </a:rPr>
              <a:t> </a:t>
            </a:r>
            <a:r>
              <a:rPr sz="3000" spc="35" dirty="0">
                <a:solidFill>
                  <a:srgbClr val="27306B"/>
                </a:solidFill>
                <a:latin typeface="HelveticaNeueLTStd-Roman"/>
                <a:cs typeface="HelveticaNeueLTStd-Roman"/>
              </a:rPr>
              <a:t>tourniquet</a:t>
            </a:r>
            <a:endParaRPr sz="3000" dirty="0">
              <a:latin typeface="HelveticaNeueLTStd-Roman"/>
              <a:cs typeface="HelveticaNeueLTStd-Roman"/>
            </a:endParaRPr>
          </a:p>
          <a:p>
            <a:pPr marL="393700" indent="-381000">
              <a:lnSpc>
                <a:spcPct val="100000"/>
              </a:lnSpc>
              <a:spcBef>
                <a:spcPts val="600"/>
              </a:spcBef>
              <a:buChar char="•"/>
              <a:tabLst>
                <a:tab pos="393700" algn="l"/>
              </a:tabLst>
            </a:pPr>
            <a:r>
              <a:rPr sz="3000" b="1" spc="25" dirty="0">
                <a:solidFill>
                  <a:srgbClr val="27306B"/>
                </a:solidFill>
                <a:latin typeface="HelveticaNeueLTStd-Bd"/>
                <a:cs typeface="HelveticaNeueLTStd-Bd"/>
              </a:rPr>
              <a:t>Tighten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until </a:t>
            </a:r>
            <a:r>
              <a:rPr sz="3000" b="1" spc="25" dirty="0">
                <a:solidFill>
                  <a:srgbClr val="27306B"/>
                </a:solidFill>
                <a:latin typeface="HelveticaNeueLTStd-Bd"/>
                <a:cs typeface="HelveticaNeueLTStd-Bd"/>
              </a:rPr>
              <a:t>bleeding</a:t>
            </a:r>
            <a:r>
              <a:rPr sz="3000" b="1" spc="1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stops</a:t>
            </a:r>
            <a:endParaRPr sz="30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312926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5" dirty="0">
                <a:solidFill>
                  <a:srgbClr val="1D2258"/>
                </a:solidFill>
                <a:latin typeface="HelveticaNeueLTStd-Bd"/>
                <a:cs typeface="HelveticaNeueLTStd-Bd"/>
              </a:rPr>
              <a:t> </a:t>
            </a:r>
            <a:r>
              <a:rPr sz="4000" b="1" spc="-35" dirty="0">
                <a:solidFill>
                  <a:srgbClr val="1D2258"/>
                </a:solidFill>
                <a:latin typeface="HelveticaNeueLTStd-Bd"/>
                <a:cs typeface="HelveticaNeueLTStd-Bd"/>
              </a:rPr>
              <a:t>Types</a:t>
            </a:r>
            <a:endParaRPr sz="4000" dirty="0">
              <a:solidFill>
                <a:srgbClr val="1D2258"/>
              </a:solidFill>
              <a:latin typeface="HelveticaNeueLTStd-Bd"/>
              <a:cs typeface="HelveticaNeueLTStd-Bd"/>
            </a:endParaRPr>
          </a:p>
          <a:p>
            <a:pPr marL="12700" marR="5080">
              <a:lnSpc>
                <a:spcPct val="100000"/>
              </a:lnSpc>
              <a:spcBef>
                <a:spcPts val="1480"/>
              </a:spcBef>
            </a:pPr>
            <a:r>
              <a:rPr sz="3200" b="1" spc="25" dirty="0">
                <a:solidFill>
                  <a:srgbClr val="1D2258"/>
                </a:solidFill>
                <a:latin typeface="HelveticaNeueLTStd-Bd"/>
                <a:cs typeface="HelveticaNeueLTStd-Bd"/>
              </a:rPr>
              <a:t>Military </a:t>
            </a:r>
            <a:r>
              <a:rPr sz="3200" b="1" spc="10" dirty="0">
                <a:solidFill>
                  <a:srgbClr val="1D2258"/>
                </a:solidFill>
                <a:latin typeface="HelveticaNeueLTStd-Bd"/>
                <a:cs typeface="HelveticaNeueLTStd-Bd"/>
              </a:rPr>
              <a:t>research </a:t>
            </a:r>
            <a:r>
              <a:rPr sz="3200" b="1" spc="20" dirty="0">
                <a:solidFill>
                  <a:srgbClr val="1D2258"/>
                </a:solidFill>
                <a:latin typeface="HelveticaNeueLTStd-Bd"/>
                <a:cs typeface="HelveticaNeueLTStd-Bd"/>
              </a:rPr>
              <a:t>has shown these </a:t>
            </a:r>
            <a:r>
              <a:rPr sz="3200" b="1" spc="10" dirty="0">
                <a:solidFill>
                  <a:srgbClr val="1D2258"/>
                </a:solidFill>
                <a:latin typeface="HelveticaNeueLTStd-Bd"/>
                <a:cs typeface="HelveticaNeueLTStd-Bd"/>
              </a:rPr>
              <a:t>three </a:t>
            </a:r>
            <a:r>
              <a:rPr sz="3200" b="1" spc="30" dirty="0">
                <a:solidFill>
                  <a:srgbClr val="1D2258"/>
                </a:solidFill>
                <a:latin typeface="HelveticaNeueLTStd-Bd"/>
                <a:cs typeface="HelveticaNeueLTStd-Bd"/>
              </a:rPr>
              <a:t>tourniquets </a:t>
            </a:r>
            <a:r>
              <a:rPr sz="3200" b="1" spc="20" dirty="0">
                <a:solidFill>
                  <a:srgbClr val="1D2258"/>
                </a:solidFill>
                <a:latin typeface="HelveticaNeueLTStd-Bd"/>
                <a:cs typeface="HelveticaNeueLTStd-Bd"/>
              </a:rPr>
              <a:t>work the </a:t>
            </a:r>
            <a:r>
              <a:rPr sz="3200" b="1" spc="30" dirty="0">
                <a:solidFill>
                  <a:srgbClr val="1D2258"/>
                </a:solidFill>
                <a:latin typeface="HelveticaNeueLTStd-Bd"/>
                <a:cs typeface="HelveticaNeueLTStd-Bd"/>
              </a:rPr>
              <a:t>best  </a:t>
            </a:r>
            <a:r>
              <a:rPr sz="3200" b="1" spc="15" dirty="0">
                <a:solidFill>
                  <a:srgbClr val="1D2258"/>
                </a:solidFill>
                <a:latin typeface="HelveticaNeueLTStd-Bd"/>
                <a:cs typeface="HelveticaNeueLTStd-Bd"/>
              </a:rPr>
              <a:t>to control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p:txBody>
      </p:sp>
      <p:sp>
        <p:nvSpPr>
          <p:cNvPr id="9" name="object 9"/>
          <p:cNvSpPr/>
          <p:nvPr/>
        </p:nvSpPr>
        <p:spPr>
          <a:xfrm>
            <a:off x="431800" y="5207000"/>
            <a:ext cx="4064000" cy="254000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31800" y="5207000"/>
            <a:ext cx="4064000" cy="2540000"/>
          </a:xfrm>
          <a:custGeom>
            <a:avLst/>
            <a:gdLst/>
            <a:ahLst/>
            <a:cxnLst/>
            <a:rect l="l" t="t" r="r" b="b"/>
            <a:pathLst>
              <a:path w="4064000" h="2540000">
                <a:moveTo>
                  <a:pt x="0" y="2540000"/>
                </a:moveTo>
                <a:lnTo>
                  <a:pt x="4064000" y="2540000"/>
                </a:lnTo>
                <a:lnTo>
                  <a:pt x="4064000" y="0"/>
                </a:lnTo>
                <a:lnTo>
                  <a:pt x="0" y="0"/>
                </a:lnTo>
                <a:lnTo>
                  <a:pt x="0" y="2540000"/>
                </a:lnTo>
                <a:close/>
              </a:path>
            </a:pathLst>
          </a:custGeom>
          <a:ln w="12700">
            <a:solidFill>
              <a:srgbClr val="D72827"/>
            </a:solidFill>
          </a:ln>
        </p:spPr>
        <p:txBody>
          <a:bodyPr wrap="square" lIns="0" tIns="0" rIns="0" bIns="0" rtlCol="0"/>
          <a:lstStyle/>
          <a:p>
            <a:endParaRPr/>
          </a:p>
        </p:txBody>
      </p:sp>
      <p:sp>
        <p:nvSpPr>
          <p:cNvPr id="12" name="object 12"/>
          <p:cNvSpPr/>
          <p:nvPr/>
        </p:nvSpPr>
        <p:spPr>
          <a:xfrm>
            <a:off x="8360435" y="5932563"/>
            <a:ext cx="3328771" cy="2524961"/>
          </a:xfrm>
          <a:prstGeom prst="rect">
            <a:avLst/>
          </a:prstGeom>
          <a:blipFill>
            <a:blip r:embed="rId5" cstate="print"/>
            <a:stretch>
              <a:fillRect/>
            </a:stretch>
          </a:blipFill>
          <a:ln w="9525" cmpd="sng">
            <a:solidFill>
              <a:srgbClr val="DB2626"/>
            </a:solidFill>
          </a:ln>
        </p:spPr>
        <p:txBody>
          <a:bodyPr wrap="square" lIns="0" tIns="0" rIns="0" bIns="0" rtlCol="0"/>
          <a:lstStyle/>
          <a:p>
            <a:endParaRPr/>
          </a:p>
        </p:txBody>
      </p:sp>
      <p:sp>
        <p:nvSpPr>
          <p:cNvPr id="13" name="object 13"/>
          <p:cNvSpPr/>
          <p:nvPr/>
        </p:nvSpPr>
        <p:spPr>
          <a:xfrm>
            <a:off x="11986450" y="5211739"/>
            <a:ext cx="3888549" cy="249284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1976506" y="5207000"/>
            <a:ext cx="3898900" cy="2500630"/>
          </a:xfrm>
          <a:custGeom>
            <a:avLst/>
            <a:gdLst/>
            <a:ahLst/>
            <a:cxnLst/>
            <a:rect l="l" t="t" r="r" b="b"/>
            <a:pathLst>
              <a:path w="3898900" h="2500629">
                <a:moveTo>
                  <a:pt x="0" y="2500249"/>
                </a:moveTo>
                <a:lnTo>
                  <a:pt x="3898493" y="2500249"/>
                </a:lnTo>
                <a:lnTo>
                  <a:pt x="3898493" y="0"/>
                </a:lnTo>
                <a:lnTo>
                  <a:pt x="0" y="0"/>
                </a:lnTo>
                <a:lnTo>
                  <a:pt x="0" y="2500249"/>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686300"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8372982"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7" name="object 17"/>
          <p:cNvSpPr txBox="1"/>
          <p:nvPr/>
        </p:nvSpPr>
        <p:spPr>
          <a:xfrm>
            <a:off x="419100" y="7816796"/>
            <a:ext cx="4074795" cy="92456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04"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a:p>
            <a:pPr marL="1588135" marR="5080" indent="-1558925">
              <a:lnSpc>
                <a:spcPct val="100000"/>
              </a:lnSpc>
              <a:spcBef>
                <a:spcPts val="495"/>
              </a:spcBef>
            </a:pPr>
            <a:r>
              <a:rPr sz="2100" b="1" spc="15" dirty="0">
                <a:solidFill>
                  <a:srgbClr val="27306B"/>
                </a:solidFill>
                <a:latin typeface="HelveticaNeueLTStd-Bd"/>
                <a:cs typeface="HelveticaNeueLTStd-Bd"/>
              </a:rPr>
              <a:t>Combat Application </a:t>
            </a:r>
            <a:r>
              <a:rPr sz="2100" b="1" dirty="0">
                <a:solidFill>
                  <a:srgbClr val="27306B"/>
                </a:solidFill>
                <a:latin typeface="HelveticaNeueLTStd-Bd"/>
                <a:cs typeface="HelveticaNeueLTStd-Bd"/>
              </a:rPr>
              <a:t>Tourniquet  </a:t>
            </a:r>
            <a:r>
              <a:rPr sz="2100" b="1" spc="-10" dirty="0">
                <a:solidFill>
                  <a:srgbClr val="27306B"/>
                </a:solidFill>
                <a:latin typeface="HelveticaNeueLTStd-Bd"/>
                <a:cs typeface="HelveticaNeueLTStd-Bd"/>
              </a:rPr>
              <a:t>(C.A.T.)</a:t>
            </a:r>
            <a:endParaRPr sz="2100">
              <a:latin typeface="HelveticaNeueLTStd-Bd"/>
              <a:cs typeface="HelveticaNeueLTStd-Bd"/>
            </a:endParaRPr>
          </a:p>
        </p:txBody>
      </p:sp>
      <p:sp>
        <p:nvSpPr>
          <p:cNvPr id="18" name="object 18"/>
          <p:cNvSpPr txBox="1"/>
          <p:nvPr/>
        </p:nvSpPr>
        <p:spPr>
          <a:xfrm>
            <a:off x="6739933" y="8994706"/>
            <a:ext cx="3109595" cy="648335"/>
          </a:xfrm>
          <a:prstGeom prst="rect">
            <a:avLst/>
          </a:prstGeom>
        </p:spPr>
        <p:txBody>
          <a:bodyPr vert="horz" wrap="square" lIns="0" tIns="0" rIns="0" bIns="0" rtlCol="0">
            <a:spAutoFit/>
          </a:bodyPr>
          <a:lstStyle/>
          <a:p>
            <a:pPr marL="1033780" marR="5080" indent="-1021715">
              <a:lnSpc>
                <a:spcPct val="100000"/>
              </a:lnSpc>
            </a:pPr>
            <a:r>
              <a:rPr sz="2100" b="1" spc="10" dirty="0">
                <a:solidFill>
                  <a:srgbClr val="27306B"/>
                </a:solidFill>
                <a:latin typeface="HelveticaNeueLTStd-Bd"/>
                <a:cs typeface="HelveticaNeueLTStd-Bd"/>
              </a:rPr>
              <a:t>SOF </a:t>
            </a:r>
            <a:r>
              <a:rPr sz="2100" b="1" spc="-15" dirty="0">
                <a:solidFill>
                  <a:srgbClr val="27306B"/>
                </a:solidFill>
                <a:latin typeface="HelveticaNeueLTStd-Bd"/>
                <a:cs typeface="HelveticaNeueLTStd-Bd"/>
              </a:rPr>
              <a:t>Tactical </a:t>
            </a:r>
            <a:r>
              <a:rPr sz="2100" b="1" dirty="0">
                <a:solidFill>
                  <a:srgbClr val="27306B"/>
                </a:solidFill>
                <a:latin typeface="HelveticaNeueLTStd-Bd"/>
                <a:cs typeface="HelveticaNeueLTStd-Bd"/>
              </a:rPr>
              <a:t>Tourniquet  </a:t>
            </a:r>
            <a:r>
              <a:rPr sz="2100" b="1" spc="20" dirty="0">
                <a:solidFill>
                  <a:srgbClr val="27306B"/>
                </a:solidFill>
                <a:latin typeface="HelveticaNeueLTStd-Bd"/>
                <a:cs typeface="HelveticaNeueLTStd-Bd"/>
              </a:rPr>
              <a:t>(SOFTT)</a:t>
            </a:r>
            <a:endParaRPr sz="2100">
              <a:latin typeface="HelveticaNeueLTStd-Bd"/>
              <a:cs typeface="HelveticaNeueLTStd-Bd"/>
            </a:endParaRPr>
          </a:p>
        </p:txBody>
      </p:sp>
      <p:pic>
        <p:nvPicPr>
          <p:cNvPr id="26" name="Picture 25" descr="9781284060799_CHBC01_UNNF14_0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1400" y="5918200"/>
            <a:ext cx="3298610" cy="2550158"/>
          </a:xfrm>
          <a:prstGeom prst="rect">
            <a:avLst/>
          </a:prstGeom>
          <a:ln w="9525" cmpd="sng">
            <a:solidFill>
              <a:srgbClr val="DB2626"/>
            </a:solidFill>
          </a:ln>
        </p:spPr>
      </p:pic>
      <p:sp>
        <p:nvSpPr>
          <p:cNvPr id="21" name="object 21"/>
          <p:cNvSpPr txBox="1"/>
          <p:nvPr/>
        </p:nvSpPr>
        <p:spPr>
          <a:xfrm>
            <a:off x="11963831" y="7816796"/>
            <a:ext cx="3954145" cy="924560"/>
          </a:xfrm>
          <a:prstGeom prst="rect">
            <a:avLst/>
          </a:prstGeom>
        </p:spPr>
        <p:txBody>
          <a:bodyPr vert="horz" wrap="square" lIns="0" tIns="0" rIns="0" bIns="0" rtlCol="0">
            <a:spAutoFit/>
          </a:bodyPr>
          <a:lstStyle/>
          <a:p>
            <a:pPr algn="ctr">
              <a:lnSpc>
                <a:spcPct val="100000"/>
              </a:lnSpc>
            </a:pPr>
            <a:r>
              <a:rPr sz="1400" spc="5" dirty="0">
                <a:solidFill>
                  <a:srgbClr val="27306B"/>
                </a:solidFill>
                <a:latin typeface="HelveticaNeueLTStd-Roman"/>
                <a:cs typeface="HelveticaNeueLTStd-Roman"/>
              </a:rPr>
              <a:t>Photo courtesy of Delfi Medical Innovations,</a:t>
            </a:r>
            <a:r>
              <a:rPr sz="1400" spc="14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a:p>
            <a:pPr marL="466725" marR="423545" algn="ctr">
              <a:lnSpc>
                <a:spcPct val="100000"/>
              </a:lnSpc>
              <a:spcBef>
                <a:spcPts val="495"/>
              </a:spcBef>
            </a:pPr>
            <a:r>
              <a:rPr sz="2100" b="1" spc="15" dirty="0">
                <a:solidFill>
                  <a:srgbClr val="27306B"/>
                </a:solidFill>
                <a:latin typeface="HelveticaNeueLTStd-Bd"/>
                <a:cs typeface="HelveticaNeueLTStd-Bd"/>
              </a:rPr>
              <a:t>Emergency </a:t>
            </a:r>
            <a:r>
              <a:rPr sz="2100" b="1" spc="10" dirty="0">
                <a:solidFill>
                  <a:srgbClr val="27306B"/>
                </a:solidFill>
                <a:latin typeface="HelveticaNeueLTStd-Bd"/>
                <a:cs typeface="HelveticaNeueLTStd-Bd"/>
              </a:rPr>
              <a:t>and</a:t>
            </a:r>
            <a:r>
              <a:rPr sz="2100" b="1" spc="-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Military  </a:t>
            </a:r>
            <a:r>
              <a:rPr sz="2100" b="1" spc="-5" dirty="0">
                <a:solidFill>
                  <a:srgbClr val="27306B"/>
                </a:solidFill>
                <a:latin typeface="HelveticaNeueLTStd-Bd"/>
                <a:cs typeface="HelveticaNeueLTStd-Bd"/>
              </a:rPr>
              <a:t>Tourniquet</a:t>
            </a:r>
            <a:r>
              <a:rPr sz="2100" b="1" spc="-3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(EMT™)</a:t>
            </a:r>
            <a:endParaRPr sz="2100">
              <a:latin typeface="HelveticaNeueLTStd-Bd"/>
              <a:cs typeface="HelveticaNeueLTStd-Bd"/>
            </a:endParaRPr>
          </a:p>
        </p:txBody>
      </p:sp>
      <p:sp>
        <p:nvSpPr>
          <p:cNvPr id="28" name="TextBox 1"/>
          <p:cNvSpPr txBox="1">
            <a:spLocks noChangeArrowheads="1"/>
          </p:cNvSpPr>
          <p:nvPr/>
        </p:nvSpPr>
        <p:spPr bwMode="auto">
          <a:xfrm>
            <a:off x="5461000" y="805180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1</a:t>
            </a:r>
            <a:r>
              <a:rPr lang="en-US" altLang="en-US" sz="1800" b="1" baseline="30000" dirty="0">
                <a:solidFill>
                  <a:srgbClr val="1D2258"/>
                </a:solidFill>
                <a:latin typeface="Arial"/>
                <a:cs typeface="Arial"/>
              </a:rPr>
              <a:t>st</a:t>
            </a:r>
            <a:r>
              <a:rPr lang="en-US" altLang="en-US" sz="1800" b="1" dirty="0">
                <a:solidFill>
                  <a:srgbClr val="1D2258"/>
                </a:solidFill>
                <a:latin typeface="Arial"/>
                <a:cs typeface="Arial"/>
              </a:rPr>
              <a:t> Generation</a:t>
            </a:r>
          </a:p>
        </p:txBody>
      </p:sp>
      <p:sp>
        <p:nvSpPr>
          <p:cNvPr id="29" name="TextBox 11"/>
          <p:cNvSpPr txBox="1">
            <a:spLocks noChangeArrowheads="1"/>
          </p:cNvSpPr>
          <p:nvPr/>
        </p:nvSpPr>
        <p:spPr bwMode="auto">
          <a:xfrm>
            <a:off x="8813800" y="8051800"/>
            <a:ext cx="244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2</a:t>
            </a:r>
            <a:r>
              <a:rPr lang="en-US" altLang="en-US" sz="1800" b="1" baseline="30000" dirty="0">
                <a:solidFill>
                  <a:srgbClr val="1D2258"/>
                </a:solidFill>
                <a:latin typeface="Arial"/>
                <a:cs typeface="Arial"/>
              </a:rPr>
              <a:t>nd</a:t>
            </a:r>
            <a:r>
              <a:rPr lang="en-US" altLang="en-US" sz="1800" b="1" dirty="0">
                <a:solidFill>
                  <a:srgbClr val="1D2258"/>
                </a:solidFill>
                <a:latin typeface="Arial"/>
                <a:cs typeface="Arial"/>
              </a:rPr>
              <a:t> Generation</a:t>
            </a:r>
          </a:p>
        </p:txBody>
      </p:sp>
      <p:sp>
        <p:nvSpPr>
          <p:cNvPr id="2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8423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45" dirty="0">
                <a:solidFill>
                  <a:srgbClr val="1D2258"/>
                </a:solidFill>
                <a:latin typeface="HelveticaNeueLTStd-Bd"/>
                <a:cs typeface="HelveticaNeueLTStd-Bd"/>
              </a:rPr>
              <a:t>C.A.T.</a:t>
            </a:r>
            <a:r>
              <a:rPr sz="4000" b="1" spc="2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12700">
              <a:lnSpc>
                <a:spcPct val="100000"/>
              </a:lnSpc>
              <a:spcBef>
                <a:spcPts val="1480"/>
              </a:spcBef>
            </a:pPr>
            <a:r>
              <a:rPr sz="3200" b="1" spc="20" dirty="0">
                <a:solidFill>
                  <a:srgbClr val="1D2258"/>
                </a:solidFill>
                <a:latin typeface="HelveticaNeueLTStd-Bd"/>
                <a:cs typeface="HelveticaNeueLTStd-Bd"/>
              </a:rPr>
              <a:t>The </a:t>
            </a:r>
            <a:r>
              <a:rPr sz="3200" b="1" spc="-35" dirty="0">
                <a:solidFill>
                  <a:srgbClr val="1D2258"/>
                </a:solidFill>
                <a:latin typeface="HelveticaNeueLTStd-Bd"/>
                <a:cs typeface="HelveticaNeueLTStd-Bd"/>
              </a:rPr>
              <a:t>C.A.T. </a:t>
            </a:r>
            <a:r>
              <a:rPr sz="3200" b="1" spc="30" dirty="0">
                <a:solidFill>
                  <a:srgbClr val="1D2258"/>
                </a:solidFill>
                <a:latin typeface="HelveticaNeueLTStd-Bd"/>
                <a:cs typeface="HelveticaNeueLTStd-Bd"/>
              </a:rPr>
              <a:t>tourniquet </a:t>
            </a:r>
            <a:r>
              <a:rPr sz="3200" b="1" spc="15" dirty="0">
                <a:solidFill>
                  <a:srgbClr val="1D2258"/>
                </a:solidFill>
                <a:latin typeface="HelveticaNeueLTStd-Bd"/>
                <a:cs typeface="HelveticaNeueLTStd-Bd"/>
              </a:rPr>
              <a:t>is</a:t>
            </a:r>
            <a:r>
              <a:rPr sz="3200" b="1" spc="15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the</a:t>
            </a:r>
            <a:endParaRPr sz="3200" dirty="0">
              <a:solidFill>
                <a:srgbClr val="1D2258"/>
              </a:solidFill>
              <a:latin typeface="HelveticaNeueLTStd-Bd"/>
              <a:cs typeface="HelveticaNeueLTStd-Bd"/>
            </a:endParaRPr>
          </a:p>
          <a:p>
            <a:pPr marL="12700">
              <a:lnSpc>
                <a:spcPct val="100000"/>
              </a:lnSpc>
            </a:pPr>
            <a:r>
              <a:rPr sz="3200" b="1" dirty="0">
                <a:solidFill>
                  <a:srgbClr val="1D2258"/>
                </a:solidFill>
                <a:latin typeface="HelveticaNeueLTStd-Bd"/>
                <a:cs typeface="HelveticaNeueLTStd-Bd"/>
              </a:rPr>
              <a:t>military’s </a:t>
            </a:r>
            <a:r>
              <a:rPr sz="3200" b="1" spc="10" dirty="0">
                <a:solidFill>
                  <a:srgbClr val="1D2258"/>
                </a:solidFill>
                <a:latin typeface="HelveticaNeueLTStd-Bd"/>
                <a:cs typeface="HelveticaNeueLTStd-Bd"/>
              </a:rPr>
              <a:t>preferred</a:t>
            </a:r>
            <a:r>
              <a:rPr sz="3200" b="1" spc="85" dirty="0">
                <a:solidFill>
                  <a:srgbClr val="1D2258"/>
                </a:solidFill>
                <a:latin typeface="HelveticaNeueLTStd-Bd"/>
                <a:cs typeface="HelveticaNeueLTStd-Bd"/>
              </a:rPr>
              <a:t> </a:t>
            </a:r>
            <a:r>
              <a:rPr sz="3200" b="1" spc="35" dirty="0">
                <a:solidFill>
                  <a:srgbClr val="1D2258"/>
                </a:solidFill>
                <a:latin typeface="HelveticaNeueLTStd-Bd"/>
                <a:cs typeface="HelveticaNeueLTStd-Bd"/>
              </a:rPr>
              <a:t>tourniquet</a:t>
            </a:r>
            <a:endParaRPr sz="3200" dirty="0">
              <a:solidFill>
                <a:srgbClr val="1D2258"/>
              </a:solidFill>
              <a:latin typeface="HelveticaNeueLTStd-Bd"/>
              <a:cs typeface="HelveticaNeueLTStd-Bd"/>
            </a:endParaRPr>
          </a:p>
          <a:p>
            <a:pPr marL="12700" marR="5582920">
              <a:lnSpc>
                <a:spcPct val="100000"/>
              </a:lnSpc>
            </a:pPr>
            <a:r>
              <a:rPr sz="3200" b="1" spc="25" dirty="0">
                <a:solidFill>
                  <a:srgbClr val="1D2258"/>
                </a:solidFill>
                <a:latin typeface="HelveticaNeueLTStd-Bd"/>
                <a:cs typeface="HelveticaNeueLTStd-Bd"/>
              </a:rPr>
              <a:t>because </a:t>
            </a:r>
            <a:r>
              <a:rPr sz="3200" b="1" spc="15" dirty="0">
                <a:solidFill>
                  <a:srgbClr val="1D2258"/>
                </a:solidFill>
                <a:latin typeface="HelveticaNeueLTStd-Bd"/>
                <a:cs typeface="HelveticaNeueLTStd-Bd"/>
              </a:rPr>
              <a:t>it is </a:t>
            </a:r>
            <a:r>
              <a:rPr sz="3200" b="1" spc="20" dirty="0">
                <a:solidFill>
                  <a:srgbClr val="1D2258"/>
                </a:solidFill>
                <a:latin typeface="HelveticaNeueLTStd-Bd"/>
                <a:cs typeface="HelveticaNeueLTStd-Bd"/>
              </a:rPr>
              <a:t>easy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use and </a:t>
            </a:r>
            <a:r>
              <a:rPr sz="3200" b="1" spc="30" dirty="0">
                <a:solidFill>
                  <a:srgbClr val="1D2258"/>
                </a:solidFill>
                <a:latin typeface="HelveticaNeueLTStd-Bd"/>
                <a:cs typeface="HelveticaNeueLTStd-Bd"/>
              </a:rPr>
              <a:t>can  </a:t>
            </a:r>
            <a:r>
              <a:rPr sz="3200" b="1" spc="15" dirty="0">
                <a:solidFill>
                  <a:srgbClr val="1D2258"/>
                </a:solidFill>
                <a:latin typeface="HelveticaNeueLTStd-Bd"/>
                <a:cs typeface="HelveticaNeueLTStd-Bd"/>
              </a:rPr>
              <a:t>be </a:t>
            </a:r>
            <a:r>
              <a:rPr sz="3200" b="1" spc="25" dirty="0">
                <a:solidFill>
                  <a:srgbClr val="1D2258"/>
                </a:solidFill>
                <a:latin typeface="HelveticaNeueLTStd-Bd"/>
                <a:cs typeface="HelveticaNeueLTStd-Bd"/>
              </a:rPr>
              <a:t>rapidly</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applied</a:t>
            </a:r>
            <a:endParaRPr sz="3200" dirty="0">
              <a:solidFill>
                <a:srgbClr val="1D2258"/>
              </a:solidFill>
              <a:latin typeface="HelveticaNeueLTStd-Bd"/>
              <a:cs typeface="HelveticaNeueLTStd-Bd"/>
            </a:endParaRPr>
          </a:p>
        </p:txBody>
      </p:sp>
      <p:sp>
        <p:nvSpPr>
          <p:cNvPr id="9" name="object 9"/>
          <p:cNvSpPr/>
          <p:nvPr/>
        </p:nvSpPr>
        <p:spPr>
          <a:xfrm>
            <a:off x="8248395" y="3356709"/>
            <a:ext cx="7461503" cy="476773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248395" y="3340100"/>
            <a:ext cx="7461884" cy="4784725"/>
          </a:xfrm>
          <a:custGeom>
            <a:avLst/>
            <a:gdLst/>
            <a:ahLst/>
            <a:cxnLst/>
            <a:rect l="l" t="t" r="r" b="b"/>
            <a:pathLst>
              <a:path w="7461884" h="4784725">
                <a:moveTo>
                  <a:pt x="0" y="4784344"/>
                </a:moveTo>
                <a:lnTo>
                  <a:pt x="7461504" y="4784344"/>
                </a:lnTo>
                <a:lnTo>
                  <a:pt x="7461504" y="0"/>
                </a:lnTo>
                <a:lnTo>
                  <a:pt x="0" y="0"/>
                </a:lnTo>
                <a:lnTo>
                  <a:pt x="0" y="4784344"/>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235695" y="8229546"/>
            <a:ext cx="371475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Composite Resources,</a:t>
            </a:r>
            <a:r>
              <a:rPr sz="1400" spc="9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a:solidFill>
                  <a:srgbClr val="4C4C4C"/>
                </a:solidFill>
                <a:latin typeface="HelveticaNeueLTStd-HvCn"/>
                <a:cs typeface="HelveticaNeueLTStd-HvCn"/>
              </a:rPr>
              <a:t>Introduction</a:t>
            </a:r>
            <a:r>
              <a:rPr lang="en-US" b="1" spc="10">
                <a:solidFill>
                  <a:srgbClr val="4C4C4C"/>
                </a:solidFill>
                <a:latin typeface="HelveticaNeueLTStd-HvCn"/>
                <a:cs typeface="HelveticaNeueLTStd-HvCn"/>
              </a:rPr>
              <a:t>  </a:t>
            </a:r>
            <a:r>
              <a:rPr lang="en-US">
                <a:solidFill>
                  <a:srgbClr val="4C4C4C"/>
                </a:solidFill>
              </a:rPr>
              <a:t>|  </a:t>
            </a:r>
            <a:r>
              <a:rPr lang="en-US" spc="10">
                <a:solidFill>
                  <a:srgbClr val="4C4C4C"/>
                </a:solidFill>
              </a:rPr>
              <a:t>Principles  </a:t>
            </a:r>
            <a:r>
              <a:rPr lang="en-US">
                <a:solidFill>
                  <a:srgbClr val="4C4C4C"/>
                </a:solidFill>
              </a:rPr>
              <a:t>|  </a:t>
            </a:r>
            <a:r>
              <a:rPr lang="en-US" spc="10">
                <a:solidFill>
                  <a:srgbClr val="4C4C4C"/>
                </a:solidFill>
              </a:rPr>
              <a:t>A-Alert  </a:t>
            </a:r>
            <a:r>
              <a:rPr lang="en-US">
                <a:solidFill>
                  <a:srgbClr val="4C4C4C"/>
                </a:solidFill>
              </a:rPr>
              <a:t>|  </a:t>
            </a:r>
            <a:r>
              <a:rPr lang="en-US" spc="10">
                <a:solidFill>
                  <a:srgbClr val="4C4C4C"/>
                </a:solidFill>
              </a:rPr>
              <a:t>B-Bleeding  </a:t>
            </a:r>
            <a:r>
              <a:rPr lang="en-US">
                <a:solidFill>
                  <a:srgbClr val="4C4C4C"/>
                </a:solidFill>
              </a:rPr>
              <a:t>|  </a:t>
            </a:r>
            <a:r>
              <a:rPr lang="en-US" b="1" spc="10">
                <a:solidFill>
                  <a:srgbClr val="4C4C4C"/>
                </a:solidFill>
              </a:rPr>
              <a:t>C-Compression</a:t>
            </a:r>
            <a:r>
              <a:rPr lang="en-US" spc="10">
                <a:solidFill>
                  <a:srgbClr val="4C4C4C"/>
                </a:solidFill>
              </a:rPr>
              <a:t> </a:t>
            </a:r>
            <a:r>
              <a:rPr lang="en-US" spc="250">
                <a:solidFill>
                  <a:srgbClr val="4C4C4C"/>
                </a:solidFill>
              </a:rPr>
              <a:t> </a:t>
            </a:r>
            <a:r>
              <a:rPr lang="en-US">
                <a:solidFill>
                  <a:srgbClr val="4C4C4C"/>
                </a:solidFill>
              </a:rPr>
              <a:t>|</a:t>
            </a:r>
            <a:endParaRPr lang="en-US" dirty="0">
              <a:solidFill>
                <a:srgbClr val="4C4C4C"/>
              </a:solidFill>
            </a:endParaRP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98610"/>
            <a:ext cx="16256000" cy="5842000"/>
          </a:xfrm>
          <a:custGeom>
            <a:avLst/>
            <a:gdLst/>
            <a:ahLst/>
            <a:cxnLst/>
            <a:rect l="l" t="t" r="r" b="b"/>
            <a:pathLst>
              <a:path w="16256000" h="5842000">
                <a:moveTo>
                  <a:pt x="0" y="5842000"/>
                </a:moveTo>
                <a:lnTo>
                  <a:pt x="16256000" y="5842000"/>
                </a:lnTo>
                <a:lnTo>
                  <a:pt x="16256000" y="0"/>
                </a:lnTo>
                <a:lnTo>
                  <a:pt x="0" y="0"/>
                </a:lnTo>
                <a:lnTo>
                  <a:pt x="0" y="5842000"/>
                </a:lnTo>
                <a:close/>
              </a:path>
            </a:pathLst>
          </a:custGeom>
          <a:solidFill>
            <a:srgbClr val="FFFFFF"/>
          </a:solidFill>
        </p:spPr>
        <p:txBody>
          <a:bodyPr wrap="square" lIns="0" tIns="0" rIns="0" bIns="0" rtlCol="0"/>
          <a:lstStyle/>
          <a:p>
            <a:endParaRPr dirty="0"/>
          </a:p>
        </p:txBody>
      </p:sp>
      <p:sp>
        <p:nvSpPr>
          <p:cNvPr id="3" name="object 3"/>
          <p:cNvSpPr txBox="1">
            <a:spLocks noGrp="1"/>
          </p:cNvSpPr>
          <p:nvPr>
            <p:ph type="title"/>
          </p:nvPr>
        </p:nvSpPr>
        <p:spPr>
          <a:xfrm>
            <a:off x="1968144" y="1459479"/>
            <a:ext cx="12324080" cy="463550"/>
          </a:xfrm>
          <a:prstGeom prst="rect">
            <a:avLst/>
          </a:prstGeom>
        </p:spPr>
        <p:txBody>
          <a:bodyPr vert="horz" wrap="square" lIns="0" tIns="0" rIns="0" bIns="0" rtlCol="0">
            <a:spAutoFit/>
          </a:bodyPr>
          <a:lstStyle/>
          <a:p>
            <a:pPr marL="12700">
              <a:lnSpc>
                <a:spcPct val="100000"/>
              </a:lnSpc>
            </a:pPr>
            <a:r>
              <a:rPr sz="3000" spc="20" dirty="0">
                <a:solidFill>
                  <a:srgbClr val="27306B"/>
                </a:solidFill>
              </a:rPr>
              <a:t>This </a:t>
            </a:r>
            <a:r>
              <a:rPr sz="3000" spc="25" dirty="0">
                <a:solidFill>
                  <a:srgbClr val="27306B"/>
                </a:solidFill>
              </a:rPr>
              <a:t>educational </a:t>
            </a:r>
            <a:r>
              <a:rPr sz="3000" spc="15" dirty="0">
                <a:solidFill>
                  <a:srgbClr val="27306B"/>
                </a:solidFill>
              </a:rPr>
              <a:t>program is </a:t>
            </a:r>
            <a:r>
              <a:rPr sz="3000" spc="20" dirty="0">
                <a:solidFill>
                  <a:srgbClr val="27306B"/>
                </a:solidFill>
              </a:rPr>
              <a:t>the </a:t>
            </a:r>
            <a:r>
              <a:rPr sz="3000" spc="15" dirty="0">
                <a:solidFill>
                  <a:srgbClr val="27306B"/>
                </a:solidFill>
              </a:rPr>
              <a:t>product of </a:t>
            </a:r>
            <a:r>
              <a:rPr sz="3000" dirty="0">
                <a:solidFill>
                  <a:srgbClr val="27306B"/>
                </a:solidFill>
              </a:rPr>
              <a:t>a </a:t>
            </a:r>
            <a:r>
              <a:rPr sz="3000" spc="25" dirty="0">
                <a:solidFill>
                  <a:srgbClr val="27306B"/>
                </a:solidFill>
              </a:rPr>
              <a:t>cooperative </a:t>
            </a:r>
            <a:r>
              <a:rPr sz="3000" spc="15" dirty="0">
                <a:solidFill>
                  <a:srgbClr val="27306B"/>
                </a:solidFill>
              </a:rPr>
              <a:t>effort</a:t>
            </a:r>
            <a:r>
              <a:rPr sz="3000" spc="450" dirty="0">
                <a:solidFill>
                  <a:srgbClr val="27306B"/>
                </a:solidFill>
              </a:rPr>
              <a:t> </a:t>
            </a:r>
            <a:r>
              <a:rPr sz="3000" spc="30" dirty="0">
                <a:solidFill>
                  <a:srgbClr val="27306B"/>
                </a:solidFill>
              </a:rPr>
              <a:t>by:</a:t>
            </a:r>
            <a:endParaRPr sz="3000" dirty="0"/>
          </a:p>
        </p:txBody>
      </p:sp>
      <p:sp>
        <p:nvSpPr>
          <p:cNvPr id="4" name="object 4"/>
          <p:cNvSpPr/>
          <p:nvPr/>
        </p:nvSpPr>
        <p:spPr>
          <a:xfrm>
            <a:off x="1397121" y="3006839"/>
            <a:ext cx="2412758" cy="2412771"/>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4780214" y="3921597"/>
            <a:ext cx="133985" cy="171450"/>
          </a:xfrm>
          <a:custGeom>
            <a:avLst/>
            <a:gdLst/>
            <a:ahLst/>
            <a:cxnLst/>
            <a:rect l="l" t="t" r="r" b="b"/>
            <a:pathLst>
              <a:path w="133985" h="171450">
                <a:moveTo>
                  <a:pt x="77901" y="21336"/>
                </a:moveTo>
                <a:lnTo>
                  <a:pt x="54571" y="21336"/>
                </a:lnTo>
                <a:lnTo>
                  <a:pt x="54571" y="171196"/>
                </a:lnTo>
                <a:lnTo>
                  <a:pt x="77901" y="171196"/>
                </a:lnTo>
                <a:lnTo>
                  <a:pt x="77901" y="21336"/>
                </a:lnTo>
                <a:close/>
              </a:path>
              <a:path w="133985" h="171450">
                <a:moveTo>
                  <a:pt x="130492" y="0"/>
                </a:moveTo>
                <a:lnTo>
                  <a:pt x="0" y="0"/>
                </a:lnTo>
                <a:lnTo>
                  <a:pt x="0" y="21336"/>
                </a:lnTo>
                <a:lnTo>
                  <a:pt x="133972" y="21336"/>
                </a:lnTo>
                <a:lnTo>
                  <a:pt x="130492" y="0"/>
                </a:lnTo>
                <a:close/>
              </a:path>
            </a:pathLst>
          </a:custGeom>
          <a:solidFill>
            <a:srgbClr val="000000"/>
          </a:solidFill>
        </p:spPr>
        <p:txBody>
          <a:bodyPr wrap="square" lIns="0" tIns="0" rIns="0" bIns="0" rtlCol="0"/>
          <a:lstStyle/>
          <a:p>
            <a:endParaRPr dirty="0"/>
          </a:p>
        </p:txBody>
      </p:sp>
      <p:sp>
        <p:nvSpPr>
          <p:cNvPr id="9" name="object 9"/>
          <p:cNvSpPr/>
          <p:nvPr/>
        </p:nvSpPr>
        <p:spPr>
          <a:xfrm>
            <a:off x="4940783" y="3913647"/>
            <a:ext cx="96520" cy="179705"/>
          </a:xfrm>
          <a:custGeom>
            <a:avLst/>
            <a:gdLst/>
            <a:ahLst/>
            <a:cxnLst/>
            <a:rect l="l" t="t" r="r" b="b"/>
            <a:pathLst>
              <a:path w="96520" h="179704">
                <a:moveTo>
                  <a:pt x="22085" y="0"/>
                </a:moveTo>
                <a:lnTo>
                  <a:pt x="0" y="3479"/>
                </a:lnTo>
                <a:lnTo>
                  <a:pt x="0" y="179146"/>
                </a:lnTo>
                <a:lnTo>
                  <a:pt x="22085" y="179146"/>
                </a:lnTo>
                <a:lnTo>
                  <a:pt x="22085" y="97269"/>
                </a:lnTo>
                <a:lnTo>
                  <a:pt x="30298" y="89473"/>
                </a:lnTo>
                <a:lnTo>
                  <a:pt x="38838" y="83442"/>
                </a:lnTo>
                <a:lnTo>
                  <a:pt x="47561" y="79549"/>
                </a:lnTo>
                <a:lnTo>
                  <a:pt x="56324" y="78168"/>
                </a:lnTo>
                <a:lnTo>
                  <a:pt x="94047" y="78168"/>
                </a:lnTo>
                <a:lnTo>
                  <a:pt x="93008" y="76428"/>
                </a:lnTo>
                <a:lnTo>
                  <a:pt x="22085" y="76428"/>
                </a:lnTo>
                <a:lnTo>
                  <a:pt x="22085" y="0"/>
                </a:lnTo>
                <a:close/>
              </a:path>
              <a:path w="96520" h="179704">
                <a:moveTo>
                  <a:pt x="94047" y="78168"/>
                </a:moveTo>
                <a:lnTo>
                  <a:pt x="56324" y="78168"/>
                </a:lnTo>
                <a:lnTo>
                  <a:pt x="64597" y="79636"/>
                </a:lnTo>
                <a:lnTo>
                  <a:pt x="70218" y="83778"/>
                </a:lnTo>
                <a:lnTo>
                  <a:pt x="73419" y="90202"/>
                </a:lnTo>
                <a:lnTo>
                  <a:pt x="74434" y="98513"/>
                </a:lnTo>
                <a:lnTo>
                  <a:pt x="74434" y="179146"/>
                </a:lnTo>
                <a:lnTo>
                  <a:pt x="96532" y="179146"/>
                </a:lnTo>
                <a:lnTo>
                  <a:pt x="96532" y="93065"/>
                </a:lnTo>
                <a:lnTo>
                  <a:pt x="94322" y="78627"/>
                </a:lnTo>
                <a:lnTo>
                  <a:pt x="94047" y="78168"/>
                </a:lnTo>
                <a:close/>
              </a:path>
              <a:path w="96520" h="179704">
                <a:moveTo>
                  <a:pt x="62280" y="58305"/>
                </a:moveTo>
                <a:lnTo>
                  <a:pt x="50244" y="59917"/>
                </a:lnTo>
                <a:lnTo>
                  <a:pt x="39482" y="64114"/>
                </a:lnTo>
                <a:lnTo>
                  <a:pt x="30071" y="69937"/>
                </a:lnTo>
                <a:lnTo>
                  <a:pt x="22085" y="76428"/>
                </a:lnTo>
                <a:lnTo>
                  <a:pt x="93008" y="76428"/>
                </a:lnTo>
                <a:lnTo>
                  <a:pt x="87783" y="67679"/>
                </a:lnTo>
                <a:lnTo>
                  <a:pt x="77057" y="60734"/>
                </a:lnTo>
                <a:lnTo>
                  <a:pt x="62280" y="58305"/>
                </a:lnTo>
                <a:close/>
              </a:path>
            </a:pathLst>
          </a:custGeom>
          <a:solidFill>
            <a:srgbClr val="000000"/>
          </a:solidFill>
        </p:spPr>
        <p:txBody>
          <a:bodyPr wrap="square" lIns="0" tIns="0" rIns="0" bIns="0" rtlCol="0"/>
          <a:lstStyle/>
          <a:p>
            <a:endParaRPr dirty="0"/>
          </a:p>
        </p:txBody>
      </p:sp>
      <p:sp>
        <p:nvSpPr>
          <p:cNvPr id="10" name="object 10"/>
          <p:cNvSpPr/>
          <p:nvPr/>
        </p:nvSpPr>
        <p:spPr>
          <a:xfrm>
            <a:off x="5066891" y="3971949"/>
            <a:ext cx="102870" cy="123825"/>
          </a:xfrm>
          <a:custGeom>
            <a:avLst/>
            <a:gdLst/>
            <a:ahLst/>
            <a:cxnLst/>
            <a:rect l="l" t="t" r="r" b="b"/>
            <a:pathLst>
              <a:path w="102870" h="123825">
                <a:moveTo>
                  <a:pt x="52095" y="0"/>
                </a:moveTo>
                <a:lnTo>
                  <a:pt x="31391" y="4240"/>
                </a:lnTo>
                <a:lnTo>
                  <a:pt x="14879" y="16414"/>
                </a:lnTo>
                <a:lnTo>
                  <a:pt x="3951" y="35704"/>
                </a:lnTo>
                <a:lnTo>
                  <a:pt x="0" y="61290"/>
                </a:lnTo>
                <a:lnTo>
                  <a:pt x="4239" y="89305"/>
                </a:lnTo>
                <a:lnTo>
                  <a:pt x="15873" y="108591"/>
                </a:lnTo>
                <a:lnTo>
                  <a:pt x="33277" y="119733"/>
                </a:lnTo>
                <a:lnTo>
                  <a:pt x="54825" y="123317"/>
                </a:lnTo>
                <a:lnTo>
                  <a:pt x="68725" y="122233"/>
                </a:lnTo>
                <a:lnTo>
                  <a:pt x="81133" y="119103"/>
                </a:lnTo>
                <a:lnTo>
                  <a:pt x="92237" y="114112"/>
                </a:lnTo>
                <a:lnTo>
                  <a:pt x="102222" y="107442"/>
                </a:lnTo>
                <a:lnTo>
                  <a:pt x="101737" y="104470"/>
                </a:lnTo>
                <a:lnTo>
                  <a:pt x="56565" y="104470"/>
                </a:lnTo>
                <a:lnTo>
                  <a:pt x="42591" y="102023"/>
                </a:lnTo>
                <a:lnTo>
                  <a:pt x="31877" y="94576"/>
                </a:lnTo>
                <a:lnTo>
                  <a:pt x="24886" y="81967"/>
                </a:lnTo>
                <a:lnTo>
                  <a:pt x="22085" y="64033"/>
                </a:lnTo>
                <a:lnTo>
                  <a:pt x="102476" y="64033"/>
                </a:lnTo>
                <a:lnTo>
                  <a:pt x="102476" y="59321"/>
                </a:lnTo>
                <a:lnTo>
                  <a:pt x="100918" y="47409"/>
                </a:lnTo>
                <a:lnTo>
                  <a:pt x="23075" y="47409"/>
                </a:lnTo>
                <a:lnTo>
                  <a:pt x="27115" y="34236"/>
                </a:lnTo>
                <a:lnTo>
                  <a:pt x="33643" y="24858"/>
                </a:lnTo>
                <a:lnTo>
                  <a:pt x="42080" y="19250"/>
                </a:lnTo>
                <a:lnTo>
                  <a:pt x="51841" y="17386"/>
                </a:lnTo>
                <a:lnTo>
                  <a:pt x="90229" y="17386"/>
                </a:lnTo>
                <a:lnTo>
                  <a:pt x="74524" y="4663"/>
                </a:lnTo>
                <a:lnTo>
                  <a:pt x="52095" y="0"/>
                </a:lnTo>
                <a:close/>
              </a:path>
              <a:path w="102870" h="123825">
                <a:moveTo>
                  <a:pt x="98983" y="87604"/>
                </a:moveTo>
                <a:lnTo>
                  <a:pt x="89321" y="94526"/>
                </a:lnTo>
                <a:lnTo>
                  <a:pt x="79360" y="99847"/>
                </a:lnTo>
                <a:lnTo>
                  <a:pt x="68606" y="103263"/>
                </a:lnTo>
                <a:lnTo>
                  <a:pt x="56565" y="104470"/>
                </a:lnTo>
                <a:lnTo>
                  <a:pt x="101737" y="104470"/>
                </a:lnTo>
                <a:lnTo>
                  <a:pt x="98983" y="87604"/>
                </a:lnTo>
                <a:close/>
              </a:path>
              <a:path w="102870" h="123825">
                <a:moveTo>
                  <a:pt x="90229" y="17386"/>
                </a:moveTo>
                <a:lnTo>
                  <a:pt x="51841" y="17386"/>
                </a:lnTo>
                <a:lnTo>
                  <a:pt x="63106" y="19391"/>
                </a:lnTo>
                <a:lnTo>
                  <a:pt x="71389" y="25234"/>
                </a:lnTo>
                <a:lnTo>
                  <a:pt x="76973" y="34659"/>
                </a:lnTo>
                <a:lnTo>
                  <a:pt x="80137" y="47409"/>
                </a:lnTo>
                <a:lnTo>
                  <a:pt x="100918" y="47409"/>
                </a:lnTo>
                <a:lnTo>
                  <a:pt x="99456" y="36234"/>
                </a:lnTo>
                <a:lnTo>
                  <a:pt x="90229" y="17386"/>
                </a:lnTo>
                <a:close/>
              </a:path>
            </a:pathLst>
          </a:custGeom>
          <a:solidFill>
            <a:srgbClr val="000000"/>
          </a:solidFill>
        </p:spPr>
        <p:txBody>
          <a:bodyPr wrap="square" lIns="0" tIns="0" rIns="0" bIns="0" rtlCol="0"/>
          <a:lstStyle/>
          <a:p>
            <a:endParaRPr dirty="0"/>
          </a:p>
        </p:txBody>
      </p:sp>
      <p:sp>
        <p:nvSpPr>
          <p:cNvPr id="11" name="object 11"/>
          <p:cNvSpPr/>
          <p:nvPr/>
        </p:nvSpPr>
        <p:spPr>
          <a:xfrm>
            <a:off x="8679497" y="2870200"/>
            <a:ext cx="2566669" cy="2584437"/>
          </a:xfrm>
          <a:prstGeom prst="rect">
            <a:avLst/>
          </a:prstGeom>
          <a:blipFill>
            <a:blip r:embed="rId4" cstate="print"/>
            <a:stretch>
              <a:fillRect/>
            </a:stretch>
          </a:blipFill>
        </p:spPr>
        <p:txBody>
          <a:bodyPr wrap="square" lIns="0" tIns="0" rIns="0" bIns="0" rtlCol="0"/>
          <a:lstStyle/>
          <a:p>
            <a:endParaRPr dirty="0"/>
          </a:p>
        </p:txBody>
      </p:sp>
      <p:sp>
        <p:nvSpPr>
          <p:cNvPr id="12" name="object 12"/>
          <p:cNvSpPr/>
          <p:nvPr/>
        </p:nvSpPr>
        <p:spPr>
          <a:xfrm>
            <a:off x="11984162" y="3661283"/>
            <a:ext cx="3336677" cy="1103881"/>
          </a:xfrm>
          <a:prstGeom prst="rect">
            <a:avLst/>
          </a:prstGeom>
          <a:blipFill>
            <a:blip r:embed="rId5" cstate="print"/>
            <a:stretch>
              <a:fillRect/>
            </a:stretch>
          </a:blipFill>
        </p:spPr>
        <p:txBody>
          <a:bodyPr wrap="square" lIns="0" tIns="0" rIns="0" bIns="0" rtlCol="0"/>
          <a:lstStyle/>
          <a:p>
            <a:endParaRPr dirty="0"/>
          </a:p>
        </p:txBody>
      </p:sp>
      <p:sp>
        <p:nvSpPr>
          <p:cNvPr id="13" name="object 13"/>
          <p:cNvSpPr txBox="1"/>
          <p:nvPr/>
        </p:nvSpPr>
        <p:spPr>
          <a:xfrm>
            <a:off x="1245882" y="5834630"/>
            <a:ext cx="2719705" cy="974626"/>
          </a:xfrm>
          <a:prstGeom prst="rect">
            <a:avLst/>
          </a:prstGeom>
        </p:spPr>
        <p:txBody>
          <a:bodyPr vert="horz" wrap="square" lIns="0" tIns="0" rIns="0" bIns="0" rtlCol="0">
            <a:spAutoFit/>
          </a:bodyPr>
          <a:lstStyle/>
          <a:p>
            <a:pPr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Hartford</a:t>
            </a:r>
            <a:endParaRPr sz="3000" dirty="0">
              <a:latin typeface="HelveticaNeueLTStd-BdCn"/>
              <a:cs typeface="HelveticaNeueLTStd-BdCn"/>
            </a:endParaRPr>
          </a:p>
          <a:p>
            <a:pPr algn="ctr">
              <a:lnSpc>
                <a:spcPct val="100000"/>
              </a:lnSpc>
              <a:spcBef>
                <a:spcPts val="395"/>
              </a:spcBef>
            </a:pPr>
            <a:r>
              <a:rPr sz="3000" b="1" spc="25" dirty="0">
                <a:solidFill>
                  <a:srgbClr val="27306B"/>
                </a:solidFill>
                <a:latin typeface="HelveticaNeueLTStd-BdCn"/>
                <a:cs typeface="HelveticaNeueLTStd-BdCn"/>
              </a:rPr>
              <a:t>Consensus</a:t>
            </a:r>
            <a:endParaRPr sz="3000" dirty="0">
              <a:latin typeface="HelveticaNeueLTStd-BdCn"/>
              <a:cs typeface="HelveticaNeueLTStd-BdCn"/>
            </a:endParaRPr>
          </a:p>
        </p:txBody>
      </p:sp>
      <p:sp>
        <p:nvSpPr>
          <p:cNvPr id="14" name="object 14"/>
          <p:cNvSpPr txBox="1"/>
          <p:nvPr/>
        </p:nvSpPr>
        <p:spPr>
          <a:xfrm>
            <a:off x="4615065" y="5834630"/>
            <a:ext cx="3343910" cy="1481455"/>
          </a:xfrm>
          <a:prstGeom prst="rect">
            <a:avLst/>
          </a:prstGeom>
        </p:spPr>
        <p:txBody>
          <a:bodyPr vert="horz" wrap="square" lIns="0" tIns="0" rIns="0" bIns="0" rtlCol="0">
            <a:spAutoFit/>
          </a:bodyPr>
          <a:lstStyle/>
          <a:p>
            <a:pPr marL="3175"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American</a:t>
            </a:r>
            <a:endParaRPr sz="3000" dirty="0">
              <a:latin typeface="HelveticaNeueLTStd-BdCn"/>
              <a:cs typeface="HelveticaNeueLTStd-BdCn"/>
            </a:endParaRPr>
          </a:p>
          <a:p>
            <a:pPr marL="12700" marR="5080" indent="3810" algn="ctr">
              <a:lnSpc>
                <a:spcPct val="111100"/>
              </a:lnSpc>
            </a:pPr>
            <a:r>
              <a:rPr sz="3000" b="1" spc="25" dirty="0">
                <a:solidFill>
                  <a:srgbClr val="27306B"/>
                </a:solidFill>
                <a:latin typeface="HelveticaNeueLTStd-BdCn"/>
                <a:cs typeface="HelveticaNeueLTStd-BdCn"/>
              </a:rPr>
              <a:t>College </a:t>
            </a:r>
            <a:r>
              <a:rPr sz="3000" b="1" spc="15" dirty="0">
                <a:solidFill>
                  <a:srgbClr val="27306B"/>
                </a:solidFill>
                <a:latin typeface="HelveticaNeueLTStd-BdCn"/>
                <a:cs typeface="HelveticaNeueLTStd-BdCn"/>
              </a:rPr>
              <a:t>of </a:t>
            </a:r>
            <a:r>
              <a:rPr sz="3000" b="1" spc="30" dirty="0">
                <a:solidFill>
                  <a:srgbClr val="27306B"/>
                </a:solidFill>
                <a:latin typeface="HelveticaNeueLTStd-BdCn"/>
                <a:cs typeface="HelveticaNeueLTStd-BdCn"/>
              </a:rPr>
              <a:t>Surgeons  </a:t>
            </a:r>
            <a:r>
              <a:rPr sz="3000" b="1" dirty="0">
                <a:solidFill>
                  <a:srgbClr val="27306B"/>
                </a:solidFill>
                <a:latin typeface="HelveticaNeueLTStd-BdCn"/>
                <a:cs typeface="HelveticaNeueLTStd-BdCn"/>
              </a:rPr>
              <a:t>Committee on</a:t>
            </a:r>
            <a:r>
              <a:rPr sz="3000" b="1" spc="-85" dirty="0">
                <a:solidFill>
                  <a:srgbClr val="27306B"/>
                </a:solidFill>
                <a:latin typeface="HelveticaNeueLTStd-BdCn"/>
                <a:cs typeface="HelveticaNeueLTStd-BdCn"/>
              </a:rPr>
              <a:t> </a:t>
            </a:r>
            <a:r>
              <a:rPr sz="3000" b="1" spc="-40" dirty="0">
                <a:solidFill>
                  <a:srgbClr val="27306B"/>
                </a:solidFill>
                <a:latin typeface="HelveticaNeueLTStd-BdCn"/>
                <a:cs typeface="HelveticaNeueLTStd-BdCn"/>
              </a:rPr>
              <a:t>Trauma</a:t>
            </a:r>
            <a:endParaRPr sz="3000" dirty="0">
              <a:latin typeface="HelveticaNeueLTStd-BdCn"/>
              <a:cs typeface="HelveticaNeueLTStd-BdCn"/>
            </a:endParaRPr>
          </a:p>
        </p:txBody>
      </p:sp>
      <p:sp>
        <p:nvSpPr>
          <p:cNvPr id="15" name="object 15"/>
          <p:cNvSpPr txBox="1"/>
          <p:nvPr/>
        </p:nvSpPr>
        <p:spPr>
          <a:xfrm>
            <a:off x="8549003" y="5869709"/>
            <a:ext cx="2827655" cy="2049792"/>
          </a:xfrm>
          <a:prstGeom prst="rect">
            <a:avLst/>
          </a:prstGeom>
        </p:spPr>
        <p:txBody>
          <a:bodyPr vert="horz" wrap="square" lIns="0" tIns="0" rIns="0" bIns="0" rtlCol="0">
            <a:spAutoFit/>
          </a:bodyPr>
          <a:lstStyle/>
          <a:p>
            <a:pPr marL="172720" marR="5080" indent="-160655" algn="ctr">
              <a:lnSpc>
                <a:spcPct val="111100"/>
              </a:lnSpc>
            </a:pPr>
            <a:r>
              <a:rPr sz="3000" b="1" spc="20" dirty="0">
                <a:solidFill>
                  <a:srgbClr val="27306B"/>
                </a:solidFill>
                <a:latin typeface="HelveticaNeueLTStd-BdCn"/>
                <a:cs typeface="HelveticaNeueLTStd-BdCn"/>
              </a:rPr>
              <a:t>The </a:t>
            </a:r>
            <a:r>
              <a:rPr sz="3000" b="1" spc="25" dirty="0">
                <a:solidFill>
                  <a:srgbClr val="27306B"/>
                </a:solidFill>
                <a:latin typeface="HelveticaNeueLTStd-BdCn"/>
                <a:cs typeface="HelveticaNeueLTStd-BdCn"/>
              </a:rPr>
              <a:t>Committee</a:t>
            </a:r>
            <a:r>
              <a:rPr sz="3000" b="1" spc="15" dirty="0">
                <a:solidFill>
                  <a:srgbClr val="27306B"/>
                </a:solidFill>
                <a:latin typeface="HelveticaNeueLTStd-BdCn"/>
                <a:cs typeface="HelveticaNeueLTStd-BdCn"/>
              </a:rPr>
              <a:t> </a:t>
            </a:r>
            <a:r>
              <a:rPr lang="en-US" sz="3000" b="1" spc="1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on  </a:t>
            </a:r>
            <a:r>
              <a:rPr sz="3000" b="1" spc="-5" dirty="0">
                <a:solidFill>
                  <a:srgbClr val="27306B"/>
                </a:solidFill>
                <a:latin typeface="HelveticaNeueLTStd-BdCn"/>
                <a:cs typeface="HelveticaNeueLTStd-BdCn"/>
              </a:rPr>
              <a:t>Tactical </a:t>
            </a:r>
            <a:r>
              <a:rPr sz="3000" b="1" spc="30" dirty="0">
                <a:solidFill>
                  <a:srgbClr val="27306B"/>
                </a:solidFill>
                <a:latin typeface="HelveticaNeueLTStd-BdCn"/>
                <a:cs typeface="HelveticaNeueLTStd-BdCn"/>
              </a:rPr>
              <a:t>Combat  </a:t>
            </a:r>
            <a:r>
              <a:rPr sz="3000" b="1" spc="25" dirty="0">
                <a:solidFill>
                  <a:srgbClr val="27306B"/>
                </a:solidFill>
                <a:latin typeface="HelveticaNeueLTStd-BdCn"/>
                <a:cs typeface="HelveticaNeueLTStd-BdCn"/>
              </a:rPr>
              <a:t>Casualty</a:t>
            </a:r>
            <a:r>
              <a:rPr sz="3000" b="1" spc="-3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Care</a:t>
            </a:r>
            <a:endParaRPr sz="3000" dirty="0">
              <a:latin typeface="HelveticaNeueLTStd-BdCn"/>
              <a:cs typeface="HelveticaNeueLTStd-BdCn"/>
            </a:endParaRPr>
          </a:p>
        </p:txBody>
      </p:sp>
      <p:sp>
        <p:nvSpPr>
          <p:cNvPr id="16" name="object 16"/>
          <p:cNvSpPr txBox="1"/>
          <p:nvPr/>
        </p:nvSpPr>
        <p:spPr>
          <a:xfrm>
            <a:off x="12035103" y="4814502"/>
            <a:ext cx="3048000" cy="2040255"/>
          </a:xfrm>
          <a:prstGeom prst="rect">
            <a:avLst/>
          </a:prstGeom>
        </p:spPr>
        <p:txBody>
          <a:bodyPr vert="horz" wrap="square" lIns="0" tIns="0" rIns="0" bIns="0" rtlCol="0">
            <a:spAutoFit/>
          </a:bodyPr>
          <a:lstStyle/>
          <a:p>
            <a:pPr marL="422275" marR="414655" indent="-635" algn="ctr">
              <a:lnSpc>
                <a:spcPct val="111100"/>
              </a:lnSpc>
            </a:pPr>
            <a:r>
              <a:rPr sz="3000" b="1" spc="20" dirty="0">
                <a:solidFill>
                  <a:srgbClr val="27306B"/>
                </a:solidFill>
                <a:latin typeface="HelveticaNeueLTStd-BdCn"/>
                <a:cs typeface="HelveticaNeueLTStd-BdCn"/>
              </a:rPr>
              <a:t>The </a:t>
            </a:r>
            <a:r>
              <a:rPr sz="3000" b="1" spc="30" dirty="0">
                <a:solidFill>
                  <a:srgbClr val="27306B"/>
                </a:solidFill>
                <a:latin typeface="HelveticaNeueLTStd-BdCn"/>
                <a:cs typeface="HelveticaNeueLTStd-BdCn"/>
              </a:rPr>
              <a:t>National  </a:t>
            </a:r>
            <a:r>
              <a:rPr sz="3000" b="1" spc="25" dirty="0">
                <a:solidFill>
                  <a:srgbClr val="27306B"/>
                </a:solidFill>
                <a:latin typeface="HelveticaNeueLTStd-BdCn"/>
                <a:cs typeface="HelveticaNeueLTStd-BdCn"/>
              </a:rPr>
              <a:t>Association</a:t>
            </a:r>
            <a:r>
              <a:rPr sz="3000" b="1" spc="-2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of</a:t>
            </a:r>
            <a:endParaRPr sz="3000" dirty="0">
              <a:latin typeface="HelveticaNeueLTStd-BdCn"/>
              <a:cs typeface="HelveticaNeueLTStd-BdCn"/>
            </a:endParaRPr>
          </a:p>
          <a:p>
            <a:pPr marL="12700" marR="5080" algn="ctr">
              <a:lnSpc>
                <a:spcPct val="111100"/>
              </a:lnSpc>
            </a:pPr>
            <a:r>
              <a:rPr sz="3000" b="1" spc="20" dirty="0">
                <a:solidFill>
                  <a:srgbClr val="27306B"/>
                </a:solidFill>
                <a:latin typeface="HelveticaNeueLTStd-BdCn"/>
                <a:cs typeface="HelveticaNeueLTStd-BdCn"/>
              </a:rPr>
              <a:t>Emergency</a:t>
            </a:r>
            <a:r>
              <a:rPr sz="3000" b="1" spc="-1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Medical  </a:t>
            </a:r>
            <a:r>
              <a:rPr sz="3000" b="1" spc="5" dirty="0">
                <a:solidFill>
                  <a:srgbClr val="27306B"/>
                </a:solidFill>
                <a:latin typeface="HelveticaNeueLTStd-BdCn"/>
                <a:cs typeface="HelveticaNeueLTStd-BdCn"/>
              </a:rPr>
              <a:t>Technicians</a:t>
            </a:r>
            <a:endParaRPr sz="3000" dirty="0">
              <a:latin typeface="HelveticaNeueLTStd-BdCn"/>
              <a:cs typeface="HelveticaNeueLTStd-BdCn"/>
            </a:endParaRPr>
          </a:p>
        </p:txBody>
      </p:sp>
      <p:sp>
        <p:nvSpPr>
          <p:cNvPr id="17" name="object 17"/>
          <p:cNvSpPr/>
          <p:nvPr/>
        </p:nvSpPr>
        <p:spPr>
          <a:xfrm>
            <a:off x="954847" y="9038859"/>
            <a:ext cx="3722509" cy="183362"/>
          </a:xfrm>
          <a:prstGeom prst="rect">
            <a:avLst/>
          </a:prstGeom>
          <a:blipFill>
            <a:blip r:embed="rId6" cstate="print"/>
            <a:stretch>
              <a:fillRect/>
            </a:stretch>
          </a:blipFill>
        </p:spPr>
        <p:txBody>
          <a:bodyPr wrap="square" lIns="0" tIns="0" rIns="0" bIns="0" rtlCol="0"/>
          <a:lstStyle/>
          <a:p>
            <a:endParaRPr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4725" y="2984500"/>
            <a:ext cx="3038475" cy="2400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(1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1. </a:t>
            </a:r>
            <a:r>
              <a:rPr sz="3200" spc="25" dirty="0">
                <a:solidFill>
                  <a:srgbClr val="27306B"/>
                </a:solidFill>
                <a:latin typeface="HelveticaNeueLTStd-Roman"/>
                <a:cs typeface="HelveticaNeueLTStd-Roman"/>
              </a:rPr>
              <a:t>Insert </a:t>
            </a:r>
            <a:r>
              <a:rPr sz="3200" spc="20" dirty="0">
                <a:solidFill>
                  <a:srgbClr val="27306B"/>
                </a:solidFill>
                <a:latin typeface="HelveticaNeueLTStd-Roman"/>
                <a:cs typeface="HelveticaNeueLTStd-Roman"/>
              </a:rPr>
              <a:t>the</a:t>
            </a:r>
            <a:r>
              <a:rPr sz="3200" spc="8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wounded</a:t>
            </a:r>
            <a:endParaRPr sz="3200" dirty="0">
              <a:latin typeface="HelveticaNeueLTStd-Roman"/>
              <a:cs typeface="HelveticaNeueLTStd-Roman"/>
            </a:endParaRPr>
          </a:p>
          <a:p>
            <a:pPr marL="12700" marR="6662420">
              <a:lnSpc>
                <a:spcPct val="100000"/>
              </a:lnSpc>
            </a:pPr>
            <a:r>
              <a:rPr sz="3200" spc="20" dirty="0">
                <a:solidFill>
                  <a:srgbClr val="27306B"/>
                </a:solidFill>
                <a:latin typeface="HelveticaNeueLTStd-Roman"/>
                <a:cs typeface="HelveticaNeueLTStd-Roman"/>
              </a:rPr>
              <a:t>extremity (arm </a:t>
            </a:r>
            <a:r>
              <a:rPr sz="3200" spc="15" dirty="0">
                <a:solidFill>
                  <a:srgbClr val="27306B"/>
                </a:solidFill>
                <a:latin typeface="HelveticaNeueLTStd-Roman"/>
                <a:cs typeface="HelveticaNeueLTStd-Roman"/>
              </a:rPr>
              <a:t>or </a:t>
            </a:r>
            <a:r>
              <a:rPr sz="3200" spc="20" dirty="0">
                <a:solidFill>
                  <a:srgbClr val="27306B"/>
                </a:solidFill>
                <a:latin typeface="HelveticaNeueLTStd-Roman"/>
                <a:cs typeface="HelveticaNeueLTStd-Roman"/>
              </a:rPr>
              <a:t>leg) through  the</a:t>
            </a:r>
            <a:r>
              <a:rPr sz="3200" spc="-40"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C.A.T.</a:t>
            </a:r>
            <a:endParaRPr sz="3200" dirty="0">
              <a:latin typeface="HelveticaNeueLTStd-Roman"/>
              <a:cs typeface="HelveticaNeueLTStd-Roman"/>
            </a:endParaRPr>
          </a:p>
        </p:txBody>
      </p:sp>
      <p:sp>
        <p:nvSpPr>
          <p:cNvPr id="9" name="object 9"/>
          <p:cNvSpPr/>
          <p:nvPr/>
        </p:nvSpPr>
        <p:spPr>
          <a:xfrm>
            <a:off x="7113651" y="4108742"/>
            <a:ext cx="3298698" cy="470839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113651" y="4108742"/>
            <a:ext cx="3298825" cy="4708525"/>
          </a:xfrm>
          <a:custGeom>
            <a:avLst/>
            <a:gdLst/>
            <a:ahLst/>
            <a:cxnLst/>
            <a:rect l="l" t="t" r="r" b="b"/>
            <a:pathLst>
              <a:path w="3298825" h="4708525">
                <a:moveTo>
                  <a:pt x="0" y="4708398"/>
                </a:moveTo>
                <a:lnTo>
                  <a:pt x="3298698" y="4708398"/>
                </a:lnTo>
                <a:lnTo>
                  <a:pt x="3298698" y="0"/>
                </a:lnTo>
                <a:lnTo>
                  <a:pt x="0" y="0"/>
                </a:lnTo>
                <a:lnTo>
                  <a:pt x="0" y="4708398"/>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0731500" y="4126636"/>
            <a:ext cx="5311241" cy="373759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731500" y="4108742"/>
            <a:ext cx="5311775" cy="3756025"/>
          </a:xfrm>
          <a:custGeom>
            <a:avLst/>
            <a:gdLst/>
            <a:ahLst/>
            <a:cxnLst/>
            <a:rect l="l" t="t" r="r" b="b"/>
            <a:pathLst>
              <a:path w="5311775" h="3756025">
                <a:moveTo>
                  <a:pt x="0" y="3755504"/>
                </a:moveTo>
                <a:lnTo>
                  <a:pt x="5311648" y="3755504"/>
                </a:lnTo>
                <a:lnTo>
                  <a:pt x="5311648" y="0"/>
                </a:lnTo>
                <a:lnTo>
                  <a:pt x="0" y="0"/>
                </a:lnTo>
                <a:lnTo>
                  <a:pt x="0" y="3755504"/>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7100951" y="8864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4" name="object 14"/>
          <p:cNvSpPr txBox="1"/>
          <p:nvPr/>
        </p:nvSpPr>
        <p:spPr>
          <a:xfrm>
            <a:off x="10718825" y="7899270"/>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(2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12700" marR="56483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2. </a:t>
            </a:r>
            <a:r>
              <a:rPr sz="3200" spc="20" dirty="0">
                <a:solidFill>
                  <a:srgbClr val="27306B"/>
                </a:solidFill>
                <a:latin typeface="HelveticaNeueLTStd-Roman"/>
                <a:cs typeface="HelveticaNeueLTStd-Roman"/>
              </a:rPr>
              <a:t>Pull the </a:t>
            </a:r>
            <a:r>
              <a:rPr sz="3200" spc="25" dirty="0">
                <a:solidFill>
                  <a:srgbClr val="27306B"/>
                </a:solidFill>
                <a:latin typeface="HelveticaNeueLTStd-Roman"/>
                <a:cs typeface="HelveticaNeueLTStd-Roman"/>
              </a:rPr>
              <a:t>self-adhering </a:t>
            </a:r>
            <a:r>
              <a:rPr sz="3200" spc="30" dirty="0">
                <a:solidFill>
                  <a:srgbClr val="27306B"/>
                </a:solidFill>
                <a:latin typeface="HelveticaNeueLTStd-Roman"/>
                <a:cs typeface="HelveticaNeueLTStd-Roman"/>
              </a:rPr>
              <a:t>band  </a:t>
            </a:r>
            <a:r>
              <a:rPr sz="3200" spc="25" dirty="0">
                <a:solidFill>
                  <a:srgbClr val="27306B"/>
                </a:solidFill>
                <a:latin typeface="HelveticaNeueLTStd-Roman"/>
                <a:cs typeface="HelveticaNeueLTStd-Roman"/>
              </a:rPr>
              <a:t>tight, </a:t>
            </a:r>
            <a:r>
              <a:rPr sz="3200" spc="2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securely </a:t>
            </a:r>
            <a:r>
              <a:rPr sz="3200" spc="25" dirty="0">
                <a:solidFill>
                  <a:srgbClr val="27306B"/>
                </a:solidFill>
                <a:latin typeface="HelveticaNeueLTStd-Roman"/>
                <a:cs typeface="HelveticaNeueLTStd-Roman"/>
              </a:rPr>
              <a:t>fasten </a:t>
            </a:r>
            <a:r>
              <a:rPr sz="3200" spc="15" dirty="0">
                <a:solidFill>
                  <a:srgbClr val="27306B"/>
                </a:solidFill>
                <a:latin typeface="HelveticaNeueLTStd-Roman"/>
                <a:cs typeface="HelveticaNeueLTStd-Roman"/>
              </a:rPr>
              <a:t>it</a:t>
            </a:r>
            <a:r>
              <a:rPr sz="3200" spc="14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back</a:t>
            </a:r>
            <a:endParaRPr sz="3200" dirty="0">
              <a:latin typeface="HelveticaNeueLTStd-Roman"/>
              <a:cs typeface="HelveticaNeueLTStd-Roman"/>
            </a:endParaRPr>
          </a:p>
          <a:p>
            <a:pPr marL="12700">
              <a:lnSpc>
                <a:spcPct val="100000"/>
              </a:lnSpc>
            </a:pPr>
            <a:r>
              <a:rPr sz="3200" spc="15" dirty="0">
                <a:solidFill>
                  <a:srgbClr val="27306B"/>
                </a:solidFill>
                <a:latin typeface="HelveticaNeueLTStd-Roman"/>
                <a:cs typeface="HelveticaNeueLTStd-Roman"/>
              </a:rPr>
              <a:t>on</a:t>
            </a:r>
            <a:r>
              <a:rPr sz="3200" spc="-4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itself.</a:t>
            </a:r>
            <a:endParaRPr sz="3200" dirty="0">
              <a:latin typeface="HelveticaNeueLTStd-Roman"/>
              <a:cs typeface="HelveticaNeueLTStd-Roman"/>
            </a:endParaRPr>
          </a:p>
          <a:p>
            <a:pPr marL="12700" marR="7037705">
              <a:lnSpc>
                <a:spcPct val="100000"/>
              </a:lnSpc>
              <a:spcBef>
                <a:spcPts val="994"/>
              </a:spcBef>
            </a:pPr>
            <a:r>
              <a:rPr sz="3200" spc="15" dirty="0">
                <a:solidFill>
                  <a:srgbClr val="D72827"/>
                </a:solidFill>
                <a:latin typeface="HelveticaNeueLTStd-Roman"/>
                <a:cs typeface="HelveticaNeueLTStd-Roman"/>
              </a:rPr>
              <a:t>BE </a:t>
            </a:r>
            <a:r>
              <a:rPr sz="3200" spc="20" dirty="0">
                <a:solidFill>
                  <a:srgbClr val="D72827"/>
                </a:solidFill>
                <a:latin typeface="HelveticaNeueLTStd-Roman"/>
                <a:cs typeface="HelveticaNeueLTStd-Roman"/>
              </a:rPr>
              <a:t>SURE </a:t>
            </a:r>
            <a:r>
              <a:rPr sz="3200" spc="15" dirty="0">
                <a:solidFill>
                  <a:srgbClr val="D72827"/>
                </a:solidFill>
                <a:latin typeface="HelveticaNeueLTStd-Roman"/>
                <a:cs typeface="HelveticaNeueLTStd-Roman"/>
              </a:rPr>
              <a:t>TO </a:t>
            </a:r>
            <a:r>
              <a:rPr sz="3200" spc="25" dirty="0">
                <a:solidFill>
                  <a:srgbClr val="D72827"/>
                </a:solidFill>
                <a:latin typeface="HelveticaNeueLTStd-Roman"/>
                <a:cs typeface="HelveticaNeueLTStd-Roman"/>
              </a:rPr>
              <a:t>REMOVE </a:t>
            </a:r>
            <a:r>
              <a:rPr sz="3200" spc="30" dirty="0">
                <a:solidFill>
                  <a:srgbClr val="D72827"/>
                </a:solidFill>
                <a:latin typeface="HelveticaNeueLTStd-Roman"/>
                <a:cs typeface="HelveticaNeueLTStd-Roman"/>
              </a:rPr>
              <a:t>ALL  </a:t>
            </a:r>
            <a:r>
              <a:rPr sz="3200" b="1" spc="30" dirty="0">
                <a:solidFill>
                  <a:srgbClr val="D72827"/>
                </a:solidFill>
                <a:latin typeface="HelveticaNeueLTStd-Roman"/>
                <a:cs typeface="HelveticaNeueLTStd-Roman"/>
              </a:rPr>
              <a:t>SLACK</a:t>
            </a:r>
            <a:r>
              <a:rPr sz="3200" spc="30" dirty="0">
                <a:solidFill>
                  <a:srgbClr val="D72827"/>
                </a:solidFill>
                <a:latin typeface="HelveticaNeueLTStd-Roman"/>
                <a:cs typeface="HelveticaNeueLTStd-Roman"/>
              </a:rPr>
              <a:t>.</a:t>
            </a:r>
            <a:endParaRPr sz="3200" dirty="0">
              <a:latin typeface="HelveticaNeueLTStd-Roman"/>
              <a:cs typeface="HelveticaNeueLTStd-Roman"/>
            </a:endParaRPr>
          </a:p>
        </p:txBody>
      </p:sp>
      <p:sp>
        <p:nvSpPr>
          <p:cNvPr id="9" name="object 9"/>
          <p:cNvSpPr/>
          <p:nvPr/>
        </p:nvSpPr>
        <p:spPr>
          <a:xfrm>
            <a:off x="8694549" y="4108742"/>
            <a:ext cx="6286745" cy="479332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694546" y="4108742"/>
            <a:ext cx="6291580" cy="4798060"/>
          </a:xfrm>
          <a:custGeom>
            <a:avLst/>
            <a:gdLst/>
            <a:ahLst/>
            <a:cxnLst/>
            <a:rect l="l" t="t" r="r" b="b"/>
            <a:pathLst>
              <a:path w="6291580" h="4798059">
                <a:moveTo>
                  <a:pt x="0" y="4797933"/>
                </a:moveTo>
                <a:lnTo>
                  <a:pt x="6291453" y="4797933"/>
                </a:lnTo>
                <a:lnTo>
                  <a:pt x="6291453" y="0"/>
                </a:lnTo>
                <a:lnTo>
                  <a:pt x="0" y="0"/>
                </a:lnTo>
                <a:lnTo>
                  <a:pt x="0" y="4797933"/>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681849" y="8940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(3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12700" marR="614934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3. </a:t>
            </a:r>
            <a:r>
              <a:rPr sz="3200" spc="15" dirty="0">
                <a:solidFill>
                  <a:srgbClr val="1D2258"/>
                </a:solidFill>
                <a:latin typeface="HelveticaNeueLTStd-Roman"/>
                <a:cs typeface="HelveticaNeueLTStd-Roman"/>
              </a:rPr>
              <a:t>Adhere </a:t>
            </a:r>
            <a:r>
              <a:rPr sz="3200" spc="20" dirty="0">
                <a:solidFill>
                  <a:srgbClr val="1D2258"/>
                </a:solidFill>
                <a:latin typeface="HelveticaNeueLTStd-Roman"/>
                <a:cs typeface="HelveticaNeueLTStd-Roman"/>
              </a:rPr>
              <a:t>the band around  the </a:t>
            </a:r>
            <a:r>
              <a:rPr sz="3200" spc="-5" dirty="0">
                <a:solidFill>
                  <a:srgbClr val="1D2258"/>
                </a:solidFill>
                <a:latin typeface="HelveticaNeueLTStd-Roman"/>
                <a:cs typeface="HelveticaNeueLTStd-Roman"/>
              </a:rPr>
              <a:t>extremity. </a:t>
            </a:r>
            <a:r>
              <a:rPr sz="3200" spc="15" dirty="0">
                <a:solidFill>
                  <a:srgbClr val="1D2258"/>
                </a:solidFill>
                <a:latin typeface="HelveticaNeueLTStd-Roman"/>
                <a:cs typeface="HelveticaNeueLTStd-Roman"/>
              </a:rPr>
              <a:t>Do </a:t>
            </a:r>
            <a:r>
              <a:rPr sz="3200" spc="20" dirty="0">
                <a:solidFill>
                  <a:srgbClr val="1D2258"/>
                </a:solidFill>
                <a:latin typeface="HelveticaNeueLTStd-Roman"/>
                <a:cs typeface="HelveticaNeueLTStd-Roman"/>
              </a:rPr>
              <a:t>not</a:t>
            </a:r>
            <a:r>
              <a:rPr sz="3200" spc="130" dirty="0">
                <a:solidFill>
                  <a:srgbClr val="1D2258"/>
                </a:solidFill>
                <a:latin typeface="HelveticaNeueLTStd-Roman"/>
                <a:cs typeface="HelveticaNeueLTStd-Roman"/>
              </a:rPr>
              <a:t> </a:t>
            </a:r>
            <a:r>
              <a:rPr sz="3200" spc="15" dirty="0">
                <a:solidFill>
                  <a:srgbClr val="1D2258"/>
                </a:solidFill>
                <a:latin typeface="HelveticaNeueLTStd-Roman"/>
                <a:cs typeface="HelveticaNeueLTStd-Roman"/>
              </a:rPr>
              <a:t>adhere</a:t>
            </a:r>
            <a:endParaRPr sz="3200" dirty="0">
              <a:solidFill>
                <a:srgbClr val="1D2258"/>
              </a:solidFill>
              <a:latin typeface="HelveticaNeueLTStd-Roman"/>
              <a:cs typeface="HelveticaNeueLTStd-Roman"/>
            </a:endParaRPr>
          </a:p>
          <a:p>
            <a:pPr marL="12700">
              <a:lnSpc>
                <a:spcPct val="100000"/>
              </a:lnSpc>
            </a:pPr>
            <a:r>
              <a:rPr sz="3200" spc="20" dirty="0">
                <a:solidFill>
                  <a:srgbClr val="1D2258"/>
                </a:solidFill>
                <a:latin typeface="HelveticaNeueLTStd-Roman"/>
                <a:cs typeface="HelveticaNeueLTStd-Roman"/>
              </a:rPr>
              <a:t>the band past the</a:t>
            </a:r>
            <a:r>
              <a:rPr sz="3200" spc="95" dirty="0">
                <a:solidFill>
                  <a:srgbClr val="1D2258"/>
                </a:solidFill>
                <a:latin typeface="HelveticaNeueLTStd-Roman"/>
                <a:cs typeface="HelveticaNeueLTStd-Roman"/>
              </a:rPr>
              <a:t> </a:t>
            </a:r>
            <a:r>
              <a:rPr sz="3200" spc="30" dirty="0">
                <a:solidFill>
                  <a:srgbClr val="1D2258"/>
                </a:solidFill>
                <a:latin typeface="HelveticaNeueLTStd-Roman"/>
                <a:cs typeface="HelveticaNeueLTStd-Roman"/>
              </a:rPr>
              <a:t>clip.</a:t>
            </a:r>
            <a:endParaRPr sz="3200" dirty="0">
              <a:solidFill>
                <a:srgbClr val="1D2258"/>
              </a:solidFill>
              <a:latin typeface="HelveticaNeueLTStd-Roman"/>
              <a:cs typeface="HelveticaNeueLTStd-Roman"/>
            </a:endParaRPr>
          </a:p>
        </p:txBody>
      </p:sp>
      <p:sp>
        <p:nvSpPr>
          <p:cNvPr id="9" name="object 9"/>
          <p:cNvSpPr/>
          <p:nvPr/>
        </p:nvSpPr>
        <p:spPr>
          <a:xfrm>
            <a:off x="7788199" y="4108742"/>
            <a:ext cx="3957967" cy="48324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771231" y="4108742"/>
            <a:ext cx="3985260" cy="4841875"/>
          </a:xfrm>
          <a:custGeom>
            <a:avLst/>
            <a:gdLst/>
            <a:ahLst/>
            <a:cxnLst/>
            <a:rect l="l" t="t" r="r" b="b"/>
            <a:pathLst>
              <a:path w="3985259" h="4841875">
                <a:moveTo>
                  <a:pt x="0" y="4841595"/>
                </a:moveTo>
                <a:lnTo>
                  <a:pt x="3985133" y="4841595"/>
                </a:lnTo>
                <a:lnTo>
                  <a:pt x="3985133" y="0"/>
                </a:lnTo>
                <a:lnTo>
                  <a:pt x="0" y="0"/>
                </a:lnTo>
                <a:lnTo>
                  <a:pt x="0" y="4841595"/>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2161601" y="4124490"/>
            <a:ext cx="3677165" cy="4825834"/>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3000577" y="6114877"/>
            <a:ext cx="289560" cy="1157605"/>
          </a:xfrm>
          <a:custGeom>
            <a:avLst/>
            <a:gdLst/>
            <a:ahLst/>
            <a:cxnLst/>
            <a:rect l="l" t="t" r="r" b="b"/>
            <a:pathLst>
              <a:path w="289559" h="1157604">
                <a:moveTo>
                  <a:pt x="0" y="1157503"/>
                </a:moveTo>
                <a:lnTo>
                  <a:pt x="289382" y="0"/>
                </a:lnTo>
              </a:path>
            </a:pathLst>
          </a:custGeom>
          <a:ln w="104876">
            <a:solidFill>
              <a:srgbClr val="FF2600"/>
            </a:solidFill>
          </a:ln>
        </p:spPr>
        <p:txBody>
          <a:bodyPr wrap="square" lIns="0" tIns="0" rIns="0" bIns="0" rtlCol="0"/>
          <a:lstStyle/>
          <a:p>
            <a:endParaRPr/>
          </a:p>
        </p:txBody>
      </p:sp>
      <p:sp>
        <p:nvSpPr>
          <p:cNvPr id="13" name="object 13"/>
          <p:cNvSpPr/>
          <p:nvPr/>
        </p:nvSpPr>
        <p:spPr>
          <a:xfrm>
            <a:off x="12983167" y="6013916"/>
            <a:ext cx="461009" cy="502920"/>
          </a:xfrm>
          <a:custGeom>
            <a:avLst/>
            <a:gdLst/>
            <a:ahLst/>
            <a:cxnLst/>
            <a:rect l="l" t="t" r="r" b="b"/>
            <a:pathLst>
              <a:path w="461009" h="502920">
                <a:moveTo>
                  <a:pt x="390764" y="201917"/>
                </a:moveTo>
                <a:lnTo>
                  <a:pt x="281543" y="201917"/>
                </a:lnTo>
                <a:lnTo>
                  <a:pt x="358174" y="465340"/>
                </a:lnTo>
                <a:lnTo>
                  <a:pt x="367832" y="483784"/>
                </a:lnTo>
                <a:lnTo>
                  <a:pt x="383278" y="496649"/>
                </a:lnTo>
                <a:lnTo>
                  <a:pt x="402421" y="502784"/>
                </a:lnTo>
                <a:lnTo>
                  <a:pt x="423173" y="501040"/>
                </a:lnTo>
                <a:lnTo>
                  <a:pt x="441617" y="491382"/>
                </a:lnTo>
                <a:lnTo>
                  <a:pt x="454482" y="475937"/>
                </a:lnTo>
                <a:lnTo>
                  <a:pt x="460617" y="456793"/>
                </a:lnTo>
                <a:lnTo>
                  <a:pt x="458873" y="436041"/>
                </a:lnTo>
                <a:lnTo>
                  <a:pt x="390764" y="201917"/>
                </a:lnTo>
                <a:close/>
              </a:path>
              <a:path w="461009" h="502920">
                <a:moveTo>
                  <a:pt x="332025" y="0"/>
                </a:moveTo>
                <a:lnTo>
                  <a:pt x="14906" y="325056"/>
                </a:lnTo>
                <a:lnTo>
                  <a:pt x="3598" y="342542"/>
                </a:lnTo>
                <a:lnTo>
                  <a:pt x="0" y="362318"/>
                </a:lnTo>
                <a:lnTo>
                  <a:pt x="4083" y="381999"/>
                </a:lnTo>
                <a:lnTo>
                  <a:pt x="15821" y="399199"/>
                </a:lnTo>
                <a:lnTo>
                  <a:pt x="33306" y="410505"/>
                </a:lnTo>
                <a:lnTo>
                  <a:pt x="53082" y="414100"/>
                </a:lnTo>
                <a:lnTo>
                  <a:pt x="72763" y="410016"/>
                </a:lnTo>
                <a:lnTo>
                  <a:pt x="89963" y="398284"/>
                </a:lnTo>
                <a:lnTo>
                  <a:pt x="281543" y="201917"/>
                </a:lnTo>
                <a:lnTo>
                  <a:pt x="390764" y="201917"/>
                </a:lnTo>
                <a:lnTo>
                  <a:pt x="332025" y="0"/>
                </a:lnTo>
                <a:close/>
              </a:path>
            </a:pathLst>
          </a:custGeom>
          <a:solidFill>
            <a:srgbClr val="FF2600"/>
          </a:solidFill>
        </p:spPr>
        <p:txBody>
          <a:bodyPr wrap="square" lIns="0" tIns="0" rIns="0" bIns="0" rtlCol="0"/>
          <a:lstStyle/>
          <a:p>
            <a:endParaRPr/>
          </a:p>
        </p:txBody>
      </p:sp>
      <p:sp>
        <p:nvSpPr>
          <p:cNvPr id="14" name="object 14"/>
          <p:cNvSpPr/>
          <p:nvPr/>
        </p:nvSpPr>
        <p:spPr>
          <a:xfrm>
            <a:off x="12161596" y="4108742"/>
            <a:ext cx="3688079" cy="4841875"/>
          </a:xfrm>
          <a:custGeom>
            <a:avLst/>
            <a:gdLst/>
            <a:ahLst/>
            <a:cxnLst/>
            <a:rect l="l" t="t" r="r" b="b"/>
            <a:pathLst>
              <a:path w="3688080" h="4841875">
                <a:moveTo>
                  <a:pt x="0" y="4841595"/>
                </a:moveTo>
                <a:lnTo>
                  <a:pt x="3688003" y="4841595"/>
                </a:lnTo>
                <a:lnTo>
                  <a:pt x="3688003" y="0"/>
                </a:lnTo>
                <a:lnTo>
                  <a:pt x="0" y="0"/>
                </a:lnTo>
                <a:lnTo>
                  <a:pt x="0" y="4841595"/>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7758532"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12148984"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2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(4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12700" marR="639445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4. </a:t>
            </a:r>
            <a:r>
              <a:rPr sz="3200" spc="-50" dirty="0">
                <a:solidFill>
                  <a:srgbClr val="27306B"/>
                </a:solidFill>
                <a:latin typeface="HelveticaNeueLTStd-Roman"/>
                <a:cs typeface="HelveticaNeueLTStd-Roman"/>
              </a:rPr>
              <a:t>Twist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until the </a:t>
            </a:r>
            <a:r>
              <a:rPr sz="3200" spc="25" dirty="0">
                <a:solidFill>
                  <a:srgbClr val="27306B"/>
                </a:solidFill>
                <a:latin typeface="HelveticaNeueLTStd-Roman"/>
                <a:cs typeface="HelveticaNeueLTStd-Roman"/>
              </a:rPr>
              <a:t>bleeding </a:t>
            </a:r>
            <a:r>
              <a:rPr sz="3200" spc="20" dirty="0">
                <a:solidFill>
                  <a:srgbClr val="27306B"/>
                </a:solidFill>
                <a:latin typeface="HelveticaNeueLTStd-Roman"/>
                <a:cs typeface="HelveticaNeueLTStd-Roman"/>
              </a:rPr>
              <a:t>has</a:t>
            </a:r>
            <a:r>
              <a:rPr sz="3200" spc="10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stopped.</a:t>
            </a:r>
            <a:endParaRPr sz="3200" dirty="0">
              <a:latin typeface="HelveticaNeueLTStd-Roman"/>
              <a:cs typeface="HelveticaNeueLTStd-Roman"/>
            </a:endParaRPr>
          </a:p>
        </p:txBody>
      </p:sp>
      <p:sp>
        <p:nvSpPr>
          <p:cNvPr id="9" name="object 9"/>
          <p:cNvSpPr/>
          <p:nvPr/>
        </p:nvSpPr>
        <p:spPr>
          <a:xfrm>
            <a:off x="8274579" y="4117911"/>
            <a:ext cx="6455833" cy="510318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627109" y="4481024"/>
            <a:ext cx="2026285" cy="1259840"/>
          </a:xfrm>
          <a:custGeom>
            <a:avLst/>
            <a:gdLst/>
            <a:ahLst/>
            <a:cxnLst/>
            <a:rect l="l" t="t" r="r" b="b"/>
            <a:pathLst>
              <a:path w="2026284" h="1259839">
                <a:moveTo>
                  <a:pt x="1677441" y="649375"/>
                </a:moveTo>
                <a:lnTo>
                  <a:pt x="1709293" y="1259533"/>
                </a:lnTo>
                <a:lnTo>
                  <a:pt x="2026145" y="885150"/>
                </a:lnTo>
                <a:lnTo>
                  <a:pt x="1909483" y="806270"/>
                </a:lnTo>
                <a:lnTo>
                  <a:pt x="1899101" y="766895"/>
                </a:lnTo>
                <a:lnTo>
                  <a:pt x="1885945" y="727658"/>
                </a:lnTo>
                <a:lnTo>
                  <a:pt x="1884196" y="723352"/>
                </a:lnTo>
                <a:lnTo>
                  <a:pt x="1786839" y="723352"/>
                </a:lnTo>
                <a:lnTo>
                  <a:pt x="1677441" y="649375"/>
                </a:lnTo>
                <a:close/>
              </a:path>
              <a:path w="2026284" h="1259839">
                <a:moveTo>
                  <a:pt x="1153713" y="90905"/>
                </a:moveTo>
                <a:lnTo>
                  <a:pt x="642086" y="90905"/>
                </a:lnTo>
                <a:lnTo>
                  <a:pt x="693293" y="91703"/>
                </a:lnTo>
                <a:lnTo>
                  <a:pt x="744666" y="94629"/>
                </a:lnTo>
                <a:lnTo>
                  <a:pt x="796097" y="99624"/>
                </a:lnTo>
                <a:lnTo>
                  <a:pt x="847479" y="106628"/>
                </a:lnTo>
                <a:lnTo>
                  <a:pt x="898706" y="115582"/>
                </a:lnTo>
                <a:lnTo>
                  <a:pt x="949668" y="126427"/>
                </a:lnTo>
                <a:lnTo>
                  <a:pt x="1000260" y="139104"/>
                </a:lnTo>
                <a:lnTo>
                  <a:pt x="1050373" y="153553"/>
                </a:lnTo>
                <a:lnTo>
                  <a:pt x="1099901" y="169715"/>
                </a:lnTo>
                <a:lnTo>
                  <a:pt x="1148736" y="187530"/>
                </a:lnTo>
                <a:lnTo>
                  <a:pt x="1196770" y="206939"/>
                </a:lnTo>
                <a:lnTo>
                  <a:pt x="1243897" y="227884"/>
                </a:lnTo>
                <a:lnTo>
                  <a:pt x="1290008" y="250304"/>
                </a:lnTo>
                <a:lnTo>
                  <a:pt x="1334997" y="274140"/>
                </a:lnTo>
                <a:lnTo>
                  <a:pt x="1378755" y="299334"/>
                </a:lnTo>
                <a:lnTo>
                  <a:pt x="1421177" y="325825"/>
                </a:lnTo>
                <a:lnTo>
                  <a:pt x="1462153" y="353555"/>
                </a:lnTo>
                <a:lnTo>
                  <a:pt x="1501578" y="382463"/>
                </a:lnTo>
                <a:lnTo>
                  <a:pt x="1539343" y="412492"/>
                </a:lnTo>
                <a:lnTo>
                  <a:pt x="1575342" y="443581"/>
                </a:lnTo>
                <a:lnTo>
                  <a:pt x="1609466" y="475671"/>
                </a:lnTo>
                <a:lnTo>
                  <a:pt x="1641609" y="508703"/>
                </a:lnTo>
                <a:lnTo>
                  <a:pt x="1671662" y="542617"/>
                </a:lnTo>
                <a:lnTo>
                  <a:pt x="1699520" y="577355"/>
                </a:lnTo>
                <a:lnTo>
                  <a:pt x="1725073" y="612857"/>
                </a:lnTo>
                <a:lnTo>
                  <a:pt x="1748216" y="649063"/>
                </a:lnTo>
                <a:lnTo>
                  <a:pt x="1768840" y="685915"/>
                </a:lnTo>
                <a:lnTo>
                  <a:pt x="1786839" y="723352"/>
                </a:lnTo>
                <a:lnTo>
                  <a:pt x="1884196" y="723352"/>
                </a:lnTo>
                <a:lnTo>
                  <a:pt x="1851596" y="649903"/>
                </a:lnTo>
                <a:lnTo>
                  <a:pt x="1830544" y="611537"/>
                </a:lnTo>
                <a:lnTo>
                  <a:pt x="1807000" y="573615"/>
                </a:lnTo>
                <a:lnTo>
                  <a:pt x="1781035" y="536211"/>
                </a:lnTo>
                <a:lnTo>
                  <a:pt x="1752720" y="499403"/>
                </a:lnTo>
                <a:lnTo>
                  <a:pt x="1722125" y="463266"/>
                </a:lnTo>
                <a:lnTo>
                  <a:pt x="1689322" y="427876"/>
                </a:lnTo>
                <a:lnTo>
                  <a:pt x="1654380" y="393310"/>
                </a:lnTo>
                <a:lnTo>
                  <a:pt x="1617369" y="359643"/>
                </a:lnTo>
                <a:lnTo>
                  <a:pt x="1578362" y="326953"/>
                </a:lnTo>
                <a:lnTo>
                  <a:pt x="1537427" y="295314"/>
                </a:lnTo>
                <a:lnTo>
                  <a:pt x="1494637" y="264802"/>
                </a:lnTo>
                <a:lnTo>
                  <a:pt x="1450060" y="235496"/>
                </a:lnTo>
                <a:lnTo>
                  <a:pt x="1403768" y="207469"/>
                </a:lnTo>
                <a:lnTo>
                  <a:pt x="1355832" y="180798"/>
                </a:lnTo>
                <a:lnTo>
                  <a:pt x="1306322" y="155561"/>
                </a:lnTo>
                <a:lnTo>
                  <a:pt x="1255087" y="131719"/>
                </a:lnTo>
                <a:lnTo>
                  <a:pt x="1203453" y="109891"/>
                </a:lnTo>
                <a:lnTo>
                  <a:pt x="1153713" y="90905"/>
                </a:lnTo>
                <a:close/>
              </a:path>
              <a:path w="2026284" h="1259839">
                <a:moveTo>
                  <a:pt x="637611" y="0"/>
                </a:moveTo>
                <a:lnTo>
                  <a:pt x="588955" y="1604"/>
                </a:lnTo>
                <a:lnTo>
                  <a:pt x="541194" y="5100"/>
                </a:lnTo>
                <a:lnTo>
                  <a:pt x="494429" y="10479"/>
                </a:lnTo>
                <a:lnTo>
                  <a:pt x="448758" y="17732"/>
                </a:lnTo>
                <a:lnTo>
                  <a:pt x="404282" y="26848"/>
                </a:lnTo>
                <a:lnTo>
                  <a:pt x="361100" y="37818"/>
                </a:lnTo>
                <a:lnTo>
                  <a:pt x="319312" y="50634"/>
                </a:lnTo>
                <a:lnTo>
                  <a:pt x="279017" y="65286"/>
                </a:lnTo>
                <a:lnTo>
                  <a:pt x="240316" y="81764"/>
                </a:lnTo>
                <a:lnTo>
                  <a:pt x="203306" y="100059"/>
                </a:lnTo>
                <a:lnTo>
                  <a:pt x="168089" y="120161"/>
                </a:lnTo>
                <a:lnTo>
                  <a:pt x="134764" y="142063"/>
                </a:lnTo>
                <a:lnTo>
                  <a:pt x="103430" y="165753"/>
                </a:lnTo>
                <a:lnTo>
                  <a:pt x="74186" y="191223"/>
                </a:lnTo>
                <a:lnTo>
                  <a:pt x="47134" y="218463"/>
                </a:lnTo>
                <a:lnTo>
                  <a:pt x="22372" y="247464"/>
                </a:lnTo>
                <a:lnTo>
                  <a:pt x="0" y="278217"/>
                </a:lnTo>
                <a:lnTo>
                  <a:pt x="83540" y="318921"/>
                </a:lnTo>
                <a:lnTo>
                  <a:pt x="108699" y="286938"/>
                </a:lnTo>
                <a:lnTo>
                  <a:pt x="137366" y="257141"/>
                </a:lnTo>
                <a:lnTo>
                  <a:pt x="169394" y="229592"/>
                </a:lnTo>
                <a:lnTo>
                  <a:pt x="204635" y="204349"/>
                </a:lnTo>
                <a:lnTo>
                  <a:pt x="242942" y="181473"/>
                </a:lnTo>
                <a:lnTo>
                  <a:pt x="284168" y="161025"/>
                </a:lnTo>
                <a:lnTo>
                  <a:pt x="328166" y="143064"/>
                </a:lnTo>
                <a:lnTo>
                  <a:pt x="374786" y="127651"/>
                </a:lnTo>
                <a:lnTo>
                  <a:pt x="423884" y="114845"/>
                </a:lnTo>
                <a:lnTo>
                  <a:pt x="475310" y="104708"/>
                </a:lnTo>
                <a:lnTo>
                  <a:pt x="528917" y="97298"/>
                </a:lnTo>
                <a:lnTo>
                  <a:pt x="584558" y="92677"/>
                </a:lnTo>
                <a:lnTo>
                  <a:pt x="642086" y="90905"/>
                </a:lnTo>
                <a:lnTo>
                  <a:pt x="1153713" y="90905"/>
                </a:lnTo>
                <a:lnTo>
                  <a:pt x="1151519" y="90067"/>
                </a:lnTo>
                <a:lnTo>
                  <a:pt x="1099385" y="72238"/>
                </a:lnTo>
                <a:lnTo>
                  <a:pt x="1047150" y="56395"/>
                </a:lnTo>
                <a:lnTo>
                  <a:pt x="994915" y="42527"/>
                </a:lnTo>
                <a:lnTo>
                  <a:pt x="942778" y="30626"/>
                </a:lnTo>
                <a:lnTo>
                  <a:pt x="890840" y="20683"/>
                </a:lnTo>
                <a:lnTo>
                  <a:pt x="839200" y="12688"/>
                </a:lnTo>
                <a:lnTo>
                  <a:pt x="787957" y="6631"/>
                </a:lnTo>
                <a:lnTo>
                  <a:pt x="737212" y="2504"/>
                </a:lnTo>
                <a:lnTo>
                  <a:pt x="687063" y="296"/>
                </a:lnTo>
                <a:lnTo>
                  <a:pt x="637611" y="0"/>
                </a:lnTo>
                <a:close/>
              </a:path>
            </a:pathLst>
          </a:custGeom>
          <a:solidFill>
            <a:srgbClr val="DB1F00"/>
          </a:solidFill>
        </p:spPr>
        <p:txBody>
          <a:bodyPr wrap="square" lIns="0" tIns="0" rIns="0" bIns="0" rtlCol="0"/>
          <a:lstStyle/>
          <a:p>
            <a:endParaRPr/>
          </a:p>
        </p:txBody>
      </p:sp>
      <p:sp>
        <p:nvSpPr>
          <p:cNvPr id="11" name="object 11"/>
          <p:cNvSpPr/>
          <p:nvPr/>
        </p:nvSpPr>
        <p:spPr>
          <a:xfrm>
            <a:off x="9627110" y="4481023"/>
            <a:ext cx="2026285" cy="1259840"/>
          </a:xfrm>
          <a:custGeom>
            <a:avLst/>
            <a:gdLst/>
            <a:ahLst/>
            <a:cxnLst/>
            <a:rect l="l" t="t" r="r" b="b"/>
            <a:pathLst>
              <a:path w="2026284" h="1259839">
                <a:moveTo>
                  <a:pt x="0" y="278217"/>
                </a:moveTo>
                <a:lnTo>
                  <a:pt x="47134" y="218463"/>
                </a:lnTo>
                <a:lnTo>
                  <a:pt x="74186" y="191223"/>
                </a:lnTo>
                <a:lnTo>
                  <a:pt x="103429" y="165753"/>
                </a:lnTo>
                <a:lnTo>
                  <a:pt x="134763" y="142063"/>
                </a:lnTo>
                <a:lnTo>
                  <a:pt x="168088" y="120161"/>
                </a:lnTo>
                <a:lnTo>
                  <a:pt x="203304" y="100059"/>
                </a:lnTo>
                <a:lnTo>
                  <a:pt x="240313" y="81764"/>
                </a:lnTo>
                <a:lnTo>
                  <a:pt x="279015" y="65286"/>
                </a:lnTo>
                <a:lnTo>
                  <a:pt x="319309" y="50634"/>
                </a:lnTo>
                <a:lnTo>
                  <a:pt x="361097" y="37818"/>
                </a:lnTo>
                <a:lnTo>
                  <a:pt x="404278" y="26848"/>
                </a:lnTo>
                <a:lnTo>
                  <a:pt x="448753" y="17732"/>
                </a:lnTo>
                <a:lnTo>
                  <a:pt x="494423" y="10479"/>
                </a:lnTo>
                <a:lnTo>
                  <a:pt x="541188" y="5100"/>
                </a:lnTo>
                <a:lnTo>
                  <a:pt x="588948" y="1604"/>
                </a:lnTo>
                <a:lnTo>
                  <a:pt x="637603" y="0"/>
                </a:lnTo>
                <a:lnTo>
                  <a:pt x="687055" y="296"/>
                </a:lnTo>
                <a:lnTo>
                  <a:pt x="737203" y="2504"/>
                </a:lnTo>
                <a:lnTo>
                  <a:pt x="787948" y="6631"/>
                </a:lnTo>
                <a:lnTo>
                  <a:pt x="839190" y="12688"/>
                </a:lnTo>
                <a:lnTo>
                  <a:pt x="890830" y="20683"/>
                </a:lnTo>
                <a:lnTo>
                  <a:pt x="942768" y="30626"/>
                </a:lnTo>
                <a:lnTo>
                  <a:pt x="994904" y="42527"/>
                </a:lnTo>
                <a:lnTo>
                  <a:pt x="1047139" y="56395"/>
                </a:lnTo>
                <a:lnTo>
                  <a:pt x="1099373" y="72238"/>
                </a:lnTo>
                <a:lnTo>
                  <a:pt x="1151506" y="90067"/>
                </a:lnTo>
                <a:lnTo>
                  <a:pt x="1203440" y="109891"/>
                </a:lnTo>
                <a:lnTo>
                  <a:pt x="1255074" y="131719"/>
                </a:lnTo>
                <a:lnTo>
                  <a:pt x="1306309" y="155561"/>
                </a:lnTo>
                <a:lnTo>
                  <a:pt x="1355821" y="180798"/>
                </a:lnTo>
                <a:lnTo>
                  <a:pt x="1403759" y="207469"/>
                </a:lnTo>
                <a:lnTo>
                  <a:pt x="1450052" y="235496"/>
                </a:lnTo>
                <a:lnTo>
                  <a:pt x="1494630" y="264802"/>
                </a:lnTo>
                <a:lnTo>
                  <a:pt x="1537422" y="295314"/>
                </a:lnTo>
                <a:lnTo>
                  <a:pt x="1578358" y="326953"/>
                </a:lnTo>
                <a:lnTo>
                  <a:pt x="1617366" y="359643"/>
                </a:lnTo>
                <a:lnTo>
                  <a:pt x="1654377" y="393310"/>
                </a:lnTo>
                <a:lnTo>
                  <a:pt x="1689320" y="427876"/>
                </a:lnTo>
                <a:lnTo>
                  <a:pt x="1722124" y="463266"/>
                </a:lnTo>
                <a:lnTo>
                  <a:pt x="1752719" y="499403"/>
                </a:lnTo>
                <a:lnTo>
                  <a:pt x="1781034" y="536211"/>
                </a:lnTo>
                <a:lnTo>
                  <a:pt x="1806999" y="573615"/>
                </a:lnTo>
                <a:lnTo>
                  <a:pt x="1830543" y="611537"/>
                </a:lnTo>
                <a:lnTo>
                  <a:pt x="1851596" y="649903"/>
                </a:lnTo>
                <a:lnTo>
                  <a:pt x="1870087" y="688635"/>
                </a:lnTo>
                <a:lnTo>
                  <a:pt x="1885945" y="727658"/>
                </a:lnTo>
                <a:lnTo>
                  <a:pt x="1899101" y="766895"/>
                </a:lnTo>
                <a:lnTo>
                  <a:pt x="1909483" y="806270"/>
                </a:lnTo>
                <a:lnTo>
                  <a:pt x="2026145" y="885150"/>
                </a:lnTo>
                <a:lnTo>
                  <a:pt x="1709293" y="1259533"/>
                </a:lnTo>
                <a:lnTo>
                  <a:pt x="1677441" y="649375"/>
                </a:lnTo>
                <a:lnTo>
                  <a:pt x="1786839" y="723352"/>
                </a:lnTo>
                <a:lnTo>
                  <a:pt x="1768840" y="685915"/>
                </a:lnTo>
                <a:lnTo>
                  <a:pt x="1748216" y="649063"/>
                </a:lnTo>
                <a:lnTo>
                  <a:pt x="1725073" y="612857"/>
                </a:lnTo>
                <a:lnTo>
                  <a:pt x="1699520" y="577355"/>
                </a:lnTo>
                <a:lnTo>
                  <a:pt x="1671662" y="542617"/>
                </a:lnTo>
                <a:lnTo>
                  <a:pt x="1641609" y="508703"/>
                </a:lnTo>
                <a:lnTo>
                  <a:pt x="1609466" y="475671"/>
                </a:lnTo>
                <a:lnTo>
                  <a:pt x="1575342" y="443581"/>
                </a:lnTo>
                <a:lnTo>
                  <a:pt x="1539343" y="412492"/>
                </a:lnTo>
                <a:lnTo>
                  <a:pt x="1501578" y="382463"/>
                </a:lnTo>
                <a:lnTo>
                  <a:pt x="1462153" y="353555"/>
                </a:lnTo>
                <a:lnTo>
                  <a:pt x="1421177" y="325825"/>
                </a:lnTo>
                <a:lnTo>
                  <a:pt x="1378755" y="299334"/>
                </a:lnTo>
                <a:lnTo>
                  <a:pt x="1334997" y="274140"/>
                </a:lnTo>
                <a:lnTo>
                  <a:pt x="1290008" y="250304"/>
                </a:lnTo>
                <a:lnTo>
                  <a:pt x="1243897" y="227884"/>
                </a:lnTo>
                <a:lnTo>
                  <a:pt x="1196770" y="206939"/>
                </a:lnTo>
                <a:lnTo>
                  <a:pt x="1148736" y="187530"/>
                </a:lnTo>
                <a:lnTo>
                  <a:pt x="1099901" y="169715"/>
                </a:lnTo>
                <a:lnTo>
                  <a:pt x="1050373" y="153553"/>
                </a:lnTo>
                <a:lnTo>
                  <a:pt x="1000260" y="139104"/>
                </a:lnTo>
                <a:lnTo>
                  <a:pt x="949668" y="126427"/>
                </a:lnTo>
                <a:lnTo>
                  <a:pt x="898706" y="115582"/>
                </a:lnTo>
                <a:lnTo>
                  <a:pt x="847479" y="106628"/>
                </a:lnTo>
                <a:lnTo>
                  <a:pt x="796097" y="99624"/>
                </a:lnTo>
                <a:lnTo>
                  <a:pt x="744666" y="94629"/>
                </a:lnTo>
                <a:lnTo>
                  <a:pt x="693293" y="91703"/>
                </a:lnTo>
                <a:lnTo>
                  <a:pt x="642086" y="90905"/>
                </a:lnTo>
                <a:lnTo>
                  <a:pt x="584558" y="92677"/>
                </a:lnTo>
                <a:lnTo>
                  <a:pt x="528916" y="97298"/>
                </a:lnTo>
                <a:lnTo>
                  <a:pt x="475308" y="104708"/>
                </a:lnTo>
                <a:lnTo>
                  <a:pt x="423881" y="114845"/>
                </a:lnTo>
                <a:lnTo>
                  <a:pt x="374783" y="127651"/>
                </a:lnTo>
                <a:lnTo>
                  <a:pt x="328161" y="143064"/>
                </a:lnTo>
                <a:lnTo>
                  <a:pt x="284163" y="161025"/>
                </a:lnTo>
                <a:lnTo>
                  <a:pt x="242937" y="181473"/>
                </a:lnTo>
                <a:lnTo>
                  <a:pt x="204629" y="204349"/>
                </a:lnTo>
                <a:lnTo>
                  <a:pt x="169388" y="229592"/>
                </a:lnTo>
                <a:lnTo>
                  <a:pt x="137362" y="257141"/>
                </a:lnTo>
                <a:lnTo>
                  <a:pt x="108696" y="286938"/>
                </a:lnTo>
                <a:lnTo>
                  <a:pt x="83540" y="318921"/>
                </a:lnTo>
                <a:lnTo>
                  <a:pt x="0" y="278217"/>
                </a:lnTo>
                <a:close/>
              </a:path>
            </a:pathLst>
          </a:custGeom>
          <a:ln w="37757">
            <a:solidFill>
              <a:srgbClr val="DB1F00"/>
            </a:solidFill>
          </a:ln>
        </p:spPr>
        <p:txBody>
          <a:bodyPr wrap="square" lIns="0" tIns="0" rIns="0" bIns="0" rtlCol="0"/>
          <a:lstStyle/>
          <a:p>
            <a:endParaRPr/>
          </a:p>
        </p:txBody>
      </p:sp>
      <p:sp>
        <p:nvSpPr>
          <p:cNvPr id="12" name="object 12"/>
          <p:cNvSpPr/>
          <p:nvPr/>
        </p:nvSpPr>
        <p:spPr>
          <a:xfrm>
            <a:off x="8274583" y="4108742"/>
            <a:ext cx="6456045" cy="5116195"/>
          </a:xfrm>
          <a:custGeom>
            <a:avLst/>
            <a:gdLst/>
            <a:ahLst/>
            <a:cxnLst/>
            <a:rect l="l" t="t" r="r" b="b"/>
            <a:pathLst>
              <a:path w="6456044" h="5116195">
                <a:moveTo>
                  <a:pt x="0" y="5115585"/>
                </a:moveTo>
                <a:lnTo>
                  <a:pt x="6455829" y="5115585"/>
                </a:lnTo>
                <a:lnTo>
                  <a:pt x="6455829" y="0"/>
                </a:lnTo>
                <a:lnTo>
                  <a:pt x="0" y="0"/>
                </a:lnTo>
                <a:lnTo>
                  <a:pt x="0" y="5115585"/>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261879" y="9245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(5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endParaRPr sz="2400" dirty="0">
              <a:latin typeface="HelveticaNeueLTStd-Roman"/>
              <a:cs typeface="HelveticaNeueLTStd-Roman"/>
            </a:endParaRPr>
          </a:p>
          <a:p>
            <a:pPr marL="12700" marR="6576059">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5. </a:t>
            </a:r>
            <a:r>
              <a:rPr sz="3200" spc="20" dirty="0">
                <a:solidFill>
                  <a:srgbClr val="27306B"/>
                </a:solidFill>
                <a:latin typeface="HelveticaNeueLTStd-Roman"/>
                <a:cs typeface="HelveticaNeueLTStd-Roman"/>
              </a:rPr>
              <a:t>Lock 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place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15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dirty="0">
              <a:latin typeface="HelveticaNeueLTStd-Roman"/>
              <a:cs typeface="HelveticaNeueLTStd-Roman"/>
            </a:endParaRPr>
          </a:p>
          <a:p>
            <a:pPr marL="12700">
              <a:lnSpc>
                <a:spcPct val="100000"/>
              </a:lnSpc>
            </a:pPr>
            <a:r>
              <a:rPr sz="3200" spc="25" dirty="0">
                <a:solidFill>
                  <a:srgbClr val="27306B"/>
                </a:solidFill>
                <a:latin typeface="HelveticaNeueLTStd-Roman"/>
                <a:cs typeface="HelveticaNeueLTStd-Roman"/>
              </a:rPr>
              <a:t>Bleeding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a:t>
            </a:r>
            <a:r>
              <a:rPr sz="3200" spc="9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controlled.</a:t>
            </a:r>
            <a:endParaRPr sz="3200" dirty="0">
              <a:latin typeface="HelveticaNeueLTStd-Roman"/>
              <a:cs typeface="HelveticaNeueLTStd-Roman"/>
            </a:endParaRPr>
          </a:p>
        </p:txBody>
      </p:sp>
      <p:sp>
        <p:nvSpPr>
          <p:cNvPr id="9" name="object 9"/>
          <p:cNvSpPr/>
          <p:nvPr/>
        </p:nvSpPr>
        <p:spPr>
          <a:xfrm>
            <a:off x="8506528" y="4118695"/>
            <a:ext cx="6100944" cy="482265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848827" y="6775819"/>
            <a:ext cx="614680" cy="1160780"/>
          </a:xfrm>
          <a:custGeom>
            <a:avLst/>
            <a:gdLst/>
            <a:ahLst/>
            <a:cxnLst/>
            <a:rect l="l" t="t" r="r" b="b"/>
            <a:pathLst>
              <a:path w="614679" h="1160779">
                <a:moveTo>
                  <a:pt x="614070" y="1160487"/>
                </a:moveTo>
                <a:lnTo>
                  <a:pt x="0" y="0"/>
                </a:lnTo>
              </a:path>
            </a:pathLst>
          </a:custGeom>
          <a:ln w="110921">
            <a:solidFill>
              <a:srgbClr val="DB1F00"/>
            </a:solidFill>
          </a:ln>
        </p:spPr>
        <p:txBody>
          <a:bodyPr wrap="square" lIns="0" tIns="0" rIns="0" bIns="0" rtlCol="0"/>
          <a:lstStyle/>
          <a:p>
            <a:endParaRPr/>
          </a:p>
        </p:txBody>
      </p:sp>
      <p:sp>
        <p:nvSpPr>
          <p:cNvPr id="11" name="object 11"/>
          <p:cNvSpPr/>
          <p:nvPr/>
        </p:nvSpPr>
        <p:spPr>
          <a:xfrm>
            <a:off x="11777477" y="6678532"/>
            <a:ext cx="453390" cy="537845"/>
          </a:xfrm>
          <a:custGeom>
            <a:avLst/>
            <a:gdLst/>
            <a:ahLst/>
            <a:cxnLst/>
            <a:rect l="l" t="t" r="r" b="b"/>
            <a:pathLst>
              <a:path w="453390" h="537845">
                <a:moveTo>
                  <a:pt x="19862" y="0"/>
                </a:moveTo>
                <a:lnTo>
                  <a:pt x="0" y="479933"/>
                </a:lnTo>
                <a:lnTo>
                  <a:pt x="3458" y="501678"/>
                </a:lnTo>
                <a:lnTo>
                  <a:pt x="14601" y="519784"/>
                </a:lnTo>
                <a:lnTo>
                  <a:pt x="31721" y="532391"/>
                </a:lnTo>
                <a:lnTo>
                  <a:pt x="53111" y="537641"/>
                </a:lnTo>
                <a:lnTo>
                  <a:pt x="74863" y="534175"/>
                </a:lnTo>
                <a:lnTo>
                  <a:pt x="92971" y="523028"/>
                </a:lnTo>
                <a:lnTo>
                  <a:pt x="105576" y="505907"/>
                </a:lnTo>
                <a:lnTo>
                  <a:pt x="110820" y="484517"/>
                </a:lnTo>
                <a:lnTo>
                  <a:pt x="122834" y="194589"/>
                </a:lnTo>
                <a:lnTo>
                  <a:pt x="333001" y="194589"/>
                </a:lnTo>
                <a:lnTo>
                  <a:pt x="19862" y="0"/>
                </a:lnTo>
                <a:close/>
              </a:path>
              <a:path w="453390" h="537845">
                <a:moveTo>
                  <a:pt x="333001" y="194589"/>
                </a:moveTo>
                <a:lnTo>
                  <a:pt x="122834" y="194589"/>
                </a:lnTo>
                <a:lnTo>
                  <a:pt x="369290" y="347738"/>
                </a:lnTo>
                <a:lnTo>
                  <a:pt x="389931" y="355432"/>
                </a:lnTo>
                <a:lnTo>
                  <a:pt x="411181" y="354644"/>
                </a:lnTo>
                <a:lnTo>
                  <a:pt x="430583" y="345945"/>
                </a:lnTo>
                <a:lnTo>
                  <a:pt x="445681" y="329907"/>
                </a:lnTo>
                <a:lnTo>
                  <a:pt x="453373" y="309274"/>
                </a:lnTo>
                <a:lnTo>
                  <a:pt x="452581" y="288028"/>
                </a:lnTo>
                <a:lnTo>
                  <a:pt x="443882" y="268627"/>
                </a:lnTo>
                <a:lnTo>
                  <a:pt x="427850" y="253530"/>
                </a:lnTo>
                <a:lnTo>
                  <a:pt x="333001" y="194589"/>
                </a:lnTo>
                <a:close/>
              </a:path>
            </a:pathLst>
          </a:custGeom>
          <a:solidFill>
            <a:srgbClr val="DB1F00"/>
          </a:solidFill>
        </p:spPr>
        <p:txBody>
          <a:bodyPr wrap="square" lIns="0" tIns="0" rIns="0" bIns="0" rtlCol="0"/>
          <a:lstStyle/>
          <a:p>
            <a:endParaRPr/>
          </a:p>
        </p:txBody>
      </p:sp>
      <p:sp>
        <p:nvSpPr>
          <p:cNvPr id="12" name="object 12"/>
          <p:cNvSpPr/>
          <p:nvPr/>
        </p:nvSpPr>
        <p:spPr>
          <a:xfrm>
            <a:off x="8506523" y="4108742"/>
            <a:ext cx="6101080" cy="4843780"/>
          </a:xfrm>
          <a:custGeom>
            <a:avLst/>
            <a:gdLst/>
            <a:ahLst/>
            <a:cxnLst/>
            <a:rect l="l" t="t" r="r" b="b"/>
            <a:pathLst>
              <a:path w="6101080" h="4843780">
                <a:moveTo>
                  <a:pt x="0" y="4843780"/>
                </a:moveTo>
                <a:lnTo>
                  <a:pt x="6100940" y="4843780"/>
                </a:lnTo>
                <a:lnTo>
                  <a:pt x="6100940" y="0"/>
                </a:lnTo>
                <a:lnTo>
                  <a:pt x="0" y="0"/>
                </a:lnTo>
                <a:lnTo>
                  <a:pt x="0" y="484378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493828" y="9035507"/>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330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(6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6. </a:t>
            </a:r>
            <a:r>
              <a:rPr sz="3200" spc="15" dirty="0">
                <a:solidFill>
                  <a:srgbClr val="27306B"/>
                </a:solidFill>
                <a:latin typeface="HelveticaNeueLTStd-Roman"/>
                <a:cs typeface="HelveticaNeueLTStd-Roman"/>
              </a:rPr>
              <a:t>Adhere </a:t>
            </a:r>
            <a:r>
              <a:rPr sz="3200" spc="20" dirty="0">
                <a:solidFill>
                  <a:srgbClr val="27306B"/>
                </a:solidFill>
                <a:latin typeface="HelveticaNeueLTStd-Roman"/>
                <a:cs typeface="HelveticaNeueLTStd-Roman"/>
              </a:rPr>
              <a:t>the</a:t>
            </a:r>
            <a:r>
              <a:rPr sz="3200" spc="12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remaining</a:t>
            </a:r>
            <a:endParaRPr sz="3200" dirty="0">
              <a:latin typeface="HelveticaNeueLTStd-Roman"/>
              <a:cs typeface="HelveticaNeueLTStd-Roman"/>
            </a:endParaRPr>
          </a:p>
          <a:p>
            <a:pPr marL="12700" marR="6165215">
              <a:lnSpc>
                <a:spcPct val="100000"/>
              </a:lnSpc>
            </a:pPr>
            <a:r>
              <a:rPr sz="3200" spc="25" dirty="0">
                <a:solidFill>
                  <a:srgbClr val="27306B"/>
                </a:solidFill>
                <a:latin typeface="HelveticaNeueLTStd-Roman"/>
                <a:cs typeface="HelveticaNeueLTStd-Roman"/>
              </a:rPr>
              <a:t>self-adhering </a:t>
            </a:r>
            <a:r>
              <a:rPr sz="3200" spc="20" dirty="0">
                <a:solidFill>
                  <a:srgbClr val="27306B"/>
                </a:solidFill>
                <a:latin typeface="HelveticaNeueLTStd-Roman"/>
                <a:cs typeface="HelveticaNeueLTStd-Roman"/>
              </a:rPr>
              <a:t>band over the </a:t>
            </a:r>
            <a:r>
              <a:rPr sz="3200" spc="15" dirty="0">
                <a:solidFill>
                  <a:srgbClr val="27306B"/>
                </a:solidFill>
                <a:latin typeface="HelveticaNeueLTStd-Roman"/>
                <a:cs typeface="HelveticaNeueLTStd-Roman"/>
              </a:rPr>
              <a:t>rod,  through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20" dirty="0">
                <a:solidFill>
                  <a:srgbClr val="27306B"/>
                </a:solidFill>
                <a:latin typeface="HelveticaNeueLTStd-Roman"/>
                <a:cs typeface="HelveticaNeueLTStd-Roman"/>
              </a:rPr>
              <a:t>clip,</a:t>
            </a:r>
            <a:r>
              <a:rPr sz="3200" spc="12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and</a:t>
            </a:r>
            <a:endParaRPr sz="3200" dirty="0">
              <a:latin typeface="HelveticaNeueLTStd-Roman"/>
              <a:cs typeface="HelveticaNeueLTStd-Roman"/>
            </a:endParaRPr>
          </a:p>
          <a:p>
            <a:pPr marL="12700" marR="6043930">
              <a:lnSpc>
                <a:spcPct val="100000"/>
              </a:lnSpc>
            </a:pPr>
            <a:r>
              <a:rPr sz="3200" spc="25" dirty="0">
                <a:solidFill>
                  <a:srgbClr val="27306B"/>
                </a:solidFill>
                <a:latin typeface="HelveticaNeueLTStd-Roman"/>
                <a:cs typeface="HelveticaNeueLTStd-Roman"/>
              </a:rPr>
              <a:t>continue </a:t>
            </a:r>
            <a:r>
              <a:rPr sz="3200" spc="15" dirty="0">
                <a:solidFill>
                  <a:srgbClr val="27306B"/>
                </a:solidFill>
                <a:latin typeface="HelveticaNeueLTStd-Roman"/>
                <a:cs typeface="HelveticaNeueLTStd-Roman"/>
              </a:rPr>
              <a:t>around </a:t>
            </a:r>
            <a:r>
              <a:rPr sz="3200" spc="20" dirty="0">
                <a:solidFill>
                  <a:srgbClr val="27306B"/>
                </a:solidFill>
                <a:latin typeface="HelveticaNeueLTStd-Roman"/>
                <a:cs typeface="HelveticaNeueLTStd-Roman"/>
              </a:rPr>
              <a:t>the extremity </a:t>
            </a:r>
            <a:r>
              <a:rPr sz="3200" spc="30" dirty="0">
                <a:solidFill>
                  <a:srgbClr val="27306B"/>
                </a:solidFill>
                <a:latin typeface="HelveticaNeueLTStd-Roman"/>
                <a:cs typeface="HelveticaNeueLTStd-Roman"/>
              </a:rPr>
              <a:t>as  </a:t>
            </a:r>
            <a:r>
              <a:rPr sz="3200" spc="20" dirty="0">
                <a:solidFill>
                  <a:srgbClr val="27306B"/>
                </a:solidFill>
                <a:latin typeface="HelveticaNeueLTStd-Roman"/>
                <a:cs typeface="HelveticaNeueLTStd-Roman"/>
              </a:rPr>
              <a:t>far </a:t>
            </a:r>
            <a:r>
              <a:rPr sz="3200" spc="15" dirty="0">
                <a:solidFill>
                  <a:srgbClr val="27306B"/>
                </a:solidFill>
                <a:latin typeface="HelveticaNeueLTStd-Roman"/>
                <a:cs typeface="HelveticaNeueLTStd-Roman"/>
              </a:rPr>
              <a:t>as it </a:t>
            </a:r>
            <a:r>
              <a:rPr sz="3200" spc="20" dirty="0">
                <a:solidFill>
                  <a:srgbClr val="27306B"/>
                </a:solidFill>
                <a:latin typeface="HelveticaNeueLTStd-Roman"/>
                <a:cs typeface="HelveticaNeueLTStd-Roman"/>
              </a:rPr>
              <a:t>will</a:t>
            </a:r>
            <a:r>
              <a:rPr sz="3200" spc="9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go.</a:t>
            </a:r>
            <a:endParaRPr sz="3200" dirty="0">
              <a:latin typeface="HelveticaNeueLTStd-Roman"/>
              <a:cs typeface="HelveticaNeueLTStd-Roman"/>
            </a:endParaRPr>
          </a:p>
        </p:txBody>
      </p:sp>
      <p:sp>
        <p:nvSpPr>
          <p:cNvPr id="9" name="object 9"/>
          <p:cNvSpPr/>
          <p:nvPr/>
        </p:nvSpPr>
        <p:spPr>
          <a:xfrm>
            <a:off x="8940800" y="4124312"/>
            <a:ext cx="6045199" cy="490524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940800" y="4108742"/>
            <a:ext cx="6045200" cy="4937125"/>
          </a:xfrm>
          <a:custGeom>
            <a:avLst/>
            <a:gdLst/>
            <a:ahLst/>
            <a:cxnLst/>
            <a:rect l="l" t="t" r="r" b="b"/>
            <a:pathLst>
              <a:path w="6045200" h="4937125">
                <a:moveTo>
                  <a:pt x="0" y="4936909"/>
                </a:moveTo>
                <a:lnTo>
                  <a:pt x="6045200" y="4936909"/>
                </a:lnTo>
                <a:lnTo>
                  <a:pt x="6045200" y="0"/>
                </a:lnTo>
                <a:lnTo>
                  <a:pt x="0" y="0"/>
                </a:lnTo>
                <a:lnTo>
                  <a:pt x="0" y="4936909"/>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928100" y="90931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(7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12700" marR="63976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7. </a:t>
            </a:r>
            <a:r>
              <a:rPr sz="3200" spc="15" dirty="0">
                <a:solidFill>
                  <a:srgbClr val="27306B"/>
                </a:solidFill>
                <a:latin typeface="HelveticaNeueLTStd-Roman"/>
                <a:cs typeface="HelveticaNeueLTStd-Roman"/>
              </a:rPr>
              <a:t>Secure </a:t>
            </a:r>
            <a:r>
              <a:rPr sz="3200" spc="20" dirty="0">
                <a:solidFill>
                  <a:srgbClr val="27306B"/>
                </a:solidFill>
                <a:latin typeface="HelveticaNeueLTStd-Roman"/>
                <a:cs typeface="HelveticaNeueLTStd-Roman"/>
              </a:rPr>
              <a:t>the </a:t>
            </a:r>
            <a:r>
              <a:rPr sz="320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and </a:t>
            </a:r>
            <a:r>
              <a:rPr sz="3200" spc="30" dirty="0">
                <a:solidFill>
                  <a:srgbClr val="27306B"/>
                </a:solidFill>
                <a:latin typeface="HelveticaNeueLTStd-Roman"/>
                <a:cs typeface="HelveticaNeueLTStd-Roman"/>
              </a:rPr>
              <a:t>the  </a:t>
            </a:r>
            <a:r>
              <a:rPr sz="3200" spc="20" dirty="0">
                <a:solidFill>
                  <a:srgbClr val="27306B"/>
                </a:solidFill>
                <a:latin typeface="HelveticaNeueLTStd-Roman"/>
                <a:cs typeface="HelveticaNeueLTStd-Roman"/>
              </a:rPr>
              <a:t>band with the </a:t>
            </a:r>
            <a:r>
              <a:rPr sz="3200" spc="25" dirty="0">
                <a:solidFill>
                  <a:srgbClr val="27306B"/>
                </a:solidFill>
                <a:latin typeface="HelveticaNeueLTStd-Roman"/>
                <a:cs typeface="HelveticaNeueLTStd-Roman"/>
              </a:rPr>
              <a:t>windlass</a:t>
            </a:r>
            <a:r>
              <a:rPr sz="3200" spc="10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strap.</a:t>
            </a:r>
            <a:endParaRPr sz="3200" dirty="0">
              <a:latin typeface="HelveticaNeueLTStd-Roman"/>
              <a:cs typeface="HelveticaNeueLTStd-Roman"/>
            </a:endParaRPr>
          </a:p>
          <a:p>
            <a:pPr marL="12700" marR="5964555">
              <a:lnSpc>
                <a:spcPct val="100000"/>
              </a:lnSpc>
              <a:spcBef>
                <a:spcPts val="994"/>
              </a:spcBef>
            </a:pPr>
            <a:r>
              <a:rPr sz="3200" spc="20" dirty="0">
                <a:solidFill>
                  <a:srgbClr val="27306B"/>
                </a:solidFill>
                <a:latin typeface="HelveticaNeueLTStd-Roman"/>
                <a:cs typeface="HelveticaNeueLTStd-Roman"/>
              </a:rPr>
              <a:t>Grasp the </a:t>
            </a:r>
            <a:r>
              <a:rPr sz="3200" spc="25" dirty="0">
                <a:solidFill>
                  <a:srgbClr val="27306B"/>
                </a:solidFill>
                <a:latin typeface="HelveticaNeueLTStd-Roman"/>
                <a:cs typeface="HelveticaNeueLTStd-Roman"/>
              </a:rPr>
              <a:t>strap, </a:t>
            </a:r>
            <a:r>
              <a:rPr sz="3200" spc="20" dirty="0">
                <a:solidFill>
                  <a:srgbClr val="27306B"/>
                </a:solidFill>
                <a:latin typeface="HelveticaNeueLTStd-Roman"/>
                <a:cs typeface="HelveticaNeueLTStd-Roman"/>
              </a:rPr>
              <a:t>pull </a:t>
            </a:r>
            <a:r>
              <a:rPr sz="3200" spc="15" dirty="0">
                <a:solidFill>
                  <a:srgbClr val="27306B"/>
                </a:solidFill>
                <a:latin typeface="HelveticaNeueLTStd-Roman"/>
                <a:cs typeface="HelveticaNeueLTStd-Roman"/>
              </a:rPr>
              <a:t>it </a:t>
            </a:r>
            <a:r>
              <a:rPr sz="3200" spc="25" dirty="0">
                <a:solidFill>
                  <a:srgbClr val="27306B"/>
                </a:solidFill>
                <a:latin typeface="HelveticaNeueLTStd-Roman"/>
                <a:cs typeface="HelveticaNeueLTStd-Roman"/>
              </a:rPr>
              <a:t>tight, </a:t>
            </a:r>
            <a:r>
              <a:rPr sz="3200" spc="3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adhere it to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opposite </a:t>
            </a:r>
            <a:r>
              <a:rPr sz="3200" spc="20" dirty="0">
                <a:solidFill>
                  <a:srgbClr val="27306B"/>
                </a:solidFill>
                <a:latin typeface="HelveticaNeueLTStd-Roman"/>
                <a:cs typeface="HelveticaNeueLTStd-Roman"/>
              </a:rPr>
              <a:t>hook </a:t>
            </a:r>
            <a:r>
              <a:rPr sz="3200" spc="30" dirty="0">
                <a:solidFill>
                  <a:srgbClr val="27306B"/>
                </a:solidFill>
                <a:latin typeface="HelveticaNeueLTStd-Roman"/>
                <a:cs typeface="HelveticaNeueLTStd-Roman"/>
              </a:rPr>
              <a:t>on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dirty="0">
              <a:latin typeface="HelveticaNeueLTStd-Roman"/>
              <a:cs typeface="HelveticaNeueLTStd-Roman"/>
            </a:endParaRPr>
          </a:p>
        </p:txBody>
      </p:sp>
      <p:sp>
        <p:nvSpPr>
          <p:cNvPr id="9" name="object 9"/>
          <p:cNvSpPr/>
          <p:nvPr/>
        </p:nvSpPr>
        <p:spPr>
          <a:xfrm>
            <a:off x="9412330" y="4108742"/>
            <a:ext cx="5446669" cy="49486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493309" y="6383798"/>
            <a:ext cx="1196340" cy="199390"/>
          </a:xfrm>
          <a:custGeom>
            <a:avLst/>
            <a:gdLst/>
            <a:ahLst/>
            <a:cxnLst/>
            <a:rect l="l" t="t" r="r" b="b"/>
            <a:pathLst>
              <a:path w="1196340" h="199390">
                <a:moveTo>
                  <a:pt x="1195755" y="199288"/>
                </a:moveTo>
                <a:lnTo>
                  <a:pt x="0" y="0"/>
                </a:lnTo>
              </a:path>
            </a:pathLst>
          </a:custGeom>
          <a:ln w="108496">
            <a:solidFill>
              <a:srgbClr val="FF2600"/>
            </a:solidFill>
          </a:ln>
        </p:spPr>
        <p:txBody>
          <a:bodyPr wrap="square" lIns="0" tIns="0" rIns="0" bIns="0" rtlCol="0"/>
          <a:lstStyle/>
          <a:p>
            <a:endParaRPr/>
          </a:p>
        </p:txBody>
      </p:sp>
      <p:sp>
        <p:nvSpPr>
          <p:cNvPr id="11" name="object 11"/>
          <p:cNvSpPr/>
          <p:nvPr/>
        </p:nvSpPr>
        <p:spPr>
          <a:xfrm>
            <a:off x="11387107" y="6195790"/>
            <a:ext cx="513080" cy="483234"/>
          </a:xfrm>
          <a:custGeom>
            <a:avLst/>
            <a:gdLst/>
            <a:ahLst/>
            <a:cxnLst/>
            <a:rect l="l" t="t" r="r" b="b"/>
            <a:pathLst>
              <a:path w="513079" h="483234">
                <a:moveTo>
                  <a:pt x="460468" y="0"/>
                </a:moveTo>
                <a:lnTo>
                  <a:pt x="439216" y="3514"/>
                </a:lnTo>
                <a:lnTo>
                  <a:pt x="0" y="170303"/>
                </a:lnTo>
                <a:lnTo>
                  <a:pt x="361378" y="470531"/>
                </a:lnTo>
                <a:lnTo>
                  <a:pt x="380347" y="480742"/>
                </a:lnTo>
                <a:lnTo>
                  <a:pt x="401040" y="482817"/>
                </a:lnTo>
                <a:lnTo>
                  <a:pt x="421000" y="476984"/>
                </a:lnTo>
                <a:lnTo>
                  <a:pt x="447986" y="444500"/>
                </a:lnTo>
                <a:lnTo>
                  <a:pt x="444228" y="403843"/>
                </a:lnTo>
                <a:lnTo>
                  <a:pt x="212394" y="205698"/>
                </a:lnTo>
                <a:lnTo>
                  <a:pt x="477735" y="104936"/>
                </a:lnTo>
                <a:lnTo>
                  <a:pt x="495960" y="93458"/>
                </a:lnTo>
                <a:lnTo>
                  <a:pt x="507952" y="76469"/>
                </a:lnTo>
                <a:lnTo>
                  <a:pt x="512700" y="56223"/>
                </a:lnTo>
                <a:lnTo>
                  <a:pt x="509193" y="34972"/>
                </a:lnTo>
                <a:lnTo>
                  <a:pt x="497708" y="16740"/>
                </a:lnTo>
                <a:lnTo>
                  <a:pt x="480715" y="4746"/>
                </a:lnTo>
                <a:lnTo>
                  <a:pt x="460468" y="0"/>
                </a:lnTo>
                <a:close/>
              </a:path>
            </a:pathLst>
          </a:custGeom>
          <a:solidFill>
            <a:srgbClr val="FF2600"/>
          </a:solidFill>
        </p:spPr>
        <p:txBody>
          <a:bodyPr wrap="square" lIns="0" tIns="0" rIns="0" bIns="0" rtlCol="0"/>
          <a:lstStyle/>
          <a:p>
            <a:endParaRPr/>
          </a:p>
        </p:txBody>
      </p:sp>
      <p:sp>
        <p:nvSpPr>
          <p:cNvPr id="12" name="object 12"/>
          <p:cNvSpPr/>
          <p:nvPr/>
        </p:nvSpPr>
        <p:spPr>
          <a:xfrm>
            <a:off x="9398000" y="4108742"/>
            <a:ext cx="5461000" cy="4954905"/>
          </a:xfrm>
          <a:custGeom>
            <a:avLst/>
            <a:gdLst/>
            <a:ahLst/>
            <a:cxnLst/>
            <a:rect l="l" t="t" r="r" b="b"/>
            <a:pathLst>
              <a:path w="5461000" h="4954905">
                <a:moveTo>
                  <a:pt x="0" y="4954676"/>
                </a:moveTo>
                <a:lnTo>
                  <a:pt x="5461000" y="4954676"/>
                </a:lnTo>
                <a:lnTo>
                  <a:pt x="5461000" y="0"/>
                </a:lnTo>
                <a:lnTo>
                  <a:pt x="0" y="0"/>
                </a:lnTo>
                <a:lnTo>
                  <a:pt x="0" y="4954676"/>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413875" y="9105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94474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(8 of</a:t>
            </a:r>
            <a:r>
              <a:rPr sz="2400" spc="4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8</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8. </a:t>
            </a:r>
            <a:r>
              <a:rPr sz="3200" spc="20" dirty="0">
                <a:solidFill>
                  <a:srgbClr val="27306B"/>
                </a:solidFill>
                <a:latin typeface="HelveticaNeueLTStd-Roman"/>
                <a:cs typeface="HelveticaNeueLTStd-Roman"/>
              </a:rPr>
              <a:t>Note the time</a:t>
            </a:r>
            <a:r>
              <a:rPr sz="3200" spc="15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the</a:t>
            </a:r>
            <a:endParaRPr sz="3200" dirty="0">
              <a:latin typeface="HelveticaNeueLTStd-Roman"/>
              <a:cs typeface="HelveticaNeueLTStd-Roman"/>
            </a:endParaRPr>
          </a:p>
          <a:p>
            <a:pPr marL="12700" marR="6478270">
              <a:lnSpc>
                <a:spcPct val="100000"/>
              </a:lnSpc>
            </a:pPr>
            <a:r>
              <a:rPr sz="3200" spc="30" dirty="0">
                <a:solidFill>
                  <a:srgbClr val="27306B"/>
                </a:solidFill>
                <a:latin typeface="HelveticaNeueLTStd-Roman"/>
                <a:cs typeface="HelveticaNeueLTStd-Roman"/>
              </a:rPr>
              <a:t>tourniquet </a:t>
            </a:r>
            <a:r>
              <a:rPr sz="3200" spc="20" dirty="0">
                <a:solidFill>
                  <a:srgbClr val="27306B"/>
                </a:solidFill>
                <a:latin typeface="HelveticaNeueLTStd-Roman"/>
                <a:cs typeface="HelveticaNeueLTStd-Roman"/>
              </a:rPr>
              <a:t>was </a:t>
            </a:r>
            <a:r>
              <a:rPr sz="3200" spc="25" dirty="0">
                <a:solidFill>
                  <a:srgbClr val="27306B"/>
                </a:solidFill>
                <a:latin typeface="HelveticaNeueLTStd-Roman"/>
                <a:cs typeface="HelveticaNeueLTStd-Roman"/>
              </a:rPr>
              <a:t>applied. </a:t>
            </a:r>
            <a:r>
              <a:rPr sz="3200" spc="15" dirty="0">
                <a:solidFill>
                  <a:srgbClr val="27306B"/>
                </a:solidFill>
                <a:latin typeface="HelveticaNeueLTStd-Roman"/>
                <a:cs typeface="HelveticaNeueLTStd-Roman"/>
              </a:rPr>
              <a:t>If </a:t>
            </a:r>
            <a:r>
              <a:rPr sz="3200" spc="30" dirty="0">
                <a:solidFill>
                  <a:srgbClr val="27306B"/>
                </a:solidFill>
                <a:latin typeface="HelveticaNeueLTStd-Roman"/>
                <a:cs typeface="HelveticaNeueLTStd-Roman"/>
              </a:rPr>
              <a:t>you  </a:t>
            </a:r>
            <a:r>
              <a:rPr sz="3200" spc="20" dirty="0">
                <a:solidFill>
                  <a:srgbClr val="27306B"/>
                </a:solidFill>
                <a:latin typeface="HelveticaNeueLTStd-Roman"/>
                <a:cs typeface="HelveticaNeueLTStd-Roman"/>
              </a:rPr>
              <a:t>have </a:t>
            </a:r>
            <a:r>
              <a:rPr sz="3200" dirty="0">
                <a:solidFill>
                  <a:srgbClr val="27306B"/>
                </a:solidFill>
                <a:latin typeface="HelveticaNeueLTStd-Roman"/>
                <a:cs typeface="HelveticaNeueLTStd-Roman"/>
              </a:rPr>
              <a:t>a </a:t>
            </a:r>
            <a:r>
              <a:rPr sz="3200" spc="-20" dirty="0">
                <a:solidFill>
                  <a:srgbClr val="27306B"/>
                </a:solidFill>
                <a:latin typeface="HelveticaNeueLTStd-Roman"/>
                <a:cs typeface="HelveticaNeueLTStd-Roman"/>
              </a:rPr>
              <a:t>marker, </a:t>
            </a:r>
            <a:r>
              <a:rPr sz="3200" spc="20" dirty="0">
                <a:solidFill>
                  <a:srgbClr val="27306B"/>
                </a:solidFill>
                <a:latin typeface="HelveticaNeueLTStd-Roman"/>
                <a:cs typeface="HelveticaNeueLTStd-Roman"/>
              </a:rPr>
              <a:t>you can write </a:t>
            </a:r>
            <a:r>
              <a:rPr sz="3200" spc="30" dirty="0">
                <a:solidFill>
                  <a:srgbClr val="27306B"/>
                </a:solidFill>
                <a:latin typeface="HelveticaNeueLTStd-Roman"/>
                <a:cs typeface="HelveticaNeueLTStd-Roman"/>
              </a:rPr>
              <a:t>it  </a:t>
            </a:r>
            <a:r>
              <a:rPr sz="3200" spc="15" dirty="0">
                <a:solidFill>
                  <a:srgbClr val="27306B"/>
                </a:solidFill>
                <a:latin typeface="HelveticaNeueLTStd-Roman"/>
                <a:cs typeface="HelveticaNeueLTStd-Roman"/>
              </a:rPr>
              <a:t>directly on </a:t>
            </a:r>
            <a:r>
              <a:rPr sz="3200" spc="20" dirty="0">
                <a:solidFill>
                  <a:srgbClr val="27306B"/>
                </a:solidFill>
                <a:latin typeface="HelveticaNeueLTStd-Roman"/>
                <a:cs typeface="HelveticaNeueLTStd-Roman"/>
              </a:rPr>
              <a:t>the</a:t>
            </a:r>
            <a:r>
              <a:rPr sz="3200" spc="75"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tourniquet.</a:t>
            </a:r>
            <a:endParaRPr sz="3200" dirty="0">
              <a:latin typeface="HelveticaNeueLTStd-Roman"/>
              <a:cs typeface="HelveticaNeueLTStd-Roman"/>
            </a:endParaRPr>
          </a:p>
          <a:p>
            <a:pPr marL="12700" marR="6964680">
              <a:lnSpc>
                <a:spcPct val="100000"/>
              </a:lnSpc>
              <a:spcBef>
                <a:spcPts val="994"/>
              </a:spcBef>
            </a:pP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patient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 </a:t>
            </a:r>
            <a:r>
              <a:rPr sz="3200" spc="10" dirty="0">
                <a:solidFill>
                  <a:srgbClr val="27306B"/>
                </a:solidFill>
                <a:latin typeface="HelveticaNeueLTStd-Roman"/>
                <a:cs typeface="HelveticaNeueLTStd-Roman"/>
              </a:rPr>
              <a:t>ready </a:t>
            </a:r>
            <a:r>
              <a:rPr sz="3200" spc="30" dirty="0">
                <a:solidFill>
                  <a:srgbClr val="27306B"/>
                </a:solidFill>
                <a:latin typeface="HelveticaNeueLTStd-Roman"/>
                <a:cs typeface="HelveticaNeueLTStd-Roman"/>
              </a:rPr>
              <a:t>for  transport.</a:t>
            </a:r>
            <a:endParaRPr sz="3200" dirty="0">
              <a:latin typeface="HelveticaNeueLTStd-Roman"/>
              <a:cs typeface="HelveticaNeueLTStd-Roman"/>
            </a:endParaRPr>
          </a:p>
        </p:txBody>
      </p:sp>
      <p:sp>
        <p:nvSpPr>
          <p:cNvPr id="9" name="object 9"/>
          <p:cNvSpPr/>
          <p:nvPr/>
        </p:nvSpPr>
        <p:spPr>
          <a:xfrm>
            <a:off x="9031143" y="4108742"/>
            <a:ext cx="5375229" cy="488377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480985" y="4429961"/>
            <a:ext cx="1186815" cy="494665"/>
          </a:xfrm>
          <a:custGeom>
            <a:avLst/>
            <a:gdLst/>
            <a:ahLst/>
            <a:cxnLst/>
            <a:rect l="l" t="t" r="r" b="b"/>
            <a:pathLst>
              <a:path w="1186815" h="494664">
                <a:moveTo>
                  <a:pt x="0" y="0"/>
                </a:moveTo>
                <a:lnTo>
                  <a:pt x="1186802" y="494499"/>
                </a:lnTo>
              </a:path>
            </a:pathLst>
          </a:custGeom>
          <a:ln w="107073">
            <a:solidFill>
              <a:srgbClr val="FF2600"/>
            </a:solidFill>
          </a:ln>
        </p:spPr>
        <p:txBody>
          <a:bodyPr wrap="square" lIns="0" tIns="0" rIns="0" bIns="0" rtlCol="0"/>
          <a:lstStyle/>
          <a:p>
            <a:endParaRPr/>
          </a:p>
        </p:txBody>
      </p:sp>
      <p:sp>
        <p:nvSpPr>
          <p:cNvPr id="11" name="object 11"/>
          <p:cNvSpPr/>
          <p:nvPr/>
        </p:nvSpPr>
        <p:spPr>
          <a:xfrm>
            <a:off x="10246146" y="4574923"/>
            <a:ext cx="520065" cy="452120"/>
          </a:xfrm>
          <a:custGeom>
            <a:avLst/>
            <a:gdLst/>
            <a:ahLst/>
            <a:cxnLst/>
            <a:rect l="l" t="t" r="r" b="b"/>
            <a:pathLst>
              <a:path w="520065" h="452120">
                <a:moveTo>
                  <a:pt x="204539" y="0"/>
                </a:moveTo>
                <a:lnTo>
                  <a:pt x="184044" y="1124"/>
                </a:lnTo>
                <a:lnTo>
                  <a:pt x="164884" y="10347"/>
                </a:lnTo>
                <a:lnTo>
                  <a:pt x="150809" y="26278"/>
                </a:lnTo>
                <a:lnTo>
                  <a:pt x="144165" y="45696"/>
                </a:lnTo>
                <a:lnTo>
                  <a:pt x="145287" y="66188"/>
                </a:lnTo>
                <a:lnTo>
                  <a:pt x="154508" y="85340"/>
                </a:lnTo>
                <a:lnTo>
                  <a:pt x="323570" y="308670"/>
                </a:lnTo>
                <a:lnTo>
                  <a:pt x="45948" y="345894"/>
                </a:lnTo>
                <a:lnTo>
                  <a:pt x="25856" y="352836"/>
                </a:lnTo>
                <a:lnTo>
                  <a:pt x="10515" y="366471"/>
                </a:lnTo>
                <a:lnTo>
                  <a:pt x="1403" y="384863"/>
                </a:lnTo>
                <a:lnTo>
                  <a:pt x="0" y="406079"/>
                </a:lnTo>
                <a:lnTo>
                  <a:pt x="6942" y="426171"/>
                </a:lnTo>
                <a:lnTo>
                  <a:pt x="20575" y="441512"/>
                </a:lnTo>
                <a:lnTo>
                  <a:pt x="38963" y="450624"/>
                </a:lnTo>
                <a:lnTo>
                  <a:pt x="60172" y="452027"/>
                </a:lnTo>
                <a:lnTo>
                  <a:pt x="519722" y="390407"/>
                </a:lnTo>
                <a:lnTo>
                  <a:pt x="239890" y="20723"/>
                </a:lnTo>
                <a:lnTo>
                  <a:pt x="223959" y="6643"/>
                </a:lnTo>
                <a:lnTo>
                  <a:pt x="204539" y="0"/>
                </a:lnTo>
                <a:close/>
              </a:path>
            </a:pathLst>
          </a:custGeom>
          <a:solidFill>
            <a:srgbClr val="FF2600"/>
          </a:solidFill>
        </p:spPr>
        <p:txBody>
          <a:bodyPr wrap="square" lIns="0" tIns="0" rIns="0" bIns="0" rtlCol="0"/>
          <a:lstStyle/>
          <a:p>
            <a:endParaRPr/>
          </a:p>
        </p:txBody>
      </p:sp>
      <p:sp>
        <p:nvSpPr>
          <p:cNvPr id="12" name="object 12"/>
          <p:cNvSpPr/>
          <p:nvPr/>
        </p:nvSpPr>
        <p:spPr>
          <a:xfrm>
            <a:off x="9017000" y="4108742"/>
            <a:ext cx="5389880" cy="4890135"/>
          </a:xfrm>
          <a:custGeom>
            <a:avLst/>
            <a:gdLst/>
            <a:ahLst/>
            <a:cxnLst/>
            <a:rect l="l" t="t" r="r" b="b"/>
            <a:pathLst>
              <a:path w="5389880" h="4890134">
                <a:moveTo>
                  <a:pt x="0" y="4889690"/>
                </a:moveTo>
                <a:lnTo>
                  <a:pt x="5389372" y="4889690"/>
                </a:lnTo>
                <a:lnTo>
                  <a:pt x="5389372" y="0"/>
                </a:lnTo>
                <a:lnTo>
                  <a:pt x="0" y="0"/>
                </a:lnTo>
                <a:lnTo>
                  <a:pt x="0" y="488969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032875" y="9067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3267055" cy="503745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(1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1D2258"/>
                </a:solidFill>
                <a:latin typeface="HelveticaNeueLTStd-Bd"/>
                <a:cs typeface="HelveticaNeueLTStd-Bd"/>
              </a:rPr>
              <a:t>Using one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recommended </a:t>
            </a:r>
            <a:r>
              <a:rPr sz="3000" b="1" spc="30" dirty="0">
                <a:solidFill>
                  <a:srgbClr val="1D2258"/>
                </a:solidFill>
                <a:latin typeface="HelveticaNeueLTStd-Bd"/>
                <a:cs typeface="HelveticaNeueLTStd-Bd"/>
              </a:rPr>
              <a:t>tourniquets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0" dirty="0">
                <a:solidFill>
                  <a:srgbClr val="1D2258"/>
                </a:solidFill>
                <a:latin typeface="HelveticaNeueLTStd-Bd"/>
                <a:cs typeface="HelveticaNeueLTStd-Bd"/>
              </a:rPr>
              <a:t>safe</a:t>
            </a:r>
            <a:r>
              <a:rPr sz="3000" b="1" spc="409" dirty="0">
                <a:solidFill>
                  <a:srgbClr val="1D2258"/>
                </a:solidFill>
                <a:latin typeface="HelveticaNeueLTStd-Bd"/>
                <a:cs typeface="HelveticaNeueLTStd-Bd"/>
              </a:rPr>
              <a:t> </a:t>
            </a:r>
            <a:r>
              <a:rPr sz="3000" b="1" spc="10" dirty="0">
                <a:solidFill>
                  <a:srgbClr val="1D2258"/>
                </a:solidFill>
                <a:latin typeface="HelveticaNeueLTStd-Bd"/>
                <a:cs typeface="HelveticaNeueLTStd-Bd"/>
              </a:rPr>
              <a:t>procedure</a:t>
            </a:r>
            <a:endParaRPr sz="3000" dirty="0">
              <a:solidFill>
                <a:srgbClr val="1D2258"/>
              </a:solidFill>
              <a:latin typeface="HelveticaNeueLTStd-Bd"/>
              <a:cs typeface="HelveticaNeueLTStd-Bd"/>
            </a:endParaRPr>
          </a:p>
          <a:p>
            <a:pPr marL="469265">
              <a:lnSpc>
                <a:spcPct val="100000"/>
              </a:lnSpc>
              <a:spcBef>
                <a:spcPts val="1760"/>
              </a:spcBef>
              <a:tabLst>
                <a:tab pos="774065" algn="l"/>
              </a:tabLst>
            </a:pPr>
            <a:r>
              <a:rPr sz="2800" b="1"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Improvised </a:t>
            </a:r>
            <a:r>
              <a:rPr sz="2800" b="1" spc="20" dirty="0">
                <a:solidFill>
                  <a:srgbClr val="1D2258"/>
                </a:solidFill>
                <a:latin typeface="HelveticaNeueLTStd-Bd"/>
                <a:cs typeface="HelveticaNeueLTStd-Bd"/>
              </a:rPr>
              <a:t>(homemade) </a:t>
            </a:r>
            <a:r>
              <a:rPr sz="2800" b="1" spc="25" dirty="0">
                <a:solidFill>
                  <a:srgbClr val="1D2258"/>
                </a:solidFill>
                <a:latin typeface="HelveticaNeueLTStd-Bd"/>
                <a:cs typeface="HelveticaNeueLTStd-Bd"/>
              </a:rPr>
              <a:t>tourniquets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much less effective</a:t>
            </a:r>
            <a:r>
              <a:rPr sz="2800" b="1" spc="31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than</a:t>
            </a:r>
            <a:endParaRPr sz="2800" dirty="0">
              <a:solidFill>
                <a:srgbClr val="1D2258"/>
              </a:solidFill>
              <a:latin typeface="HelveticaNeueLTStd-Bd"/>
              <a:cs typeface="HelveticaNeueLTStd-Bd"/>
            </a:endParaRPr>
          </a:p>
          <a:p>
            <a:pPr marL="774065" marR="5080">
              <a:lnSpc>
                <a:spcPct val="100000"/>
              </a:lnSpc>
            </a:pPr>
            <a:r>
              <a:rPr sz="2800" b="1" spc="15" dirty="0">
                <a:solidFill>
                  <a:srgbClr val="1D2258"/>
                </a:solidFill>
                <a:latin typeface="HelveticaNeueLTStd-Bd"/>
                <a:cs typeface="HelveticaNeueLTStd-Bd"/>
              </a:rPr>
              <a:t>commercially </a:t>
            </a:r>
            <a:r>
              <a:rPr sz="2800" b="1" spc="20" dirty="0">
                <a:solidFill>
                  <a:srgbClr val="1D2258"/>
                </a:solidFill>
                <a:latin typeface="HelveticaNeueLTStd-Bd"/>
                <a:cs typeface="HelveticaNeueLTStd-Bd"/>
              </a:rPr>
              <a:t>available </a:t>
            </a:r>
            <a:r>
              <a:rPr sz="2800" b="1" spc="25" dirty="0">
                <a:solidFill>
                  <a:srgbClr val="1D2258"/>
                </a:solidFill>
                <a:latin typeface="HelveticaNeueLTStd-Bd"/>
                <a:cs typeface="HelveticaNeueLTStd-Bd"/>
              </a:rPr>
              <a:t>tourniquets </a:t>
            </a:r>
            <a:r>
              <a:rPr sz="2800" b="1" spc="15" dirty="0">
                <a:solidFill>
                  <a:srgbClr val="1D2258"/>
                </a:solidFill>
                <a:latin typeface="HelveticaNeueLTStd-Bd"/>
                <a:cs typeface="HelveticaNeueLTStd-Bd"/>
              </a:rPr>
              <a:t>such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the </a:t>
            </a:r>
            <a:r>
              <a:rPr sz="2800" b="1" spc="-35" dirty="0">
                <a:solidFill>
                  <a:srgbClr val="1D2258"/>
                </a:solidFill>
                <a:latin typeface="HelveticaNeueLTStd-Bd"/>
                <a:cs typeface="HelveticaNeueLTStd-Bd"/>
              </a:rPr>
              <a:t>C.A.T. </a:t>
            </a:r>
            <a:r>
              <a:rPr sz="2800" b="1" spc="15" dirty="0">
                <a:solidFill>
                  <a:srgbClr val="1D2258"/>
                </a:solidFill>
                <a:latin typeface="HelveticaNeueLTStd-Bd"/>
                <a:cs typeface="HelveticaNeueLTStd-Bd"/>
              </a:rPr>
              <a:t>and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difficult </a:t>
            </a:r>
            <a:r>
              <a:rPr sz="2800" b="1" spc="25"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make and </a:t>
            </a:r>
            <a:r>
              <a:rPr sz="2800" b="1" spc="20" dirty="0">
                <a:solidFill>
                  <a:srgbClr val="1D2258"/>
                </a:solidFill>
                <a:latin typeface="HelveticaNeueLTStd-Bd"/>
                <a:cs typeface="HelveticaNeueLTStd-Bd"/>
              </a:rPr>
              <a:t>apply without extensive</a:t>
            </a:r>
            <a:r>
              <a:rPr sz="2800" b="1" spc="1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practice</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not </a:t>
            </a:r>
            <a:r>
              <a:rPr sz="3000" b="1" spc="25" dirty="0">
                <a:solidFill>
                  <a:srgbClr val="1D2258"/>
                </a:solidFill>
                <a:latin typeface="HelveticaNeueLTStd-Bd"/>
                <a:cs typeface="HelveticaNeueLTStd-Bd"/>
              </a:rPr>
              <a:t>stopped </a:t>
            </a:r>
            <a:r>
              <a:rPr sz="3000" b="1" spc="20" dirty="0">
                <a:solidFill>
                  <a:srgbClr val="1D2258"/>
                </a:solidFill>
                <a:latin typeface="HelveticaNeueLTStd-Bd"/>
                <a:cs typeface="HelveticaNeueLTStd-Bd"/>
              </a:rPr>
              <a:t>with</a:t>
            </a:r>
            <a:r>
              <a:rPr sz="3000" b="1" spc="22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one</a:t>
            </a:r>
            <a:endParaRPr sz="3000" dirty="0">
              <a:solidFill>
                <a:srgbClr val="1D2258"/>
              </a:solidFill>
              <a:latin typeface="HelveticaNeueLTStd-Bd"/>
              <a:cs typeface="HelveticaNeueLTStd-Bd"/>
            </a:endParaRPr>
          </a:p>
          <a:p>
            <a:pPr marL="393700">
              <a:lnSpc>
                <a:spcPct val="100000"/>
              </a:lnSpc>
              <a:spcBef>
                <a:spcPts val="395"/>
              </a:spcBef>
            </a:pP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and </a:t>
            </a:r>
            <a:r>
              <a:rPr sz="3000" b="1" spc="15" dirty="0">
                <a:solidFill>
                  <a:srgbClr val="1D2258"/>
                </a:solidFill>
                <a:latin typeface="HelveticaNeueLTStd-Bd"/>
                <a:cs typeface="HelveticaNeueLTStd-Bd"/>
              </a:rPr>
              <a:t>it is as </a:t>
            </a:r>
            <a:r>
              <a:rPr sz="3000" b="1" spc="20" dirty="0">
                <a:solidFill>
                  <a:srgbClr val="1D2258"/>
                </a:solidFill>
                <a:latin typeface="HelveticaNeueLTStd-Bd"/>
                <a:cs typeface="HelveticaNeueLTStd-Bd"/>
              </a:rPr>
              <a:t>tight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 can get</a:t>
            </a:r>
            <a:r>
              <a:rPr sz="3000" b="1" spc="3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it,</a:t>
            </a:r>
            <a:endParaRPr sz="3000" dirty="0">
              <a:solidFill>
                <a:srgbClr val="1D2258"/>
              </a:solidFill>
              <a:latin typeface="HelveticaNeueLTStd-Bd"/>
              <a:cs typeface="HelveticaNeueLTStd-Bd"/>
            </a:endParaRPr>
          </a:p>
          <a:p>
            <a:pPr marL="393700" marR="4230370">
              <a:lnSpc>
                <a:spcPct val="111100"/>
              </a:lnSpc>
            </a:pPr>
            <a:r>
              <a:rPr sz="3000" b="1" spc="20" dirty="0">
                <a:solidFill>
                  <a:srgbClr val="1D2258"/>
                </a:solidFill>
                <a:latin typeface="HelveticaNeueLTStd-Bd"/>
                <a:cs typeface="HelveticaNeueLTStd-Bd"/>
              </a:rPr>
              <a:t>place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second </a:t>
            </a:r>
            <a:r>
              <a:rPr sz="3000" b="1" spc="20" dirty="0">
                <a:solidFill>
                  <a:srgbClr val="1D2258"/>
                </a:solidFill>
                <a:latin typeface="HelveticaNeueLTStd-Bd"/>
                <a:cs typeface="HelveticaNeueLTStd-Bd"/>
              </a:rPr>
              <a:t>one, </a:t>
            </a: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available, </a:t>
            </a:r>
            <a:r>
              <a:rPr sz="3000" b="1" spc="20" dirty="0">
                <a:solidFill>
                  <a:srgbClr val="1D2258"/>
                </a:solidFill>
                <a:latin typeface="HelveticaNeueLTStd-Bd"/>
                <a:cs typeface="HelveticaNeueLTStd-Bd"/>
              </a:rPr>
              <a:t>just above </a:t>
            </a:r>
            <a:r>
              <a:rPr sz="3000" b="1" spc="30" dirty="0">
                <a:solidFill>
                  <a:srgbClr val="1D2258"/>
                </a:solidFill>
                <a:latin typeface="HelveticaNeueLTStd-Bd"/>
                <a:cs typeface="HelveticaNeueLTStd-Bd"/>
              </a:rPr>
              <a:t>the  first </a:t>
            </a:r>
            <a:r>
              <a:rPr sz="3000" b="1" spc="20" dirty="0">
                <a:solidFill>
                  <a:srgbClr val="1D2258"/>
                </a:solidFill>
                <a:latin typeface="HelveticaNeueLTStd-Bd"/>
                <a:cs typeface="HelveticaNeueLTStd-Bd"/>
              </a:rPr>
              <a:t>and </a:t>
            </a:r>
            <a:r>
              <a:rPr sz="3000" b="1" spc="25" dirty="0">
                <a:solidFill>
                  <a:srgbClr val="1D2258"/>
                </a:solidFill>
                <a:latin typeface="HelveticaNeueLTStd-Bd"/>
                <a:cs typeface="HelveticaNeueLTStd-Bd"/>
              </a:rPr>
              <a:t>tighten </a:t>
            </a:r>
            <a:r>
              <a:rPr sz="3000" b="1" spc="15" dirty="0">
                <a:solidFill>
                  <a:srgbClr val="1D2258"/>
                </a:solidFill>
                <a:latin typeface="HelveticaNeueLTStd-Bd"/>
                <a:cs typeface="HelveticaNeueLTStd-Bd"/>
              </a:rPr>
              <a:t>as</a:t>
            </a:r>
            <a:r>
              <a:rPr sz="3000" b="1" spc="70" dirty="0">
                <a:solidFill>
                  <a:srgbClr val="1D2258"/>
                </a:solidFill>
                <a:latin typeface="HelveticaNeueLTStd-Bd"/>
                <a:cs typeface="HelveticaNeueLTStd-Bd"/>
              </a:rPr>
              <a:t> </a:t>
            </a:r>
            <a:r>
              <a:rPr sz="3000" b="1" spc="15" dirty="0">
                <a:solidFill>
                  <a:srgbClr val="1D2258"/>
                </a:solidFill>
                <a:latin typeface="HelveticaNeueLTStd-Bd"/>
                <a:cs typeface="HelveticaNeueLTStd-Bd"/>
              </a:rPr>
              <a:t>before</a:t>
            </a:r>
            <a:endParaRPr sz="3000" dirty="0">
              <a:solidFill>
                <a:srgbClr val="1D2258"/>
              </a:solidFill>
              <a:latin typeface="HelveticaNeueLTStd-Bd"/>
              <a:cs typeface="HelveticaNeueLTStd-Bd"/>
            </a:endParaRPr>
          </a:p>
        </p:txBody>
      </p:sp>
      <p:sp>
        <p:nvSpPr>
          <p:cNvPr id="10" name="object 10"/>
          <p:cNvSpPr/>
          <p:nvPr/>
        </p:nvSpPr>
        <p:spPr>
          <a:xfrm>
            <a:off x="10565638" y="5934455"/>
            <a:ext cx="4724264" cy="3209543"/>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0565638" y="5934455"/>
            <a:ext cx="4725670" cy="3209925"/>
          </a:xfrm>
          <a:custGeom>
            <a:avLst/>
            <a:gdLst/>
            <a:ahLst/>
            <a:cxnLst/>
            <a:rect l="l" t="t" r="r" b="b"/>
            <a:pathLst>
              <a:path w="4725669" h="3209925">
                <a:moveTo>
                  <a:pt x="0" y="3209544"/>
                </a:moveTo>
                <a:lnTo>
                  <a:pt x="4725161" y="3209544"/>
                </a:lnTo>
                <a:lnTo>
                  <a:pt x="4725161" y="0"/>
                </a:lnTo>
                <a:lnTo>
                  <a:pt x="0" y="0"/>
                </a:lnTo>
                <a:lnTo>
                  <a:pt x="0" y="3209544"/>
                </a:lnTo>
                <a:close/>
              </a:path>
            </a:pathLst>
          </a:custGeom>
          <a:ln w="12700">
            <a:solidFill>
              <a:srgbClr val="D72827"/>
            </a:solidFill>
          </a:ln>
        </p:spPr>
        <p:txBody>
          <a:bodyPr wrap="square" lIns="0" tIns="0" rIns="0" bIns="0" rtlCol="0"/>
          <a:lstStyle/>
          <a:p>
            <a:endParaRPr dirty="0"/>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dirty="0">
                <a:solidFill>
                  <a:srgbClr val="4C4C4C"/>
                </a:solidFill>
                <a:latin typeface="HelveticaNeueLTStd-HvCn"/>
                <a:cs typeface="HelveticaNeueLTStd-HvCn"/>
              </a:rPr>
              <a:t>Introduction</a:t>
            </a:r>
            <a:r>
              <a:rPr lang="en-US" b="1" spc="10" dirty="0">
                <a:solidFill>
                  <a:srgbClr val="4C4C4C"/>
                </a:solidFill>
                <a:latin typeface="HelveticaNeueLTStd-HvCn"/>
                <a:cs typeface="HelveticaNeueLTStd-HvCn"/>
              </a:rPr>
              <a:t>  </a:t>
            </a:r>
            <a:r>
              <a:rPr lang="en-US" dirty="0">
                <a:solidFill>
                  <a:srgbClr val="4C4C4C"/>
                </a:solidFill>
              </a:rPr>
              <a:t>|  </a:t>
            </a:r>
            <a:r>
              <a:rPr lang="en-US" spc="10" dirty="0">
                <a:solidFill>
                  <a:srgbClr val="4C4C4C"/>
                </a:solidFill>
              </a:rPr>
              <a:t>Principles  </a:t>
            </a:r>
            <a:r>
              <a:rPr lang="en-US" dirty="0">
                <a:solidFill>
                  <a:srgbClr val="4C4C4C"/>
                </a:solidFill>
              </a:rPr>
              <a:t>|  </a:t>
            </a:r>
            <a:r>
              <a:rPr lang="en-US" spc="10" dirty="0">
                <a:solidFill>
                  <a:srgbClr val="4C4C4C"/>
                </a:solidFill>
              </a:rPr>
              <a:t>A-Alert  </a:t>
            </a:r>
            <a:r>
              <a:rPr lang="en-US" dirty="0">
                <a:solidFill>
                  <a:srgbClr val="4C4C4C"/>
                </a:solidFill>
              </a:rPr>
              <a:t>|  </a:t>
            </a:r>
            <a:r>
              <a:rPr lang="en-US" spc="10" dirty="0">
                <a:solidFill>
                  <a:srgbClr val="4C4C4C"/>
                </a:solidFill>
              </a:rPr>
              <a:t>B-Bleeding  </a:t>
            </a:r>
            <a:r>
              <a:rPr lang="en-US" dirty="0">
                <a:solidFill>
                  <a:srgbClr val="4C4C4C"/>
                </a:solidFill>
              </a:rPr>
              <a:t>|  </a:t>
            </a:r>
            <a:r>
              <a:rPr lang="en-US" b="1" spc="10" dirty="0">
                <a:solidFill>
                  <a:srgbClr val="4C4C4C"/>
                </a:solidFill>
              </a:rPr>
              <a:t>C-Compression</a:t>
            </a:r>
            <a:r>
              <a:rPr lang="en-US" spc="10" dirty="0">
                <a:solidFill>
                  <a:srgbClr val="4C4C4C"/>
                </a:solidFill>
              </a:rPr>
              <a:t> </a:t>
            </a:r>
            <a:r>
              <a:rPr lang="en-US" spc="250" dirty="0">
                <a:solidFill>
                  <a:srgbClr val="4C4C4C"/>
                </a:solidFill>
              </a:rPr>
              <a:t> </a:t>
            </a:r>
            <a:r>
              <a:rPr lang="en-US"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4347825" cy="5634990"/>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(2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marR="634365" indent="-381000">
              <a:lnSpc>
                <a:spcPct val="111100"/>
              </a:lnSpc>
              <a:spcBef>
                <a:spcPts val="1635"/>
              </a:spcBef>
              <a:buChar char="•"/>
              <a:tabLst>
                <a:tab pos="393700" algn="l"/>
              </a:tabLst>
            </a:pPr>
            <a:r>
              <a:rPr sz="3000" b="1" spc="15" dirty="0">
                <a:solidFill>
                  <a:srgbClr val="1D2258"/>
                </a:solidFill>
                <a:latin typeface="HelveticaNeueLTStd-Bd"/>
                <a:cs typeface="HelveticaNeueLTStd-Bd"/>
              </a:rPr>
              <a:t>No </a:t>
            </a:r>
            <a:r>
              <a:rPr sz="3000" b="1" spc="25" dirty="0">
                <a:solidFill>
                  <a:srgbClr val="1D2258"/>
                </a:solidFill>
                <a:latin typeface="HelveticaNeueLTStd-Bd"/>
                <a:cs typeface="HelveticaNeueLTStd-Bd"/>
              </a:rPr>
              <a:t>amputations </a:t>
            </a:r>
            <a:r>
              <a:rPr sz="3000" b="1" spc="20" dirty="0">
                <a:solidFill>
                  <a:srgbClr val="1D2258"/>
                </a:solidFill>
                <a:latin typeface="HelveticaNeueLTStd-Bd"/>
                <a:cs typeface="HelveticaNeueLTStd-Bd"/>
              </a:rPr>
              <a:t>have been </a:t>
            </a:r>
            <a:r>
              <a:rPr sz="3000" b="1" spc="25" dirty="0">
                <a:solidFill>
                  <a:srgbClr val="1D2258"/>
                </a:solidFill>
                <a:latin typeface="HelveticaNeueLTStd-Bd"/>
                <a:cs typeface="HelveticaNeueLTStd-Bd"/>
              </a:rPr>
              <a:t>caused </a:t>
            </a:r>
            <a:r>
              <a:rPr sz="3000" b="1" spc="15" dirty="0">
                <a:solidFill>
                  <a:srgbClr val="1D2258"/>
                </a:solidFill>
                <a:latin typeface="HelveticaNeueLTStd-Bd"/>
                <a:cs typeface="HelveticaNeueLTStd-Bd"/>
              </a:rPr>
              <a:t>by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when left </a:t>
            </a:r>
            <a:r>
              <a:rPr sz="3000" b="1" spc="15" dirty="0">
                <a:solidFill>
                  <a:srgbClr val="1D2258"/>
                </a:solidFill>
                <a:latin typeface="HelveticaNeueLTStd-Bd"/>
                <a:cs typeface="HelveticaNeueLTStd-Bd"/>
              </a:rPr>
              <a:t>in </a:t>
            </a:r>
            <a:r>
              <a:rPr sz="3000" b="1" spc="20" dirty="0">
                <a:solidFill>
                  <a:srgbClr val="1D2258"/>
                </a:solidFill>
                <a:latin typeface="HelveticaNeueLTStd-Bd"/>
                <a:cs typeface="HelveticaNeueLTStd-Bd"/>
              </a:rPr>
              <a:t>place </a:t>
            </a:r>
            <a:r>
              <a:rPr sz="3000" b="1" spc="30" dirty="0">
                <a:solidFill>
                  <a:srgbClr val="1D2258"/>
                </a:solidFill>
                <a:latin typeface="HelveticaNeueLTStd-Bd"/>
                <a:cs typeface="HelveticaNeueLTStd-Bd"/>
              </a:rPr>
              <a:t>for  </a:t>
            </a:r>
            <a:r>
              <a:rPr sz="3000" b="1" spc="20" dirty="0">
                <a:solidFill>
                  <a:srgbClr val="1D2258"/>
                </a:solidFill>
                <a:latin typeface="HelveticaNeueLTStd-Bd"/>
                <a:cs typeface="HelveticaNeueLTStd-Bd"/>
              </a:rPr>
              <a:t>fewer than two</a:t>
            </a:r>
            <a:r>
              <a:rPr sz="3000" b="1" spc="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hours</a:t>
            </a:r>
            <a:endParaRPr sz="3000" dirty="0">
              <a:solidFill>
                <a:srgbClr val="1D2258"/>
              </a:solidFill>
              <a:latin typeface="HelveticaNeueLTStd-Bd"/>
              <a:cs typeface="HelveticaNeueLTStd-Bd"/>
            </a:endParaRPr>
          </a:p>
          <a:p>
            <a:pPr marL="774065" marR="487680" lvl="1" indent="-304165">
              <a:lnSpc>
                <a:spcPct val="119100"/>
              </a:lnSpc>
              <a:spcBef>
                <a:spcPts val="1120"/>
              </a:spcBef>
              <a:buChar char="-"/>
              <a:tabLst>
                <a:tab pos="774700" algn="l"/>
              </a:tabLst>
            </a:pPr>
            <a:r>
              <a:rPr sz="2800" b="1" spc="15" dirty="0">
                <a:solidFill>
                  <a:srgbClr val="1D2258"/>
                </a:solidFill>
                <a:latin typeface="HelveticaNeueLTStd-Bd"/>
                <a:cs typeface="HelveticaNeueLTStd-Bd"/>
              </a:rPr>
              <a:t>BUT… </a:t>
            </a:r>
            <a:r>
              <a:rPr sz="2800" b="1" spc="10" dirty="0">
                <a:solidFill>
                  <a:srgbClr val="1D2258"/>
                </a:solidFill>
                <a:latin typeface="HelveticaNeueLTStd-Bd"/>
                <a:cs typeface="HelveticaNeueLTStd-Bd"/>
              </a:rPr>
              <a:t>it is </a:t>
            </a:r>
            <a:r>
              <a:rPr sz="2800" b="1" spc="15" dirty="0">
                <a:solidFill>
                  <a:srgbClr val="1D2258"/>
                </a:solidFill>
                <a:latin typeface="HelveticaNeueLTStd-Bd"/>
                <a:cs typeface="HelveticaNeueLTStd-Bd"/>
              </a:rPr>
              <a:t>best </a:t>
            </a:r>
            <a:r>
              <a:rPr sz="2800" b="1" spc="10"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get the </a:t>
            </a:r>
            <a:r>
              <a:rPr sz="2800" b="1" spc="20" dirty="0">
                <a:solidFill>
                  <a:srgbClr val="1D2258"/>
                </a:solidFill>
                <a:latin typeface="HelveticaNeueLTStd-Bd"/>
                <a:cs typeface="HelveticaNeueLTStd-Bd"/>
              </a:rPr>
              <a:t>patient </a:t>
            </a:r>
            <a:r>
              <a:rPr sz="2800" b="1" spc="10" dirty="0">
                <a:solidFill>
                  <a:srgbClr val="1D2258"/>
                </a:solidFill>
                <a:latin typeface="HelveticaNeueLTStd-Bd"/>
                <a:cs typeface="HelveticaNeueLTStd-Bd"/>
              </a:rPr>
              <a:t>to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trauma center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soon </a:t>
            </a:r>
            <a:r>
              <a:rPr sz="2800" b="1" spc="10" dirty="0">
                <a:solidFill>
                  <a:srgbClr val="1D2258"/>
                </a:solidFill>
                <a:latin typeface="HelveticaNeueLTStd-Bd"/>
                <a:cs typeface="HelveticaNeueLTStd-Bd"/>
              </a:rPr>
              <a:t>as </a:t>
            </a:r>
            <a:r>
              <a:rPr sz="2800" b="1" spc="20" dirty="0">
                <a:solidFill>
                  <a:srgbClr val="1D2258"/>
                </a:solidFill>
                <a:latin typeface="HelveticaNeueLTStd-Bd"/>
                <a:cs typeface="HelveticaNeueLTStd-Bd"/>
              </a:rPr>
              <a:t>possible </a:t>
            </a:r>
            <a:r>
              <a:rPr sz="2800" b="1" spc="25"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bleeding </a:t>
            </a:r>
            <a:r>
              <a:rPr sz="2800" b="1" spc="15" dirty="0">
                <a:solidFill>
                  <a:srgbClr val="1D2258"/>
                </a:solidFill>
                <a:latin typeface="HelveticaNeueLTStd-Bd"/>
                <a:cs typeface="HelveticaNeueLTStd-Bd"/>
              </a:rPr>
              <a:t>can </a:t>
            </a:r>
            <a:r>
              <a:rPr sz="2800" b="1" spc="10" dirty="0">
                <a:solidFill>
                  <a:srgbClr val="1D2258"/>
                </a:solidFill>
                <a:latin typeface="HelveticaNeueLTStd-Bd"/>
                <a:cs typeface="HelveticaNeueLTStd-Bd"/>
              </a:rPr>
              <a:t>be </a:t>
            </a:r>
            <a:r>
              <a:rPr sz="2800" b="1" spc="20" dirty="0">
                <a:solidFill>
                  <a:srgbClr val="1D2258"/>
                </a:solidFill>
                <a:latin typeface="HelveticaNeueLTStd-Bd"/>
                <a:cs typeface="HelveticaNeueLTStd-Bd"/>
              </a:rPr>
              <a:t>completely </a:t>
            </a:r>
            <a:r>
              <a:rPr sz="2800" b="1" spc="15" dirty="0">
                <a:solidFill>
                  <a:srgbClr val="1D2258"/>
                </a:solidFill>
                <a:latin typeface="HelveticaNeueLTStd-Bd"/>
                <a:cs typeface="HelveticaNeueLTStd-Bd"/>
              </a:rPr>
              <a:t>controlled and the </a:t>
            </a:r>
            <a:r>
              <a:rPr sz="2800" b="1" spc="25" dirty="0">
                <a:solidFill>
                  <a:srgbClr val="1D2258"/>
                </a:solidFill>
                <a:latin typeface="HelveticaNeueLTStd-Bd"/>
                <a:cs typeface="HelveticaNeueLTStd-Bd"/>
              </a:rPr>
              <a:t>tourniquet</a:t>
            </a:r>
            <a:r>
              <a:rPr sz="2800" b="1" spc="4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removed</a:t>
            </a:r>
            <a:endParaRPr sz="2800" dirty="0">
              <a:solidFill>
                <a:srgbClr val="1D2258"/>
              </a:solidFill>
              <a:latin typeface="HelveticaNeueLTStd-Bd"/>
              <a:cs typeface="HelveticaNeueLTStd-Bd"/>
            </a:endParaRPr>
          </a:p>
          <a:p>
            <a:pPr marL="393700" indent="-381000">
              <a:lnSpc>
                <a:spcPct val="100000"/>
              </a:lnSpc>
              <a:spcBef>
                <a:spcPts val="2235"/>
              </a:spcBef>
              <a:buChar char="•"/>
              <a:tabLst>
                <a:tab pos="393700" algn="l"/>
              </a:tabLst>
            </a:pPr>
            <a:r>
              <a:rPr sz="3000" b="1" spc="25" dirty="0">
                <a:solidFill>
                  <a:srgbClr val="1D2258"/>
                </a:solidFill>
                <a:latin typeface="HelveticaNeueLTStd-Bd"/>
                <a:cs typeface="HelveticaNeueLTStd-Bd"/>
              </a:rPr>
              <a:t>Better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risk </a:t>
            </a:r>
            <a:r>
              <a:rPr sz="3000" b="1" spc="25" dirty="0">
                <a:solidFill>
                  <a:srgbClr val="1D2258"/>
                </a:solidFill>
                <a:latin typeface="HelveticaNeueLTStd-Bd"/>
                <a:cs typeface="HelveticaNeueLTStd-Bd"/>
              </a:rPr>
              <a:t>damage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the arm </a:t>
            </a:r>
            <a:r>
              <a:rPr sz="3000" b="1" spc="15" dirty="0">
                <a:solidFill>
                  <a:srgbClr val="1D2258"/>
                </a:solidFill>
                <a:latin typeface="HelveticaNeueLTStd-Bd"/>
                <a:cs typeface="HelveticaNeueLTStd-Bd"/>
              </a:rPr>
              <a:t>or </a:t>
            </a:r>
            <a:r>
              <a:rPr sz="3000" b="1" spc="20" dirty="0">
                <a:solidFill>
                  <a:srgbClr val="1D2258"/>
                </a:solidFill>
                <a:latin typeface="HelveticaNeueLTStd-Bd"/>
                <a:cs typeface="HelveticaNeueLTStd-Bd"/>
              </a:rPr>
              <a:t>leg than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have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victim </a:t>
            </a:r>
            <a:r>
              <a:rPr sz="3000" b="1" spc="20" dirty="0">
                <a:solidFill>
                  <a:srgbClr val="1D2258"/>
                </a:solidFill>
                <a:latin typeface="HelveticaNeueLTStd-Bd"/>
                <a:cs typeface="HelveticaNeueLTStd-Bd"/>
              </a:rPr>
              <a:t>bleed </a:t>
            </a:r>
            <a:r>
              <a:rPr sz="3000" b="1" spc="15" dirty="0">
                <a:solidFill>
                  <a:srgbClr val="1D2258"/>
                </a:solidFill>
                <a:latin typeface="HelveticaNeueLTStd-Bd"/>
                <a:cs typeface="HelveticaNeueLTStd-Bd"/>
              </a:rPr>
              <a:t>to</a:t>
            </a:r>
            <a:r>
              <a:rPr sz="3000" b="1" spc="63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death</a:t>
            </a:r>
            <a:endParaRPr sz="3000" dirty="0">
              <a:solidFill>
                <a:srgbClr val="1D2258"/>
              </a:solidFill>
              <a:latin typeface="HelveticaNeueLTStd-Bd"/>
              <a:cs typeface="HelveticaNeueLTStd-Bd"/>
            </a:endParaRPr>
          </a:p>
          <a:p>
            <a:pPr marL="393700" marR="2075814" indent="-381000">
              <a:lnSpc>
                <a:spcPct val="111100"/>
              </a:lnSpc>
              <a:spcBef>
                <a:spcPts val="1800"/>
              </a:spcBef>
              <a:buChar char="•"/>
              <a:tabLst>
                <a:tab pos="393700" algn="l"/>
              </a:tabLst>
            </a:pPr>
            <a:r>
              <a:rPr sz="3000" b="1" spc="-10" dirty="0">
                <a:solidFill>
                  <a:srgbClr val="1D2258"/>
                </a:solidFill>
                <a:latin typeface="HelveticaNeueLTStd-Bd"/>
                <a:cs typeface="HelveticaNeueLTStd-Bd"/>
              </a:rPr>
              <a:t>Training </a:t>
            </a:r>
            <a:r>
              <a:rPr sz="3000" b="1" spc="25" dirty="0">
                <a:solidFill>
                  <a:srgbClr val="1D2258"/>
                </a:solidFill>
                <a:latin typeface="HelveticaNeueLTStd-Bd"/>
                <a:cs typeface="HelveticaNeueLTStd-Bd"/>
              </a:rPr>
              <a:t>(practice) </a:t>
            </a:r>
            <a:r>
              <a:rPr sz="3000" b="1" spc="30" dirty="0">
                <a:solidFill>
                  <a:srgbClr val="1D2258"/>
                </a:solidFill>
                <a:latin typeface="HelveticaNeueLTStd-Bd"/>
                <a:cs typeface="HelveticaNeueLTStd-Bd"/>
              </a:rPr>
              <a:t>tourniquets </a:t>
            </a:r>
            <a:r>
              <a:rPr sz="3000" b="1" spc="25" dirty="0">
                <a:solidFill>
                  <a:srgbClr val="1D2258"/>
                </a:solidFill>
                <a:latin typeface="HelveticaNeueLTStd-Bd"/>
                <a:cs typeface="HelveticaNeueLTStd-Bd"/>
              </a:rPr>
              <a:t>should </a:t>
            </a:r>
            <a:r>
              <a:rPr sz="3000" b="1" spc="20" dirty="0">
                <a:solidFill>
                  <a:srgbClr val="1D2258"/>
                </a:solidFill>
                <a:latin typeface="HelveticaNeueLTStd-Bd"/>
                <a:cs typeface="HelveticaNeueLTStd-Bd"/>
              </a:rPr>
              <a:t>NOT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used </a:t>
            </a:r>
            <a:r>
              <a:rPr sz="3000" b="1" spc="25" dirty="0">
                <a:solidFill>
                  <a:srgbClr val="1D2258"/>
                </a:solidFill>
                <a:latin typeface="HelveticaNeueLTStd-Bd"/>
                <a:cs typeface="HelveticaNeueLTStd-Bd"/>
              </a:rPr>
              <a:t>during </a:t>
            </a:r>
            <a:r>
              <a:rPr sz="3000" b="1" dirty="0">
                <a:solidFill>
                  <a:srgbClr val="1D2258"/>
                </a:solidFill>
                <a:latin typeface="HelveticaNeueLTStd-Bd"/>
                <a:cs typeface="HelveticaNeueLTStd-Bd"/>
              </a:rPr>
              <a:t>a </a:t>
            </a:r>
            <a:r>
              <a:rPr sz="3000" b="1" spc="15" dirty="0">
                <a:solidFill>
                  <a:srgbClr val="1D2258"/>
                </a:solidFill>
                <a:latin typeface="HelveticaNeueLTStd-Bd"/>
                <a:cs typeface="HelveticaNeueLTStd-Bd"/>
              </a:rPr>
              <a:t>real  </a:t>
            </a:r>
            <a:r>
              <a:rPr sz="3000" b="1" spc="25" dirty="0">
                <a:solidFill>
                  <a:srgbClr val="1D2258"/>
                </a:solidFill>
                <a:latin typeface="HelveticaNeueLTStd-Bd"/>
                <a:cs typeface="HelveticaNeueLTStd-Bd"/>
              </a:rPr>
              <a:t>patient</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incident</a:t>
            </a:r>
            <a:endParaRPr sz="3000" dirty="0">
              <a:solidFill>
                <a:srgbClr val="1D2258"/>
              </a:solidFill>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1D2258"/>
                </a:solidFill>
                <a:latin typeface="HelveticaNeueLTStd-Bd"/>
                <a:cs typeface="HelveticaNeueLTStd-Bd"/>
              </a:rPr>
              <a:t>Repetitive </a:t>
            </a:r>
            <a:r>
              <a:rPr sz="2800" b="1" spc="15" dirty="0">
                <a:solidFill>
                  <a:srgbClr val="1D2258"/>
                </a:solidFill>
                <a:latin typeface="HelveticaNeueLTStd-Bd"/>
                <a:cs typeface="HelveticaNeueLTStd-Bd"/>
              </a:rPr>
              <a:t>use </a:t>
            </a:r>
            <a:r>
              <a:rPr sz="2800" b="1" spc="20" dirty="0">
                <a:solidFill>
                  <a:srgbClr val="1D2258"/>
                </a:solidFill>
                <a:latin typeface="HelveticaNeueLTStd-Bd"/>
                <a:cs typeface="HelveticaNeueLTStd-Bd"/>
              </a:rPr>
              <a:t>during training </a:t>
            </a:r>
            <a:r>
              <a:rPr sz="2800" b="1" spc="15" dirty="0">
                <a:solidFill>
                  <a:srgbClr val="1D2258"/>
                </a:solidFill>
                <a:latin typeface="HelveticaNeueLTStd-Bd"/>
                <a:cs typeface="HelveticaNeueLTStd-Bd"/>
              </a:rPr>
              <a:t>exercises may </a:t>
            </a:r>
            <a:r>
              <a:rPr sz="2800" b="1" spc="20" dirty="0">
                <a:solidFill>
                  <a:srgbClr val="1D2258"/>
                </a:solidFill>
                <a:latin typeface="HelveticaNeueLTStd-Bd"/>
                <a:cs typeface="HelveticaNeueLTStd-Bd"/>
              </a:rPr>
              <a:t>cause </a:t>
            </a:r>
            <a:r>
              <a:rPr sz="2800" b="1" spc="15" dirty="0">
                <a:solidFill>
                  <a:srgbClr val="1D2258"/>
                </a:solidFill>
                <a:latin typeface="HelveticaNeueLTStd-Bd"/>
                <a:cs typeface="HelveticaNeueLTStd-Bd"/>
              </a:rPr>
              <a:t>the </a:t>
            </a:r>
            <a:r>
              <a:rPr sz="2800" b="1" spc="25" dirty="0">
                <a:solidFill>
                  <a:srgbClr val="1D2258"/>
                </a:solidFill>
                <a:latin typeface="HelveticaNeueLTStd-Bd"/>
                <a:cs typeface="HelveticaNeueLTStd-Bd"/>
              </a:rPr>
              <a:t>tourniquet </a:t>
            </a:r>
            <a:r>
              <a:rPr sz="2800" b="1" spc="10" dirty="0">
                <a:solidFill>
                  <a:srgbClr val="1D2258"/>
                </a:solidFill>
                <a:latin typeface="HelveticaNeueLTStd-Bd"/>
                <a:cs typeface="HelveticaNeueLTStd-Bd"/>
              </a:rPr>
              <a:t>to</a:t>
            </a:r>
            <a:r>
              <a:rPr sz="2800" b="1" spc="3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fail</a:t>
            </a:r>
            <a:endParaRPr sz="28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60"/>
          <p:cNvSpPr txBox="1">
            <a:spLocks noGrp="1"/>
          </p:cNvSpPr>
          <p:nvPr>
            <p:ph type="title"/>
          </p:nvPr>
        </p:nvSpPr>
        <p:spPr>
          <a:xfrm>
            <a:off x="1849967" y="4572083"/>
            <a:ext cx="6506633" cy="430887"/>
          </a:xfrm>
          <a:prstGeom prst="rect">
            <a:avLst/>
          </a:prstGeom>
        </p:spPr>
        <p:txBody>
          <a:bodyPr vert="horz" wrap="square" lIns="0" tIns="0" rIns="0" bIns="0" rtlCol="0">
            <a:spAutoFit/>
          </a:bodyPr>
          <a:lstStyle/>
          <a:p>
            <a:pPr marL="393700" indent="-381000">
              <a:lnSpc>
                <a:spcPct val="100000"/>
              </a:lnSpc>
              <a:buChar char="•"/>
              <a:tabLst>
                <a:tab pos="393700" algn="l"/>
              </a:tabLst>
            </a:pPr>
            <a:r>
              <a:rPr sz="2800" spc="20" dirty="0">
                <a:solidFill>
                  <a:srgbClr val="27306B"/>
                </a:solidFill>
              </a:rPr>
              <a:t>The focus </a:t>
            </a:r>
            <a:r>
              <a:rPr sz="2800" spc="15" dirty="0">
                <a:solidFill>
                  <a:srgbClr val="27306B"/>
                </a:solidFill>
              </a:rPr>
              <a:t>of </a:t>
            </a:r>
            <a:r>
              <a:rPr sz="2800" spc="20" dirty="0">
                <a:solidFill>
                  <a:srgbClr val="27306B"/>
                </a:solidFill>
              </a:rPr>
              <a:t>this </a:t>
            </a:r>
            <a:r>
              <a:rPr sz="2800" spc="15" dirty="0">
                <a:solidFill>
                  <a:srgbClr val="27306B"/>
                </a:solidFill>
              </a:rPr>
              <a:t>program is</a:t>
            </a:r>
            <a:r>
              <a:rPr sz="2800" spc="215" dirty="0">
                <a:solidFill>
                  <a:srgbClr val="27306B"/>
                </a:solidFill>
              </a:rPr>
              <a:t> </a:t>
            </a:r>
            <a:r>
              <a:rPr sz="2800" spc="30" dirty="0">
                <a:solidFill>
                  <a:srgbClr val="27306B"/>
                </a:solidFill>
              </a:rPr>
              <a:t>on:</a:t>
            </a:r>
            <a:endParaRPr sz="2800" dirty="0"/>
          </a:p>
        </p:txBody>
      </p:sp>
      <p:sp>
        <p:nvSpPr>
          <p:cNvPr id="64"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1" name="object 61"/>
          <p:cNvSpPr txBox="1"/>
          <p:nvPr/>
        </p:nvSpPr>
        <p:spPr>
          <a:xfrm>
            <a:off x="1849967" y="5120198"/>
            <a:ext cx="11940540" cy="3998402"/>
          </a:xfrm>
          <a:prstGeom prst="rect">
            <a:avLst/>
          </a:prstGeom>
        </p:spPr>
        <p:txBody>
          <a:bodyPr vert="horz" wrap="square" lIns="0" tIns="0" rIns="0" bIns="0" rtlCol="0">
            <a:spAutoFit/>
          </a:bodyPr>
          <a:lstStyle/>
          <a:p>
            <a:pPr marL="774065" indent="-304165">
              <a:lnSpc>
                <a:spcPct val="100000"/>
              </a:lnSpc>
              <a:buChar char="-"/>
              <a:tabLst>
                <a:tab pos="774700" algn="l"/>
              </a:tabLst>
            </a:pPr>
            <a:r>
              <a:rPr lang="en-US" sz="2800" b="1" spc="20" dirty="0">
                <a:solidFill>
                  <a:srgbClr val="27306B"/>
                </a:solidFill>
                <a:latin typeface="HelveticaNeueLTStd-Bd"/>
                <a:cs typeface="HelveticaNeueLTStd-Bd"/>
              </a:rPr>
              <a:t>The i</a:t>
            </a:r>
            <a:r>
              <a:rPr sz="2800" b="1" spc="20" dirty="0">
                <a:solidFill>
                  <a:srgbClr val="27306B"/>
                </a:solidFill>
                <a:latin typeface="HelveticaNeueLTStd-Bd"/>
                <a:cs typeface="HelveticaNeueLTStd-Bd"/>
              </a:rPr>
              <a:t>mmediate </a:t>
            </a:r>
            <a:r>
              <a:rPr sz="2800" b="1" spc="15" dirty="0">
                <a:solidFill>
                  <a:srgbClr val="27306B"/>
                </a:solidFill>
                <a:latin typeface="HelveticaNeueLTStd-Bd"/>
                <a:cs typeface="HelveticaNeueLTStd-Bd"/>
              </a:rPr>
              <a:t>response </a:t>
            </a:r>
            <a:r>
              <a:rPr sz="2800" b="1" spc="10" dirty="0">
                <a:solidFill>
                  <a:srgbClr val="27306B"/>
                </a:solidFill>
                <a:latin typeface="HelveticaNeueLTStd-Bd"/>
                <a:cs typeface="HelveticaNeueLTStd-Bd"/>
              </a:rPr>
              <a:t>to </a:t>
            </a:r>
            <a:r>
              <a:rPr sz="2800" b="1" spc="20" dirty="0">
                <a:solidFill>
                  <a:srgbClr val="27306B"/>
                </a:solidFill>
                <a:latin typeface="HelveticaNeueLTStd-Bd"/>
                <a:cs typeface="HelveticaNeueLTStd-Bd"/>
              </a:rPr>
              <a:t>bleeding</a:t>
            </a:r>
            <a:endParaRPr lang="en-US" sz="2800" dirty="0">
              <a:latin typeface="HelveticaNeueLTStd-Bd"/>
              <a:cs typeface="HelveticaNeueLTStd-Bd"/>
            </a:endParaRPr>
          </a:p>
          <a:p>
            <a:pPr marL="774065" indent="-304165">
              <a:lnSpc>
                <a:spcPct val="100000"/>
              </a:lnSpc>
              <a:buChar char="-"/>
              <a:tabLst>
                <a:tab pos="774700" algn="l"/>
              </a:tabLst>
            </a:pPr>
            <a:r>
              <a:rPr sz="2800" b="1" spc="20" dirty="0">
                <a:solidFill>
                  <a:srgbClr val="27306B"/>
                </a:solidFill>
                <a:latin typeface="HelveticaNeueLTStd-Bd"/>
                <a:cs typeface="HelveticaNeueLTStd-Bd"/>
              </a:rPr>
              <a:t>Recogniz</a:t>
            </a:r>
            <a:r>
              <a:rPr lang="en-US" sz="2800" b="1" spc="20" dirty="0">
                <a:solidFill>
                  <a:srgbClr val="27306B"/>
                </a:solidFill>
                <a:latin typeface="HelveticaNeueLTStd-Bd"/>
                <a:cs typeface="HelveticaNeueLTStd-Bd"/>
              </a:rPr>
              <a:t>e</a:t>
            </a:r>
            <a:r>
              <a:rPr sz="2800" b="1" spc="20" dirty="0">
                <a:solidFill>
                  <a:srgbClr val="27306B"/>
                </a:solidFill>
                <a:latin typeface="HelveticaNeueLTStd-Bd"/>
                <a:cs typeface="HelveticaNeueLTStd-Bd"/>
              </a:rPr>
              <a:t> life-threatening</a:t>
            </a:r>
            <a:r>
              <a:rPr sz="2800" b="1" spc="25" dirty="0">
                <a:solidFill>
                  <a:srgbClr val="27306B"/>
                </a:solidFill>
                <a:latin typeface="HelveticaNeueLTStd-Bd"/>
                <a:cs typeface="HelveticaNeueLTStd-Bd"/>
              </a:rPr>
              <a:t> bleeding</a:t>
            </a:r>
            <a:endParaRPr lang="en-US" sz="2800" dirty="0">
              <a:latin typeface="HelveticaNeueLTStd-Bd"/>
              <a:cs typeface="HelveticaNeueLTStd-Bd"/>
            </a:endParaRPr>
          </a:p>
          <a:p>
            <a:pPr marL="774065" indent="-304165">
              <a:lnSpc>
                <a:spcPct val="100000"/>
              </a:lnSpc>
              <a:buChar char="-"/>
              <a:tabLst>
                <a:tab pos="774700" algn="l"/>
              </a:tabLst>
            </a:pPr>
            <a:r>
              <a:rPr sz="2800" b="1" spc="15" dirty="0">
                <a:solidFill>
                  <a:srgbClr val="27306B"/>
                </a:solidFill>
                <a:latin typeface="HelveticaNeueLTStd-Bd"/>
                <a:cs typeface="HelveticaNeueLTStd-Bd"/>
              </a:rPr>
              <a:t>Appropriate ways </a:t>
            </a:r>
            <a:r>
              <a:rPr sz="2800" b="1" spc="10" dirty="0">
                <a:solidFill>
                  <a:srgbClr val="27306B"/>
                </a:solidFill>
                <a:latin typeface="HelveticaNeueLTStd-Bd"/>
                <a:cs typeface="HelveticaNeueLTStd-Bd"/>
              </a:rPr>
              <a:t>to </a:t>
            </a:r>
            <a:r>
              <a:rPr sz="2800" b="1" spc="15" dirty="0">
                <a:solidFill>
                  <a:srgbClr val="27306B"/>
                </a:solidFill>
                <a:latin typeface="HelveticaNeueLTStd-Bd"/>
                <a:cs typeface="HelveticaNeueLTStd-Bd"/>
              </a:rPr>
              <a:t>stop the</a:t>
            </a:r>
            <a:r>
              <a:rPr sz="2800" b="1" spc="19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bleeding</a:t>
            </a:r>
            <a:endParaRPr sz="2800" dirty="0">
              <a:latin typeface="HelveticaNeueLTStd-Bd"/>
              <a:cs typeface="HelveticaNeueLTStd-Bd"/>
            </a:endParaRPr>
          </a:p>
          <a:p>
            <a:pPr marL="393700" marR="5080" indent="-381000">
              <a:lnSpc>
                <a:spcPct val="111100"/>
              </a:lnSpc>
              <a:spcBef>
                <a:spcPts val="1840"/>
              </a:spcBef>
              <a:buChar char="•"/>
              <a:tabLst>
                <a:tab pos="393700" algn="l"/>
              </a:tabLst>
            </a:pPr>
            <a:r>
              <a:rPr sz="2800" b="1" spc="20" dirty="0">
                <a:solidFill>
                  <a:srgbClr val="27306B"/>
                </a:solidFill>
                <a:latin typeface="HelveticaNeueLTStd-Bd"/>
                <a:cs typeface="HelveticaNeueLTStd-Bd"/>
              </a:rPr>
              <a:t>The help given </a:t>
            </a:r>
            <a:r>
              <a:rPr sz="2800" b="1" spc="15" dirty="0">
                <a:solidFill>
                  <a:srgbClr val="27306B"/>
                </a:solidFill>
                <a:latin typeface="HelveticaNeueLTStd-Bd"/>
                <a:cs typeface="HelveticaNeueLTStd-Bd"/>
              </a:rPr>
              <a:t>by an </a:t>
            </a:r>
            <a:r>
              <a:rPr sz="2800" b="1" spc="25" dirty="0">
                <a:solidFill>
                  <a:srgbClr val="27306B"/>
                </a:solidFill>
                <a:latin typeface="HelveticaNeueLTStd-Bd"/>
                <a:cs typeface="HelveticaNeueLTStd-Bd"/>
              </a:rPr>
              <a:t>immediate </a:t>
            </a:r>
            <a:r>
              <a:rPr sz="2800" b="1" spc="20" dirty="0">
                <a:solidFill>
                  <a:srgbClr val="27306B"/>
                </a:solidFill>
                <a:latin typeface="HelveticaNeueLTStd-Bd"/>
                <a:cs typeface="HelveticaNeueLTStd-Bd"/>
              </a:rPr>
              <a:t>responder can often make </a:t>
            </a:r>
            <a:r>
              <a:rPr sz="2800" b="1" spc="30" dirty="0">
                <a:solidFill>
                  <a:srgbClr val="27306B"/>
                </a:solidFill>
                <a:latin typeface="HelveticaNeueLTStd-Bd"/>
                <a:cs typeface="HelveticaNeueLTStd-Bd"/>
              </a:rPr>
              <a:t>the  </a:t>
            </a:r>
            <a:r>
              <a:rPr sz="2800" b="1" spc="15" dirty="0">
                <a:solidFill>
                  <a:srgbClr val="27306B"/>
                </a:solidFill>
                <a:latin typeface="HelveticaNeueLTStd-Bd"/>
                <a:cs typeface="HelveticaNeueLTStd-Bd"/>
              </a:rPr>
              <a:t>difference </a:t>
            </a:r>
            <a:r>
              <a:rPr sz="2800" b="1" spc="25" dirty="0">
                <a:solidFill>
                  <a:srgbClr val="27306B"/>
                </a:solidFill>
                <a:latin typeface="HelveticaNeueLTStd-Bd"/>
                <a:cs typeface="HelveticaNeueLTStd-Bd"/>
              </a:rPr>
              <a:t>between </a:t>
            </a:r>
            <a:r>
              <a:rPr sz="2800" b="1" spc="20" dirty="0">
                <a:solidFill>
                  <a:srgbClr val="27306B"/>
                </a:solidFill>
                <a:latin typeface="HelveticaNeueLTStd-Bd"/>
                <a:cs typeface="HelveticaNeueLTStd-Bd"/>
              </a:rPr>
              <a:t>life and death</a:t>
            </a:r>
            <a:r>
              <a:rPr lang="en-US" sz="2800" b="1" spc="20" dirty="0">
                <a:solidFill>
                  <a:srgbClr val="27306B"/>
                </a:solidFill>
                <a:latin typeface="HelveticaNeueLTStd-Bd"/>
                <a:cs typeface="HelveticaNeueLTStd-Bd"/>
              </a:rPr>
              <a:t>,</a:t>
            </a:r>
            <a:r>
              <a:rPr sz="2800" b="1" spc="20" dirty="0">
                <a:solidFill>
                  <a:srgbClr val="27306B"/>
                </a:solidFill>
                <a:latin typeface="HelveticaNeueLTStd-Bd"/>
                <a:cs typeface="HelveticaNeueLTStd-Bd"/>
              </a:rPr>
              <a:t> even </a:t>
            </a:r>
            <a:r>
              <a:rPr sz="2800" b="1" spc="15" dirty="0">
                <a:solidFill>
                  <a:srgbClr val="27306B"/>
                </a:solidFill>
                <a:latin typeface="HelveticaNeueLTStd-Bd"/>
                <a:cs typeface="HelveticaNeueLTStd-Bd"/>
              </a:rPr>
              <a:t>before</a:t>
            </a:r>
            <a:r>
              <a:rPr sz="2800" b="1" spc="260"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professional</a:t>
            </a:r>
            <a:endParaRPr sz="2800" dirty="0">
              <a:latin typeface="HelveticaNeueLTStd-Bd"/>
              <a:cs typeface="HelveticaNeueLTStd-Bd"/>
            </a:endParaRPr>
          </a:p>
          <a:p>
            <a:pPr marL="393700">
              <a:lnSpc>
                <a:spcPct val="100000"/>
              </a:lnSpc>
              <a:spcBef>
                <a:spcPts val="400"/>
              </a:spcBef>
            </a:pPr>
            <a:r>
              <a:rPr sz="2800" b="1" spc="15" dirty="0">
                <a:solidFill>
                  <a:srgbClr val="27306B"/>
                </a:solidFill>
                <a:latin typeface="HelveticaNeueLTStd-Bd"/>
                <a:cs typeface="HelveticaNeueLTStd-Bd"/>
              </a:rPr>
              <a:t>rescuers</a:t>
            </a:r>
            <a:r>
              <a:rPr sz="2800" b="1" spc="-10" dirty="0">
                <a:solidFill>
                  <a:srgbClr val="27306B"/>
                </a:solidFill>
                <a:latin typeface="HelveticaNeueLTStd-Bd"/>
                <a:cs typeface="HelveticaNeueLTStd-Bd"/>
              </a:rPr>
              <a:t> </a:t>
            </a:r>
            <a:r>
              <a:rPr sz="2800" b="1" spc="30" dirty="0">
                <a:solidFill>
                  <a:srgbClr val="27306B"/>
                </a:solidFill>
                <a:latin typeface="HelveticaNeueLTStd-Bd"/>
                <a:cs typeface="HelveticaNeueLTStd-Bd"/>
              </a:rPr>
              <a:t>arrive</a:t>
            </a:r>
            <a:r>
              <a:rPr lang="en-US" sz="2800" b="1" spc="30" dirty="0">
                <a:solidFill>
                  <a:srgbClr val="27306B"/>
                </a:solidFill>
                <a:latin typeface="HelveticaNeueLTStd-Bd"/>
                <a:cs typeface="HelveticaNeueLTStd-Bd"/>
              </a:rPr>
              <a:t>.</a:t>
            </a:r>
          </a:p>
          <a:p>
            <a:pPr marL="393700">
              <a:lnSpc>
                <a:spcPct val="100000"/>
              </a:lnSpc>
              <a:spcBef>
                <a:spcPts val="400"/>
              </a:spcBef>
            </a:pPr>
            <a:endParaRPr sz="2800" dirty="0">
              <a:latin typeface="Times New Roman"/>
              <a:cs typeface="Times New Roman"/>
            </a:endParaRPr>
          </a:p>
          <a:p>
            <a:pPr marL="894715">
              <a:lnSpc>
                <a:spcPct val="100000"/>
              </a:lnSpc>
              <a:spcBef>
                <a:spcPts val="5"/>
              </a:spcBef>
            </a:pPr>
            <a:r>
              <a:rPr sz="3600" b="1" spc="25" dirty="0">
                <a:solidFill>
                  <a:srgbClr val="D72827"/>
                </a:solidFill>
                <a:latin typeface="HelveticaNeueLTStd-Bd"/>
                <a:cs typeface="HelveticaNeueLTStd-Bd"/>
              </a:rPr>
              <a:t>With </a:t>
            </a:r>
            <a:r>
              <a:rPr sz="3600" b="1" spc="20" dirty="0">
                <a:solidFill>
                  <a:srgbClr val="D72827"/>
                </a:solidFill>
                <a:latin typeface="HelveticaNeueLTStd-Bd"/>
                <a:cs typeface="HelveticaNeueLTStd-Bd"/>
              </a:rPr>
              <a:t>the </a:t>
            </a:r>
            <a:r>
              <a:rPr sz="3600" b="1" spc="25" dirty="0">
                <a:solidFill>
                  <a:srgbClr val="D72827"/>
                </a:solidFill>
                <a:latin typeface="HelveticaNeueLTStd-Bd"/>
                <a:cs typeface="HelveticaNeueLTStd-Bd"/>
              </a:rPr>
              <a:t>right </a:t>
            </a:r>
            <a:r>
              <a:rPr sz="3600" b="1" spc="30" dirty="0">
                <a:solidFill>
                  <a:srgbClr val="D72827"/>
                </a:solidFill>
                <a:latin typeface="HelveticaNeueLTStd-Bd"/>
                <a:cs typeface="HelveticaNeueLTStd-Bd"/>
              </a:rPr>
              <a:t>training, </a:t>
            </a:r>
            <a:r>
              <a:rPr sz="3600" b="1" spc="20" dirty="0">
                <a:solidFill>
                  <a:srgbClr val="D72827"/>
                </a:solidFill>
                <a:latin typeface="HelveticaNeueLTStd-Bd"/>
                <a:cs typeface="HelveticaNeueLTStd-Bd"/>
              </a:rPr>
              <a:t>YOU can </a:t>
            </a:r>
            <a:r>
              <a:rPr sz="3600" b="1" spc="25" dirty="0">
                <a:solidFill>
                  <a:srgbClr val="D72827"/>
                </a:solidFill>
                <a:latin typeface="HelveticaNeueLTStd-Bd"/>
                <a:cs typeface="HelveticaNeueLTStd-Bd"/>
              </a:rPr>
              <a:t>help save</a:t>
            </a:r>
            <a:r>
              <a:rPr sz="3600" b="1" spc="360" dirty="0">
                <a:solidFill>
                  <a:srgbClr val="D72827"/>
                </a:solidFill>
                <a:latin typeface="HelveticaNeueLTStd-Bd"/>
                <a:cs typeface="HelveticaNeueLTStd-Bd"/>
              </a:rPr>
              <a:t> </a:t>
            </a:r>
            <a:r>
              <a:rPr sz="3600" b="1" spc="35" dirty="0">
                <a:solidFill>
                  <a:srgbClr val="D72827"/>
                </a:solidFill>
                <a:latin typeface="HelveticaNeueLTStd-Bd"/>
                <a:cs typeface="HelveticaNeueLTStd-Bd"/>
              </a:rPr>
              <a:t>lives!</a:t>
            </a:r>
            <a:endParaRPr sz="3600" dirty="0">
              <a:latin typeface="HelveticaNeueLTStd-Bd"/>
              <a:cs typeface="HelveticaNeueLTStd-Bd"/>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967" y="757382"/>
            <a:ext cx="5347229" cy="3255818"/>
          </a:xfrm>
          <a:prstGeom prst="rect">
            <a:avLst/>
          </a:prstGeom>
        </p:spPr>
      </p:pic>
      <p:sp>
        <p:nvSpPr>
          <p:cNvPr id="15" name="object 4"/>
          <p:cNvSpPr/>
          <p:nvPr/>
        </p:nvSpPr>
        <p:spPr>
          <a:xfrm>
            <a:off x="12928600" y="1387243"/>
            <a:ext cx="1996084" cy="1996095"/>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211050" cy="5627181"/>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Pain</a:t>
            </a:r>
            <a:endParaRPr sz="4000" dirty="0">
              <a:solidFill>
                <a:srgbClr val="1D2258"/>
              </a:solidFill>
              <a:latin typeface="HelveticaNeueLTStd-Bd"/>
              <a:cs typeface="HelveticaNeueLTStd-Bd"/>
            </a:endParaRPr>
          </a:p>
          <a:p>
            <a:pPr>
              <a:lnSpc>
                <a:spcPct val="100000"/>
              </a:lnSpc>
              <a:spcBef>
                <a:spcPts val="45"/>
              </a:spcBef>
            </a:pPr>
            <a:endParaRPr sz="3600" dirty="0">
              <a:solidFill>
                <a:srgbClr val="1D2258"/>
              </a:solidFill>
              <a:latin typeface="Times New Roman"/>
              <a:cs typeface="Times New Roman"/>
            </a:endParaRPr>
          </a:p>
          <a:p>
            <a:pPr marL="393700" indent="-381000">
              <a:lnSpc>
                <a:spcPct val="100000"/>
              </a:lnSpc>
              <a:buChar char="•"/>
              <a:tabLst>
                <a:tab pos="393700" algn="l"/>
                <a:tab pos="8564245" algn="l"/>
              </a:tabLst>
            </a:pPr>
            <a:r>
              <a:rPr sz="3000" b="1" dirty="0">
                <a:solidFill>
                  <a:srgbClr val="1D2258"/>
                </a:solidFill>
                <a:latin typeface="HelveticaNeueLTStd-Bd"/>
                <a:cs typeface="HelveticaNeueLTStd-Bd"/>
              </a:rPr>
              <a:t>Tourniquets </a:t>
            </a:r>
            <a:r>
              <a:rPr sz="3000" b="1" spc="5" dirty="0">
                <a:solidFill>
                  <a:srgbClr val="1D2258"/>
                </a:solidFill>
                <a:latin typeface="HelveticaNeueLTStd-Bd"/>
                <a:cs typeface="HelveticaNeueLTStd-Bd"/>
              </a:rPr>
              <a:t>HURT </a:t>
            </a:r>
            <a:r>
              <a:rPr sz="3000" b="1" spc="20" dirty="0">
                <a:solidFill>
                  <a:srgbClr val="1D2258"/>
                </a:solidFill>
                <a:latin typeface="HelveticaNeueLTStd-Bd"/>
                <a:cs typeface="HelveticaNeueLTStd-Bd"/>
              </a:rPr>
              <a:t>when</a:t>
            </a:r>
            <a:r>
              <a:rPr sz="3000" b="1" spc="204" dirty="0">
                <a:solidFill>
                  <a:srgbClr val="1D2258"/>
                </a:solidFill>
                <a:latin typeface="HelveticaNeueLTStd-Bd"/>
                <a:cs typeface="HelveticaNeueLTStd-Bd"/>
              </a:rPr>
              <a:t> </a:t>
            </a:r>
            <a:r>
              <a:rPr sz="3000" b="1" spc="25" dirty="0">
                <a:solidFill>
                  <a:srgbClr val="1D2258"/>
                </a:solidFill>
                <a:latin typeface="HelveticaNeueLTStd-Bd"/>
                <a:cs typeface="HelveticaNeueLTStd-Bd"/>
              </a:rPr>
              <a:t>applied</a:t>
            </a:r>
            <a:r>
              <a:rPr sz="3000" b="1" spc="7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effectively</a:t>
            </a:r>
            <a:r>
              <a:rPr sz="3000" b="1" spc="20" dirty="0">
                <a:solidFill>
                  <a:srgbClr val="27306B"/>
                </a:solidFill>
                <a:latin typeface="HelveticaNeueLTStd-Bd"/>
                <a:cs typeface="HelveticaNeueLTStd-Bd"/>
              </a:rPr>
              <a:t>	(they </a:t>
            </a:r>
            <a:r>
              <a:rPr sz="3000" b="1" spc="5" dirty="0">
                <a:solidFill>
                  <a:srgbClr val="D72827"/>
                </a:solidFill>
                <a:latin typeface="HelveticaNeueLTStd-Bd"/>
                <a:cs typeface="HelveticaNeueLTStd-Bd"/>
              </a:rPr>
              <a:t>HURT </a:t>
            </a:r>
            <a:r>
              <a:rPr sz="3000" b="1" dirty="0">
                <a:solidFill>
                  <a:srgbClr val="D72827"/>
                </a:solidFill>
                <a:latin typeface="HelveticaNeueLTStd-Bd"/>
                <a:cs typeface="HelveticaNeueLTStd-Bd"/>
              </a:rPr>
              <a:t>A</a:t>
            </a:r>
            <a:r>
              <a:rPr sz="3000" b="1" spc="95" dirty="0">
                <a:solidFill>
                  <a:srgbClr val="D72827"/>
                </a:solidFill>
                <a:latin typeface="HelveticaNeueLTStd-Bd"/>
                <a:cs typeface="HelveticaNeueLTStd-Bd"/>
              </a:rPr>
              <a:t> </a:t>
            </a:r>
            <a:r>
              <a:rPr sz="3000" b="1" spc="20" dirty="0">
                <a:solidFill>
                  <a:srgbClr val="D72827"/>
                </a:solidFill>
                <a:latin typeface="HelveticaNeueLTStd-Bd"/>
                <a:cs typeface="HelveticaNeueLTStd-Bd"/>
              </a:rPr>
              <a:t>LOT</a:t>
            </a:r>
            <a:r>
              <a:rPr sz="3000" b="1" spc="20" dirty="0">
                <a:solidFill>
                  <a:srgbClr val="27306B"/>
                </a:solidFill>
                <a:latin typeface="HelveticaNeueLTStd-Bd"/>
                <a:cs typeface="HelveticaNeueLTStd-Bd"/>
              </a:rPr>
              <a:t>)</a:t>
            </a:r>
            <a:endParaRPr sz="3000" dirty="0">
              <a:latin typeface="HelveticaNeueLTStd-Bd"/>
              <a:cs typeface="HelveticaNeueLTStd-Bd"/>
            </a:endParaRPr>
          </a:p>
          <a:p>
            <a:pPr marL="469265">
              <a:lnSpc>
                <a:spcPct val="100000"/>
              </a:lnSpc>
              <a:spcBef>
                <a:spcPts val="1760"/>
              </a:spcBef>
              <a:tabLst>
                <a:tab pos="774065" algn="l"/>
              </a:tabLst>
            </a:pPr>
            <a:r>
              <a:rPr sz="2800" b="1" dirty="0">
                <a:solidFill>
                  <a:srgbClr val="27306B"/>
                </a:solidFill>
                <a:latin typeface="HelveticaNeueLTStd-Bd"/>
                <a:cs typeface="HelveticaNeueLTStd-Bd"/>
              </a:rPr>
              <a:t>-	</a:t>
            </a:r>
            <a:r>
              <a:rPr sz="2800" b="1" spc="20" dirty="0">
                <a:solidFill>
                  <a:srgbClr val="27306B"/>
                </a:solidFill>
                <a:latin typeface="HelveticaNeueLTStd-Bd"/>
                <a:cs typeface="HelveticaNeueLTStd-Bd"/>
              </a:rPr>
              <a:t>Explain </a:t>
            </a:r>
            <a:r>
              <a:rPr sz="2800" b="1" spc="15" dirty="0">
                <a:solidFill>
                  <a:srgbClr val="27306B"/>
                </a:solidFill>
                <a:latin typeface="HelveticaNeueLTStd-Bd"/>
                <a:cs typeface="HelveticaNeueLTStd-Bd"/>
              </a:rPr>
              <a:t>this fact </a:t>
            </a:r>
            <a:r>
              <a:rPr sz="2800" b="1" spc="10" dirty="0">
                <a:solidFill>
                  <a:srgbClr val="1D2258"/>
                </a:solidFill>
                <a:latin typeface="HelveticaNeueLTStd-Bd"/>
                <a:cs typeface="HelveticaNeueLTStd-Bd"/>
              </a:rPr>
              <a:t>to</a:t>
            </a:r>
            <a:r>
              <a:rPr sz="2800" b="1" spc="10" dirty="0">
                <a:solidFill>
                  <a:srgbClr val="27306B"/>
                </a:solidFill>
                <a:latin typeface="HelveticaNeueLTStd-Bd"/>
                <a:cs typeface="HelveticaNeueLTStd-Bd"/>
              </a:rPr>
              <a:t> </a:t>
            </a:r>
            <a:r>
              <a:rPr sz="2800" b="1" spc="15" dirty="0">
                <a:solidFill>
                  <a:srgbClr val="1D2258"/>
                </a:solidFill>
                <a:latin typeface="HelveticaNeueLTStd-Bd"/>
                <a:cs typeface="HelveticaNeueLTStd-Bd"/>
              </a:rPr>
              <a:t>the</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victim</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put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a:t>
            </a:r>
            <a:r>
              <a:rPr sz="3000" b="1" spc="330" dirty="0">
                <a:solidFill>
                  <a:srgbClr val="27306B"/>
                </a:solidFill>
                <a:latin typeface="HelveticaNeueLTStd-Bd"/>
                <a:cs typeface="HelveticaNeueLTStd-Bd"/>
              </a:rPr>
              <a:t> </a:t>
            </a:r>
            <a:r>
              <a:rPr sz="3000" b="1" spc="25" dirty="0">
                <a:solidFill>
                  <a:srgbClr val="27306B"/>
                </a:solidFill>
                <a:latin typeface="HelveticaNeueLTStd-Bd"/>
                <a:cs typeface="HelveticaNeueLTStd-Bd"/>
              </a:rPr>
              <a:t>incorrectly</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a:t>
            </a:r>
            <a:r>
              <a:rPr sz="3000" b="1" spc="25" dirty="0">
                <a:solidFill>
                  <a:srgbClr val="27306B"/>
                </a:solidFill>
                <a:latin typeface="HelveticaNeueLTStd-Bd"/>
                <a:cs typeface="HelveticaNeueLTStd-Bd"/>
              </a:rPr>
              <a:t>should </a:t>
            </a:r>
            <a:r>
              <a:rPr sz="3000" b="1" spc="20" dirty="0">
                <a:solidFill>
                  <a:srgbClr val="27306B"/>
                </a:solidFill>
                <a:latin typeface="HelveticaNeueLTStd-Bd"/>
                <a:cs typeface="HelveticaNeueLTStd-Bd"/>
              </a:rPr>
              <a:t>take the </a:t>
            </a:r>
            <a:r>
              <a:rPr sz="3000" b="1" spc="30" dirty="0">
                <a:solidFill>
                  <a:srgbClr val="27306B"/>
                </a:solidFill>
                <a:latin typeface="HelveticaNeueLTStd-Bd"/>
                <a:cs typeface="HelveticaNeueLTStd-Bd"/>
              </a:rPr>
              <a:t>tourniquet</a:t>
            </a:r>
            <a:r>
              <a:rPr sz="3000" b="1" spc="335" dirty="0">
                <a:solidFill>
                  <a:srgbClr val="27306B"/>
                </a:solidFill>
                <a:latin typeface="HelveticaNeueLTStd-Bd"/>
                <a:cs typeface="HelveticaNeueLTStd-Bd"/>
              </a:rPr>
              <a:t> </a:t>
            </a:r>
            <a:r>
              <a:rPr sz="3000" b="1" dirty="0">
                <a:solidFill>
                  <a:srgbClr val="27306B"/>
                </a:solidFill>
                <a:latin typeface="HelveticaNeueLTStd-Bd"/>
                <a:cs typeface="HelveticaNeueLTStd-Bd"/>
              </a:rPr>
              <a:t>off</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Once </a:t>
            </a:r>
            <a:r>
              <a:rPr sz="3000" b="1" spc="25" dirty="0">
                <a:solidFill>
                  <a:srgbClr val="27306B"/>
                </a:solidFill>
                <a:latin typeface="HelveticaNeueLTStd-Bd"/>
                <a:cs typeface="HelveticaNeueLTStd-Bd"/>
              </a:rPr>
              <a:t>paramedics arrive, </a:t>
            </a:r>
            <a:r>
              <a:rPr sz="3000" b="1" spc="20" dirty="0">
                <a:solidFill>
                  <a:srgbClr val="27306B"/>
                </a:solidFill>
                <a:latin typeface="HelveticaNeueLTStd-Bd"/>
                <a:cs typeface="HelveticaNeueLTStd-Bd"/>
              </a:rPr>
              <a:t>they will </a:t>
            </a:r>
            <a:r>
              <a:rPr sz="3000" b="1" spc="10" dirty="0">
                <a:solidFill>
                  <a:srgbClr val="27306B"/>
                </a:solidFill>
                <a:latin typeface="HelveticaNeueLTStd-Bd"/>
                <a:cs typeface="HelveticaNeueLTStd-Bd"/>
              </a:rPr>
              <a:t>treat </a:t>
            </a:r>
            <a:r>
              <a:rPr sz="3000" b="1" spc="20" dirty="0">
                <a:solidFill>
                  <a:srgbClr val="27306B"/>
                </a:solidFill>
                <a:latin typeface="HelveticaNeueLTStd-Bd"/>
                <a:cs typeface="HelveticaNeueLTStd-Bd"/>
              </a:rPr>
              <a:t>the pain with</a:t>
            </a:r>
            <a:r>
              <a:rPr sz="3000" b="1" spc="36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medication</a:t>
            </a:r>
            <a:endParaRPr sz="30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2672695" cy="5918200"/>
          </a:xfrm>
          <a:prstGeom prst="rect">
            <a:avLst/>
          </a:prstGeom>
        </p:spPr>
        <p:txBody>
          <a:bodyPr vert="horz" wrap="square" lIns="0" tIns="0" rIns="0" bIns="0" rtlCol="0">
            <a:spAutoFit/>
          </a:bodyPr>
          <a:lstStyle/>
          <a:p>
            <a:pPr marL="12700">
              <a:lnSpc>
                <a:spcPct val="100000"/>
              </a:lnSpc>
            </a:pPr>
            <a:r>
              <a:rPr sz="4000" b="1" spc="30" dirty="0">
                <a:solidFill>
                  <a:srgbClr val="27306B"/>
                </a:solidFill>
                <a:latin typeface="HelveticaNeueLTStd-Bd"/>
                <a:cs typeface="HelveticaNeueLTStd-Bd"/>
              </a:rPr>
              <a:t>Common</a:t>
            </a:r>
            <a:r>
              <a:rPr sz="4000" b="1" spc="-5" dirty="0">
                <a:solidFill>
                  <a:srgbClr val="27306B"/>
                </a:solidFill>
                <a:latin typeface="HelveticaNeueLTStd-Bd"/>
                <a:cs typeface="HelveticaNeueLTStd-Bd"/>
              </a:rPr>
              <a:t> </a:t>
            </a:r>
            <a:r>
              <a:rPr sz="4000" b="1" spc="40" dirty="0">
                <a:solidFill>
                  <a:srgbClr val="1D2258"/>
                </a:solidFill>
                <a:latin typeface="HelveticaNeueLTStd-Bd"/>
                <a:cs typeface="HelveticaNeueLTStd-Bd"/>
              </a:rPr>
              <a:t>Mistakes</a:t>
            </a:r>
            <a:endParaRPr sz="4000" dirty="0">
              <a:solidFill>
                <a:srgbClr val="1D2258"/>
              </a:solidFill>
              <a:latin typeface="HelveticaNeueLTStd-Bd"/>
              <a:cs typeface="HelveticaNeueLTStd-Bd"/>
            </a:endParaRPr>
          </a:p>
          <a:p>
            <a:pPr marL="393700" marR="5080" indent="-381000">
              <a:lnSpc>
                <a:spcPct val="111100"/>
              </a:lnSpc>
              <a:spcBef>
                <a:spcPts val="2185"/>
              </a:spcBef>
              <a:buChar char="•"/>
              <a:tabLst>
                <a:tab pos="393700" algn="l"/>
              </a:tabLst>
            </a:pPr>
            <a:r>
              <a:rPr sz="3000" b="1" spc="20" dirty="0">
                <a:solidFill>
                  <a:srgbClr val="27306B"/>
                </a:solidFill>
                <a:latin typeface="HelveticaNeueLTStd-Bd"/>
                <a:cs typeface="HelveticaNeueLTStd-Bd"/>
              </a:rPr>
              <a:t>Not </a:t>
            </a:r>
            <a:r>
              <a:rPr sz="3000" b="1" spc="20" dirty="0">
                <a:solidFill>
                  <a:srgbClr val="D72827"/>
                </a:solidFill>
                <a:latin typeface="HelveticaNeueLTStd-Bd"/>
                <a:cs typeface="HelveticaNeueLTStd-Bd"/>
              </a:rPr>
              <a:t>using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or </a:t>
            </a:r>
            <a:r>
              <a:rPr sz="3000" b="1" spc="25" dirty="0">
                <a:solidFill>
                  <a:srgbClr val="27306B"/>
                </a:solidFill>
                <a:latin typeface="HelveticaNeueLTStd-Bd"/>
                <a:cs typeface="HelveticaNeueLTStd-Bd"/>
              </a:rPr>
              <a:t>waiting </a:t>
            </a:r>
            <a:r>
              <a:rPr sz="3000" b="1" spc="20" dirty="0">
                <a:solidFill>
                  <a:srgbClr val="27306B"/>
                </a:solidFill>
                <a:latin typeface="HelveticaNeueLTStd-Bd"/>
                <a:cs typeface="HelveticaNeueLTStd-Bd"/>
              </a:rPr>
              <a:t>too long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apply </a:t>
            </a:r>
            <a:r>
              <a:rPr sz="3000" b="1" spc="15" dirty="0">
                <a:solidFill>
                  <a:srgbClr val="27306B"/>
                </a:solidFill>
                <a:latin typeface="HelveticaNeueLTStd-Bd"/>
                <a:cs typeface="HelveticaNeueLTStd-Bd"/>
              </a:rPr>
              <a:t>it </a:t>
            </a:r>
            <a:r>
              <a:rPr sz="3000" b="1" spc="20" dirty="0">
                <a:solidFill>
                  <a:srgbClr val="27306B"/>
                </a:solidFill>
                <a:latin typeface="HelveticaNeueLTStd-Bd"/>
                <a:cs typeface="HelveticaNeueLTStd-Bd"/>
              </a:rPr>
              <a:t>when </a:t>
            </a:r>
            <a:r>
              <a:rPr sz="3000" b="1" spc="10" dirty="0">
                <a:solidFill>
                  <a:srgbClr val="27306B"/>
                </a:solidFill>
                <a:latin typeface="HelveticaNeueLTStd-Bd"/>
                <a:cs typeface="HelveticaNeueLTStd-Bd"/>
              </a:rPr>
              <a:t>there </a:t>
            </a:r>
            <a:r>
              <a:rPr sz="3000" b="1" spc="30" dirty="0">
                <a:solidFill>
                  <a:srgbClr val="27306B"/>
                </a:solidFill>
                <a:latin typeface="HelveticaNeueLTStd-Bd"/>
                <a:cs typeface="HelveticaNeueLTStd-Bd"/>
              </a:rPr>
              <a:t>is  </a:t>
            </a:r>
            <a:r>
              <a:rPr sz="3000" b="1" spc="20" dirty="0">
                <a:solidFill>
                  <a:srgbClr val="27306B"/>
                </a:solidFill>
                <a:latin typeface="HelveticaNeueLTStd-Bd"/>
                <a:cs typeface="HelveticaNeueLTStd-Bd"/>
              </a:rPr>
              <a:t>life-threatening</a:t>
            </a:r>
            <a:r>
              <a:rPr sz="3000" b="1" spc="30" dirty="0">
                <a:solidFill>
                  <a:srgbClr val="27306B"/>
                </a:solidFill>
                <a:latin typeface="HelveticaNeueLTStd-Bd"/>
                <a:cs typeface="HelveticaNeueLTStd-Bd"/>
              </a:rPr>
              <a:t> 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a:t>
            </a:r>
            <a:r>
              <a:rPr sz="3000" b="1" spc="25" dirty="0">
                <a:solidFill>
                  <a:srgbClr val="27306B"/>
                </a:solidFill>
                <a:latin typeface="HelveticaNeueLTStd-Bd"/>
                <a:cs typeface="HelveticaNeueLTStd-Bd"/>
              </a:rPr>
              <a:t>making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tight </a:t>
            </a:r>
            <a:r>
              <a:rPr sz="3000" b="1" spc="25" dirty="0">
                <a:solidFill>
                  <a:srgbClr val="27306B"/>
                </a:solidFill>
                <a:latin typeface="HelveticaNeueLTStd-Bd"/>
                <a:cs typeface="HelveticaNeueLTStd-Bd"/>
              </a:rPr>
              <a:t>enough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a:t>
            </a:r>
            <a:r>
              <a:rPr sz="3000" b="1" spc="31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using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second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if</a:t>
            </a:r>
            <a:r>
              <a:rPr sz="3000" b="1" spc="2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needed</a:t>
            </a:r>
            <a:endParaRPr sz="3000" dirty="0">
              <a:latin typeface="HelveticaNeueLTStd-Bd"/>
              <a:cs typeface="HelveticaNeueLTStd-Bd"/>
            </a:endParaRPr>
          </a:p>
          <a:p>
            <a:pPr marL="393700" marR="654050" indent="-381000">
              <a:lnSpc>
                <a:spcPct val="111100"/>
              </a:lnSpc>
              <a:spcBef>
                <a:spcPts val="800"/>
              </a:spcBef>
              <a:buChar char="•"/>
              <a:tabLst>
                <a:tab pos="393700" algn="l"/>
              </a:tabLst>
            </a:pPr>
            <a:r>
              <a:rPr sz="3000" b="1" spc="25" dirty="0">
                <a:solidFill>
                  <a:srgbClr val="27306B"/>
                </a:solidFill>
                <a:latin typeface="HelveticaNeueLTStd-Bd"/>
                <a:cs typeface="HelveticaNeueLTStd-Bd"/>
              </a:rPr>
              <a:t>Periodically loosening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allow blood </a:t>
            </a:r>
            <a:r>
              <a:rPr sz="3000" b="1" spc="30" dirty="0">
                <a:solidFill>
                  <a:srgbClr val="27306B"/>
                </a:solidFill>
                <a:latin typeface="HelveticaNeueLTStd-Bd"/>
                <a:cs typeface="HelveticaNeueLTStd-Bd"/>
              </a:rPr>
              <a:t>flow </a:t>
            </a:r>
            <a:r>
              <a:rPr sz="3000" b="1" spc="15" dirty="0">
                <a:solidFill>
                  <a:srgbClr val="27306B"/>
                </a:solidFill>
                <a:latin typeface="HelveticaNeueLTStd-Bd"/>
                <a:cs typeface="HelveticaNeueLTStd-Bd"/>
              </a:rPr>
              <a:t>to </a:t>
            </a:r>
            <a:r>
              <a:rPr sz="3000" b="1" spc="3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injured</a:t>
            </a:r>
            <a:r>
              <a:rPr sz="3000" b="1" spc="10"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extremity</a:t>
            </a:r>
            <a:endParaRPr sz="3000" dirty="0">
              <a:latin typeface="HelveticaNeueLTStd-Bd"/>
              <a:cs typeface="HelveticaNeueLTStd-Bd"/>
            </a:endParaRPr>
          </a:p>
          <a:p>
            <a:pPr marL="774065" lvl="1" indent="-304165">
              <a:lnSpc>
                <a:spcPct val="100000"/>
              </a:lnSpc>
              <a:spcBef>
                <a:spcPts val="800"/>
              </a:spcBef>
              <a:buChar char="-"/>
              <a:tabLst>
                <a:tab pos="774700" algn="l"/>
              </a:tabLst>
            </a:pPr>
            <a:r>
              <a:rPr sz="2800" b="1" spc="20" dirty="0">
                <a:solidFill>
                  <a:srgbClr val="27306B"/>
                </a:solidFill>
                <a:latin typeface="HelveticaNeueLTStd-Bd"/>
                <a:cs typeface="HelveticaNeueLTStd-Bd"/>
              </a:rPr>
              <a:t>Causes unacceptable additional blood loss—</a:t>
            </a:r>
            <a:r>
              <a:rPr sz="2800" b="1" spc="20" dirty="0">
                <a:solidFill>
                  <a:srgbClr val="D72827"/>
                </a:solidFill>
                <a:latin typeface="HelveticaNeueLTStd-Bd"/>
                <a:cs typeface="HelveticaNeueLTStd-Bd"/>
              </a:rPr>
              <a:t>DO </a:t>
            </a:r>
            <a:r>
              <a:rPr sz="2800" b="1" spc="15" dirty="0">
                <a:solidFill>
                  <a:srgbClr val="D72827"/>
                </a:solidFill>
                <a:latin typeface="HelveticaNeueLTStd-Bd"/>
                <a:cs typeface="HelveticaNeueLTStd-Bd"/>
              </a:rPr>
              <a:t>NOT</a:t>
            </a:r>
            <a:r>
              <a:rPr sz="2800" b="1" spc="204" dirty="0">
                <a:solidFill>
                  <a:srgbClr val="D72827"/>
                </a:solidFill>
                <a:latin typeface="HelveticaNeueLTStd-Bd"/>
                <a:cs typeface="HelveticaNeueLTStd-Bd"/>
              </a:rPr>
              <a:t> </a:t>
            </a:r>
            <a:r>
              <a:rPr sz="2800" b="1" spc="25" dirty="0">
                <a:solidFill>
                  <a:srgbClr val="D72827"/>
                </a:solidFill>
                <a:latin typeface="HelveticaNeueLTStd-Bd"/>
                <a:cs typeface="HelveticaNeueLTStd-Bd"/>
              </a:rPr>
              <a:t>LOOSEN</a:t>
            </a:r>
            <a:endParaRPr sz="2800" dirty="0">
              <a:latin typeface="HelveticaNeueLTStd-Bd"/>
              <a:cs typeface="HelveticaNeueLTStd-Bd"/>
            </a:endParaRPr>
          </a:p>
          <a:p>
            <a:pPr marL="393700" indent="-381000">
              <a:lnSpc>
                <a:spcPct val="100000"/>
              </a:lnSpc>
              <a:spcBef>
                <a:spcPts val="1240"/>
              </a:spcBef>
              <a:buChar char="•"/>
              <a:tabLst>
                <a:tab pos="393700" algn="l"/>
              </a:tabLst>
            </a:pPr>
            <a:r>
              <a:rPr sz="3000" b="1" spc="25" dirty="0">
                <a:solidFill>
                  <a:srgbClr val="27306B"/>
                </a:solidFill>
                <a:latin typeface="HelveticaNeueLTStd-Bd"/>
                <a:cs typeface="HelveticaNeueLTStd-Bd"/>
              </a:rPr>
              <a:t>Removing </a:t>
            </a:r>
            <a:r>
              <a:rPr sz="3000" b="1" dirty="0">
                <a:solidFill>
                  <a:srgbClr val="27306B"/>
                </a:solidFill>
                <a:latin typeface="HelveticaNeueLTStd-Bd"/>
                <a:cs typeface="HelveticaNeueLTStd-Bd"/>
              </a:rPr>
              <a:t>a </a:t>
            </a:r>
            <a:r>
              <a:rPr sz="3000" b="1" spc="35" dirty="0">
                <a:solidFill>
                  <a:srgbClr val="1D2258"/>
                </a:solidFill>
                <a:latin typeface="HelveticaNeueLTStd-Bd"/>
                <a:cs typeface="HelveticaNeueLTStd-Bd"/>
              </a:rPr>
              <a:t>tourniquet</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27306B"/>
                </a:solidFill>
                <a:latin typeface="HelveticaNeueLTStd-Bd"/>
                <a:cs typeface="HelveticaNeueLTStd-Bd"/>
              </a:rPr>
              <a:t>Only </a:t>
            </a:r>
            <a:r>
              <a:rPr sz="2800" b="1" dirty="0">
                <a:solidFill>
                  <a:srgbClr val="27306B"/>
                </a:solidFill>
                <a:latin typeface="HelveticaNeueLTStd-Bd"/>
                <a:cs typeface="HelveticaNeueLTStd-Bd"/>
              </a:rPr>
              <a:t>a </a:t>
            </a:r>
            <a:r>
              <a:rPr sz="2800" b="1" spc="20" dirty="0">
                <a:solidFill>
                  <a:srgbClr val="27306B"/>
                </a:solidFill>
                <a:latin typeface="HelveticaNeueLTStd-Bd"/>
                <a:cs typeface="HelveticaNeueLTStd-Bd"/>
              </a:rPr>
              <a:t>paramedic </a:t>
            </a:r>
            <a:r>
              <a:rPr sz="2800" b="1" spc="10" dirty="0">
                <a:solidFill>
                  <a:srgbClr val="27306B"/>
                </a:solidFill>
                <a:latin typeface="HelveticaNeueLTStd-Bd"/>
                <a:cs typeface="HelveticaNeueLTStd-Bd"/>
              </a:rPr>
              <a:t>or </a:t>
            </a:r>
            <a:r>
              <a:rPr sz="2800" b="1" spc="20" dirty="0">
                <a:solidFill>
                  <a:srgbClr val="27306B"/>
                </a:solidFill>
                <a:latin typeface="HelveticaNeueLTStd-Bd"/>
                <a:cs typeface="HelveticaNeueLTStd-Bd"/>
              </a:rPr>
              <a:t>physician should loosen </a:t>
            </a:r>
            <a:r>
              <a:rPr sz="2800" b="1" spc="10" dirty="0">
                <a:solidFill>
                  <a:srgbClr val="27306B"/>
                </a:solidFill>
                <a:latin typeface="HelveticaNeueLTStd-Bd"/>
                <a:cs typeface="HelveticaNeueLTStd-Bd"/>
              </a:rPr>
              <a:t>or remove</a:t>
            </a:r>
            <a:r>
              <a:rPr sz="2800" b="1" spc="36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it</a:t>
            </a:r>
            <a:endParaRPr sz="28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85700" cy="566488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4814570" marR="2825115" algn="ctr">
              <a:lnSpc>
                <a:spcPct val="111600"/>
              </a:lnSpc>
              <a:spcBef>
                <a:spcPts val="3665"/>
              </a:spcBef>
            </a:pPr>
            <a:r>
              <a:rPr sz="7200" b="1" spc="70" dirty="0">
                <a:solidFill>
                  <a:srgbClr val="27306B"/>
                </a:solidFill>
                <a:latin typeface="HelveticaNeueLTStd-Bd"/>
                <a:cs typeface="HelveticaNeueLTStd-Bd"/>
              </a:rPr>
              <a:t>Questions  about</a:t>
            </a:r>
            <a:endParaRPr sz="7200" dirty="0">
              <a:latin typeface="HelveticaNeueLTStd-Bd"/>
              <a:cs typeface="HelveticaNeueLTStd-Bd"/>
            </a:endParaRPr>
          </a:p>
          <a:p>
            <a:pPr marL="1981835" algn="ctr">
              <a:lnSpc>
                <a:spcPts val="8615"/>
              </a:lnSpc>
              <a:spcBef>
                <a:spcPts val="1000"/>
              </a:spcBef>
            </a:pPr>
            <a:r>
              <a:rPr sz="7200" b="1" spc="80" dirty="0">
                <a:solidFill>
                  <a:srgbClr val="27306B"/>
                </a:solidFill>
                <a:latin typeface="HelveticaNeueLTStd-Bd"/>
                <a:cs typeface="HelveticaNeueLTStd-Bd"/>
              </a:rPr>
              <a:t>tourniquets?</a:t>
            </a:r>
            <a:endParaRPr sz="72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3956989" y="5377271"/>
            <a:ext cx="8732520" cy="1094740"/>
          </a:xfrm>
          <a:prstGeom prst="rect">
            <a:avLst/>
          </a:prstGeom>
        </p:spPr>
        <p:txBody>
          <a:bodyPr vert="horz" wrap="square" lIns="0" tIns="0" rIns="0" bIns="0" rtlCol="0">
            <a:spAutoFit/>
          </a:bodyPr>
          <a:lstStyle/>
          <a:p>
            <a:pPr marL="12700">
              <a:lnSpc>
                <a:spcPts val="8615"/>
              </a:lnSpc>
            </a:pPr>
            <a:r>
              <a:rPr sz="7200" b="1" spc="-5" dirty="0">
                <a:solidFill>
                  <a:srgbClr val="27306B"/>
                </a:solidFill>
                <a:latin typeface="HelveticaNeueLTStd-Bd"/>
                <a:cs typeface="HelveticaNeueLTStd-Bd"/>
              </a:rPr>
              <a:t>Tourniquet</a:t>
            </a:r>
            <a:r>
              <a:rPr sz="7200" b="1" spc="45"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2" name="object 12"/>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3" name="object 13"/>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4" name="object 14"/>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5" name="object 15"/>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16" name="object 16"/>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7" name="object 17"/>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8" name="object 18"/>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9" name="object 19"/>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0" name="object 20"/>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1" name="object 21"/>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2" name="object 22"/>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5" name="object 2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6" name="object 2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7" name="object 2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8" name="object 2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9" name="object 29"/>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0" name="object 30"/>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1" name="object 31"/>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2" name="object 32"/>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3" name="object 33"/>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4" name="object 34"/>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5" name="object 35"/>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6" name="object 36"/>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7" name="object 37"/>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8" name="object 38"/>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9" name="object 39"/>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0" name="object 40"/>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1" name="object 41"/>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2" name="object 4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4" name="object 4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5" name="object 4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6" name="object 4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8" name="object 4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9" name="object 4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0" name="object 5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1" name="object 5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2" name="object 5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2" name="object 12"/>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3" name="object 13"/>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4" name="object 14"/>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5" name="object 15"/>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6" name="object 16"/>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7" name="object 17"/>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8" name="object 18"/>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9" name="object 19"/>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0" name="object 2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1" name="object 2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2" name="object 2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5" name="object 2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9" name="object 2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0" name="object 3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1" name="object 3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2" name="object 3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3" name="object 3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4" name="object 3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5" name="object 3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6" name="object 3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7" name="object 3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9" name="object 3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0" name="object 4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1" name="object 4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2" name="object 4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4" name="object 4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5" name="object 4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6" name="object 4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9" name="object 4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0" name="object 5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2" name="object 5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3" name="object 5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4" name="object 5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5" name="object 5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6" name="object 5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10274052" y="5160049"/>
            <a:ext cx="127000" cy="1288415"/>
          </a:xfrm>
          <a:custGeom>
            <a:avLst/>
            <a:gdLst/>
            <a:ahLst/>
            <a:cxnLst/>
            <a:rect l="l" t="t" r="r" b="b"/>
            <a:pathLst>
              <a:path w="127000" h="1288414">
                <a:moveTo>
                  <a:pt x="0" y="1287932"/>
                </a:moveTo>
                <a:lnTo>
                  <a:pt x="127000" y="1287932"/>
                </a:lnTo>
                <a:lnTo>
                  <a:pt x="127000" y="0"/>
                </a:lnTo>
                <a:lnTo>
                  <a:pt x="0" y="0"/>
                </a:lnTo>
                <a:lnTo>
                  <a:pt x="0" y="1287932"/>
                </a:lnTo>
                <a:close/>
              </a:path>
            </a:pathLst>
          </a:custGeom>
          <a:solidFill>
            <a:srgbClr val="FFFFFF"/>
          </a:solidFill>
        </p:spPr>
        <p:txBody>
          <a:bodyPr wrap="square" lIns="0" tIns="0" rIns="0" bIns="0" rtlCol="0"/>
          <a:lstStyle/>
          <a:p>
            <a:endParaRPr dirty="0"/>
          </a:p>
        </p:txBody>
      </p:sp>
      <p:sp>
        <p:nvSpPr>
          <p:cNvPr id="10" name="object 10"/>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3" name="object 13"/>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4" name="object 14"/>
          <p:cNvSpPr/>
          <p:nvPr/>
        </p:nvSpPr>
        <p:spPr>
          <a:xfrm>
            <a:off x="8004657" y="7244972"/>
            <a:ext cx="1520825" cy="127000"/>
          </a:xfrm>
          <a:custGeom>
            <a:avLst/>
            <a:gdLst/>
            <a:ahLst/>
            <a:cxnLst/>
            <a:rect l="l" t="t" r="r" b="b"/>
            <a:pathLst>
              <a:path w="1520825" h="127000">
                <a:moveTo>
                  <a:pt x="0" y="127000"/>
                </a:moveTo>
                <a:lnTo>
                  <a:pt x="1520342" y="127000"/>
                </a:lnTo>
                <a:lnTo>
                  <a:pt x="1520342" y="0"/>
                </a:lnTo>
                <a:lnTo>
                  <a:pt x="0" y="0"/>
                </a:lnTo>
                <a:lnTo>
                  <a:pt x="0" y="127000"/>
                </a:lnTo>
                <a:close/>
              </a:path>
            </a:pathLst>
          </a:custGeom>
          <a:solidFill>
            <a:srgbClr val="E22726"/>
          </a:solidFill>
        </p:spPr>
        <p:txBody>
          <a:bodyPr wrap="square" lIns="0" tIns="0" rIns="0" bIns="0" rtlCol="0"/>
          <a:lstStyle/>
          <a:p>
            <a:endParaRPr dirty="0"/>
          </a:p>
        </p:txBody>
      </p:sp>
      <p:sp>
        <p:nvSpPr>
          <p:cNvPr id="15" name="object 15"/>
          <p:cNvSpPr/>
          <p:nvPr/>
        </p:nvSpPr>
        <p:spPr>
          <a:xfrm>
            <a:off x="7768166" y="7162575"/>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6" name="object 16"/>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7" name="object 17"/>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8" name="object 18"/>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9" name="object 19"/>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20" name="object 20"/>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1" name="object 21"/>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22" name="object 22"/>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3" name="object 23"/>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4" name="object 24"/>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5" name="object 25"/>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p:nvPr/>
        </p:nvSpPr>
        <p:spPr>
          <a:xfrm>
            <a:off x="9300385" y="619025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9" name="object 29"/>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0" name="object 30"/>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1" name="object 31"/>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2" name="object 32"/>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33" name="object 33"/>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4" name="object 34"/>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5" name="object 35"/>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6" name="object 36"/>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7" name="object 37"/>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8" name="object 38"/>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9" name="object 39"/>
          <p:cNvSpPr txBox="1"/>
          <p:nvPr/>
        </p:nvSpPr>
        <p:spPr>
          <a:xfrm>
            <a:off x="9679273" y="6746355"/>
            <a:ext cx="1307465" cy="1106805"/>
          </a:xfrm>
          <a:prstGeom prst="rect">
            <a:avLst/>
          </a:prstGeom>
        </p:spPr>
        <p:txBody>
          <a:bodyPr vert="horz" wrap="square" lIns="0" tIns="0" rIns="0" bIns="0" rtlCol="0">
            <a:spAutoFit/>
          </a:bodyPr>
          <a:lstStyle/>
          <a:p>
            <a:pPr marL="12700" marR="5080" indent="-635" algn="ctr">
              <a:lnSpc>
                <a:spcPct val="100000"/>
              </a:lnSpc>
            </a:pPr>
            <a:r>
              <a:rPr sz="2400" dirty="0">
                <a:latin typeface="HelveticaNeueLTStd-Md"/>
                <a:cs typeface="HelveticaNeueLTStd-Md"/>
              </a:rPr>
              <a:t>Neck,  shoulde</a:t>
            </a:r>
            <a:r>
              <a:rPr sz="2400" spc="-225" dirty="0">
                <a:latin typeface="HelveticaNeueLTStd-Md"/>
                <a:cs typeface="HelveticaNeueLTStd-Md"/>
              </a:rPr>
              <a:t>r</a:t>
            </a:r>
            <a:r>
              <a:rPr sz="2400" dirty="0">
                <a:latin typeface="HelveticaNeueLTStd-Md"/>
                <a:cs typeface="HelveticaNeueLTStd-Md"/>
              </a:rPr>
              <a:t>,  </a:t>
            </a:r>
            <a:r>
              <a:rPr sz="2400" spc="-10" dirty="0">
                <a:latin typeface="HelveticaNeueLTStd-Md"/>
                <a:cs typeface="HelveticaNeueLTStd-Md"/>
              </a:rPr>
              <a:t>groin</a:t>
            </a:r>
            <a:endParaRPr sz="2400" dirty="0">
              <a:latin typeface="HelveticaNeueLTStd-Md"/>
              <a:cs typeface="HelveticaNeueLTStd-Md"/>
            </a:endParaRPr>
          </a:p>
        </p:txBody>
      </p:sp>
      <p:sp>
        <p:nvSpPr>
          <p:cNvPr id="40" name="object 40"/>
          <p:cNvSpPr txBox="1"/>
          <p:nvPr/>
        </p:nvSpPr>
        <p:spPr>
          <a:xfrm>
            <a:off x="11919857"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41" name="object 4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42" name="object 4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44" name="object 4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5" name="object 4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6" name="object 4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7" name="object 4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9" name="object 4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50" name="object 5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10025281" y="5923050"/>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2" name="object 5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3" name="object 5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4" name="object 5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55" name="object 5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6" name="object 5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7" name="object 5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8" name="object 5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9" name="object 5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60" name="object 6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61" name="object 6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62" name="object 6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3" name="object 63"/>
          <p:cNvSpPr/>
          <p:nvPr/>
        </p:nvSpPr>
        <p:spPr>
          <a:xfrm>
            <a:off x="10181920" y="5932079"/>
            <a:ext cx="301625" cy="581660"/>
          </a:xfrm>
          <a:custGeom>
            <a:avLst/>
            <a:gdLst/>
            <a:ahLst/>
            <a:cxnLst/>
            <a:rect l="l" t="t" r="r" b="b"/>
            <a:pathLst>
              <a:path w="301625" h="581659">
                <a:moveTo>
                  <a:pt x="235235" y="158750"/>
                </a:moveTo>
                <a:lnTo>
                  <a:pt x="93395" y="158750"/>
                </a:lnTo>
                <a:lnTo>
                  <a:pt x="96297" y="171450"/>
                </a:lnTo>
                <a:lnTo>
                  <a:pt x="99756" y="184150"/>
                </a:lnTo>
                <a:lnTo>
                  <a:pt x="102366" y="196850"/>
                </a:lnTo>
                <a:lnTo>
                  <a:pt x="102506" y="201930"/>
                </a:lnTo>
                <a:lnTo>
                  <a:pt x="102603" y="210820"/>
                </a:lnTo>
                <a:lnTo>
                  <a:pt x="102031" y="217170"/>
                </a:lnTo>
                <a:lnTo>
                  <a:pt x="100977" y="223520"/>
                </a:lnTo>
                <a:lnTo>
                  <a:pt x="99885" y="231140"/>
                </a:lnTo>
                <a:lnTo>
                  <a:pt x="96121" y="256540"/>
                </a:lnTo>
                <a:lnTo>
                  <a:pt x="94072" y="269240"/>
                </a:lnTo>
                <a:lnTo>
                  <a:pt x="91643" y="281940"/>
                </a:lnTo>
                <a:lnTo>
                  <a:pt x="88870" y="298450"/>
                </a:lnTo>
                <a:lnTo>
                  <a:pt x="87095" y="313690"/>
                </a:lnTo>
                <a:lnTo>
                  <a:pt x="86430" y="326390"/>
                </a:lnTo>
                <a:lnTo>
                  <a:pt x="86338" y="332740"/>
                </a:lnTo>
                <a:lnTo>
                  <a:pt x="86461" y="344170"/>
                </a:lnTo>
                <a:lnTo>
                  <a:pt x="87180" y="355600"/>
                </a:lnTo>
                <a:lnTo>
                  <a:pt x="88326" y="365760"/>
                </a:lnTo>
                <a:lnTo>
                  <a:pt x="89613" y="375920"/>
                </a:lnTo>
                <a:lnTo>
                  <a:pt x="90754" y="386080"/>
                </a:lnTo>
                <a:lnTo>
                  <a:pt x="91363" y="392430"/>
                </a:lnTo>
                <a:lnTo>
                  <a:pt x="90500" y="398780"/>
                </a:lnTo>
                <a:lnTo>
                  <a:pt x="90030" y="405130"/>
                </a:lnTo>
                <a:lnTo>
                  <a:pt x="89076" y="421640"/>
                </a:lnTo>
                <a:lnTo>
                  <a:pt x="88374" y="429260"/>
                </a:lnTo>
                <a:lnTo>
                  <a:pt x="87198" y="436880"/>
                </a:lnTo>
                <a:lnTo>
                  <a:pt x="85542" y="452120"/>
                </a:lnTo>
                <a:lnTo>
                  <a:pt x="86090" y="467360"/>
                </a:lnTo>
                <a:lnTo>
                  <a:pt x="88137" y="482600"/>
                </a:lnTo>
                <a:lnTo>
                  <a:pt x="90982" y="497840"/>
                </a:lnTo>
                <a:lnTo>
                  <a:pt x="92713" y="506730"/>
                </a:lnTo>
                <a:lnTo>
                  <a:pt x="94295" y="515620"/>
                </a:lnTo>
                <a:lnTo>
                  <a:pt x="95685" y="524510"/>
                </a:lnTo>
                <a:lnTo>
                  <a:pt x="96837" y="533400"/>
                </a:lnTo>
                <a:lnTo>
                  <a:pt x="97535" y="539750"/>
                </a:lnTo>
                <a:lnTo>
                  <a:pt x="96481" y="546100"/>
                </a:lnTo>
                <a:lnTo>
                  <a:pt x="95605" y="553720"/>
                </a:lnTo>
                <a:lnTo>
                  <a:pt x="93992" y="554990"/>
                </a:lnTo>
                <a:lnTo>
                  <a:pt x="88849" y="562610"/>
                </a:lnTo>
                <a:lnTo>
                  <a:pt x="84645" y="567690"/>
                </a:lnTo>
                <a:lnTo>
                  <a:pt x="76301" y="571500"/>
                </a:lnTo>
                <a:lnTo>
                  <a:pt x="73990" y="572770"/>
                </a:lnTo>
                <a:lnTo>
                  <a:pt x="69227" y="574040"/>
                </a:lnTo>
                <a:lnTo>
                  <a:pt x="67513" y="576580"/>
                </a:lnTo>
                <a:lnTo>
                  <a:pt x="68376" y="580390"/>
                </a:lnTo>
                <a:lnTo>
                  <a:pt x="69875" y="581660"/>
                </a:lnTo>
                <a:lnTo>
                  <a:pt x="92417" y="581660"/>
                </a:lnTo>
                <a:lnTo>
                  <a:pt x="99593" y="580390"/>
                </a:lnTo>
                <a:lnTo>
                  <a:pt x="103822" y="577850"/>
                </a:lnTo>
                <a:lnTo>
                  <a:pt x="118033" y="577850"/>
                </a:lnTo>
                <a:lnTo>
                  <a:pt x="120053" y="576580"/>
                </a:lnTo>
                <a:lnTo>
                  <a:pt x="117030" y="565150"/>
                </a:lnTo>
                <a:lnTo>
                  <a:pt x="115531" y="557530"/>
                </a:lnTo>
                <a:lnTo>
                  <a:pt x="117093" y="549910"/>
                </a:lnTo>
                <a:lnTo>
                  <a:pt x="115571" y="535940"/>
                </a:lnTo>
                <a:lnTo>
                  <a:pt x="116338" y="520700"/>
                </a:lnTo>
                <a:lnTo>
                  <a:pt x="118762" y="505460"/>
                </a:lnTo>
                <a:lnTo>
                  <a:pt x="122212" y="490220"/>
                </a:lnTo>
                <a:lnTo>
                  <a:pt x="124022" y="481330"/>
                </a:lnTo>
                <a:lnTo>
                  <a:pt x="124461" y="471170"/>
                </a:lnTo>
                <a:lnTo>
                  <a:pt x="123674" y="461010"/>
                </a:lnTo>
                <a:lnTo>
                  <a:pt x="121805" y="450850"/>
                </a:lnTo>
                <a:lnTo>
                  <a:pt x="120527" y="443230"/>
                </a:lnTo>
                <a:lnTo>
                  <a:pt x="120508" y="435610"/>
                </a:lnTo>
                <a:lnTo>
                  <a:pt x="121639" y="427990"/>
                </a:lnTo>
                <a:lnTo>
                  <a:pt x="123812" y="419100"/>
                </a:lnTo>
                <a:lnTo>
                  <a:pt x="126034" y="412750"/>
                </a:lnTo>
                <a:lnTo>
                  <a:pt x="126682" y="406400"/>
                </a:lnTo>
                <a:lnTo>
                  <a:pt x="136133" y="363220"/>
                </a:lnTo>
                <a:lnTo>
                  <a:pt x="142554" y="342900"/>
                </a:lnTo>
                <a:lnTo>
                  <a:pt x="144776" y="332740"/>
                </a:lnTo>
                <a:lnTo>
                  <a:pt x="146023" y="323850"/>
                </a:lnTo>
                <a:lnTo>
                  <a:pt x="145834" y="312420"/>
                </a:lnTo>
                <a:lnTo>
                  <a:pt x="145999" y="312420"/>
                </a:lnTo>
                <a:lnTo>
                  <a:pt x="146075" y="311150"/>
                </a:lnTo>
                <a:lnTo>
                  <a:pt x="210579" y="311150"/>
                </a:lnTo>
                <a:lnTo>
                  <a:pt x="210232" y="307340"/>
                </a:lnTo>
                <a:lnTo>
                  <a:pt x="208068" y="293370"/>
                </a:lnTo>
                <a:lnTo>
                  <a:pt x="203417" y="269240"/>
                </a:lnTo>
                <a:lnTo>
                  <a:pt x="201485" y="257810"/>
                </a:lnTo>
                <a:lnTo>
                  <a:pt x="196175" y="219710"/>
                </a:lnTo>
                <a:lnTo>
                  <a:pt x="195059" y="198120"/>
                </a:lnTo>
                <a:lnTo>
                  <a:pt x="197789" y="185420"/>
                </a:lnTo>
                <a:lnTo>
                  <a:pt x="199291" y="179070"/>
                </a:lnTo>
                <a:lnTo>
                  <a:pt x="200956" y="172720"/>
                </a:lnTo>
                <a:lnTo>
                  <a:pt x="204533" y="160020"/>
                </a:lnTo>
                <a:lnTo>
                  <a:pt x="235797" y="160020"/>
                </a:lnTo>
                <a:lnTo>
                  <a:pt x="235235" y="158750"/>
                </a:lnTo>
                <a:close/>
              </a:path>
              <a:path w="301625" h="581659">
                <a:moveTo>
                  <a:pt x="229920" y="577850"/>
                </a:moveTo>
                <a:lnTo>
                  <a:pt x="192811" y="577850"/>
                </a:lnTo>
                <a:lnTo>
                  <a:pt x="200659" y="580390"/>
                </a:lnTo>
                <a:lnTo>
                  <a:pt x="208572" y="581660"/>
                </a:lnTo>
                <a:lnTo>
                  <a:pt x="229222" y="581660"/>
                </a:lnTo>
                <a:lnTo>
                  <a:pt x="230797" y="579120"/>
                </a:lnTo>
                <a:lnTo>
                  <a:pt x="229920" y="577850"/>
                </a:lnTo>
                <a:close/>
              </a:path>
              <a:path w="301625" h="581659">
                <a:moveTo>
                  <a:pt x="118033" y="577850"/>
                </a:moveTo>
                <a:lnTo>
                  <a:pt x="103822" y="577850"/>
                </a:lnTo>
                <a:lnTo>
                  <a:pt x="108826" y="579120"/>
                </a:lnTo>
                <a:lnTo>
                  <a:pt x="118033" y="577850"/>
                </a:lnTo>
                <a:close/>
              </a:path>
              <a:path w="301625" h="581659">
                <a:moveTo>
                  <a:pt x="210579" y="311150"/>
                </a:moveTo>
                <a:lnTo>
                  <a:pt x="151574" y="311150"/>
                </a:lnTo>
                <a:lnTo>
                  <a:pt x="151549" y="322580"/>
                </a:lnTo>
                <a:lnTo>
                  <a:pt x="152526" y="330200"/>
                </a:lnTo>
                <a:lnTo>
                  <a:pt x="154276" y="339090"/>
                </a:lnTo>
                <a:lnTo>
                  <a:pt x="156578" y="346710"/>
                </a:lnTo>
                <a:lnTo>
                  <a:pt x="160756" y="360680"/>
                </a:lnTo>
                <a:lnTo>
                  <a:pt x="164641" y="374650"/>
                </a:lnTo>
                <a:lnTo>
                  <a:pt x="168027" y="388620"/>
                </a:lnTo>
                <a:lnTo>
                  <a:pt x="170713" y="402590"/>
                </a:lnTo>
                <a:lnTo>
                  <a:pt x="171855" y="408940"/>
                </a:lnTo>
                <a:lnTo>
                  <a:pt x="173172" y="415290"/>
                </a:lnTo>
                <a:lnTo>
                  <a:pt x="174615" y="421640"/>
                </a:lnTo>
                <a:lnTo>
                  <a:pt x="176136" y="427990"/>
                </a:lnTo>
                <a:lnTo>
                  <a:pt x="177838" y="434340"/>
                </a:lnTo>
                <a:lnTo>
                  <a:pt x="178015" y="440690"/>
                </a:lnTo>
                <a:lnTo>
                  <a:pt x="176263" y="448310"/>
                </a:lnTo>
                <a:lnTo>
                  <a:pt x="173905" y="461010"/>
                </a:lnTo>
                <a:lnTo>
                  <a:pt x="173518" y="474980"/>
                </a:lnTo>
                <a:lnTo>
                  <a:pt x="174843" y="487680"/>
                </a:lnTo>
                <a:lnTo>
                  <a:pt x="179338" y="509270"/>
                </a:lnTo>
                <a:lnTo>
                  <a:pt x="180506" y="518160"/>
                </a:lnTo>
                <a:lnTo>
                  <a:pt x="181381" y="527050"/>
                </a:lnTo>
                <a:lnTo>
                  <a:pt x="182219" y="534670"/>
                </a:lnTo>
                <a:lnTo>
                  <a:pt x="182562" y="538480"/>
                </a:lnTo>
                <a:lnTo>
                  <a:pt x="181508" y="542290"/>
                </a:lnTo>
                <a:lnTo>
                  <a:pt x="181038" y="548640"/>
                </a:lnTo>
                <a:lnTo>
                  <a:pt x="181008" y="553720"/>
                </a:lnTo>
                <a:lnTo>
                  <a:pt x="180581" y="558800"/>
                </a:lnTo>
                <a:lnTo>
                  <a:pt x="180149" y="562610"/>
                </a:lnTo>
                <a:lnTo>
                  <a:pt x="179476" y="568960"/>
                </a:lnTo>
                <a:lnTo>
                  <a:pt x="178765" y="568960"/>
                </a:lnTo>
                <a:lnTo>
                  <a:pt x="177749" y="575310"/>
                </a:lnTo>
                <a:lnTo>
                  <a:pt x="179489" y="577850"/>
                </a:lnTo>
                <a:lnTo>
                  <a:pt x="184619" y="579120"/>
                </a:lnTo>
                <a:lnTo>
                  <a:pt x="192811" y="577850"/>
                </a:lnTo>
                <a:lnTo>
                  <a:pt x="229920" y="577850"/>
                </a:lnTo>
                <a:lnTo>
                  <a:pt x="228168" y="575310"/>
                </a:lnTo>
                <a:lnTo>
                  <a:pt x="226339" y="574040"/>
                </a:lnTo>
                <a:lnTo>
                  <a:pt x="218503" y="571500"/>
                </a:lnTo>
                <a:lnTo>
                  <a:pt x="213867" y="567690"/>
                </a:lnTo>
                <a:lnTo>
                  <a:pt x="207416" y="560070"/>
                </a:lnTo>
                <a:lnTo>
                  <a:pt x="204381" y="557530"/>
                </a:lnTo>
                <a:lnTo>
                  <a:pt x="201358" y="549910"/>
                </a:lnTo>
                <a:lnTo>
                  <a:pt x="200355" y="544830"/>
                </a:lnTo>
                <a:lnTo>
                  <a:pt x="200939" y="532130"/>
                </a:lnTo>
                <a:lnTo>
                  <a:pt x="203441" y="515620"/>
                </a:lnTo>
                <a:lnTo>
                  <a:pt x="205574" y="502920"/>
                </a:lnTo>
                <a:lnTo>
                  <a:pt x="207825" y="491490"/>
                </a:lnTo>
                <a:lnTo>
                  <a:pt x="209977" y="478790"/>
                </a:lnTo>
                <a:lnTo>
                  <a:pt x="211810" y="466090"/>
                </a:lnTo>
                <a:lnTo>
                  <a:pt x="212813" y="458470"/>
                </a:lnTo>
                <a:lnTo>
                  <a:pt x="211569" y="450850"/>
                </a:lnTo>
                <a:lnTo>
                  <a:pt x="210307" y="434340"/>
                </a:lnTo>
                <a:lnTo>
                  <a:pt x="209594" y="425450"/>
                </a:lnTo>
                <a:lnTo>
                  <a:pt x="208729" y="416560"/>
                </a:lnTo>
                <a:lnTo>
                  <a:pt x="207606" y="407670"/>
                </a:lnTo>
                <a:lnTo>
                  <a:pt x="206856" y="398780"/>
                </a:lnTo>
                <a:lnTo>
                  <a:pt x="206959" y="387350"/>
                </a:lnTo>
                <a:lnTo>
                  <a:pt x="207949" y="377190"/>
                </a:lnTo>
                <a:lnTo>
                  <a:pt x="209435" y="367030"/>
                </a:lnTo>
                <a:lnTo>
                  <a:pt x="210340" y="359410"/>
                </a:lnTo>
                <a:lnTo>
                  <a:pt x="210794" y="351790"/>
                </a:lnTo>
                <a:lnTo>
                  <a:pt x="211068" y="342900"/>
                </a:lnTo>
                <a:lnTo>
                  <a:pt x="211429" y="335280"/>
                </a:lnTo>
                <a:lnTo>
                  <a:pt x="211390" y="320040"/>
                </a:lnTo>
                <a:lnTo>
                  <a:pt x="210579" y="311150"/>
                </a:lnTo>
                <a:close/>
              </a:path>
              <a:path w="301625" h="581659">
                <a:moveTo>
                  <a:pt x="274459" y="314960"/>
                </a:moveTo>
                <a:lnTo>
                  <a:pt x="266115" y="314960"/>
                </a:lnTo>
                <a:lnTo>
                  <a:pt x="266458" y="316230"/>
                </a:lnTo>
                <a:lnTo>
                  <a:pt x="266903" y="317500"/>
                </a:lnTo>
                <a:lnTo>
                  <a:pt x="268909" y="325120"/>
                </a:lnTo>
                <a:lnTo>
                  <a:pt x="270611" y="331470"/>
                </a:lnTo>
                <a:lnTo>
                  <a:pt x="272478" y="337820"/>
                </a:lnTo>
                <a:lnTo>
                  <a:pt x="272567" y="339090"/>
                </a:lnTo>
                <a:lnTo>
                  <a:pt x="273989" y="340360"/>
                </a:lnTo>
                <a:lnTo>
                  <a:pt x="275170" y="340360"/>
                </a:lnTo>
                <a:lnTo>
                  <a:pt x="276313" y="341630"/>
                </a:lnTo>
                <a:lnTo>
                  <a:pt x="276745" y="340360"/>
                </a:lnTo>
                <a:lnTo>
                  <a:pt x="277698" y="339090"/>
                </a:lnTo>
                <a:lnTo>
                  <a:pt x="276580" y="331470"/>
                </a:lnTo>
                <a:lnTo>
                  <a:pt x="275335" y="325120"/>
                </a:lnTo>
                <a:lnTo>
                  <a:pt x="273977" y="318770"/>
                </a:lnTo>
                <a:lnTo>
                  <a:pt x="273837" y="317500"/>
                </a:lnTo>
                <a:lnTo>
                  <a:pt x="273659" y="316230"/>
                </a:lnTo>
                <a:lnTo>
                  <a:pt x="274459" y="314960"/>
                </a:lnTo>
                <a:close/>
              </a:path>
              <a:path w="301625" h="581659">
                <a:moveTo>
                  <a:pt x="282193" y="314960"/>
                </a:moveTo>
                <a:lnTo>
                  <a:pt x="274459" y="314960"/>
                </a:lnTo>
                <a:lnTo>
                  <a:pt x="275056" y="316230"/>
                </a:lnTo>
                <a:lnTo>
                  <a:pt x="275793" y="317500"/>
                </a:lnTo>
                <a:lnTo>
                  <a:pt x="280568" y="328930"/>
                </a:lnTo>
                <a:lnTo>
                  <a:pt x="283057" y="335280"/>
                </a:lnTo>
                <a:lnTo>
                  <a:pt x="283362" y="336550"/>
                </a:lnTo>
                <a:lnTo>
                  <a:pt x="284619" y="339090"/>
                </a:lnTo>
                <a:lnTo>
                  <a:pt x="285394" y="340360"/>
                </a:lnTo>
                <a:lnTo>
                  <a:pt x="290156" y="339090"/>
                </a:lnTo>
                <a:lnTo>
                  <a:pt x="289369" y="336550"/>
                </a:lnTo>
                <a:lnTo>
                  <a:pt x="286943" y="328930"/>
                </a:lnTo>
                <a:lnTo>
                  <a:pt x="282193" y="314960"/>
                </a:lnTo>
                <a:close/>
              </a:path>
              <a:path w="301625" h="581659">
                <a:moveTo>
                  <a:pt x="34404" y="313690"/>
                </a:moveTo>
                <a:lnTo>
                  <a:pt x="26962" y="313690"/>
                </a:lnTo>
                <a:lnTo>
                  <a:pt x="26073" y="320040"/>
                </a:lnTo>
                <a:lnTo>
                  <a:pt x="24866" y="326390"/>
                </a:lnTo>
                <a:lnTo>
                  <a:pt x="23926" y="331470"/>
                </a:lnTo>
                <a:lnTo>
                  <a:pt x="23342" y="336550"/>
                </a:lnTo>
                <a:lnTo>
                  <a:pt x="24498" y="337820"/>
                </a:lnTo>
                <a:lnTo>
                  <a:pt x="25057" y="339090"/>
                </a:lnTo>
                <a:lnTo>
                  <a:pt x="26174" y="339090"/>
                </a:lnTo>
                <a:lnTo>
                  <a:pt x="27965" y="337820"/>
                </a:lnTo>
                <a:lnTo>
                  <a:pt x="30137" y="330200"/>
                </a:lnTo>
                <a:lnTo>
                  <a:pt x="31572" y="323850"/>
                </a:lnTo>
                <a:lnTo>
                  <a:pt x="33502" y="316230"/>
                </a:lnTo>
                <a:lnTo>
                  <a:pt x="33997" y="314960"/>
                </a:lnTo>
                <a:lnTo>
                  <a:pt x="34404" y="313690"/>
                </a:lnTo>
                <a:close/>
              </a:path>
              <a:path w="301625" h="581659">
                <a:moveTo>
                  <a:pt x="42345" y="311150"/>
                </a:moveTo>
                <a:lnTo>
                  <a:pt x="18567" y="311150"/>
                </a:lnTo>
                <a:lnTo>
                  <a:pt x="18364" y="312420"/>
                </a:lnTo>
                <a:lnTo>
                  <a:pt x="18199" y="313690"/>
                </a:lnTo>
                <a:lnTo>
                  <a:pt x="16014" y="320040"/>
                </a:lnTo>
                <a:lnTo>
                  <a:pt x="14033" y="327660"/>
                </a:lnTo>
                <a:lnTo>
                  <a:pt x="11633" y="335280"/>
                </a:lnTo>
                <a:lnTo>
                  <a:pt x="11188" y="337820"/>
                </a:lnTo>
                <a:lnTo>
                  <a:pt x="14554" y="337820"/>
                </a:lnTo>
                <a:lnTo>
                  <a:pt x="16560" y="336550"/>
                </a:lnTo>
                <a:lnTo>
                  <a:pt x="19646" y="328930"/>
                </a:lnTo>
                <a:lnTo>
                  <a:pt x="21869" y="322580"/>
                </a:lnTo>
                <a:lnTo>
                  <a:pt x="24739" y="316230"/>
                </a:lnTo>
                <a:lnTo>
                  <a:pt x="25463" y="314960"/>
                </a:lnTo>
                <a:lnTo>
                  <a:pt x="26060" y="313690"/>
                </a:lnTo>
                <a:lnTo>
                  <a:pt x="41889" y="313690"/>
                </a:lnTo>
                <a:lnTo>
                  <a:pt x="42345" y="311150"/>
                </a:lnTo>
                <a:close/>
              </a:path>
              <a:path w="301625" h="581659">
                <a:moveTo>
                  <a:pt x="235797" y="160020"/>
                </a:moveTo>
                <a:lnTo>
                  <a:pt x="204533" y="160020"/>
                </a:lnTo>
                <a:lnTo>
                  <a:pt x="208000" y="167640"/>
                </a:lnTo>
                <a:lnTo>
                  <a:pt x="211747" y="173990"/>
                </a:lnTo>
                <a:lnTo>
                  <a:pt x="216776" y="189230"/>
                </a:lnTo>
                <a:lnTo>
                  <a:pt x="217931" y="196850"/>
                </a:lnTo>
                <a:lnTo>
                  <a:pt x="220573" y="208280"/>
                </a:lnTo>
                <a:lnTo>
                  <a:pt x="221614" y="210820"/>
                </a:lnTo>
                <a:lnTo>
                  <a:pt x="228204" y="223520"/>
                </a:lnTo>
                <a:lnTo>
                  <a:pt x="238952" y="246380"/>
                </a:lnTo>
                <a:lnTo>
                  <a:pt x="253123" y="290830"/>
                </a:lnTo>
                <a:lnTo>
                  <a:pt x="253339" y="294640"/>
                </a:lnTo>
                <a:lnTo>
                  <a:pt x="254114" y="298450"/>
                </a:lnTo>
                <a:lnTo>
                  <a:pt x="259803" y="330200"/>
                </a:lnTo>
                <a:lnTo>
                  <a:pt x="259270" y="334010"/>
                </a:lnTo>
                <a:lnTo>
                  <a:pt x="264934" y="334010"/>
                </a:lnTo>
                <a:lnTo>
                  <a:pt x="264350" y="331470"/>
                </a:lnTo>
                <a:lnTo>
                  <a:pt x="265239" y="314960"/>
                </a:lnTo>
                <a:lnTo>
                  <a:pt x="282193" y="314960"/>
                </a:lnTo>
                <a:lnTo>
                  <a:pt x="282447" y="312420"/>
                </a:lnTo>
                <a:lnTo>
                  <a:pt x="290756" y="312420"/>
                </a:lnTo>
                <a:lnTo>
                  <a:pt x="288264" y="306070"/>
                </a:lnTo>
                <a:lnTo>
                  <a:pt x="287286" y="302260"/>
                </a:lnTo>
                <a:lnTo>
                  <a:pt x="286067" y="299720"/>
                </a:lnTo>
                <a:lnTo>
                  <a:pt x="287172" y="298450"/>
                </a:lnTo>
                <a:lnTo>
                  <a:pt x="296214" y="298450"/>
                </a:lnTo>
                <a:lnTo>
                  <a:pt x="294893" y="295910"/>
                </a:lnTo>
                <a:lnTo>
                  <a:pt x="287921" y="288290"/>
                </a:lnTo>
                <a:lnTo>
                  <a:pt x="283705" y="285750"/>
                </a:lnTo>
                <a:lnTo>
                  <a:pt x="275843" y="280670"/>
                </a:lnTo>
                <a:lnTo>
                  <a:pt x="273608" y="278130"/>
                </a:lnTo>
                <a:lnTo>
                  <a:pt x="272554" y="274320"/>
                </a:lnTo>
                <a:lnTo>
                  <a:pt x="269641" y="264160"/>
                </a:lnTo>
                <a:lnTo>
                  <a:pt x="266679" y="254000"/>
                </a:lnTo>
                <a:lnTo>
                  <a:pt x="263762" y="242570"/>
                </a:lnTo>
                <a:lnTo>
                  <a:pt x="260984" y="232410"/>
                </a:lnTo>
                <a:lnTo>
                  <a:pt x="259308" y="226060"/>
                </a:lnTo>
                <a:lnTo>
                  <a:pt x="258978" y="218440"/>
                </a:lnTo>
                <a:lnTo>
                  <a:pt x="256019" y="204470"/>
                </a:lnTo>
                <a:lnTo>
                  <a:pt x="252704" y="198120"/>
                </a:lnTo>
                <a:lnTo>
                  <a:pt x="247967" y="191770"/>
                </a:lnTo>
                <a:lnTo>
                  <a:pt x="243825" y="186690"/>
                </a:lnTo>
                <a:lnTo>
                  <a:pt x="240574" y="180340"/>
                </a:lnTo>
                <a:lnTo>
                  <a:pt x="238264" y="172720"/>
                </a:lnTo>
                <a:lnTo>
                  <a:pt x="236943" y="166370"/>
                </a:lnTo>
                <a:lnTo>
                  <a:pt x="236359" y="161290"/>
                </a:lnTo>
                <a:lnTo>
                  <a:pt x="235797" y="160020"/>
                </a:lnTo>
                <a:close/>
              </a:path>
              <a:path w="301625" h="581659">
                <a:moveTo>
                  <a:pt x="41889" y="313690"/>
                </a:moveTo>
                <a:lnTo>
                  <a:pt x="35267" y="313690"/>
                </a:lnTo>
                <a:lnTo>
                  <a:pt x="36626" y="330200"/>
                </a:lnTo>
                <a:lnTo>
                  <a:pt x="36360" y="332740"/>
                </a:lnTo>
                <a:lnTo>
                  <a:pt x="39662" y="331470"/>
                </a:lnTo>
                <a:lnTo>
                  <a:pt x="41135" y="330200"/>
                </a:lnTo>
                <a:lnTo>
                  <a:pt x="40978" y="318770"/>
                </a:lnTo>
                <a:lnTo>
                  <a:pt x="41889" y="313690"/>
                </a:lnTo>
                <a:close/>
              </a:path>
              <a:path w="301625" h="581659">
                <a:moveTo>
                  <a:pt x="290756" y="312420"/>
                </a:moveTo>
                <a:lnTo>
                  <a:pt x="282447" y="312420"/>
                </a:lnTo>
                <a:lnTo>
                  <a:pt x="283184" y="313690"/>
                </a:lnTo>
                <a:lnTo>
                  <a:pt x="284022" y="314960"/>
                </a:lnTo>
                <a:lnTo>
                  <a:pt x="287527" y="320040"/>
                </a:lnTo>
                <a:lnTo>
                  <a:pt x="290245" y="325120"/>
                </a:lnTo>
                <a:lnTo>
                  <a:pt x="293966" y="330200"/>
                </a:lnTo>
                <a:lnTo>
                  <a:pt x="295668" y="330200"/>
                </a:lnTo>
                <a:lnTo>
                  <a:pt x="296900" y="331470"/>
                </a:lnTo>
                <a:lnTo>
                  <a:pt x="297179" y="330200"/>
                </a:lnTo>
                <a:lnTo>
                  <a:pt x="298094" y="328930"/>
                </a:lnTo>
                <a:lnTo>
                  <a:pt x="295186" y="321310"/>
                </a:lnTo>
                <a:lnTo>
                  <a:pt x="292252" y="316230"/>
                </a:lnTo>
                <a:lnTo>
                  <a:pt x="290756" y="312420"/>
                </a:lnTo>
                <a:close/>
              </a:path>
              <a:path w="301625" h="581659">
                <a:moveTo>
                  <a:pt x="45329" y="297180"/>
                </a:moveTo>
                <a:lnTo>
                  <a:pt x="14122" y="297180"/>
                </a:lnTo>
                <a:lnTo>
                  <a:pt x="13284" y="299720"/>
                </a:lnTo>
                <a:lnTo>
                  <a:pt x="12712" y="303530"/>
                </a:lnTo>
                <a:lnTo>
                  <a:pt x="9067" y="312420"/>
                </a:lnTo>
                <a:lnTo>
                  <a:pt x="6159" y="318770"/>
                </a:lnTo>
                <a:lnTo>
                  <a:pt x="3200" y="326390"/>
                </a:lnTo>
                <a:lnTo>
                  <a:pt x="3327" y="328930"/>
                </a:lnTo>
                <a:lnTo>
                  <a:pt x="6184" y="330200"/>
                </a:lnTo>
                <a:lnTo>
                  <a:pt x="7150" y="328930"/>
                </a:lnTo>
                <a:lnTo>
                  <a:pt x="10515" y="322580"/>
                </a:lnTo>
                <a:lnTo>
                  <a:pt x="16141" y="313690"/>
                </a:lnTo>
                <a:lnTo>
                  <a:pt x="17017" y="312420"/>
                </a:lnTo>
                <a:lnTo>
                  <a:pt x="18567" y="311150"/>
                </a:lnTo>
                <a:lnTo>
                  <a:pt x="42345" y="311150"/>
                </a:lnTo>
                <a:lnTo>
                  <a:pt x="42800" y="308610"/>
                </a:lnTo>
                <a:lnTo>
                  <a:pt x="45139" y="298450"/>
                </a:lnTo>
                <a:lnTo>
                  <a:pt x="45329" y="297180"/>
                </a:lnTo>
                <a:close/>
              </a:path>
              <a:path w="301625" h="581659">
                <a:moveTo>
                  <a:pt x="296214" y="298450"/>
                </a:moveTo>
                <a:lnTo>
                  <a:pt x="287172" y="298450"/>
                </a:lnTo>
                <a:lnTo>
                  <a:pt x="288239" y="299720"/>
                </a:lnTo>
                <a:lnTo>
                  <a:pt x="289166" y="300990"/>
                </a:lnTo>
                <a:lnTo>
                  <a:pt x="295059" y="307340"/>
                </a:lnTo>
                <a:lnTo>
                  <a:pt x="298322" y="308610"/>
                </a:lnTo>
                <a:lnTo>
                  <a:pt x="300291" y="308610"/>
                </a:lnTo>
                <a:lnTo>
                  <a:pt x="301358" y="307340"/>
                </a:lnTo>
                <a:lnTo>
                  <a:pt x="300989" y="306070"/>
                </a:lnTo>
                <a:lnTo>
                  <a:pt x="297535" y="300990"/>
                </a:lnTo>
                <a:lnTo>
                  <a:pt x="296214" y="298450"/>
                </a:lnTo>
                <a:close/>
              </a:path>
              <a:path w="301625" h="581659">
                <a:moveTo>
                  <a:pt x="195973" y="90170"/>
                </a:moveTo>
                <a:lnTo>
                  <a:pt x="101396" y="90170"/>
                </a:lnTo>
                <a:lnTo>
                  <a:pt x="87874" y="91440"/>
                </a:lnTo>
                <a:lnTo>
                  <a:pt x="77217" y="97790"/>
                </a:lnTo>
                <a:lnTo>
                  <a:pt x="69630" y="106680"/>
                </a:lnTo>
                <a:lnTo>
                  <a:pt x="65316" y="118110"/>
                </a:lnTo>
                <a:lnTo>
                  <a:pt x="63614" y="125730"/>
                </a:lnTo>
                <a:lnTo>
                  <a:pt x="64287" y="133350"/>
                </a:lnTo>
                <a:lnTo>
                  <a:pt x="65849" y="143510"/>
                </a:lnTo>
                <a:lnTo>
                  <a:pt x="65608" y="146050"/>
                </a:lnTo>
                <a:lnTo>
                  <a:pt x="63284" y="157480"/>
                </a:lnTo>
                <a:lnTo>
                  <a:pt x="61417" y="165100"/>
                </a:lnTo>
                <a:lnTo>
                  <a:pt x="58013" y="176530"/>
                </a:lnTo>
                <a:lnTo>
                  <a:pt x="56807" y="181610"/>
                </a:lnTo>
                <a:lnTo>
                  <a:pt x="54165" y="185420"/>
                </a:lnTo>
                <a:lnTo>
                  <a:pt x="47719" y="194310"/>
                </a:lnTo>
                <a:lnTo>
                  <a:pt x="43010" y="204470"/>
                </a:lnTo>
                <a:lnTo>
                  <a:pt x="39836" y="214630"/>
                </a:lnTo>
                <a:lnTo>
                  <a:pt x="37998" y="226060"/>
                </a:lnTo>
                <a:lnTo>
                  <a:pt x="36645" y="234950"/>
                </a:lnTo>
                <a:lnTo>
                  <a:pt x="34690" y="243840"/>
                </a:lnTo>
                <a:lnTo>
                  <a:pt x="32458" y="252730"/>
                </a:lnTo>
                <a:lnTo>
                  <a:pt x="30276" y="261620"/>
                </a:lnTo>
                <a:lnTo>
                  <a:pt x="28028" y="270510"/>
                </a:lnTo>
                <a:lnTo>
                  <a:pt x="25603" y="276860"/>
                </a:lnTo>
                <a:lnTo>
                  <a:pt x="23837" y="279400"/>
                </a:lnTo>
                <a:lnTo>
                  <a:pt x="15379" y="284480"/>
                </a:lnTo>
                <a:lnTo>
                  <a:pt x="9690" y="288290"/>
                </a:lnTo>
                <a:lnTo>
                  <a:pt x="4203" y="297180"/>
                </a:lnTo>
                <a:lnTo>
                  <a:pt x="2184" y="299720"/>
                </a:lnTo>
                <a:lnTo>
                  <a:pt x="12" y="303530"/>
                </a:lnTo>
                <a:lnTo>
                  <a:pt x="190" y="304800"/>
                </a:lnTo>
                <a:lnTo>
                  <a:pt x="0" y="306070"/>
                </a:lnTo>
                <a:lnTo>
                  <a:pt x="3187" y="306070"/>
                </a:lnTo>
                <a:lnTo>
                  <a:pt x="6248" y="304800"/>
                </a:lnTo>
                <a:lnTo>
                  <a:pt x="10947" y="299720"/>
                </a:lnTo>
                <a:lnTo>
                  <a:pt x="11963" y="298450"/>
                </a:lnTo>
                <a:lnTo>
                  <a:pt x="13093" y="297180"/>
                </a:lnTo>
                <a:lnTo>
                  <a:pt x="45329" y="297180"/>
                </a:lnTo>
                <a:lnTo>
                  <a:pt x="46659" y="288290"/>
                </a:lnTo>
                <a:lnTo>
                  <a:pt x="48669" y="275590"/>
                </a:lnTo>
                <a:lnTo>
                  <a:pt x="52535" y="262890"/>
                </a:lnTo>
                <a:lnTo>
                  <a:pt x="57784" y="250190"/>
                </a:lnTo>
                <a:lnTo>
                  <a:pt x="63944" y="237490"/>
                </a:lnTo>
                <a:lnTo>
                  <a:pt x="67550" y="231140"/>
                </a:lnTo>
                <a:lnTo>
                  <a:pt x="70831" y="223520"/>
                </a:lnTo>
                <a:lnTo>
                  <a:pt x="73849" y="215900"/>
                </a:lnTo>
                <a:lnTo>
                  <a:pt x="76669" y="208280"/>
                </a:lnTo>
                <a:lnTo>
                  <a:pt x="78841" y="201930"/>
                </a:lnTo>
                <a:lnTo>
                  <a:pt x="78905" y="195580"/>
                </a:lnTo>
                <a:lnTo>
                  <a:pt x="82981" y="182880"/>
                </a:lnTo>
                <a:lnTo>
                  <a:pt x="86169" y="176530"/>
                </a:lnTo>
                <a:lnTo>
                  <a:pt x="90271" y="166370"/>
                </a:lnTo>
                <a:lnTo>
                  <a:pt x="91668" y="162560"/>
                </a:lnTo>
                <a:lnTo>
                  <a:pt x="93395" y="158750"/>
                </a:lnTo>
                <a:lnTo>
                  <a:pt x="235235" y="158750"/>
                </a:lnTo>
                <a:lnTo>
                  <a:pt x="234111" y="156210"/>
                </a:lnTo>
                <a:lnTo>
                  <a:pt x="232384" y="147320"/>
                </a:lnTo>
                <a:lnTo>
                  <a:pt x="231800" y="143510"/>
                </a:lnTo>
                <a:lnTo>
                  <a:pt x="232333" y="139700"/>
                </a:lnTo>
                <a:lnTo>
                  <a:pt x="233139" y="130810"/>
                </a:lnTo>
                <a:lnTo>
                  <a:pt x="215137" y="93980"/>
                </a:lnTo>
                <a:lnTo>
                  <a:pt x="206023" y="91440"/>
                </a:lnTo>
                <a:lnTo>
                  <a:pt x="195973" y="90170"/>
                </a:lnTo>
                <a:close/>
              </a:path>
              <a:path w="301625" h="581659">
                <a:moveTo>
                  <a:pt x="121932" y="29210"/>
                </a:moveTo>
                <a:lnTo>
                  <a:pt x="120967" y="30480"/>
                </a:lnTo>
                <a:lnTo>
                  <a:pt x="121335" y="36830"/>
                </a:lnTo>
                <a:lnTo>
                  <a:pt x="121653" y="39370"/>
                </a:lnTo>
                <a:lnTo>
                  <a:pt x="122935" y="45720"/>
                </a:lnTo>
                <a:lnTo>
                  <a:pt x="129743" y="50800"/>
                </a:lnTo>
                <a:lnTo>
                  <a:pt x="128739" y="57150"/>
                </a:lnTo>
                <a:lnTo>
                  <a:pt x="132130" y="73660"/>
                </a:lnTo>
                <a:lnTo>
                  <a:pt x="130924" y="76200"/>
                </a:lnTo>
                <a:lnTo>
                  <a:pt x="116509" y="85090"/>
                </a:lnTo>
                <a:lnTo>
                  <a:pt x="105041" y="90170"/>
                </a:lnTo>
                <a:lnTo>
                  <a:pt x="192328" y="90170"/>
                </a:lnTo>
                <a:lnTo>
                  <a:pt x="184454" y="86360"/>
                </a:lnTo>
                <a:lnTo>
                  <a:pt x="178092" y="82550"/>
                </a:lnTo>
                <a:lnTo>
                  <a:pt x="168071" y="76200"/>
                </a:lnTo>
                <a:lnTo>
                  <a:pt x="166306" y="73660"/>
                </a:lnTo>
                <a:lnTo>
                  <a:pt x="168274" y="62230"/>
                </a:lnTo>
                <a:lnTo>
                  <a:pt x="168833" y="57150"/>
                </a:lnTo>
                <a:lnTo>
                  <a:pt x="169798" y="50800"/>
                </a:lnTo>
                <a:lnTo>
                  <a:pt x="170357" y="49530"/>
                </a:lnTo>
                <a:lnTo>
                  <a:pt x="174510" y="46990"/>
                </a:lnTo>
                <a:lnTo>
                  <a:pt x="177977" y="35560"/>
                </a:lnTo>
                <a:lnTo>
                  <a:pt x="176009" y="31750"/>
                </a:lnTo>
                <a:lnTo>
                  <a:pt x="125260" y="31750"/>
                </a:lnTo>
                <a:lnTo>
                  <a:pt x="121932" y="29210"/>
                </a:lnTo>
                <a:close/>
              </a:path>
              <a:path w="301625" h="581659">
                <a:moveTo>
                  <a:pt x="149821" y="0"/>
                </a:moveTo>
                <a:lnTo>
                  <a:pt x="140980" y="0"/>
                </a:lnTo>
                <a:lnTo>
                  <a:pt x="133850" y="3810"/>
                </a:lnTo>
                <a:lnTo>
                  <a:pt x="128803" y="10160"/>
                </a:lnTo>
                <a:lnTo>
                  <a:pt x="126212" y="19050"/>
                </a:lnTo>
                <a:lnTo>
                  <a:pt x="125679" y="22860"/>
                </a:lnTo>
                <a:lnTo>
                  <a:pt x="125564" y="26670"/>
                </a:lnTo>
                <a:lnTo>
                  <a:pt x="125260" y="31750"/>
                </a:lnTo>
                <a:lnTo>
                  <a:pt x="171665" y="31750"/>
                </a:lnTo>
                <a:lnTo>
                  <a:pt x="171640" y="20320"/>
                </a:lnTo>
                <a:lnTo>
                  <a:pt x="169811" y="12700"/>
                </a:lnTo>
                <a:lnTo>
                  <a:pt x="165374" y="5080"/>
                </a:lnTo>
                <a:lnTo>
                  <a:pt x="158615" y="1270"/>
                </a:lnTo>
                <a:lnTo>
                  <a:pt x="149821" y="0"/>
                </a:lnTo>
                <a:close/>
              </a:path>
              <a:path w="301625" h="581659">
                <a:moveTo>
                  <a:pt x="175323" y="30480"/>
                </a:moveTo>
                <a:lnTo>
                  <a:pt x="174764" y="30480"/>
                </a:lnTo>
                <a:lnTo>
                  <a:pt x="171665" y="31750"/>
                </a:lnTo>
                <a:lnTo>
                  <a:pt x="176009" y="31750"/>
                </a:lnTo>
                <a:lnTo>
                  <a:pt x="175323" y="30480"/>
                </a:lnTo>
                <a:close/>
              </a:path>
            </a:pathLst>
          </a:custGeom>
          <a:solidFill>
            <a:srgbClr val="FFFFFF"/>
          </a:solidFill>
        </p:spPr>
        <p:txBody>
          <a:bodyPr wrap="square" lIns="0" tIns="0" rIns="0" bIns="0" rtlCol="0"/>
          <a:lstStyle/>
          <a:p>
            <a:endParaRPr dirty="0"/>
          </a:p>
        </p:txBody>
      </p:sp>
      <p:sp>
        <p:nvSpPr>
          <p:cNvPr id="64" name="object 64"/>
          <p:cNvSpPr/>
          <p:nvPr/>
        </p:nvSpPr>
        <p:spPr>
          <a:xfrm>
            <a:off x="10272730" y="596825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5" name="object 65"/>
          <p:cNvSpPr/>
          <p:nvPr/>
        </p:nvSpPr>
        <p:spPr>
          <a:xfrm>
            <a:off x="10272730" y="6190258"/>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7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7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374245" cy="692530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Hemostatic </a:t>
            </a:r>
            <a:r>
              <a:rPr sz="4000" b="1" spc="25" dirty="0">
                <a:solidFill>
                  <a:srgbClr val="27306B"/>
                </a:solidFill>
                <a:latin typeface="HelveticaNeueLTStd-Bd"/>
                <a:cs typeface="HelveticaNeueLTStd-Bd"/>
              </a:rPr>
              <a:t>Dressings </a:t>
            </a:r>
            <a:r>
              <a:rPr sz="4000" spc="35" dirty="0">
                <a:solidFill>
                  <a:srgbClr val="27306B"/>
                </a:solidFill>
                <a:latin typeface="HelveticaNeueLTStd-Roman"/>
                <a:cs typeface="HelveticaNeueLTStd-Roman"/>
              </a:rPr>
              <a:t>(Bleeding </a:t>
            </a:r>
            <a:r>
              <a:rPr sz="4000" spc="20" dirty="0">
                <a:solidFill>
                  <a:srgbClr val="27306B"/>
                </a:solidFill>
                <a:latin typeface="HelveticaNeueLTStd-Roman"/>
                <a:cs typeface="HelveticaNeueLTStd-Roman"/>
              </a:rPr>
              <a:t>Control</a:t>
            </a:r>
            <a:r>
              <a:rPr sz="4000" spc="204" dirty="0">
                <a:solidFill>
                  <a:srgbClr val="27306B"/>
                </a:solidFill>
                <a:latin typeface="HelveticaNeueLTStd-Roman"/>
                <a:cs typeface="HelveticaNeueLTStd-Roman"/>
              </a:rPr>
              <a:t> </a:t>
            </a:r>
            <a:r>
              <a:rPr sz="4000" spc="30" dirty="0">
                <a:solidFill>
                  <a:srgbClr val="27306B"/>
                </a:solidFill>
                <a:latin typeface="HelveticaNeueLTStd-Roman"/>
                <a:cs typeface="HelveticaNeueLTStd-Roman"/>
              </a:rPr>
              <a:t>Dressings)</a:t>
            </a:r>
            <a:endParaRPr sz="4000" dirty="0">
              <a:latin typeface="HelveticaNeueLTStd-Roman"/>
              <a:cs typeface="HelveticaNeueLTStd-Roman"/>
            </a:endParaRPr>
          </a:p>
          <a:p>
            <a:pPr marL="393700" indent="-381000">
              <a:lnSpc>
                <a:spcPct val="100000"/>
              </a:lnSpc>
              <a:spcBef>
                <a:spcPts val="2585"/>
              </a:spcBef>
              <a:buChar char="•"/>
              <a:tabLst>
                <a:tab pos="393700" algn="l"/>
              </a:tabLst>
            </a:pP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 </a:t>
            </a:r>
            <a:r>
              <a:rPr sz="3000" b="1" dirty="0">
                <a:solidFill>
                  <a:srgbClr val="27306B"/>
                </a:solidFill>
                <a:latin typeface="HelveticaNeueLTStd-Bd"/>
                <a:cs typeface="HelveticaNeueLTStd-Bd"/>
              </a:rPr>
              <a:t>are </a:t>
            </a:r>
            <a:r>
              <a:rPr sz="3000" b="1" spc="25" dirty="0">
                <a:solidFill>
                  <a:srgbClr val="27306B"/>
                </a:solidFill>
                <a:latin typeface="HelveticaNeueLTStd-Bd"/>
                <a:cs typeface="HelveticaNeueLTStd-Bd"/>
              </a:rPr>
              <a:t>materials </a:t>
            </a:r>
            <a:r>
              <a:rPr sz="3000" b="1" spc="20" dirty="0">
                <a:solidFill>
                  <a:srgbClr val="27306B"/>
                </a:solidFill>
                <a:latin typeface="HelveticaNeueLTStd-Bd"/>
                <a:cs typeface="HelveticaNeueLTStd-Bd"/>
              </a:rPr>
              <a:t>that help cause blood </a:t>
            </a:r>
            <a:r>
              <a:rPr sz="3000" b="1" spc="15" dirty="0">
                <a:solidFill>
                  <a:srgbClr val="27306B"/>
                </a:solidFill>
                <a:latin typeface="HelveticaNeueLTStd-Bd"/>
                <a:cs typeface="HelveticaNeueLTStd-Bd"/>
              </a:rPr>
              <a:t>to</a:t>
            </a:r>
            <a:r>
              <a:rPr sz="3000" b="1" spc="39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clot</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Examples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a:t>
            </a:r>
            <a:r>
              <a:rPr sz="3000" b="1" spc="1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include:</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QuikClot (civilian)</a:t>
            </a:r>
            <a:r>
              <a:rPr sz="2800" b="1" spc="30" dirty="0">
                <a:solidFill>
                  <a:srgbClr val="27306B"/>
                </a:solidFill>
                <a:latin typeface="HelveticaNeueLTStd-Bd"/>
                <a:cs typeface="HelveticaNeueLTStd-Bd"/>
              </a:rPr>
              <a:t> </a:t>
            </a:r>
            <a:r>
              <a:rPr sz="2800" b="1" dirty="0">
                <a:solidFill>
                  <a:srgbClr val="27306B"/>
                </a:solidFill>
                <a:latin typeface="HelveticaNeueLTStd-Bd"/>
                <a:cs typeface="HelveticaNeueLTStd-Bd"/>
              </a:rPr>
              <a:t>/</a:t>
            </a:r>
            <a:endParaRPr sz="2800" dirty="0">
              <a:latin typeface="HelveticaNeueLTStd-Bd"/>
              <a:cs typeface="HelveticaNeueLTStd-Bd"/>
            </a:endParaRPr>
          </a:p>
          <a:p>
            <a:pPr marL="774065">
              <a:lnSpc>
                <a:spcPct val="100000"/>
              </a:lnSpc>
            </a:pPr>
            <a:r>
              <a:rPr sz="2800" b="1" spc="20" dirty="0">
                <a:solidFill>
                  <a:srgbClr val="27306B"/>
                </a:solidFill>
                <a:latin typeface="HelveticaNeueLTStd-Bd"/>
                <a:cs typeface="HelveticaNeueLTStd-Bd"/>
              </a:rPr>
              <a:t>Combat Gauze</a:t>
            </a:r>
            <a:r>
              <a:rPr sz="2800" b="1" spc="-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(military)</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Celox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Celox</a:t>
            </a:r>
            <a:r>
              <a:rPr sz="2800" b="1" spc="-4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Rapid</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Chitoflex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Chitogauze</a:t>
            </a:r>
            <a:endParaRPr sz="2800" dirty="0">
              <a:latin typeface="HelveticaNeueLTStd-Bd"/>
              <a:cs typeface="HelveticaNeueLTStd-Bd"/>
            </a:endParaRPr>
          </a:p>
        </p:txBody>
      </p:sp>
      <p:sp>
        <p:nvSpPr>
          <p:cNvPr id="9" name="object 9"/>
          <p:cNvSpPr/>
          <p:nvPr/>
        </p:nvSpPr>
        <p:spPr>
          <a:xfrm>
            <a:off x="7362545" y="5689600"/>
            <a:ext cx="3766624" cy="3191116"/>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7355522" y="5689600"/>
            <a:ext cx="3787140" cy="3200400"/>
          </a:xfrm>
          <a:custGeom>
            <a:avLst/>
            <a:gdLst/>
            <a:ahLst/>
            <a:cxnLst/>
            <a:rect l="l" t="t" r="r" b="b"/>
            <a:pathLst>
              <a:path w="3787140" h="3200400">
                <a:moveTo>
                  <a:pt x="0" y="3200400"/>
                </a:moveTo>
                <a:lnTo>
                  <a:pt x="3786606" y="3200400"/>
                </a:lnTo>
                <a:lnTo>
                  <a:pt x="3786606" y="0"/>
                </a:lnTo>
                <a:lnTo>
                  <a:pt x="0" y="0"/>
                </a:lnTo>
                <a:lnTo>
                  <a:pt x="0" y="3200400"/>
                </a:lnTo>
                <a:close/>
              </a:path>
            </a:pathLst>
          </a:custGeom>
          <a:ln w="12700">
            <a:solidFill>
              <a:srgbClr val="D72827"/>
            </a:solidFill>
          </a:ln>
        </p:spPr>
        <p:txBody>
          <a:bodyPr wrap="square" lIns="0" tIns="0" rIns="0" bIns="0" rtlCol="0"/>
          <a:lstStyle/>
          <a:p>
            <a:endParaRPr dirty="0"/>
          </a:p>
        </p:txBody>
      </p:sp>
      <p:sp>
        <p:nvSpPr>
          <p:cNvPr id="11" name="object 11"/>
          <p:cNvSpPr/>
          <p:nvPr/>
        </p:nvSpPr>
        <p:spPr>
          <a:xfrm>
            <a:off x="11557000" y="4927600"/>
            <a:ext cx="3643773" cy="3949816"/>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11557000" y="4927600"/>
            <a:ext cx="3657600" cy="3962400"/>
          </a:xfrm>
          <a:custGeom>
            <a:avLst/>
            <a:gdLst/>
            <a:ahLst/>
            <a:cxnLst/>
            <a:rect l="l" t="t" r="r" b="b"/>
            <a:pathLst>
              <a:path w="3644900" h="3987800">
                <a:moveTo>
                  <a:pt x="0" y="3987800"/>
                </a:moveTo>
                <a:lnTo>
                  <a:pt x="3644900" y="3987800"/>
                </a:lnTo>
                <a:lnTo>
                  <a:pt x="3644900" y="0"/>
                </a:lnTo>
                <a:lnTo>
                  <a:pt x="0" y="0"/>
                </a:lnTo>
                <a:lnTo>
                  <a:pt x="0" y="3987800"/>
                </a:lnTo>
                <a:close/>
              </a:path>
            </a:pathLst>
          </a:custGeom>
          <a:ln w="12700">
            <a:solidFill>
              <a:srgbClr val="D72827"/>
            </a:solidFill>
          </a:ln>
        </p:spPr>
        <p:txBody>
          <a:bodyPr wrap="square" lIns="0" tIns="0" rIns="0" bIns="0" rtlCol="0"/>
          <a:lstStyle/>
          <a:p>
            <a:endParaRPr dirty="0"/>
          </a:p>
        </p:txBody>
      </p:sp>
      <p:sp>
        <p:nvSpPr>
          <p:cNvPr id="13" name="object 13"/>
          <p:cNvSpPr txBox="1"/>
          <p:nvPr/>
        </p:nvSpPr>
        <p:spPr>
          <a:xfrm>
            <a:off x="7342821" y="8978846"/>
            <a:ext cx="236156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emily2k/ShutterStock,</a:t>
            </a:r>
            <a:r>
              <a:rPr sz="1400" spc="4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dirty="0">
              <a:latin typeface="HelveticaNeueLTStd-Roman"/>
              <a:cs typeface="HelveticaNeueLTStd-Roman"/>
            </a:endParaRPr>
          </a:p>
        </p:txBody>
      </p:sp>
      <p:sp>
        <p:nvSpPr>
          <p:cNvPr id="14" name="object 14"/>
          <p:cNvSpPr txBox="1"/>
          <p:nvPr/>
        </p:nvSpPr>
        <p:spPr>
          <a:xfrm>
            <a:off x="11544234" y="8978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dirty="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9526270" cy="37572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(1 of</a:t>
            </a:r>
            <a:r>
              <a:rPr sz="2400" spc="1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4</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Open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around </a:t>
            </a:r>
            <a:r>
              <a:rPr sz="3000" b="1" spc="20" dirty="0">
                <a:solidFill>
                  <a:srgbClr val="27306B"/>
                </a:solidFill>
                <a:latin typeface="HelveticaNeueLTStd-Bd"/>
                <a:cs typeface="HelveticaNeueLTStd-Bd"/>
              </a:rPr>
              <a:t>the</a:t>
            </a:r>
            <a:r>
              <a:rPr sz="3000" b="1" spc="1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393700" marR="5080" indent="-381000" algn="just">
              <a:lnSpc>
                <a:spcPct val="111100"/>
              </a:lnSpc>
              <a:spcBef>
                <a:spcPts val="1800"/>
              </a:spcBef>
              <a:buChar char="•"/>
              <a:tabLst>
                <a:tab pos="393700" algn="l"/>
              </a:tabLst>
            </a:pPr>
            <a:r>
              <a:rPr sz="3000" b="1" spc="15" dirty="0">
                <a:solidFill>
                  <a:srgbClr val="27306B"/>
                </a:solidFill>
                <a:latin typeface="HelveticaNeueLTStd-Bd"/>
                <a:cs typeface="HelveticaNeueLTStd-Bd"/>
              </a:rPr>
              <a:t>If </a:t>
            </a:r>
            <a:r>
              <a:rPr sz="3000" b="1" spc="25" dirty="0">
                <a:solidFill>
                  <a:srgbClr val="1D2258"/>
                </a:solidFill>
                <a:latin typeface="HelveticaNeueLTStd-Bd"/>
                <a:cs typeface="HelveticaNeueLTStd-Bd"/>
              </a:rPr>
              <a:t>possible</a:t>
            </a:r>
            <a:r>
              <a:rPr sz="3000" b="1" spc="2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remove </a:t>
            </a:r>
            <a:r>
              <a:rPr sz="3000" b="1" spc="25" dirty="0">
                <a:solidFill>
                  <a:srgbClr val="27306B"/>
                </a:solidFill>
                <a:latin typeface="HelveticaNeueLTStd-Bd"/>
                <a:cs typeface="HelveticaNeueLTStd-Bd"/>
              </a:rPr>
              <a:t>excess pooled </a:t>
            </a:r>
            <a:r>
              <a:rPr sz="3000" b="1" spc="20" dirty="0">
                <a:solidFill>
                  <a:srgbClr val="27306B"/>
                </a:solidFill>
                <a:latin typeface="HelveticaNeueLTStd-Bd"/>
                <a:cs typeface="HelveticaNeueLTStd-Bd"/>
              </a:rPr>
              <a:t>blood </a:t>
            </a:r>
            <a:r>
              <a:rPr sz="3000" b="1" spc="5" dirty="0">
                <a:solidFill>
                  <a:srgbClr val="1D2258"/>
                </a:solidFill>
                <a:latin typeface="HelveticaNeueLTStd-Bd"/>
                <a:cs typeface="HelveticaNeueLTStd-Bd"/>
              </a:rPr>
              <a:t>from</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the  </a:t>
            </a:r>
            <a:r>
              <a:rPr sz="3000" b="1" spc="20" dirty="0">
                <a:solidFill>
                  <a:srgbClr val="27306B"/>
                </a:solidFill>
                <a:latin typeface="HelveticaNeueLTStd-Bd"/>
                <a:cs typeface="HelveticaNeueLTStd-Bd"/>
              </a:rPr>
              <a:t>wound while preserving any clots </a:t>
            </a:r>
            <a:r>
              <a:rPr sz="3000" b="1" spc="15" dirty="0">
                <a:solidFill>
                  <a:srgbClr val="27306B"/>
                </a:solidFill>
                <a:latin typeface="HelveticaNeueLTStd-Bd"/>
                <a:cs typeface="HelveticaNeueLTStd-Bd"/>
              </a:rPr>
              <a:t>already </a:t>
            </a:r>
            <a:r>
              <a:rPr sz="3000" b="1" spc="30" dirty="0">
                <a:solidFill>
                  <a:srgbClr val="27306B"/>
                </a:solidFill>
                <a:latin typeface="HelveticaNeueLTStd-Bd"/>
                <a:cs typeface="HelveticaNeueLTStd-Bd"/>
              </a:rPr>
              <a:t>formed  </a:t>
            </a:r>
            <a:r>
              <a:rPr sz="3000" b="1" spc="15" dirty="0">
                <a:solidFill>
                  <a:srgbClr val="27306B"/>
                </a:solidFill>
                <a:latin typeface="HelveticaNeueLTStd-Bd"/>
                <a:cs typeface="HelveticaNeueLTStd-Bd"/>
              </a:rPr>
              <a:t>in </a:t>
            </a:r>
            <a:r>
              <a:rPr sz="3000" b="1" spc="20" dirty="0">
                <a:solidFill>
                  <a:srgbClr val="27306B"/>
                </a:solidFill>
                <a:latin typeface="HelveticaNeueLTStd-Bd"/>
                <a:cs typeface="HelveticaNeueLTStd-Bd"/>
              </a:rPr>
              <a:t>the</a:t>
            </a:r>
            <a:r>
              <a:rPr sz="3000" b="1" dirty="0">
                <a:solidFill>
                  <a:srgbClr val="27306B"/>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Locate </a:t>
            </a:r>
            <a:r>
              <a:rPr sz="3000" b="1" spc="2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source of </a:t>
            </a:r>
            <a:r>
              <a:rPr sz="3000" b="1" spc="20" dirty="0">
                <a:solidFill>
                  <a:srgbClr val="27306B"/>
                </a:solidFill>
                <a:latin typeface="HelveticaNeueLTStd-Bd"/>
                <a:cs typeface="HelveticaNeueLTStd-Bd"/>
              </a:rPr>
              <a:t>the most </a:t>
            </a:r>
            <a:r>
              <a:rPr sz="3000" b="1" spc="25" dirty="0">
                <a:solidFill>
                  <a:srgbClr val="27306B"/>
                </a:solidFill>
                <a:latin typeface="HelveticaNeueLTStd-Bd"/>
                <a:cs typeface="HelveticaNeueLTStd-Bd"/>
              </a:rPr>
              <a:t>active</a:t>
            </a:r>
            <a:r>
              <a:rPr sz="3000" b="1" spc="2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p:txBody>
      </p:sp>
      <p:sp>
        <p:nvSpPr>
          <p:cNvPr id="10" name="object 10"/>
          <p:cNvSpPr/>
          <p:nvPr/>
        </p:nvSpPr>
        <p:spPr>
          <a:xfrm>
            <a:off x="11582400" y="3340100"/>
            <a:ext cx="3784600" cy="2523066"/>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1582400" y="3340100"/>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700">
            <a:solidFill>
              <a:srgbClr val="D72827"/>
            </a:solidFill>
          </a:ln>
        </p:spPr>
        <p:txBody>
          <a:bodyPr wrap="square" lIns="0" tIns="0" rIns="0" bIns="0" rtlCol="0"/>
          <a:lstStyle/>
          <a:p>
            <a:endParaRPr dirty="0"/>
          </a:p>
        </p:txBody>
      </p:sp>
      <p:sp>
        <p:nvSpPr>
          <p:cNvPr id="12" name="object 12"/>
          <p:cNvSpPr/>
          <p:nvPr/>
        </p:nvSpPr>
        <p:spPr>
          <a:xfrm>
            <a:off x="11582400" y="6429184"/>
            <a:ext cx="3784600" cy="2523063"/>
          </a:xfrm>
          <a:prstGeom prst="rect">
            <a:avLst/>
          </a:prstGeom>
          <a:blipFill>
            <a:blip r:embed="rId5" cstate="print"/>
            <a:stretch>
              <a:fillRect/>
            </a:stretch>
          </a:blipFill>
        </p:spPr>
        <p:txBody>
          <a:bodyPr wrap="square" lIns="0" tIns="0" rIns="0" bIns="0" rtlCol="0"/>
          <a:lstStyle/>
          <a:p>
            <a:endParaRPr dirty="0"/>
          </a:p>
        </p:txBody>
      </p:sp>
      <p:sp>
        <p:nvSpPr>
          <p:cNvPr id="13" name="object 13"/>
          <p:cNvSpPr/>
          <p:nvPr/>
        </p:nvSpPr>
        <p:spPr>
          <a:xfrm>
            <a:off x="11582400" y="6429171"/>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699">
            <a:solidFill>
              <a:srgbClr val="D72827"/>
            </a:solidFill>
          </a:ln>
        </p:spPr>
        <p:txBody>
          <a:bodyPr wrap="square" lIns="0" tIns="0" rIns="0" bIns="0" rtlCol="0"/>
          <a:lstStyle/>
          <a:p>
            <a:endParaRPr dirty="0"/>
          </a:p>
        </p:txBody>
      </p:sp>
      <p:sp>
        <p:nvSpPr>
          <p:cNvPr id="14" name="object 14"/>
          <p:cNvSpPr txBox="1"/>
          <p:nvPr/>
        </p:nvSpPr>
        <p:spPr>
          <a:xfrm>
            <a:off x="11569700" y="5851471"/>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5" name="object 15"/>
          <p:cNvSpPr txBox="1"/>
          <p:nvPr/>
        </p:nvSpPr>
        <p:spPr>
          <a:xfrm>
            <a:off x="11569700" y="8969372"/>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2188284" y="3933183"/>
            <a:ext cx="12115800" cy="2287905"/>
          </a:xfrm>
          <a:prstGeom prst="rect">
            <a:avLst/>
          </a:prstGeom>
        </p:spPr>
        <p:txBody>
          <a:bodyPr vert="horz" wrap="square" lIns="0" tIns="0" rIns="0" bIns="0" rtlCol="0">
            <a:spAutoFit/>
          </a:bodyPr>
          <a:lstStyle/>
          <a:p>
            <a:pPr marL="571500" marR="234950" indent="-559435">
              <a:lnSpc>
                <a:spcPct val="100000"/>
              </a:lnSpc>
            </a:pPr>
            <a:r>
              <a:rPr sz="5000" b="1" spc="30" dirty="0">
                <a:solidFill>
                  <a:srgbClr val="D72827"/>
                </a:solidFill>
                <a:latin typeface="HelveticaNeueLTStd-Bd"/>
                <a:cs typeface="HelveticaNeueLTStd-Bd"/>
              </a:rPr>
              <a:t>WARNING! </a:t>
            </a:r>
            <a:r>
              <a:rPr sz="5000" b="1" spc="35" dirty="0">
                <a:solidFill>
                  <a:srgbClr val="27306B"/>
                </a:solidFill>
                <a:latin typeface="HelveticaNeueLTStd-Bd"/>
                <a:cs typeface="HelveticaNeueLTStd-Bd"/>
              </a:rPr>
              <a:t>Some </a:t>
            </a:r>
            <a:r>
              <a:rPr sz="5000" b="1" spc="25" dirty="0">
                <a:solidFill>
                  <a:srgbClr val="27306B"/>
                </a:solidFill>
                <a:latin typeface="HelveticaNeueLTStd-Bd"/>
                <a:cs typeface="HelveticaNeueLTStd-Bd"/>
              </a:rPr>
              <a:t>of </a:t>
            </a:r>
            <a:r>
              <a:rPr sz="5000" b="1" spc="30" dirty="0">
                <a:solidFill>
                  <a:srgbClr val="27306B"/>
                </a:solidFill>
                <a:latin typeface="HelveticaNeueLTStd-Bd"/>
                <a:cs typeface="HelveticaNeueLTStd-Bd"/>
              </a:rPr>
              <a:t>the </a:t>
            </a:r>
            <a:r>
              <a:rPr sz="5000" b="1" spc="40" dirty="0">
                <a:solidFill>
                  <a:srgbClr val="27306B"/>
                </a:solidFill>
                <a:latin typeface="HelveticaNeueLTStd-Bd"/>
                <a:cs typeface="HelveticaNeueLTStd-Bd"/>
              </a:rPr>
              <a:t>images </a:t>
            </a:r>
            <a:r>
              <a:rPr sz="5000" b="1" spc="50" dirty="0">
                <a:solidFill>
                  <a:srgbClr val="27306B"/>
                </a:solidFill>
                <a:latin typeface="HelveticaNeueLTStd-Bd"/>
                <a:cs typeface="HelveticaNeueLTStd-Bd"/>
              </a:rPr>
              <a:t>shown  </a:t>
            </a:r>
            <a:r>
              <a:rPr sz="5000" b="1" spc="40" dirty="0">
                <a:solidFill>
                  <a:srgbClr val="27306B"/>
                </a:solidFill>
                <a:latin typeface="HelveticaNeueLTStd-Bd"/>
                <a:cs typeface="HelveticaNeueLTStd-Bd"/>
              </a:rPr>
              <a:t>during </a:t>
            </a:r>
            <a:r>
              <a:rPr sz="5000" b="1" spc="35" dirty="0">
                <a:solidFill>
                  <a:srgbClr val="27306B"/>
                </a:solidFill>
                <a:latin typeface="HelveticaNeueLTStd-Bd"/>
                <a:cs typeface="HelveticaNeueLTStd-Bd"/>
              </a:rPr>
              <a:t>this presentation </a:t>
            </a:r>
            <a:r>
              <a:rPr sz="5000" b="1" dirty="0">
                <a:solidFill>
                  <a:srgbClr val="27306B"/>
                </a:solidFill>
                <a:latin typeface="HelveticaNeueLTStd-Bd"/>
                <a:cs typeface="HelveticaNeueLTStd-Bd"/>
              </a:rPr>
              <a:t>are</a:t>
            </a:r>
            <a:r>
              <a:rPr sz="5000" b="1" spc="260"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graphic</a:t>
            </a:r>
            <a:endParaRPr sz="5000" dirty="0">
              <a:latin typeface="HelveticaNeueLTStd-Bd"/>
              <a:cs typeface="HelveticaNeueLTStd-Bd"/>
            </a:endParaRPr>
          </a:p>
          <a:p>
            <a:pPr marL="87630">
              <a:lnSpc>
                <a:spcPct val="100000"/>
              </a:lnSpc>
            </a:pPr>
            <a:r>
              <a:rPr sz="5000" b="1" spc="30" dirty="0">
                <a:solidFill>
                  <a:srgbClr val="27306B"/>
                </a:solidFill>
                <a:latin typeface="HelveticaNeueLTStd-Bd"/>
                <a:cs typeface="HelveticaNeueLTStd-Bd"/>
              </a:rPr>
              <a:t>and may </a:t>
            </a:r>
            <a:r>
              <a:rPr sz="5000" b="1" spc="25" dirty="0">
                <a:solidFill>
                  <a:srgbClr val="27306B"/>
                </a:solidFill>
                <a:latin typeface="HelveticaNeueLTStd-Bd"/>
                <a:cs typeface="HelveticaNeueLTStd-Bd"/>
              </a:rPr>
              <a:t>be </a:t>
            </a:r>
            <a:r>
              <a:rPr sz="5000" b="1" spc="45" dirty="0">
                <a:solidFill>
                  <a:srgbClr val="27306B"/>
                </a:solidFill>
                <a:latin typeface="HelveticaNeueLTStd-Bd"/>
                <a:cs typeface="HelveticaNeueLTStd-Bd"/>
              </a:rPr>
              <a:t>disturbing </a:t>
            </a:r>
            <a:r>
              <a:rPr sz="5000" b="1" spc="25" dirty="0">
                <a:solidFill>
                  <a:srgbClr val="27306B"/>
                </a:solidFill>
                <a:latin typeface="HelveticaNeueLTStd-Bd"/>
                <a:cs typeface="HelveticaNeueLTStd-Bd"/>
              </a:rPr>
              <a:t>to </a:t>
            </a:r>
            <a:r>
              <a:rPr sz="5000" b="1" spc="35" dirty="0">
                <a:solidFill>
                  <a:srgbClr val="27306B"/>
                </a:solidFill>
                <a:latin typeface="HelveticaNeueLTStd-Bd"/>
                <a:cs typeface="HelveticaNeueLTStd-Bd"/>
              </a:rPr>
              <a:t>some</a:t>
            </a:r>
            <a:r>
              <a:rPr sz="5000" b="1" spc="375"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people.</a:t>
            </a:r>
            <a:endParaRPr sz="5000" dirty="0">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10"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399020" cy="4479290"/>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(2 of</a:t>
            </a:r>
            <a:r>
              <a:rPr sz="2400" spc="1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4</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Pack 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Hemostatic </a:t>
            </a:r>
            <a:r>
              <a:rPr sz="2800" b="1" spc="15" dirty="0">
                <a:solidFill>
                  <a:srgbClr val="27306B"/>
                </a:solidFill>
                <a:latin typeface="HelveticaNeueLTStd-Bd"/>
                <a:cs typeface="HelveticaNeueLTStd-Bd"/>
              </a:rPr>
              <a:t>dressing,</a:t>
            </a:r>
            <a:r>
              <a:rPr sz="2800" b="1" spc="3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Gauze </a:t>
            </a:r>
            <a:r>
              <a:rPr sz="2800" b="1" spc="10" dirty="0">
                <a:solidFill>
                  <a:srgbClr val="27306B"/>
                </a:solidFill>
                <a:latin typeface="HelveticaNeueLTStd-Bd"/>
                <a:cs typeface="HelveticaNeueLTStd-Bd"/>
              </a:rPr>
              <a:t>roll,</a:t>
            </a:r>
            <a:r>
              <a:rPr sz="2800" b="1" spc="-1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Clean</a:t>
            </a:r>
            <a:r>
              <a:rPr sz="2800" b="1" spc="-45"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cloth</a:t>
            </a:r>
            <a:endParaRPr sz="2800" dirty="0">
              <a:solidFill>
                <a:srgbClr val="1D2258"/>
              </a:solidFill>
              <a:latin typeface="HelveticaNeueLTStd-Bd"/>
              <a:cs typeface="HelveticaNeueLTStd-Bd"/>
            </a:endParaRPr>
          </a:p>
          <a:p>
            <a:pPr marL="393700" marR="5080" indent="-381000">
              <a:lnSpc>
                <a:spcPct val="111100"/>
              </a:lnSpc>
              <a:spcBef>
                <a:spcPts val="1840"/>
              </a:spcBef>
              <a:buChar char="•"/>
              <a:tabLst>
                <a:tab pos="393700" algn="l"/>
              </a:tabLst>
            </a:pPr>
            <a:r>
              <a:rPr sz="3000" b="1" spc="10" dirty="0">
                <a:solidFill>
                  <a:srgbClr val="27306B"/>
                </a:solidFill>
                <a:latin typeface="HelveticaNeueLTStd-Bd"/>
                <a:cs typeface="HelveticaNeueLTStd-Bd"/>
              </a:rPr>
              <a:t>Stuff </a:t>
            </a:r>
            <a:r>
              <a:rPr sz="3000" b="1" spc="20" dirty="0">
                <a:solidFill>
                  <a:srgbClr val="27306B"/>
                </a:solidFill>
                <a:latin typeface="HelveticaNeueLTStd-Bd"/>
                <a:cs typeface="HelveticaNeueLTStd-Bd"/>
              </a:rPr>
              <a:t>right into the wound and directly  onto the </a:t>
            </a:r>
            <a:r>
              <a:rPr sz="3000" b="1" spc="25" dirty="0">
                <a:solidFill>
                  <a:srgbClr val="27306B"/>
                </a:solidFill>
                <a:latin typeface="HelveticaNeueLTStd-Bd"/>
                <a:cs typeface="HelveticaNeueLTStd-Bd"/>
              </a:rPr>
              <a:t>bleeding</a:t>
            </a:r>
            <a:r>
              <a:rPr sz="3000" b="1" spc="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site</a:t>
            </a:r>
            <a:endParaRPr sz="3000" dirty="0">
              <a:latin typeface="HelveticaNeueLTStd-Bd"/>
              <a:cs typeface="HelveticaNeueLTStd-Bd"/>
            </a:endParaRPr>
          </a:p>
        </p:txBody>
      </p:sp>
      <p:sp>
        <p:nvSpPr>
          <p:cNvPr id="10" name="object 10"/>
          <p:cNvSpPr/>
          <p:nvPr/>
        </p:nvSpPr>
        <p:spPr>
          <a:xfrm>
            <a:off x="9182100" y="4108741"/>
            <a:ext cx="6324600" cy="4216399"/>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182100" y="4108742"/>
            <a:ext cx="6324600" cy="4216400"/>
          </a:xfrm>
          <a:custGeom>
            <a:avLst/>
            <a:gdLst/>
            <a:ahLst/>
            <a:cxnLst/>
            <a:rect l="l" t="t" r="r" b="b"/>
            <a:pathLst>
              <a:path w="6324600" h="4216400">
                <a:moveTo>
                  <a:pt x="0" y="4216400"/>
                </a:moveTo>
                <a:lnTo>
                  <a:pt x="6324600" y="4216400"/>
                </a:lnTo>
                <a:lnTo>
                  <a:pt x="6324600" y="0"/>
                </a:lnTo>
                <a:lnTo>
                  <a:pt x="0" y="0"/>
                </a:lnTo>
                <a:lnTo>
                  <a:pt x="0" y="42164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169400" y="83946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170180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(3 of</a:t>
            </a:r>
            <a:r>
              <a:rPr sz="2400" spc="1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4</a:t>
            </a:r>
            <a:r>
              <a:rPr sz="2400" spc="20" dirty="0">
                <a:solidFill>
                  <a:srgbClr val="27306B"/>
                </a:solidFill>
                <a:latin typeface="HelveticaNeueLTStd-Roman"/>
                <a:cs typeface="HelveticaNeueLTStd-Roman"/>
              </a:rPr>
              <a:t>)</a:t>
            </a:r>
            <a:endParaRPr sz="2400" dirty="0">
              <a:latin typeface="HelveticaNeueLTStd-Roman"/>
              <a:cs typeface="HelveticaNeueLTStd-Roman"/>
            </a:endParaRPr>
          </a:p>
        </p:txBody>
      </p:sp>
      <p:sp>
        <p:nvSpPr>
          <p:cNvPr id="9" name="object 9"/>
          <p:cNvSpPr/>
          <p:nvPr/>
        </p:nvSpPr>
        <p:spPr>
          <a:xfrm>
            <a:off x="4967574" y="4108742"/>
            <a:ext cx="6328173" cy="4920762"/>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4960239" y="4108742"/>
            <a:ext cx="6336030" cy="4921250"/>
          </a:xfrm>
          <a:custGeom>
            <a:avLst/>
            <a:gdLst/>
            <a:ahLst/>
            <a:cxnLst/>
            <a:rect l="l" t="t" r="r" b="b"/>
            <a:pathLst>
              <a:path w="6336030" h="4921250">
                <a:moveTo>
                  <a:pt x="0" y="4920792"/>
                </a:moveTo>
                <a:lnTo>
                  <a:pt x="6335522" y="4920792"/>
                </a:lnTo>
                <a:lnTo>
                  <a:pt x="6335522" y="0"/>
                </a:lnTo>
                <a:lnTo>
                  <a:pt x="0" y="0"/>
                </a:lnTo>
                <a:lnTo>
                  <a:pt x="0" y="4920792"/>
                </a:lnTo>
                <a:close/>
              </a:path>
            </a:pathLst>
          </a:custGeom>
          <a:ln w="12700">
            <a:solidFill>
              <a:srgbClr val="D72827"/>
            </a:solidFill>
          </a:ln>
        </p:spPr>
        <p:txBody>
          <a:bodyPr wrap="square" lIns="0" tIns="0" rIns="0" bIns="0" rtlCol="0"/>
          <a:lstStyle/>
          <a:p>
            <a:endParaRPr dirty="0"/>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818120" cy="45446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(4 of</a:t>
            </a:r>
            <a:r>
              <a:rPr sz="2400" spc="140" dirty="0">
                <a:solidFill>
                  <a:srgbClr val="27306B"/>
                </a:solidFill>
                <a:latin typeface="HelveticaNeueLTStd-Roman"/>
                <a:cs typeface="HelveticaNeueLTStd-Roman"/>
              </a:rPr>
              <a:t> </a:t>
            </a:r>
            <a:r>
              <a:rPr lang="en-US" sz="2400" spc="20" dirty="0">
                <a:solidFill>
                  <a:srgbClr val="27306B"/>
                </a:solidFill>
                <a:latin typeface="HelveticaNeueLTStd-Roman"/>
                <a:cs typeface="HelveticaNeueLTStd-Roman"/>
              </a:rPr>
              <a:t>4</a:t>
            </a:r>
            <a:r>
              <a:rPr sz="2400" spc="20" dirty="0">
                <a:solidFill>
                  <a:srgbClr val="27306B"/>
                </a:solidFill>
                <a:latin typeface="HelveticaNeueLTStd-Roman"/>
                <a:cs typeface="HelveticaNeueLTStd-Roman"/>
              </a:rPr>
              <a:t>)</a:t>
            </a:r>
            <a:endParaRPr sz="2400" dirty="0">
              <a:latin typeface="HelveticaNeueLTStd-Roman"/>
              <a:cs typeface="HelveticaNeueLTStd-Roman"/>
            </a:endParaRPr>
          </a:p>
          <a:p>
            <a:pPr marL="393700" marR="5080" indent="-381000">
              <a:lnSpc>
                <a:spcPct val="111100"/>
              </a:lnSpc>
              <a:spcBef>
                <a:spcPts val="1135"/>
              </a:spcBef>
              <a:buChar char="•"/>
              <a:tabLst>
                <a:tab pos="393700" algn="l"/>
              </a:tabLst>
            </a:pPr>
            <a:r>
              <a:rPr sz="3000" b="1" spc="25" dirty="0">
                <a:solidFill>
                  <a:srgbClr val="27306B"/>
                </a:solidFill>
                <a:latin typeface="HelveticaNeueLTStd-Bd"/>
                <a:cs typeface="HelveticaNeueLTStd-Bd"/>
              </a:rPr>
              <a:t>Quickly </a:t>
            </a:r>
            <a:r>
              <a:rPr sz="3000" b="1" spc="20" dirty="0">
                <a:solidFill>
                  <a:srgbClr val="27306B"/>
                </a:solidFill>
                <a:latin typeface="HelveticaNeueLTStd-Bd"/>
                <a:cs typeface="HelveticaNeueLTStd-Bd"/>
              </a:rPr>
              <a:t>apply and hold </a:t>
            </a: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directly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25" dirty="0">
                <a:solidFill>
                  <a:srgbClr val="27306B"/>
                </a:solidFill>
                <a:latin typeface="HelveticaNeueLTStd-Bd"/>
                <a:cs typeface="HelveticaNeueLTStd-Bd"/>
              </a:rPr>
              <a:t>packed </a:t>
            </a:r>
            <a:r>
              <a:rPr sz="3000" b="1" spc="20" dirty="0">
                <a:solidFill>
                  <a:srgbClr val="27306B"/>
                </a:solidFill>
                <a:latin typeface="HelveticaNeueLTStd-Bd"/>
                <a:cs typeface="HelveticaNeueLTStd-Bd"/>
              </a:rPr>
              <a:t>wound until </a:t>
            </a:r>
            <a:r>
              <a:rPr sz="3000" b="1" spc="15" dirty="0">
                <a:solidFill>
                  <a:srgbClr val="27306B"/>
                </a:solidFill>
                <a:latin typeface="HelveticaNeueLTStd-Bd"/>
                <a:cs typeface="HelveticaNeueLTStd-Bd"/>
              </a:rPr>
              <a:t>relieved </a:t>
            </a:r>
            <a:r>
              <a:rPr sz="3000" b="1" spc="30" dirty="0">
                <a:solidFill>
                  <a:srgbClr val="27306B"/>
                </a:solidFill>
                <a:latin typeface="HelveticaNeueLTStd-Bd"/>
                <a:cs typeface="HelveticaNeueLTStd-Bd"/>
              </a:rPr>
              <a:t>by  </a:t>
            </a:r>
            <a:r>
              <a:rPr sz="3000" b="1" spc="25" dirty="0">
                <a:solidFill>
                  <a:srgbClr val="27306B"/>
                </a:solidFill>
                <a:latin typeface="HelveticaNeueLTStd-Bd"/>
                <a:cs typeface="HelveticaNeueLTStd-Bd"/>
              </a:rPr>
              <a:t>medical</a:t>
            </a:r>
            <a:r>
              <a:rPr sz="3000" b="1" spc="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responders</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15" dirty="0">
                <a:solidFill>
                  <a:srgbClr val="27306B"/>
                </a:solidFill>
                <a:latin typeface="HelveticaNeueLTStd-Bd"/>
                <a:cs typeface="HelveticaNeueLTStd-Bd"/>
              </a:rPr>
              <a:t>If </a:t>
            </a:r>
            <a:r>
              <a:rPr sz="3000" b="1" spc="25" dirty="0">
                <a:solidFill>
                  <a:srgbClr val="27306B"/>
                </a:solidFill>
                <a:latin typeface="HelveticaNeueLTStd-Bd"/>
                <a:cs typeface="HelveticaNeueLTStd-Bd"/>
              </a:rPr>
              <a:t>initial packing </a:t>
            </a:r>
            <a:r>
              <a:rPr sz="3000" b="1" spc="20" dirty="0">
                <a:solidFill>
                  <a:srgbClr val="27306B"/>
                </a:solidFill>
                <a:latin typeface="HelveticaNeueLTStd-Bd"/>
                <a:cs typeface="HelveticaNeueLTStd-Bd"/>
              </a:rPr>
              <a:t>and </a:t>
            </a:r>
            <a:r>
              <a:rPr sz="3000" b="1" spc="15" dirty="0">
                <a:solidFill>
                  <a:srgbClr val="27306B"/>
                </a:solidFill>
                <a:latin typeface="HelveticaNeueLTStd-Bd"/>
                <a:cs typeface="HelveticaNeueLTStd-Bd"/>
              </a:rPr>
              <a:t>direct</a:t>
            </a:r>
            <a:r>
              <a:rPr sz="3000" b="1" spc="145" dirty="0">
                <a:solidFill>
                  <a:srgbClr val="27306B"/>
                </a:solidFill>
                <a:latin typeface="HelveticaNeueLTStd-Bd"/>
                <a:cs typeface="HelveticaNeueLTStd-Bd"/>
              </a:rPr>
              <a:t> </a:t>
            </a:r>
            <a:r>
              <a:rPr sz="3000" b="1" spc="10" dirty="0">
                <a:solidFill>
                  <a:srgbClr val="27306B"/>
                </a:solidFill>
                <a:latin typeface="HelveticaNeueLTStd-Bd"/>
                <a:cs typeface="HelveticaNeueLTStd-Bd"/>
              </a:rPr>
              <a:t>pressure</a:t>
            </a:r>
            <a:endParaRPr sz="3000" dirty="0">
              <a:latin typeface="HelveticaNeueLTStd-Bd"/>
              <a:cs typeface="HelveticaNeueLTStd-Bd"/>
            </a:endParaRPr>
          </a:p>
          <a:p>
            <a:pPr marL="393700" marR="125095">
              <a:lnSpc>
                <a:spcPct val="111100"/>
              </a:lnSpc>
            </a:pPr>
            <a:r>
              <a:rPr sz="3000" b="1" spc="20" dirty="0">
                <a:solidFill>
                  <a:srgbClr val="27306B"/>
                </a:solidFill>
                <a:latin typeface="HelveticaNeueLTStd-Bd"/>
                <a:cs typeface="HelveticaNeueLTStd-Bd"/>
              </a:rPr>
              <a:t>fail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pack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second  </a:t>
            </a:r>
            <a:r>
              <a:rPr sz="3000" b="1" spc="20" dirty="0">
                <a:solidFill>
                  <a:srgbClr val="27306B"/>
                </a:solidFill>
                <a:latin typeface="HelveticaNeueLTStd-Bd"/>
                <a:cs typeface="HelveticaNeueLTStd-Bd"/>
              </a:rPr>
              <a:t>gauze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first </a:t>
            </a:r>
            <a:r>
              <a:rPr sz="3000" b="1" spc="20" dirty="0">
                <a:solidFill>
                  <a:srgbClr val="27306B"/>
                </a:solidFill>
                <a:latin typeface="HelveticaNeueLTStd-Bd"/>
                <a:cs typeface="HelveticaNeueLTStd-Bd"/>
              </a:rPr>
              <a:t>and</a:t>
            </a:r>
            <a:r>
              <a:rPr sz="3000" b="1" spc="229"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reapply</a:t>
            </a:r>
            <a:endParaRPr sz="3000" dirty="0">
              <a:latin typeface="HelveticaNeueLTStd-Bd"/>
              <a:cs typeface="HelveticaNeueLTStd-Bd"/>
            </a:endParaRPr>
          </a:p>
          <a:p>
            <a:pPr marL="393700">
              <a:lnSpc>
                <a:spcPct val="100000"/>
              </a:lnSpc>
              <a:spcBef>
                <a:spcPts val="400"/>
              </a:spcBef>
            </a:pP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using increased</a:t>
            </a:r>
            <a:r>
              <a:rPr sz="3000" b="1" spc="110"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force</a:t>
            </a:r>
            <a:endParaRPr sz="3000" dirty="0">
              <a:latin typeface="HelveticaNeueLTStd-Bd"/>
              <a:cs typeface="HelveticaNeueLTStd-Bd"/>
            </a:endParaRPr>
          </a:p>
        </p:txBody>
      </p:sp>
      <p:sp>
        <p:nvSpPr>
          <p:cNvPr id="10" name="object 10"/>
          <p:cNvSpPr/>
          <p:nvPr/>
        </p:nvSpPr>
        <p:spPr>
          <a:xfrm>
            <a:off x="9817100" y="4108742"/>
            <a:ext cx="5825951" cy="3883967"/>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817100" y="4108742"/>
            <a:ext cx="5829300" cy="3886200"/>
          </a:xfrm>
          <a:custGeom>
            <a:avLst/>
            <a:gdLst/>
            <a:ahLst/>
            <a:cxnLst/>
            <a:rect l="l" t="t" r="r" b="b"/>
            <a:pathLst>
              <a:path w="5829300" h="3886200">
                <a:moveTo>
                  <a:pt x="0" y="3886200"/>
                </a:moveTo>
                <a:lnTo>
                  <a:pt x="5829300" y="3886200"/>
                </a:lnTo>
                <a:lnTo>
                  <a:pt x="5829300" y="0"/>
                </a:lnTo>
                <a:lnTo>
                  <a:pt x="0" y="0"/>
                </a:lnTo>
                <a:lnTo>
                  <a:pt x="0" y="38862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804400" y="80644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09500" cy="5653938"/>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3406775" marR="1417320" algn="ctr">
              <a:lnSpc>
                <a:spcPct val="111600"/>
              </a:lnSpc>
              <a:spcBef>
                <a:spcPts val="3665"/>
              </a:spcBef>
            </a:pPr>
            <a:r>
              <a:rPr sz="7200" b="1" spc="60" dirty="0">
                <a:solidFill>
                  <a:srgbClr val="1D2258"/>
                </a:solidFill>
                <a:latin typeface="HelveticaNeueLTStd-Bd"/>
                <a:cs typeface="HelveticaNeueLTStd-Bd"/>
              </a:rPr>
              <a:t>Questions</a:t>
            </a:r>
            <a:r>
              <a:rPr sz="7200" b="1" spc="60" dirty="0">
                <a:solidFill>
                  <a:srgbClr val="27306B"/>
                </a:solidFill>
                <a:latin typeface="HelveticaNeueLTStd-Bd"/>
                <a:cs typeface="HelveticaNeueLTStd-Bd"/>
              </a:rPr>
              <a:t> </a:t>
            </a:r>
            <a:r>
              <a:rPr sz="7200" b="1" spc="70" dirty="0">
                <a:solidFill>
                  <a:srgbClr val="1D2258"/>
                </a:solidFill>
                <a:latin typeface="HelveticaNeueLTStd-Bd"/>
                <a:cs typeface="HelveticaNeueLTStd-Bd"/>
              </a:rPr>
              <a:t>about</a:t>
            </a:r>
            <a:r>
              <a:rPr sz="7200" b="1" spc="70" dirty="0">
                <a:solidFill>
                  <a:srgbClr val="27306B"/>
                </a:solidFill>
                <a:latin typeface="HelveticaNeueLTStd-Bd"/>
                <a:cs typeface="HelveticaNeueLTStd-Bd"/>
              </a:rPr>
              <a:t>  </a:t>
            </a:r>
            <a:r>
              <a:rPr sz="7200" b="1" spc="55" dirty="0">
                <a:solidFill>
                  <a:srgbClr val="1D2258"/>
                </a:solidFill>
                <a:latin typeface="HelveticaNeueLTStd-Bd"/>
                <a:cs typeface="HelveticaNeueLTStd-Bd"/>
              </a:rPr>
              <a:t>wound</a:t>
            </a:r>
            <a:r>
              <a:rPr sz="7200" b="1" spc="40" dirty="0">
                <a:solidFill>
                  <a:srgbClr val="1D2258"/>
                </a:solidFill>
                <a:latin typeface="HelveticaNeueLTStd-Bd"/>
                <a:cs typeface="HelveticaNeueLTStd-Bd"/>
              </a:rPr>
              <a:t> </a:t>
            </a:r>
            <a:r>
              <a:rPr sz="7200" b="1" spc="70" dirty="0">
                <a:solidFill>
                  <a:srgbClr val="1D2258"/>
                </a:solidFill>
                <a:latin typeface="HelveticaNeueLTStd-Bd"/>
                <a:cs typeface="HelveticaNeueLTStd-Bd"/>
              </a:rPr>
              <a:t>packing</a:t>
            </a:r>
            <a:endParaRPr sz="7200" dirty="0">
              <a:solidFill>
                <a:srgbClr val="1D2258"/>
              </a:solidFill>
              <a:latin typeface="HelveticaNeueLTStd-Bd"/>
              <a:cs typeface="HelveticaNeueLTStd-Bd"/>
            </a:endParaRPr>
          </a:p>
          <a:p>
            <a:pPr marL="1981835" algn="ctr">
              <a:lnSpc>
                <a:spcPts val="8615"/>
              </a:lnSpc>
              <a:spcBef>
                <a:spcPts val="1000"/>
              </a:spcBef>
            </a:pPr>
            <a:r>
              <a:rPr sz="7200" b="1" spc="45" dirty="0">
                <a:solidFill>
                  <a:srgbClr val="1D2258"/>
                </a:solidFill>
                <a:latin typeface="HelveticaNeueLTStd-Bd"/>
                <a:cs typeface="HelveticaNeueLTStd-Bd"/>
              </a:rPr>
              <a:t>and</a:t>
            </a:r>
            <a:r>
              <a:rPr sz="7200" b="1" spc="45" dirty="0">
                <a:solidFill>
                  <a:srgbClr val="27306B"/>
                </a:solidFill>
                <a:latin typeface="HelveticaNeueLTStd-Bd"/>
                <a:cs typeface="HelveticaNeueLTStd-Bd"/>
              </a:rPr>
              <a:t> </a:t>
            </a:r>
            <a:r>
              <a:rPr sz="7200" b="1" spc="35" dirty="0">
                <a:solidFill>
                  <a:srgbClr val="1D2258"/>
                </a:solidFill>
                <a:latin typeface="HelveticaNeueLTStd-Bd"/>
                <a:cs typeface="HelveticaNeueLTStd-Bd"/>
              </a:rPr>
              <a:t>direct</a:t>
            </a:r>
            <a:r>
              <a:rPr sz="7200" b="1" spc="155" dirty="0">
                <a:solidFill>
                  <a:srgbClr val="1D2258"/>
                </a:solidFill>
                <a:latin typeface="HelveticaNeueLTStd-Bd"/>
                <a:cs typeface="HelveticaNeueLTStd-Bd"/>
              </a:rPr>
              <a:t> </a:t>
            </a:r>
            <a:r>
              <a:rPr sz="7200" b="1" spc="40" dirty="0">
                <a:solidFill>
                  <a:srgbClr val="1D2258"/>
                </a:solidFill>
                <a:latin typeface="HelveticaNeueLTStd-Bd"/>
                <a:cs typeface="HelveticaNeueLTStd-Bd"/>
              </a:rPr>
              <a:t>pressure?</a:t>
            </a:r>
            <a:endParaRPr sz="7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2867944" y="5224871"/>
            <a:ext cx="10910570" cy="1094740"/>
          </a:xfrm>
          <a:prstGeom prst="rect">
            <a:avLst/>
          </a:prstGeom>
        </p:spPr>
        <p:txBody>
          <a:bodyPr vert="horz" wrap="square" lIns="0" tIns="0" rIns="0" bIns="0" rtlCol="0">
            <a:spAutoFit/>
          </a:bodyPr>
          <a:lstStyle/>
          <a:p>
            <a:pPr marL="12700">
              <a:lnSpc>
                <a:spcPts val="8615"/>
              </a:lnSpc>
            </a:pPr>
            <a:r>
              <a:rPr sz="7200" b="1" dirty="0">
                <a:solidFill>
                  <a:srgbClr val="27306B"/>
                </a:solidFill>
                <a:latin typeface="HelveticaNeueLTStd-Bd"/>
                <a:cs typeface="HelveticaNeueLTStd-Bd"/>
              </a:rPr>
              <a:t>Wound </a:t>
            </a:r>
            <a:r>
              <a:rPr sz="7200" b="1" spc="60" dirty="0">
                <a:solidFill>
                  <a:srgbClr val="27306B"/>
                </a:solidFill>
                <a:latin typeface="HelveticaNeueLTStd-Bd"/>
                <a:cs typeface="HelveticaNeueLTStd-Bd"/>
              </a:rPr>
              <a:t>Packing</a:t>
            </a:r>
            <a:r>
              <a:rPr sz="7200" b="1" spc="190"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7" name="object 7"/>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8" name="object 8"/>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9" name="object 9"/>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8763000" cy="738664"/>
          </a:xfrm>
          <a:prstGeom prst="rect">
            <a:avLst/>
          </a:prstGeom>
        </p:spPr>
        <p:txBody>
          <a:bodyPr vert="horz" wrap="square" lIns="0" tIns="0" rIns="0" bIns="0" rtlCol="0">
            <a:spAutoFit/>
          </a:bodyPr>
          <a:lstStyle/>
          <a:p>
            <a:pPr marL="12700">
              <a:lnSpc>
                <a:spcPct val="100000"/>
              </a:lnSpc>
            </a:pPr>
            <a:r>
              <a:rPr spc="35" dirty="0"/>
              <a:t>Bl</a:t>
            </a:r>
            <a:r>
              <a:rPr lang="en-US" spc="35" dirty="0"/>
              <a:t>eeding control in children</a:t>
            </a:r>
            <a:endParaRPr dirty="0"/>
          </a:p>
        </p:txBody>
      </p:sp>
      <p:sp>
        <p:nvSpPr>
          <p:cNvPr id="6" name="object 6"/>
          <p:cNvSpPr txBox="1">
            <a:spLocks noGrp="1"/>
          </p:cNvSpPr>
          <p:nvPr>
            <p:ph type="body" idx="1"/>
          </p:nvPr>
        </p:nvSpPr>
        <p:spPr>
          <a:xfrm>
            <a:off x="1688465" y="2424653"/>
            <a:ext cx="12879069" cy="6263253"/>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lang="en-US" spc="35" dirty="0">
                <a:solidFill>
                  <a:srgbClr val="1D2258"/>
                </a:solidFill>
              </a:rPr>
              <a:t>In all but the extremely young child, the same tourniquet used for adults can be used in children.</a:t>
            </a:r>
          </a:p>
          <a:p>
            <a:pPr marL="664210" marR="607060" indent="-381000">
              <a:lnSpc>
                <a:spcPct val="100000"/>
              </a:lnSpc>
              <a:buChar char="•"/>
              <a:tabLst>
                <a:tab pos="664845" algn="l"/>
              </a:tabLst>
            </a:pPr>
            <a:endParaRPr lang="en-US" spc="35" dirty="0">
              <a:solidFill>
                <a:srgbClr val="1D2258"/>
              </a:solidFill>
            </a:endParaRPr>
          </a:p>
          <a:p>
            <a:pPr marL="664210" marR="607060" indent="-381000">
              <a:lnSpc>
                <a:spcPct val="100000"/>
              </a:lnSpc>
              <a:buChar char="•"/>
              <a:tabLst>
                <a:tab pos="664845" algn="l"/>
              </a:tabLst>
            </a:pPr>
            <a:r>
              <a:rPr lang="en-US" spc="35" dirty="0">
                <a:solidFill>
                  <a:srgbClr val="1D2258"/>
                </a:solidFill>
              </a:rPr>
              <a:t>For the infant or very small child (tourniquet too big)</a:t>
            </a:r>
            <a:r>
              <a:rPr lang="en-US" dirty="0"/>
              <a:t>, direct pressure on the wound as described previously will work in virtually all cases.</a:t>
            </a:r>
          </a:p>
          <a:p>
            <a:pPr marL="664210" marR="607060" indent="-381000">
              <a:lnSpc>
                <a:spcPct val="100000"/>
              </a:lnSpc>
              <a:buChar char="•"/>
              <a:tabLst>
                <a:tab pos="664845" algn="l"/>
              </a:tabLst>
            </a:pPr>
            <a:endParaRPr lang="en-US" dirty="0"/>
          </a:p>
          <a:p>
            <a:pPr marL="571500" lvl="0" indent="-571500">
              <a:buFont typeface="Arial" panose="020B0604020202020204" pitchFamily="34" charset="0"/>
              <a:buChar char="•"/>
            </a:pPr>
            <a:r>
              <a:rPr lang="en-US" dirty="0"/>
              <a:t>For large, deep wounds, wound packing can be performed in children just as in adults using the same technique as described previously.</a:t>
            </a:r>
          </a:p>
          <a:p>
            <a:pPr marL="664210" marR="607060" indent="-381000">
              <a:lnSpc>
                <a:spcPct val="100000"/>
              </a:lnSpc>
              <a:buChar char="•"/>
              <a:tabLst>
                <a:tab pos="664845" algn="l"/>
              </a:tabLst>
            </a:pPr>
            <a:endParaRPr spc="35" dirty="0">
              <a:solidFill>
                <a:srgbClr val="1D2258"/>
              </a:solidFill>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extLst>
      <p:ext uri="{BB962C8B-B14F-4D97-AF65-F5344CB8AC3E}">
        <p14:creationId xmlns:p14="http://schemas.microsoft.com/office/powerpoint/2010/main" val="3146110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6261100" cy="738664"/>
          </a:xfrm>
          <a:prstGeom prst="rect">
            <a:avLst/>
          </a:prstGeom>
        </p:spPr>
        <p:txBody>
          <a:bodyPr vert="horz" wrap="square" lIns="0" tIns="0" rIns="0" bIns="0" rtlCol="0">
            <a:spAutoFit/>
          </a:bodyPr>
          <a:lstStyle/>
          <a:p>
            <a:pPr marL="12700">
              <a:lnSpc>
                <a:spcPct val="100000"/>
              </a:lnSpc>
            </a:pPr>
            <a:r>
              <a:rPr spc="35" dirty="0"/>
              <a:t>Blood</a:t>
            </a:r>
            <a:r>
              <a:rPr spc="20" dirty="0"/>
              <a:t> </a:t>
            </a:r>
            <a:r>
              <a:rPr spc="25" dirty="0"/>
              <a:t>Exposure</a:t>
            </a:r>
            <a:endParaRPr dirty="0"/>
          </a:p>
        </p:txBody>
      </p:sp>
      <p:sp>
        <p:nvSpPr>
          <p:cNvPr id="6" name="object 6"/>
          <p:cNvSpPr txBox="1">
            <a:spLocks noGrp="1"/>
          </p:cNvSpPr>
          <p:nvPr>
            <p:ph type="body" idx="1"/>
          </p:nvPr>
        </p:nvSpPr>
        <p:spPr>
          <a:xfrm>
            <a:off x="1688465" y="2424653"/>
            <a:ext cx="12879069" cy="3329116"/>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spc="25" dirty="0">
                <a:solidFill>
                  <a:srgbClr val="1D2258"/>
                </a:solidFill>
              </a:rPr>
              <a:t>After </a:t>
            </a:r>
            <a:r>
              <a:rPr spc="30" dirty="0">
                <a:solidFill>
                  <a:srgbClr val="1D2258"/>
                </a:solidFill>
              </a:rPr>
              <a:t>arrival </a:t>
            </a:r>
            <a:r>
              <a:rPr spc="15" dirty="0">
                <a:solidFill>
                  <a:srgbClr val="1D2258"/>
                </a:solidFill>
              </a:rPr>
              <a:t>of </a:t>
            </a:r>
            <a:r>
              <a:rPr spc="30" dirty="0">
                <a:solidFill>
                  <a:srgbClr val="1D2258"/>
                </a:solidFill>
              </a:rPr>
              <a:t>medical </a:t>
            </a:r>
            <a:r>
              <a:rPr spc="25" dirty="0">
                <a:solidFill>
                  <a:srgbClr val="1D2258"/>
                </a:solidFill>
              </a:rPr>
              <a:t>responders, </a:t>
            </a:r>
            <a:r>
              <a:rPr spc="15" dirty="0">
                <a:solidFill>
                  <a:srgbClr val="1D2258"/>
                </a:solidFill>
              </a:rPr>
              <a:t>if </a:t>
            </a:r>
            <a:r>
              <a:rPr spc="20" dirty="0">
                <a:solidFill>
                  <a:srgbClr val="1D2258"/>
                </a:solidFill>
              </a:rPr>
              <a:t>you </a:t>
            </a:r>
            <a:r>
              <a:rPr spc="25" dirty="0">
                <a:solidFill>
                  <a:srgbClr val="1D2258"/>
                </a:solidFill>
              </a:rPr>
              <a:t>have </a:t>
            </a:r>
            <a:r>
              <a:rPr spc="35" dirty="0">
                <a:solidFill>
                  <a:srgbClr val="1D2258"/>
                </a:solidFill>
              </a:rPr>
              <a:t>any </a:t>
            </a:r>
            <a:r>
              <a:rPr spc="25" dirty="0">
                <a:solidFill>
                  <a:srgbClr val="1D2258"/>
                </a:solidFill>
              </a:rPr>
              <a:t>blood </a:t>
            </a:r>
            <a:r>
              <a:rPr spc="15" dirty="0">
                <a:solidFill>
                  <a:srgbClr val="1D2258"/>
                </a:solidFill>
              </a:rPr>
              <a:t>on</a:t>
            </a:r>
            <a:r>
              <a:rPr spc="30" dirty="0">
                <a:solidFill>
                  <a:srgbClr val="1D2258"/>
                </a:solidFill>
              </a:rPr>
              <a:t> </a:t>
            </a:r>
            <a:r>
              <a:rPr spc="35" dirty="0">
                <a:solidFill>
                  <a:srgbClr val="1D2258"/>
                </a:solidFill>
              </a:rPr>
              <a:t>you:</a:t>
            </a:r>
          </a:p>
          <a:p>
            <a:pPr marL="1044575" marR="5080" lvl="1" indent="-304165">
              <a:lnSpc>
                <a:spcPct val="100000"/>
              </a:lnSpc>
              <a:spcBef>
                <a:spcPts val="1720"/>
              </a:spcBef>
              <a:buChar char="-"/>
              <a:tabLst>
                <a:tab pos="1045210" algn="l"/>
              </a:tabLst>
            </a:pPr>
            <a:r>
              <a:rPr sz="3300" b="1" spc="-10" dirty="0">
                <a:solidFill>
                  <a:srgbClr val="1D2258"/>
                </a:solidFill>
                <a:latin typeface="HelveticaNeueLTStd-Bd"/>
                <a:cs typeface="HelveticaNeueLTStd-Bd"/>
              </a:rPr>
              <a:t>Wash </a:t>
            </a:r>
            <a:r>
              <a:rPr sz="3300" b="1" spc="20" dirty="0">
                <a:solidFill>
                  <a:srgbClr val="1D2258"/>
                </a:solidFill>
                <a:latin typeface="HelveticaNeueLTStd-Bd"/>
                <a:cs typeface="HelveticaNeueLTStd-Bd"/>
              </a:rPr>
              <a:t>thoroughly with soap and water </a:t>
            </a:r>
            <a:r>
              <a:rPr sz="3300" b="1" spc="15" dirty="0">
                <a:solidFill>
                  <a:srgbClr val="1D2258"/>
                </a:solidFill>
                <a:latin typeface="HelveticaNeueLTStd-Bd"/>
                <a:cs typeface="HelveticaNeueLTStd-Bd"/>
              </a:rPr>
              <a:t>to remove </a:t>
            </a:r>
            <a:r>
              <a:rPr sz="3300" b="1" spc="20" dirty="0">
                <a:solidFill>
                  <a:srgbClr val="1D2258"/>
                </a:solidFill>
                <a:latin typeface="HelveticaNeueLTStd-Bd"/>
                <a:cs typeface="HelveticaNeueLTStd-Bd"/>
              </a:rPr>
              <a:t>all </a:t>
            </a:r>
            <a:r>
              <a:rPr sz="3300" b="1" spc="30" dirty="0">
                <a:solidFill>
                  <a:srgbClr val="1D2258"/>
                </a:solidFill>
                <a:latin typeface="HelveticaNeueLTStd-Bd"/>
                <a:cs typeface="HelveticaNeueLTStd-Bd"/>
              </a:rPr>
              <a:t>blood,</a:t>
            </a:r>
            <a:endParaRPr lang="en-US" sz="3300" b="1" spc="30" dirty="0">
              <a:solidFill>
                <a:srgbClr val="1D2258"/>
              </a:solidFill>
              <a:latin typeface="HelveticaNeueLTStd-Bd"/>
              <a:cs typeface="HelveticaNeueLTStd-Bd"/>
            </a:endParaRPr>
          </a:p>
          <a:p>
            <a:pPr marL="740410" marR="5080" lvl="1">
              <a:lnSpc>
                <a:spcPct val="100000"/>
              </a:lnSpc>
              <a:spcBef>
                <a:spcPts val="1720"/>
              </a:spcBef>
              <a:tabLst>
                <a:tab pos="1045210" algn="l"/>
              </a:tabLst>
            </a:pPr>
            <a:r>
              <a:rPr sz="3300" b="1" spc="30" dirty="0">
                <a:solidFill>
                  <a:srgbClr val="1D2258"/>
                </a:solidFill>
                <a:latin typeface="HelveticaNeueLTStd-Bd"/>
                <a:cs typeface="HelveticaNeueLTStd-Bd"/>
              </a:rPr>
              <a:t>  AND</a:t>
            </a:r>
            <a:endParaRPr sz="3300" dirty="0">
              <a:solidFill>
                <a:srgbClr val="1D2258"/>
              </a:solidFill>
              <a:latin typeface="HelveticaNeueLTStd-Bd"/>
              <a:cs typeface="HelveticaNeueLTStd-Bd"/>
            </a:endParaRPr>
          </a:p>
          <a:p>
            <a:pPr marL="1044575" lvl="1" indent="-304165">
              <a:lnSpc>
                <a:spcPct val="100000"/>
              </a:lnSpc>
              <a:spcBef>
                <a:spcPts val="1795"/>
              </a:spcBef>
              <a:buChar char="-"/>
              <a:tabLst>
                <a:tab pos="1045210" algn="l"/>
              </a:tabLst>
            </a:pPr>
            <a:r>
              <a:rPr sz="3300" b="1" spc="25" dirty="0">
                <a:solidFill>
                  <a:srgbClr val="1D2258"/>
                </a:solidFill>
                <a:latin typeface="HelveticaNeueLTStd-Bd"/>
                <a:cs typeface="HelveticaNeueLTStd-Bd"/>
              </a:rPr>
              <a:t>Notify medical </a:t>
            </a:r>
            <a:r>
              <a:rPr sz="3300" b="1" spc="20" dirty="0">
                <a:solidFill>
                  <a:srgbClr val="1D2258"/>
                </a:solidFill>
                <a:latin typeface="HelveticaNeueLTStd-Bd"/>
                <a:cs typeface="HelveticaNeueLTStd-Bd"/>
              </a:rPr>
              <a:t>responders </a:t>
            </a:r>
            <a:r>
              <a:rPr sz="3300" b="1" spc="15" dirty="0">
                <a:solidFill>
                  <a:srgbClr val="1D2258"/>
                </a:solidFill>
                <a:latin typeface="HelveticaNeueLTStd-Bd"/>
                <a:cs typeface="HelveticaNeueLTStd-Bd"/>
              </a:rPr>
              <a:t>of </a:t>
            </a:r>
            <a:r>
              <a:rPr sz="3300" b="1" spc="25" dirty="0">
                <a:solidFill>
                  <a:srgbClr val="1D2258"/>
                </a:solidFill>
                <a:latin typeface="HelveticaNeueLTStd-Bd"/>
                <a:cs typeface="HelveticaNeueLTStd-Bd"/>
              </a:rPr>
              <a:t>possible</a:t>
            </a:r>
            <a:r>
              <a:rPr sz="3300" b="1" spc="190" dirty="0">
                <a:solidFill>
                  <a:srgbClr val="1D2258"/>
                </a:solidFill>
                <a:latin typeface="HelveticaNeueLTStd-Bd"/>
                <a:cs typeface="HelveticaNeueLTStd-Bd"/>
              </a:rPr>
              <a:t> </a:t>
            </a:r>
            <a:r>
              <a:rPr sz="3300" b="1" spc="15" dirty="0">
                <a:solidFill>
                  <a:srgbClr val="1D2258"/>
                </a:solidFill>
                <a:latin typeface="HelveticaNeueLTStd-Bd"/>
                <a:cs typeface="HelveticaNeueLTStd-Bd"/>
              </a:rPr>
              <a:t>exposure</a:t>
            </a:r>
            <a:endParaRPr sz="3300" dirty="0">
              <a:solidFill>
                <a:srgbClr val="1D2258"/>
              </a:solidFill>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89485"/>
            <a:ext cx="3505200" cy="738664"/>
          </a:xfrm>
          <a:prstGeom prst="rect">
            <a:avLst/>
          </a:prstGeom>
        </p:spPr>
        <p:txBody>
          <a:bodyPr vert="horz" wrap="square" lIns="0" tIns="0" rIns="0" bIns="0" rtlCol="0">
            <a:spAutoFit/>
          </a:bodyPr>
          <a:lstStyle/>
          <a:p>
            <a:pPr marL="12700">
              <a:lnSpc>
                <a:spcPct val="100000"/>
              </a:lnSpc>
            </a:pPr>
            <a:r>
              <a:rPr spc="45" dirty="0"/>
              <a:t>Summary</a:t>
            </a:r>
            <a:endParaRPr dirty="0"/>
          </a:p>
        </p:txBody>
      </p:sp>
      <p:sp>
        <p:nvSpPr>
          <p:cNvPr id="8" name="object 6"/>
          <p:cNvSpPr txBox="1"/>
          <p:nvPr/>
        </p:nvSpPr>
        <p:spPr>
          <a:xfrm>
            <a:off x="2184400" y="2565400"/>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a:solidFill>
                  <a:srgbClr val="1D2258"/>
                </a:solidFill>
                <a:latin typeface="HelveticaNeueLTStd-Bd"/>
                <a:cs typeface="HelveticaNeueLTStd-Bd"/>
              </a:rPr>
              <a:t>safety</a:t>
            </a:r>
            <a:endParaRPr lang="en-US" sz="3400" b="1" spc="30" dirty="0">
              <a:solidFill>
                <a:srgbClr val="1D2258"/>
              </a:solidFill>
              <a:latin typeface="HelveticaNeueLTStd-Bd"/>
              <a:cs typeface="HelveticaNeueLTStd-Bd"/>
            </a:endParaRPr>
          </a:p>
          <a:p>
            <a:pPr marL="469900" indent="-457200">
              <a:lnSpc>
                <a:spcPct val="150000"/>
              </a:lnSpc>
              <a:buFontTx/>
              <a:buChar char="•"/>
              <a:tabLst>
                <a:tab pos="393700" algn="l"/>
              </a:tabLst>
            </a:pPr>
            <a:r>
              <a:rPr lang="en-US" sz="3400" b="1" spc="15" dirty="0">
                <a:solidFill>
                  <a:srgbClr val="1D2258"/>
                </a:solidFill>
                <a:latin typeface="HelveticaNeueLTStd-Bd"/>
                <a:cs typeface="HelveticaNeueLTStd-Bd"/>
              </a:rPr>
              <a:t>The</a:t>
            </a:r>
            <a:r>
              <a:rPr lang="en-US" sz="3400" b="1" spc="15" dirty="0">
                <a:solidFill>
                  <a:srgbClr val="27306B"/>
                </a:solidFill>
                <a:latin typeface="HelveticaNeueLTStd-Bd"/>
                <a:cs typeface="HelveticaNeueLTStd-Bd"/>
              </a:rPr>
              <a:t> </a:t>
            </a:r>
            <a:r>
              <a:rPr lang="en-US" sz="3400" b="1" spc="15" dirty="0">
                <a:solidFill>
                  <a:srgbClr val="DB2626"/>
                </a:solidFill>
                <a:latin typeface="HelveticaNeueLTStd-Bd"/>
                <a:cs typeface="HelveticaNeueLTStd-Bd"/>
              </a:rPr>
              <a:t>ABCs of Bleeding</a:t>
            </a:r>
            <a:endParaRPr lang="en-US" sz="3400" b="1" spc="30" dirty="0">
              <a:solidFill>
                <a:srgbClr val="DB2626"/>
              </a:solidFill>
              <a:latin typeface="HelveticaNeueLTStd-Bd"/>
              <a:cs typeface="HelveticaNeueLTStd-Bd"/>
            </a:endParaRPr>
          </a:p>
          <a:p>
            <a:pPr marL="12700">
              <a:lnSpc>
                <a:spcPct val="150000"/>
              </a:lnSpc>
              <a:tabLst>
                <a:tab pos="393700" algn="l"/>
              </a:tabLst>
            </a:pPr>
            <a:r>
              <a:rPr lang="en-US" sz="3400" b="1" dirty="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a:solidFill>
                  <a:srgbClr val="1D2258"/>
                </a:solidFill>
                <a:latin typeface="HelveticaNeueLTStd-Bd"/>
                <a:cs typeface="HelveticaNeueLTStd-Bd"/>
              </a:rPr>
              <a:t>Alert </a:t>
            </a:r>
            <a:r>
              <a:rPr lang="en-US" sz="3400" b="1" dirty="0">
                <a:solidFill>
                  <a:srgbClr val="1D2258"/>
                </a:solidFill>
                <a:latin typeface="HelveticaNeueLTStd-Bd"/>
                <a:cs typeface="HelveticaNeueLTStd-Bd"/>
              </a:rPr>
              <a:t>– </a:t>
            </a:r>
            <a:r>
              <a:rPr lang="en-US" sz="3400" b="1" spc="30" dirty="0">
                <a:solidFill>
                  <a:srgbClr val="1D2258"/>
                </a:solidFill>
                <a:latin typeface="HelveticaNeueLTStd-Bd"/>
                <a:cs typeface="HelveticaNeueLTStd-Bd"/>
              </a:rPr>
              <a:t>call 9-</a:t>
            </a:r>
            <a:r>
              <a:rPr lang="en-US" sz="3400" b="1" spc="30" dirty="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B </a:t>
            </a:r>
            <a:r>
              <a:rPr sz="3400" b="1" dirty="0">
                <a:solidFill>
                  <a:srgbClr val="27306B"/>
                </a:solidFill>
                <a:latin typeface="HelveticaNeueLTStd-Bd"/>
                <a:cs typeface="HelveticaNeueLTStd-Bd"/>
              </a:rPr>
              <a:t>– </a:t>
            </a:r>
            <a:r>
              <a:rPr sz="3400" b="1" spc="25" dirty="0">
                <a:solidFill>
                  <a:srgbClr val="27306B"/>
                </a:solidFill>
                <a:latin typeface="HelveticaNeueLTStd-Bd"/>
                <a:cs typeface="HelveticaNeueLTStd-Bd"/>
              </a:rPr>
              <a:t>Bleeding </a:t>
            </a:r>
            <a:r>
              <a:rPr sz="3400" b="1"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find </a:t>
            </a:r>
            <a:r>
              <a:rPr sz="3400" b="1" spc="20" dirty="0">
                <a:solidFill>
                  <a:srgbClr val="27306B"/>
                </a:solidFill>
                <a:latin typeface="HelveticaNeueLTStd-Bd"/>
                <a:cs typeface="HelveticaNeueLTStd-Bd"/>
              </a:rPr>
              <a:t>the </a:t>
            </a:r>
            <a:r>
              <a:rPr sz="3400" b="1" spc="25" dirty="0">
                <a:solidFill>
                  <a:srgbClr val="27306B"/>
                </a:solidFill>
                <a:latin typeface="HelveticaNeueLTStd-Bd"/>
                <a:cs typeface="HelveticaNeueLTStd-Bd"/>
              </a:rPr>
              <a:t>bleeding</a:t>
            </a:r>
            <a:r>
              <a:rPr sz="3400" b="1" spc="30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71575" y="908986"/>
            <a:ext cx="3746500" cy="738664"/>
          </a:xfrm>
          <a:prstGeom prst="rect">
            <a:avLst/>
          </a:prstGeom>
        </p:spPr>
        <p:txBody>
          <a:bodyPr vert="horz" wrap="square" lIns="0" tIns="0" rIns="0" bIns="0" rtlCol="0">
            <a:spAutoFit/>
          </a:bodyPr>
          <a:lstStyle/>
          <a:p>
            <a:pPr marL="12700">
              <a:lnSpc>
                <a:spcPct val="100000"/>
              </a:lnSpc>
            </a:pPr>
            <a:r>
              <a:rPr lang="en-US" spc="45" dirty="0"/>
              <a:t>Conclusion</a:t>
            </a:r>
            <a:endParaRPr dirty="0"/>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6" name="Rectangle 5"/>
          <p:cNvSpPr/>
          <p:nvPr/>
        </p:nvSpPr>
        <p:spPr>
          <a:xfrm>
            <a:off x="1416468" y="3606845"/>
            <a:ext cx="13423064" cy="1595309"/>
          </a:xfrm>
          <a:prstGeom prst="rect">
            <a:avLst/>
          </a:prstGeom>
        </p:spPr>
        <p:txBody>
          <a:bodyPr wrap="square">
            <a:spAutoFit/>
          </a:bodyPr>
          <a:lstStyle/>
          <a:p>
            <a:pPr marL="12700" algn="ctr">
              <a:lnSpc>
                <a:spcPct val="100000"/>
              </a:lnSpc>
            </a:pPr>
            <a:r>
              <a:rPr lang="en-US" sz="4800" b="1" spc="30" dirty="0">
                <a:solidFill>
                  <a:srgbClr val="1D2258"/>
                </a:solidFill>
                <a:latin typeface="HelveticaNeueLTStd-Roman"/>
                <a:cs typeface="HelveticaNeueLTStd-Roman"/>
              </a:rPr>
              <a:t>The only </a:t>
            </a:r>
            <a:r>
              <a:rPr lang="en-US" sz="4800" b="1" spc="35" dirty="0">
                <a:solidFill>
                  <a:srgbClr val="1D2258"/>
                </a:solidFill>
                <a:latin typeface="HelveticaNeueLTStd-Roman"/>
                <a:cs typeface="HelveticaNeueLTStd-Roman"/>
              </a:rPr>
              <a:t>thing </a:t>
            </a:r>
            <a:r>
              <a:rPr lang="en-US" sz="4800" b="1" spc="10" dirty="0">
                <a:solidFill>
                  <a:srgbClr val="1D2258"/>
                </a:solidFill>
                <a:latin typeface="HelveticaNeueLTStd-Roman"/>
                <a:cs typeface="HelveticaNeueLTStd-Roman"/>
              </a:rPr>
              <a:t>more </a:t>
            </a:r>
            <a:r>
              <a:rPr lang="en-US" sz="4800" b="1" spc="35" dirty="0">
                <a:solidFill>
                  <a:srgbClr val="1D2258"/>
                </a:solidFill>
                <a:latin typeface="HelveticaNeueLTStd-Roman"/>
                <a:cs typeface="HelveticaNeueLTStd-Roman"/>
              </a:rPr>
              <a:t>tragic </a:t>
            </a:r>
            <a:r>
              <a:rPr lang="en-US" sz="4800" b="1" spc="30" dirty="0">
                <a:solidFill>
                  <a:srgbClr val="1D2258"/>
                </a:solidFill>
                <a:latin typeface="HelveticaNeueLTStd-Roman"/>
                <a:cs typeface="HelveticaNeueLTStd-Roman"/>
              </a:rPr>
              <a:t>than </a:t>
            </a:r>
            <a:r>
              <a:rPr lang="en-US" sz="4800" b="1" dirty="0">
                <a:solidFill>
                  <a:srgbClr val="1D2258"/>
                </a:solidFill>
                <a:latin typeface="HelveticaNeueLTStd-Roman"/>
                <a:cs typeface="HelveticaNeueLTStd-Roman"/>
              </a:rPr>
              <a:t>a</a:t>
            </a:r>
            <a:r>
              <a:rPr lang="en-US" sz="4800" b="1" spc="450" dirty="0">
                <a:solidFill>
                  <a:srgbClr val="1D2258"/>
                </a:solidFill>
                <a:latin typeface="HelveticaNeueLTStd-Roman"/>
                <a:cs typeface="HelveticaNeueLTStd-Roman"/>
              </a:rPr>
              <a:t> </a:t>
            </a:r>
            <a:r>
              <a:rPr lang="en-US" sz="4800" b="1" spc="45" dirty="0">
                <a:solidFill>
                  <a:srgbClr val="1D2258"/>
                </a:solidFill>
                <a:latin typeface="HelveticaNeueLTStd-Roman"/>
                <a:cs typeface="HelveticaNeueLTStd-Roman"/>
              </a:rPr>
              <a:t>death…</a:t>
            </a:r>
            <a:endParaRPr lang="en-US" sz="4800" b="1" dirty="0">
              <a:solidFill>
                <a:srgbClr val="1D2258"/>
              </a:solidFill>
              <a:latin typeface="HelveticaNeueLTStd-Roman"/>
              <a:cs typeface="HelveticaNeueLTStd-Roman"/>
            </a:endParaRPr>
          </a:p>
          <a:p>
            <a:pPr marL="12700" algn="ctr">
              <a:lnSpc>
                <a:spcPct val="100000"/>
              </a:lnSpc>
              <a:spcBef>
                <a:spcPts val="240"/>
              </a:spcBef>
            </a:pPr>
            <a:r>
              <a:rPr lang="en-US" sz="4800" b="1" spc="20" dirty="0">
                <a:solidFill>
                  <a:srgbClr val="1D2258"/>
                </a:solidFill>
                <a:latin typeface="HelveticaNeueLTStd-Roman"/>
                <a:cs typeface="HelveticaNeueLTStd-Roman"/>
              </a:rPr>
              <a:t>is </a:t>
            </a:r>
            <a:r>
              <a:rPr lang="en-US" sz="4800" b="1" dirty="0">
                <a:solidFill>
                  <a:srgbClr val="1D2258"/>
                </a:solidFill>
                <a:latin typeface="HelveticaNeueLTStd-Roman"/>
                <a:cs typeface="HelveticaNeueLTStd-Roman"/>
              </a:rPr>
              <a:t>a </a:t>
            </a:r>
            <a:r>
              <a:rPr lang="en-US" sz="4800" b="1" spc="35" dirty="0">
                <a:solidFill>
                  <a:srgbClr val="1D2258"/>
                </a:solidFill>
                <a:latin typeface="HelveticaNeueLTStd-Roman"/>
                <a:cs typeface="HelveticaNeueLTStd-Roman"/>
              </a:rPr>
              <a:t>death </a:t>
            </a:r>
            <a:r>
              <a:rPr lang="en-US" sz="4800" b="1" spc="30" dirty="0">
                <a:solidFill>
                  <a:srgbClr val="1D2258"/>
                </a:solidFill>
                <a:latin typeface="HelveticaNeueLTStd-Roman"/>
                <a:cs typeface="HelveticaNeueLTStd-Roman"/>
              </a:rPr>
              <a:t>that </a:t>
            </a:r>
            <a:r>
              <a:rPr lang="en-US" sz="4800" b="1" spc="35" dirty="0">
                <a:solidFill>
                  <a:srgbClr val="D72827"/>
                </a:solidFill>
                <a:latin typeface="HelveticaNeueLTStd-Roman"/>
                <a:cs typeface="HelveticaNeueLTStd-Roman"/>
              </a:rPr>
              <a:t>could </a:t>
            </a:r>
            <a:r>
              <a:rPr lang="en-US" sz="4800" b="1" spc="30" dirty="0">
                <a:solidFill>
                  <a:srgbClr val="D72827"/>
                </a:solidFill>
                <a:latin typeface="HelveticaNeueLTStd-Roman"/>
                <a:cs typeface="HelveticaNeueLTStd-Roman"/>
              </a:rPr>
              <a:t>have been</a:t>
            </a:r>
            <a:r>
              <a:rPr lang="en-US" sz="4800" b="1" spc="484" dirty="0">
                <a:solidFill>
                  <a:srgbClr val="D72827"/>
                </a:solidFill>
                <a:latin typeface="HelveticaNeueLTStd-Roman"/>
                <a:cs typeface="HelveticaNeueLTStd-Roman"/>
              </a:rPr>
              <a:t> </a:t>
            </a:r>
            <a:r>
              <a:rPr lang="en-US" sz="4800" b="1" spc="35" dirty="0">
                <a:solidFill>
                  <a:srgbClr val="D72827"/>
                </a:solidFill>
                <a:latin typeface="HelveticaNeueLTStd-Roman"/>
                <a:cs typeface="HelveticaNeueLTStd-Roman"/>
              </a:rPr>
              <a:t>prevented.</a:t>
            </a:r>
            <a:endParaRPr lang="en-US" sz="4800" b="1" dirty="0">
              <a:latin typeface="HelveticaNeueLTStd-Roman"/>
              <a:cs typeface="HelveticaNeueLTStd-Roman"/>
            </a:endParaRPr>
          </a:p>
        </p:txBody>
      </p:sp>
      <p:sp>
        <p:nvSpPr>
          <p:cNvPr id="7" name="Rectangle 6"/>
          <p:cNvSpPr/>
          <p:nvPr/>
        </p:nvSpPr>
        <p:spPr>
          <a:xfrm>
            <a:off x="3630929" y="6861112"/>
            <a:ext cx="8128000" cy="1225977"/>
          </a:xfrm>
          <a:prstGeom prst="rect">
            <a:avLst/>
          </a:prstGeom>
        </p:spPr>
        <p:txBody>
          <a:bodyPr>
            <a:spAutoFit/>
          </a:bodyPr>
          <a:lstStyle/>
          <a:p>
            <a:pPr marL="12700" algn="ctr">
              <a:lnSpc>
                <a:spcPct val="100000"/>
              </a:lnSpc>
            </a:pPr>
            <a:r>
              <a:rPr lang="en-US" sz="3600" b="1" spc="35" dirty="0">
                <a:solidFill>
                  <a:srgbClr val="1D2258"/>
                </a:solidFill>
                <a:latin typeface="HelveticaNeueLTStd-Bd"/>
                <a:cs typeface="HelveticaNeueLTStd-Bd"/>
              </a:rPr>
              <a:t>Thank </a:t>
            </a:r>
            <a:r>
              <a:rPr lang="en-US" sz="3600" b="1" spc="30" dirty="0">
                <a:solidFill>
                  <a:srgbClr val="1D2258"/>
                </a:solidFill>
                <a:latin typeface="HelveticaNeueLTStd-Bd"/>
                <a:cs typeface="HelveticaNeueLTStd-Bd"/>
              </a:rPr>
              <a:t>you for your</a:t>
            </a:r>
            <a:r>
              <a:rPr lang="en-US" sz="3600" b="1" spc="200" dirty="0">
                <a:solidFill>
                  <a:srgbClr val="1D2258"/>
                </a:solidFill>
                <a:latin typeface="HelveticaNeueLTStd-Bd"/>
                <a:cs typeface="HelveticaNeueLTStd-Bd"/>
              </a:rPr>
              <a:t> </a:t>
            </a:r>
            <a:r>
              <a:rPr lang="en-US" sz="3600" b="1" spc="45" dirty="0">
                <a:solidFill>
                  <a:srgbClr val="1D2258"/>
                </a:solidFill>
                <a:latin typeface="HelveticaNeueLTStd-Bd"/>
                <a:cs typeface="HelveticaNeueLTStd-Bd"/>
              </a:rPr>
              <a:t>participation.</a:t>
            </a:r>
            <a:endParaRPr lang="en-US" sz="3600" dirty="0">
              <a:solidFill>
                <a:srgbClr val="1D2258"/>
              </a:solidFill>
              <a:latin typeface="HelveticaNeueLTStd-Bd"/>
              <a:cs typeface="HelveticaNeueLTStd-Bd"/>
            </a:endParaRPr>
          </a:p>
          <a:p>
            <a:pPr marL="12700" algn="ctr">
              <a:lnSpc>
                <a:spcPct val="100000"/>
              </a:lnSpc>
              <a:spcBef>
                <a:spcPts val="240"/>
              </a:spcBef>
            </a:pPr>
            <a:r>
              <a:rPr lang="en-US" sz="3600" i="1" spc="45" dirty="0">
                <a:solidFill>
                  <a:srgbClr val="27306B"/>
                </a:solidFill>
                <a:latin typeface="HelveticaNeueLTStd-It"/>
                <a:cs typeface="HelveticaNeueLTStd-It"/>
              </a:rPr>
              <a:t>Questions?</a:t>
            </a:r>
            <a:endParaRPr lang="en-US" sz="3600" dirty="0">
              <a:latin typeface="HelveticaNeueLTStd-It"/>
              <a:cs typeface="HelveticaNeueLTStd-It"/>
            </a:endParaRPr>
          </a:p>
        </p:txBody>
      </p:sp>
    </p:spTree>
    <p:extLst>
      <p:ext uri="{BB962C8B-B14F-4D97-AF65-F5344CB8AC3E}">
        <p14:creationId xmlns:p14="http://schemas.microsoft.com/office/powerpoint/2010/main" val="1968522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0" y="2214724"/>
            <a:ext cx="9965240" cy="7797800"/>
          </a:xfrm>
          <a:prstGeom prst="rect">
            <a:avLst/>
          </a:prstGeom>
        </p:spPr>
      </p:pic>
      <p:sp>
        <p:nvSpPr>
          <p:cNvPr id="5" name="TextBox 4"/>
          <p:cNvSpPr txBox="1"/>
          <p:nvPr/>
        </p:nvSpPr>
        <p:spPr>
          <a:xfrm>
            <a:off x="7366000" y="1024062"/>
            <a:ext cx="8561959" cy="769441"/>
          </a:xfrm>
          <a:prstGeom prst="rect">
            <a:avLst/>
          </a:prstGeom>
          <a:noFill/>
        </p:spPr>
        <p:txBody>
          <a:bodyPr wrap="none" rtlCol="0">
            <a:spAutoFit/>
          </a:bodyPr>
          <a:lstStyle/>
          <a:p>
            <a:r>
              <a:rPr lang="en-US" sz="4400" b="1" dirty="0">
                <a:solidFill>
                  <a:srgbClr val="1D2258"/>
                </a:solidFill>
                <a:latin typeface="HelveticaNeueLTStd-Bd"/>
              </a:rPr>
              <a:t>Personal bleeding control kits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02840"/>
            <a:ext cx="6400800" cy="5510784"/>
          </a:xfrm>
          <a:prstGeom prst="rect">
            <a:avLst/>
          </a:prstGeom>
        </p:spPr>
      </p:pic>
      <p:sp>
        <p:nvSpPr>
          <p:cNvPr id="7" name="object 73"/>
          <p:cNvSpPr/>
          <p:nvPr/>
        </p:nvSpPr>
        <p:spPr>
          <a:xfrm>
            <a:off x="1062482"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7322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22350" y="812432"/>
            <a:ext cx="8775700" cy="734060"/>
          </a:xfrm>
          <a:prstGeom prst="rect">
            <a:avLst/>
          </a:prstGeom>
        </p:spPr>
        <p:txBody>
          <a:bodyPr vert="horz" wrap="square" lIns="0" tIns="0" rIns="0" bIns="0" rtlCol="0">
            <a:spAutoFit/>
          </a:bodyPr>
          <a:lstStyle/>
          <a:p>
            <a:pPr marL="12700">
              <a:lnSpc>
                <a:spcPct val="100000"/>
              </a:lnSpc>
            </a:pPr>
            <a:r>
              <a:rPr spc="30" dirty="0"/>
              <a:t>Why </a:t>
            </a:r>
            <a:r>
              <a:rPr spc="20" dirty="0"/>
              <a:t>Do </a:t>
            </a:r>
            <a:r>
              <a:rPr dirty="0"/>
              <a:t>I </a:t>
            </a:r>
            <a:r>
              <a:rPr spc="30" dirty="0"/>
              <a:t>Need This</a:t>
            </a:r>
            <a:r>
              <a:rPr spc="335" dirty="0"/>
              <a:t> </a:t>
            </a:r>
            <a:r>
              <a:rPr spc="-5" dirty="0"/>
              <a:t>Training?</a:t>
            </a:r>
          </a:p>
        </p:txBody>
      </p:sp>
      <p:sp>
        <p:nvSpPr>
          <p:cNvPr id="6" name="object 6"/>
          <p:cNvSpPr/>
          <p:nvPr/>
        </p:nvSpPr>
        <p:spPr>
          <a:xfrm>
            <a:off x="18478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7" name="object 7"/>
          <p:cNvSpPr/>
          <p:nvPr/>
        </p:nvSpPr>
        <p:spPr>
          <a:xfrm>
            <a:off x="18478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8" name="object 8"/>
          <p:cNvSpPr txBox="1"/>
          <p:nvPr/>
        </p:nvSpPr>
        <p:spPr>
          <a:xfrm>
            <a:off x="2356027" y="2702197"/>
            <a:ext cx="3879850" cy="1267460"/>
          </a:xfrm>
          <a:prstGeom prst="rect">
            <a:avLst/>
          </a:prstGeom>
        </p:spPr>
        <p:txBody>
          <a:bodyPr vert="horz" wrap="square" lIns="0" tIns="0" rIns="0" bIns="0" rtlCol="0">
            <a:spAutoFit/>
          </a:bodyPr>
          <a:lstStyle/>
          <a:p>
            <a:pPr marL="854075" marR="5080" indent="-842010">
              <a:lnSpc>
                <a:spcPts val="5000"/>
              </a:lnSpc>
            </a:pPr>
            <a:r>
              <a:rPr sz="4800" b="1" spc="-130" dirty="0">
                <a:solidFill>
                  <a:srgbClr val="FFFFFF"/>
                </a:solidFill>
                <a:latin typeface="HelveticaNeueLTStd-Bd"/>
                <a:cs typeface="HelveticaNeueLTStd-Bd"/>
              </a:rPr>
              <a:t>W</a:t>
            </a:r>
            <a:r>
              <a:rPr sz="4800" b="1" spc="45" dirty="0">
                <a:solidFill>
                  <a:srgbClr val="FFFFFF"/>
                </a:solidFill>
                <a:latin typeface="HelveticaNeueLTStd-Bd"/>
                <a:cs typeface="HelveticaNeueLTStd-Bd"/>
              </a:rPr>
              <a:t>ork-</a:t>
            </a:r>
            <a:r>
              <a:rPr sz="4800" b="1" spc="-40" dirty="0">
                <a:solidFill>
                  <a:srgbClr val="FFFFFF"/>
                </a:solidFill>
                <a:latin typeface="HelveticaNeueLTStd-Bd"/>
                <a:cs typeface="HelveticaNeueLTStd-Bd"/>
              </a:rPr>
              <a:t>r</a:t>
            </a:r>
            <a:r>
              <a:rPr sz="4800" b="1" spc="45" dirty="0">
                <a:solidFill>
                  <a:srgbClr val="FFFFFF"/>
                </a:solidFill>
                <a:latin typeface="HelveticaNeueLTStd-Bd"/>
                <a:cs typeface="HelveticaNeueLTStd-Bd"/>
              </a:rPr>
              <a:t>elated  injuries</a:t>
            </a:r>
            <a:endParaRPr sz="4800" dirty="0">
              <a:latin typeface="HelveticaNeueLTStd-Bd"/>
              <a:cs typeface="HelveticaNeueLTStd-Bd"/>
            </a:endParaRPr>
          </a:p>
        </p:txBody>
      </p:sp>
      <p:sp>
        <p:nvSpPr>
          <p:cNvPr id="9" name="object 9"/>
          <p:cNvSpPr/>
          <p:nvPr/>
        </p:nvSpPr>
        <p:spPr>
          <a:xfrm>
            <a:off x="18478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0" name="object 10"/>
          <p:cNvSpPr/>
          <p:nvPr/>
        </p:nvSpPr>
        <p:spPr>
          <a:xfrm>
            <a:off x="18478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1" name="object 11"/>
          <p:cNvSpPr txBox="1"/>
          <p:nvPr/>
        </p:nvSpPr>
        <p:spPr>
          <a:xfrm>
            <a:off x="2262459" y="7578997"/>
            <a:ext cx="4066540" cy="1267460"/>
          </a:xfrm>
          <a:prstGeom prst="rect">
            <a:avLst/>
          </a:prstGeom>
        </p:spPr>
        <p:txBody>
          <a:bodyPr vert="horz" wrap="square" lIns="0" tIns="0" rIns="0" bIns="0" rtlCol="0">
            <a:spAutoFit/>
          </a:bodyPr>
          <a:lstStyle/>
          <a:p>
            <a:pPr marL="859790" marR="5080" indent="-847725">
              <a:lnSpc>
                <a:spcPts val="5000"/>
              </a:lnSpc>
            </a:pPr>
            <a:r>
              <a:rPr sz="4800" b="1" spc="35" dirty="0">
                <a:solidFill>
                  <a:srgbClr val="FFFFFF"/>
                </a:solidFill>
                <a:latin typeface="HelveticaNeueLTStd-Bd"/>
                <a:cs typeface="HelveticaNeueLTStd-Bd"/>
              </a:rPr>
              <a:t>Motor </a:t>
            </a:r>
            <a:r>
              <a:rPr sz="4800" b="1" spc="45" dirty="0">
                <a:solidFill>
                  <a:srgbClr val="FFFFFF"/>
                </a:solidFill>
                <a:latin typeface="HelveticaNeueLTStd-Bd"/>
                <a:cs typeface="HelveticaNeueLTStd-Bd"/>
              </a:rPr>
              <a:t>vehicle  crashes</a:t>
            </a:r>
            <a:endParaRPr sz="4800" dirty="0">
              <a:latin typeface="HelveticaNeueLTStd-Bd"/>
              <a:cs typeface="HelveticaNeueLTStd-Bd"/>
            </a:endParaRPr>
          </a:p>
        </p:txBody>
      </p:sp>
      <p:sp>
        <p:nvSpPr>
          <p:cNvPr id="12" name="object 12"/>
          <p:cNvSpPr/>
          <p:nvPr/>
        </p:nvSpPr>
        <p:spPr>
          <a:xfrm>
            <a:off x="97980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3" name="object 13"/>
          <p:cNvSpPr/>
          <p:nvPr/>
        </p:nvSpPr>
        <p:spPr>
          <a:xfrm>
            <a:off x="97980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4" name="object 14"/>
          <p:cNvSpPr txBox="1"/>
          <p:nvPr/>
        </p:nvSpPr>
        <p:spPr>
          <a:xfrm>
            <a:off x="10642600" y="2600597"/>
            <a:ext cx="3077323" cy="1384995"/>
          </a:xfrm>
          <a:prstGeom prst="rect">
            <a:avLst/>
          </a:prstGeom>
        </p:spPr>
        <p:txBody>
          <a:bodyPr vert="horz" wrap="square" lIns="0" tIns="0" rIns="0" bIns="0" rtlCol="0">
            <a:spAutoFit/>
          </a:bodyPr>
          <a:lstStyle/>
          <a:p>
            <a:pPr algn="ctr">
              <a:lnSpc>
                <a:spcPts val="5380"/>
              </a:lnSpc>
            </a:pPr>
            <a:r>
              <a:rPr sz="4800" b="1" spc="45" dirty="0">
                <a:solidFill>
                  <a:srgbClr val="FFFFFF"/>
                </a:solidFill>
                <a:latin typeface="HelveticaNeueLTStd-Bd"/>
                <a:cs typeface="HelveticaNeueLTStd-Bd"/>
              </a:rPr>
              <a:t>Mass</a:t>
            </a:r>
            <a:endParaRPr sz="4800" dirty="0">
              <a:latin typeface="HelveticaNeueLTStd-Bd"/>
              <a:cs typeface="HelveticaNeueLTStd-Bd"/>
            </a:endParaRPr>
          </a:p>
          <a:p>
            <a:pPr algn="ctr">
              <a:lnSpc>
                <a:spcPts val="5380"/>
              </a:lnSpc>
            </a:pPr>
            <a:r>
              <a:rPr sz="4800" b="1" spc="45" dirty="0">
                <a:solidFill>
                  <a:srgbClr val="FFFFFF"/>
                </a:solidFill>
                <a:latin typeface="HelveticaNeueLTStd-Bd"/>
                <a:cs typeface="HelveticaNeueLTStd-Bd"/>
              </a:rPr>
              <a:t>shootin</a:t>
            </a:r>
            <a:r>
              <a:rPr lang="en-US" sz="4800" b="1" spc="45" dirty="0">
                <a:solidFill>
                  <a:srgbClr val="FFFFFF"/>
                </a:solidFill>
                <a:latin typeface="HelveticaNeueLTStd-Bd"/>
                <a:cs typeface="HelveticaNeueLTStd-Bd"/>
              </a:rPr>
              <a:t>g</a:t>
            </a:r>
            <a:r>
              <a:rPr sz="4800" b="1" spc="45" dirty="0">
                <a:solidFill>
                  <a:srgbClr val="FFFFFF"/>
                </a:solidFill>
                <a:latin typeface="HelveticaNeueLTStd-Bd"/>
                <a:cs typeface="HelveticaNeueLTStd-Bd"/>
              </a:rPr>
              <a:t>s</a:t>
            </a:r>
            <a:endParaRPr sz="4800" dirty="0">
              <a:latin typeface="HelveticaNeueLTStd-Bd"/>
              <a:cs typeface="HelveticaNeueLTStd-Bd"/>
            </a:endParaRPr>
          </a:p>
        </p:txBody>
      </p:sp>
      <p:sp>
        <p:nvSpPr>
          <p:cNvPr id="15" name="object 15"/>
          <p:cNvSpPr/>
          <p:nvPr/>
        </p:nvSpPr>
        <p:spPr>
          <a:xfrm>
            <a:off x="97980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6" name="object 16"/>
          <p:cNvSpPr/>
          <p:nvPr/>
        </p:nvSpPr>
        <p:spPr>
          <a:xfrm>
            <a:off x="97980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7" name="object 17"/>
          <p:cNvSpPr txBox="1"/>
          <p:nvPr/>
        </p:nvSpPr>
        <p:spPr>
          <a:xfrm>
            <a:off x="10736295" y="7718697"/>
            <a:ext cx="3106705" cy="734060"/>
          </a:xfrm>
          <a:prstGeom prst="rect">
            <a:avLst/>
          </a:prstGeom>
        </p:spPr>
        <p:txBody>
          <a:bodyPr vert="horz" wrap="square" lIns="0" tIns="0" rIns="0" bIns="0" rtlCol="0">
            <a:spAutoFit/>
          </a:bodyPr>
          <a:lstStyle/>
          <a:p>
            <a:pPr marL="12700">
              <a:lnSpc>
                <a:spcPct val="100000"/>
              </a:lnSpc>
            </a:pPr>
            <a:r>
              <a:rPr sz="4800" b="1" spc="45" dirty="0">
                <a:solidFill>
                  <a:srgbClr val="FFFFFF"/>
                </a:solidFill>
                <a:latin typeface="HelveticaNeueLTStd-Bd"/>
                <a:cs typeface="HelveticaNeueLTStd-Bd"/>
              </a:rPr>
              <a:t>Bombings</a:t>
            </a:r>
            <a:endParaRPr sz="4800" dirty="0">
              <a:latin typeface="HelveticaNeueLTStd-Bd"/>
              <a:cs typeface="HelveticaNeueLTStd-Bd"/>
            </a:endParaRPr>
          </a:p>
        </p:txBody>
      </p:sp>
      <p:sp>
        <p:nvSpPr>
          <p:cNvPr id="18" name="object 18"/>
          <p:cNvSpPr/>
          <p:nvPr/>
        </p:nvSpPr>
        <p:spPr>
          <a:xfrm>
            <a:off x="5911850" y="46164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9" name="object 19"/>
          <p:cNvSpPr/>
          <p:nvPr/>
        </p:nvSpPr>
        <p:spPr>
          <a:xfrm>
            <a:off x="5911850" y="46164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20" name="object 20"/>
          <p:cNvSpPr txBox="1"/>
          <p:nvPr/>
        </p:nvSpPr>
        <p:spPr>
          <a:xfrm>
            <a:off x="6311421" y="5280298"/>
            <a:ext cx="4122420" cy="734060"/>
          </a:xfrm>
          <a:prstGeom prst="rect">
            <a:avLst/>
          </a:prstGeom>
        </p:spPr>
        <p:txBody>
          <a:bodyPr vert="horz" wrap="square" lIns="0" tIns="0" rIns="0" bIns="0" rtlCol="0">
            <a:spAutoFit/>
          </a:bodyPr>
          <a:lstStyle/>
          <a:p>
            <a:pPr marL="12700">
              <a:lnSpc>
                <a:spcPct val="100000"/>
              </a:lnSpc>
            </a:pPr>
            <a:r>
              <a:rPr sz="4800" b="1" spc="30" dirty="0">
                <a:solidFill>
                  <a:srgbClr val="FFFFFF"/>
                </a:solidFill>
                <a:latin typeface="HelveticaNeueLTStd-Bd"/>
                <a:cs typeface="HelveticaNeueLTStd-Bd"/>
              </a:rPr>
              <a:t>Home</a:t>
            </a:r>
            <a:r>
              <a:rPr sz="4800" b="1" spc="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injuries</a:t>
            </a:r>
            <a:endParaRPr sz="4800" dirty="0">
              <a:latin typeface="HelveticaNeueLTStd-Bd"/>
              <a:cs typeface="HelveticaNeueLTStd-Bd"/>
            </a:endParaRPr>
          </a:p>
        </p:txBody>
      </p:sp>
      <p:sp>
        <p:nvSpPr>
          <p:cNvPr id="25" name="object 64"/>
          <p:cNvSpPr txBox="1">
            <a:spLocks noGrp="1"/>
          </p:cNvSpPr>
          <p:nvPr>
            <p:ph type="dt" sz="half" idx="6"/>
          </p:nvPr>
        </p:nvSpPr>
        <p:spPr>
          <a:xfrm>
            <a:off x="9271000" y="9678739"/>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355600"/>
            <a:ext cx="5764819" cy="6172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800" y="1727200"/>
            <a:ext cx="9759696" cy="8229600"/>
          </a:xfrm>
          <a:prstGeom prst="rect">
            <a:avLst/>
          </a:prstGeom>
        </p:spPr>
      </p:pic>
      <p:sp>
        <p:nvSpPr>
          <p:cNvPr id="5" name="TextBox 4"/>
          <p:cNvSpPr txBox="1"/>
          <p:nvPr/>
        </p:nvSpPr>
        <p:spPr>
          <a:xfrm>
            <a:off x="6370089" y="660400"/>
            <a:ext cx="9885911" cy="769441"/>
          </a:xfrm>
          <a:prstGeom prst="rect">
            <a:avLst/>
          </a:prstGeom>
          <a:noFill/>
        </p:spPr>
        <p:txBody>
          <a:bodyPr wrap="none" rtlCol="0">
            <a:spAutoFit/>
          </a:bodyPr>
          <a:lstStyle/>
          <a:p>
            <a:r>
              <a:rPr lang="en-US" sz="4400" b="1" dirty="0">
                <a:solidFill>
                  <a:srgbClr val="1D2258"/>
                </a:solidFill>
                <a:latin typeface="HelveticaNeueLTStd-Bd"/>
              </a:rPr>
              <a:t>Wall-mounted bleeding control kits  </a:t>
            </a:r>
          </a:p>
        </p:txBody>
      </p:sp>
      <p:sp>
        <p:nvSpPr>
          <p:cNvPr id="9" name="object 73"/>
          <p:cNvSpPr/>
          <p:nvPr/>
        </p:nvSpPr>
        <p:spPr>
          <a:xfrm>
            <a:off x="965200"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3679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50" y="5613400"/>
            <a:ext cx="9816790" cy="923330"/>
          </a:xfrm>
          <a:prstGeom prst="rect">
            <a:avLst/>
          </a:prstGeom>
        </p:spPr>
        <p:txBody>
          <a:bodyPr wrap="none">
            <a:spAutoFit/>
          </a:bodyPr>
          <a:lstStyle/>
          <a:p>
            <a:pPr algn="ctr">
              <a:defRPr/>
            </a:pPr>
            <a:r>
              <a:rPr lang="en-US" altLang="en-US" sz="5400" b="1" dirty="0">
                <a:latin typeface="Arial Black" panose="020B0A04020102020204" pitchFamily="34" charset="0"/>
              </a:rPr>
              <a:t>BLEEDING</a:t>
            </a:r>
            <a:r>
              <a:rPr lang="en-US" altLang="en-US" sz="5400" b="1" dirty="0">
                <a:solidFill>
                  <a:srgbClr val="FF0000"/>
                </a:solidFill>
                <a:latin typeface="Arial Black" panose="020B0A04020102020204" pitchFamily="34" charset="0"/>
              </a:rPr>
              <a:t>CONTROL</a:t>
            </a:r>
            <a:r>
              <a:rPr lang="en-US" altLang="en-US" sz="5400" b="1" dirty="0">
                <a:latin typeface="Arial Black" panose="020B0A04020102020204" pitchFamily="34" charset="0"/>
              </a:rPr>
              <a:t>.ORG</a:t>
            </a:r>
            <a:endParaRPr lang="en-US" altLang="en-US" sz="1050" b="1" dirty="0">
              <a:latin typeface="Arial Black" panose="020B0A04020102020204" pitchFamily="34" charset="0"/>
            </a:endParaRPr>
          </a:p>
        </p:txBody>
      </p:sp>
      <p:sp>
        <p:nvSpPr>
          <p:cNvPr id="3" name="Rectangle 2"/>
          <p:cNvSpPr/>
          <p:nvPr/>
        </p:nvSpPr>
        <p:spPr>
          <a:xfrm>
            <a:off x="1301641" y="2717800"/>
            <a:ext cx="13716000" cy="2171428"/>
          </a:xfrm>
          <a:prstGeom prst="rect">
            <a:avLst/>
          </a:prstGeom>
        </p:spPr>
        <p:txBody>
          <a:bodyPr wrap="square">
            <a:spAutoFit/>
          </a:bodyPr>
          <a:lstStyle/>
          <a:p>
            <a:pPr marL="12700" algn="ctr">
              <a:lnSpc>
                <a:spcPct val="150000"/>
              </a:lnSpc>
            </a:pPr>
            <a:r>
              <a:rPr lang="en-US" sz="4800" b="1" spc="30" dirty="0">
                <a:solidFill>
                  <a:srgbClr val="1D2258"/>
                </a:solidFill>
                <a:latin typeface="HelveticaNeueLTStd-Roman"/>
                <a:cs typeface="HelveticaNeueLTStd-Roman"/>
              </a:rPr>
              <a:t>For further information and additional resources, please visit</a:t>
            </a:r>
            <a:endParaRPr lang="en-US" sz="4800" b="1" dirty="0">
              <a:solidFill>
                <a:srgbClr val="1D2258"/>
              </a:solidFill>
              <a:latin typeface="HelveticaNeueLTStd-Roman"/>
              <a:cs typeface="HelveticaNeueLTStd-Roman"/>
            </a:endParaRPr>
          </a:p>
        </p:txBody>
      </p:sp>
    </p:spTree>
    <p:extLst>
      <p:ext uri="{BB962C8B-B14F-4D97-AF65-F5344CB8AC3E}">
        <p14:creationId xmlns:p14="http://schemas.microsoft.com/office/powerpoint/2010/main" val="3537523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41400" y="886920"/>
            <a:ext cx="11847830" cy="688975"/>
          </a:xfrm>
          <a:prstGeom prst="rect">
            <a:avLst/>
          </a:prstGeom>
        </p:spPr>
        <p:txBody>
          <a:bodyPr vert="horz" wrap="square" lIns="0" tIns="0" rIns="0" bIns="0" rtlCol="0">
            <a:spAutoFit/>
          </a:bodyPr>
          <a:lstStyle/>
          <a:p>
            <a:pPr marL="12700">
              <a:lnSpc>
                <a:spcPct val="100000"/>
              </a:lnSpc>
            </a:pPr>
            <a:r>
              <a:rPr sz="4500" spc="35" dirty="0"/>
              <a:t>Primary </a:t>
            </a:r>
            <a:r>
              <a:rPr sz="4500" spc="40" dirty="0"/>
              <a:t>Principles </a:t>
            </a:r>
            <a:r>
              <a:rPr sz="4500" spc="20" dirty="0"/>
              <a:t>of </a:t>
            </a:r>
            <a:r>
              <a:rPr sz="4500" spc="40" dirty="0"/>
              <a:t>Immediate</a:t>
            </a:r>
            <a:r>
              <a:rPr sz="4500" spc="195" dirty="0"/>
              <a:t> </a:t>
            </a:r>
            <a:r>
              <a:rPr sz="4500" spc="45" dirty="0"/>
              <a:t>Response</a:t>
            </a:r>
            <a:endParaRPr sz="4500" dirty="0"/>
          </a:p>
        </p:txBody>
      </p:sp>
      <p:sp>
        <p:nvSpPr>
          <p:cNvPr id="6" name="object 6"/>
          <p:cNvSpPr txBox="1"/>
          <p:nvPr/>
        </p:nvSpPr>
        <p:spPr>
          <a:xfrm>
            <a:off x="1958975" y="2435549"/>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a:solidFill>
                  <a:srgbClr val="27306B"/>
                </a:solidFill>
                <a:latin typeface="HelveticaNeueLTStd-Bd"/>
                <a:cs typeface="HelveticaNeueLTStd-Bd"/>
              </a:rPr>
              <a:t>safety</a:t>
            </a:r>
            <a:endParaRPr lang="en-US" sz="3400" b="1" spc="30" dirty="0">
              <a:solidFill>
                <a:srgbClr val="27306B"/>
              </a:solidFill>
              <a:latin typeface="HelveticaNeueLTStd-Bd"/>
              <a:cs typeface="HelveticaNeueLTStd-Bd"/>
            </a:endParaRPr>
          </a:p>
          <a:p>
            <a:pPr marL="469900" indent="-457200">
              <a:lnSpc>
                <a:spcPct val="150000"/>
              </a:lnSpc>
              <a:buFontTx/>
              <a:buChar char="•"/>
              <a:tabLst>
                <a:tab pos="393700" algn="l"/>
              </a:tabLst>
            </a:pPr>
            <a:r>
              <a:rPr lang="en-US" sz="3400" b="1" spc="15" dirty="0">
                <a:solidFill>
                  <a:srgbClr val="1D2258"/>
                </a:solidFill>
                <a:latin typeface="HelveticaNeueLTStd-Bd"/>
                <a:cs typeface="HelveticaNeueLTStd-Bd"/>
              </a:rPr>
              <a:t>The</a:t>
            </a:r>
            <a:r>
              <a:rPr lang="en-US" sz="3400" b="1" spc="15" dirty="0">
                <a:solidFill>
                  <a:srgbClr val="27306B"/>
                </a:solidFill>
                <a:latin typeface="HelveticaNeueLTStd-Bd"/>
                <a:cs typeface="HelveticaNeueLTStd-Bd"/>
              </a:rPr>
              <a:t> </a:t>
            </a:r>
            <a:r>
              <a:rPr lang="en-US" sz="3400" b="1" spc="15" dirty="0">
                <a:solidFill>
                  <a:srgbClr val="DB2626"/>
                </a:solidFill>
                <a:latin typeface="HelveticaNeueLTStd-Bd"/>
                <a:cs typeface="HelveticaNeueLTStd-Bd"/>
              </a:rPr>
              <a:t>ABCs of Bleeding</a:t>
            </a:r>
            <a:endParaRPr lang="en-US" sz="3400" b="1" spc="30" dirty="0">
              <a:solidFill>
                <a:srgbClr val="DB2626"/>
              </a:solidFill>
              <a:latin typeface="HelveticaNeueLTStd-Bd"/>
              <a:cs typeface="HelveticaNeueLTStd-Bd"/>
            </a:endParaRPr>
          </a:p>
          <a:p>
            <a:pPr marL="12700">
              <a:lnSpc>
                <a:spcPct val="150000"/>
              </a:lnSpc>
              <a:tabLst>
                <a:tab pos="393700" algn="l"/>
              </a:tabLst>
            </a:pPr>
            <a:r>
              <a:rPr lang="en-US" sz="3400" b="1" dirty="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a:solidFill>
                  <a:srgbClr val="1D2258"/>
                </a:solidFill>
                <a:latin typeface="HelveticaNeueLTStd-Bd"/>
                <a:cs typeface="HelveticaNeueLTStd-Bd"/>
              </a:rPr>
              <a:t>Alert </a:t>
            </a:r>
            <a:r>
              <a:rPr lang="en-US" sz="3400" b="1" dirty="0">
                <a:solidFill>
                  <a:srgbClr val="1D2258"/>
                </a:solidFill>
                <a:latin typeface="HelveticaNeueLTStd-Bd"/>
                <a:cs typeface="HelveticaNeueLTStd-Bd"/>
              </a:rPr>
              <a:t>– </a:t>
            </a:r>
            <a:r>
              <a:rPr lang="en-US" sz="3400" b="1" spc="30" dirty="0">
                <a:solidFill>
                  <a:srgbClr val="1D2258"/>
                </a:solidFill>
                <a:latin typeface="HelveticaNeueLTStd-Bd"/>
                <a:cs typeface="HelveticaNeueLTStd-Bd"/>
              </a:rPr>
              <a:t>call 9-</a:t>
            </a:r>
            <a:r>
              <a:rPr lang="en-US" sz="3400" b="1" spc="30" dirty="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B </a:t>
            </a:r>
            <a:r>
              <a:rPr sz="3400" b="1" dirty="0">
                <a:solidFill>
                  <a:srgbClr val="27306B"/>
                </a:solidFill>
                <a:latin typeface="HelveticaNeueLTStd-Bd"/>
                <a:cs typeface="HelveticaNeueLTStd-Bd"/>
              </a:rPr>
              <a:t>– </a:t>
            </a:r>
            <a:r>
              <a:rPr sz="3400" b="1" spc="25" dirty="0">
                <a:solidFill>
                  <a:srgbClr val="27306B"/>
                </a:solidFill>
                <a:latin typeface="HelveticaNeueLTStd-Bd"/>
                <a:cs typeface="HelveticaNeueLTStd-Bd"/>
              </a:rPr>
              <a:t>Bleeding </a:t>
            </a:r>
            <a:r>
              <a:rPr sz="3400" b="1"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find </a:t>
            </a:r>
            <a:r>
              <a:rPr sz="3400" b="1" spc="20" dirty="0">
                <a:solidFill>
                  <a:srgbClr val="27306B"/>
                </a:solidFill>
                <a:latin typeface="HelveticaNeueLTStd-Bd"/>
                <a:cs typeface="HelveticaNeueLTStd-Bd"/>
              </a:rPr>
              <a:t>the </a:t>
            </a:r>
            <a:r>
              <a:rPr sz="3400" b="1" spc="25" dirty="0">
                <a:solidFill>
                  <a:srgbClr val="27306B"/>
                </a:solidFill>
                <a:latin typeface="HelveticaNeueLTStd-Bd"/>
                <a:cs typeface="HelveticaNeueLTStd-Bd"/>
              </a:rPr>
              <a:t>bleeding</a:t>
            </a:r>
            <a:r>
              <a:rPr sz="3400" b="1" spc="30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6" name="object 6"/>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45" dirty="0"/>
              <a:t>Safety</a:t>
            </a:r>
          </a:p>
        </p:txBody>
      </p:sp>
      <p:sp>
        <p:nvSpPr>
          <p:cNvPr id="7" name="object 7"/>
          <p:cNvSpPr txBox="1"/>
          <p:nvPr/>
        </p:nvSpPr>
        <p:spPr>
          <a:xfrm>
            <a:off x="1958975" y="2715866"/>
            <a:ext cx="12260580" cy="4455160"/>
          </a:xfrm>
          <a:prstGeom prst="rect">
            <a:avLst/>
          </a:prstGeom>
        </p:spPr>
        <p:txBody>
          <a:bodyPr vert="horz" wrap="square" lIns="0" tIns="0" rIns="0" bIns="0" rtlCol="0">
            <a:spAutoFit/>
          </a:bodyPr>
          <a:lstStyle/>
          <a:p>
            <a:pPr marL="393065" indent="-380365">
              <a:lnSpc>
                <a:spcPct val="100000"/>
              </a:lnSpc>
              <a:buChar char="•"/>
              <a:tabLst>
                <a:tab pos="393700" algn="l"/>
              </a:tabLst>
            </a:pPr>
            <a:r>
              <a:rPr sz="3200" b="1" spc="15" dirty="0">
                <a:solidFill>
                  <a:srgbClr val="1D2258"/>
                </a:solidFill>
                <a:latin typeface="HelveticaNeueLTStd-Bd"/>
                <a:cs typeface="HelveticaNeueLTStd-Bd"/>
              </a:rPr>
              <a:t>Before </a:t>
            </a:r>
            <a:r>
              <a:rPr sz="3200" b="1" spc="20" dirty="0">
                <a:solidFill>
                  <a:srgbClr val="1D2258"/>
                </a:solidFill>
                <a:latin typeface="HelveticaNeueLTStd-Bd"/>
                <a:cs typeface="HelveticaNeueLTStd-Bd"/>
              </a:rPr>
              <a:t>you </a:t>
            </a:r>
            <a:r>
              <a:rPr sz="3200" b="1" spc="10" dirty="0">
                <a:solidFill>
                  <a:srgbClr val="1D2258"/>
                </a:solidFill>
                <a:latin typeface="HelveticaNeueLTStd-Bd"/>
                <a:cs typeface="HelveticaNeueLTStd-Bd"/>
              </a:rPr>
              <a:t>offer </a:t>
            </a:r>
            <a:r>
              <a:rPr sz="3200" b="1" spc="20" dirty="0">
                <a:solidFill>
                  <a:srgbClr val="1D2258"/>
                </a:solidFill>
                <a:latin typeface="HelveticaNeueLTStd-Bd"/>
                <a:cs typeface="HelveticaNeueLTStd-Bd"/>
              </a:rPr>
              <a:t>any help, you must </a:t>
            </a:r>
            <a:r>
              <a:rPr sz="3200" b="1" spc="15" dirty="0">
                <a:solidFill>
                  <a:srgbClr val="1D2258"/>
                </a:solidFill>
                <a:latin typeface="HelveticaNeueLTStd-Bd"/>
                <a:cs typeface="HelveticaNeueLTStd-Bd"/>
              </a:rPr>
              <a:t>remain</a:t>
            </a:r>
            <a:r>
              <a:rPr sz="3200" b="1" spc="29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safe</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you </a:t>
            </a:r>
            <a:r>
              <a:rPr sz="3200" b="1" spc="25" dirty="0">
                <a:solidFill>
                  <a:srgbClr val="1D2258"/>
                </a:solidFill>
                <a:latin typeface="HelveticaNeueLTStd-Bd"/>
                <a:cs typeface="HelveticaNeueLTStd-Bd"/>
              </a:rPr>
              <a:t>become </a:t>
            </a:r>
            <a:r>
              <a:rPr sz="3200" b="1" spc="15" dirty="0">
                <a:solidFill>
                  <a:srgbClr val="1D2258"/>
                </a:solidFill>
                <a:latin typeface="HelveticaNeueLTStd-Bd"/>
                <a:cs typeface="HelveticaNeueLTStd-Bd"/>
              </a:rPr>
              <a:t>injured, </a:t>
            </a:r>
            <a:r>
              <a:rPr sz="3200" b="1" spc="20" dirty="0">
                <a:solidFill>
                  <a:srgbClr val="1D2258"/>
                </a:solidFill>
                <a:latin typeface="HelveticaNeueLTStd-Bd"/>
                <a:cs typeface="HelveticaNeueLTStd-Bd"/>
              </a:rPr>
              <a:t>you will not </a:t>
            </a:r>
            <a:r>
              <a:rPr sz="3200" b="1" spc="15" dirty="0">
                <a:solidFill>
                  <a:srgbClr val="1D2258"/>
                </a:solidFill>
                <a:latin typeface="HelveticaNeueLTStd-Bd"/>
                <a:cs typeface="HelveticaNeueLTStd-Bd"/>
              </a:rPr>
              <a:t>be </a:t>
            </a:r>
            <a:r>
              <a:rPr sz="3200" b="1" spc="20" dirty="0">
                <a:solidFill>
                  <a:srgbClr val="1D2258"/>
                </a:solidFill>
                <a:latin typeface="HelveticaNeueLTStd-Bd"/>
                <a:cs typeface="HelveticaNeueLTStd-Bd"/>
              </a:rPr>
              <a:t>able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help the</a:t>
            </a:r>
            <a:r>
              <a:rPr sz="3200" b="1" spc="47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victim</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25" dirty="0">
                <a:solidFill>
                  <a:srgbClr val="1D2258"/>
                </a:solidFill>
                <a:latin typeface="HelveticaNeueLTStd-Bd"/>
                <a:cs typeface="HelveticaNeueLTStd-Bd"/>
              </a:rPr>
              <a:t>Initiate </a:t>
            </a:r>
            <a:r>
              <a:rPr sz="3200" b="1" spc="5" dirty="0">
                <a:solidFill>
                  <a:srgbClr val="1D2258"/>
                </a:solidFill>
                <a:latin typeface="HelveticaNeueLTStd-Bd"/>
                <a:cs typeface="HelveticaNeueLTStd-Bd"/>
              </a:rPr>
              <a:t>care </a:t>
            </a: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the scene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safe for you </a:t>
            </a:r>
            <a:r>
              <a:rPr sz="3200" b="1" spc="15" dirty="0">
                <a:solidFill>
                  <a:srgbClr val="1D2258"/>
                </a:solidFill>
                <a:latin typeface="HelveticaNeueLTStd-Bd"/>
                <a:cs typeface="HelveticaNeueLTStd-Bd"/>
              </a:rPr>
              <a:t>to do</a:t>
            </a:r>
            <a:r>
              <a:rPr sz="3200" b="1" spc="4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so</a:t>
            </a:r>
            <a:endParaRPr sz="3200" dirty="0">
              <a:solidFill>
                <a:srgbClr val="1D2258"/>
              </a:solidFill>
              <a:latin typeface="HelveticaNeueLTStd-Bd"/>
              <a:cs typeface="HelveticaNeueLTStd-Bd"/>
            </a:endParaRPr>
          </a:p>
          <a:p>
            <a:pPr marL="393065" marR="171450" indent="-380365">
              <a:lnSpc>
                <a:spcPct val="104200"/>
              </a:lnSpc>
              <a:spcBef>
                <a:spcPts val="1795"/>
              </a:spcBef>
              <a:buChar char="•"/>
              <a:tabLst>
                <a:tab pos="393700" algn="l"/>
              </a:tabLst>
            </a:pPr>
            <a:r>
              <a:rPr sz="3200" b="1" spc="20" dirty="0">
                <a:solidFill>
                  <a:srgbClr val="1D2258"/>
                </a:solidFill>
                <a:latin typeface="HelveticaNeueLTStd-Bd"/>
                <a:cs typeface="HelveticaNeueLTStd-Bd"/>
              </a:rPr>
              <a:t>If, </a:t>
            </a:r>
            <a:r>
              <a:rPr sz="3200" b="1" spc="15" dirty="0">
                <a:solidFill>
                  <a:srgbClr val="1D2258"/>
                </a:solidFill>
                <a:latin typeface="HelveticaNeueLTStd-Bd"/>
                <a:cs typeface="HelveticaNeueLTStd-Bd"/>
              </a:rPr>
              <a:t>at </a:t>
            </a:r>
            <a:r>
              <a:rPr sz="3200" b="1" spc="20" dirty="0">
                <a:solidFill>
                  <a:srgbClr val="1D2258"/>
                </a:solidFill>
                <a:latin typeface="HelveticaNeueLTStd-Bd"/>
                <a:cs typeface="HelveticaNeueLTStd-Bd"/>
              </a:rPr>
              <a:t>any time, your </a:t>
            </a:r>
            <a:r>
              <a:rPr sz="3200" b="1" spc="25" dirty="0">
                <a:solidFill>
                  <a:srgbClr val="1D2258"/>
                </a:solidFill>
                <a:latin typeface="HelveticaNeueLTStd-Bd"/>
                <a:cs typeface="HelveticaNeueLTStd-Bd"/>
              </a:rPr>
              <a:t>safety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threatened, </a:t>
            </a:r>
            <a:r>
              <a:rPr sz="3200" b="1" spc="25" dirty="0">
                <a:solidFill>
                  <a:srgbClr val="1D2258"/>
                </a:solidFill>
                <a:latin typeface="HelveticaNeueLTStd-Bd"/>
                <a:cs typeface="HelveticaNeueLTStd-Bd"/>
              </a:rPr>
              <a:t>attempt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remove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25" dirty="0">
                <a:solidFill>
                  <a:srgbClr val="1D2258"/>
                </a:solidFill>
                <a:latin typeface="HelveticaNeueLTStd-Bd"/>
                <a:cs typeface="HelveticaNeueLTStd-Bd"/>
              </a:rPr>
              <a:t>danger </a:t>
            </a:r>
            <a:r>
              <a:rPr sz="3200" b="1" spc="20" dirty="0">
                <a:solidFill>
                  <a:srgbClr val="1D2258"/>
                </a:solidFill>
                <a:latin typeface="HelveticaNeueLTStd-Bd"/>
                <a:cs typeface="HelveticaNeueLTStd-Bd"/>
              </a:rPr>
              <a:t>and </a:t>
            </a:r>
            <a:r>
              <a:rPr sz="3200" b="1" spc="30" dirty="0">
                <a:solidFill>
                  <a:srgbClr val="1D2258"/>
                </a:solidFill>
                <a:latin typeface="HelveticaNeueLTStd-Bd"/>
                <a:cs typeface="HelveticaNeueLTStd-Bd"/>
              </a:rPr>
              <a:t>find </a:t>
            </a:r>
            <a:r>
              <a:rPr sz="3200" b="1" dirty="0">
                <a:solidFill>
                  <a:srgbClr val="1D2258"/>
                </a:solidFill>
                <a:latin typeface="HelveticaNeueLTStd-Bd"/>
                <a:cs typeface="HelveticaNeueLTStd-Bd"/>
              </a:rPr>
              <a:t>a </a:t>
            </a:r>
            <a:r>
              <a:rPr sz="3200" b="1" spc="20" dirty="0">
                <a:solidFill>
                  <a:srgbClr val="1D2258"/>
                </a:solidFill>
                <a:latin typeface="HelveticaNeueLTStd-Bd"/>
                <a:cs typeface="HelveticaNeueLTStd-Bd"/>
              </a:rPr>
              <a:t>safe</a:t>
            </a:r>
            <a:r>
              <a:rPr sz="3200" b="1" spc="24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location</a:t>
            </a:r>
            <a:endParaRPr sz="3200" dirty="0">
              <a:solidFill>
                <a:srgbClr val="1D2258"/>
              </a:solidFill>
              <a:latin typeface="HelveticaNeueLTStd-Bd"/>
              <a:cs typeface="HelveticaNeueLTStd-Bd"/>
            </a:endParaRPr>
          </a:p>
          <a:p>
            <a:pPr marL="393065" marR="770255" indent="-380365">
              <a:lnSpc>
                <a:spcPct val="104200"/>
              </a:lnSpc>
              <a:spcBef>
                <a:spcPts val="1795"/>
              </a:spcBef>
              <a:buChar char="•"/>
              <a:tabLst>
                <a:tab pos="393700" algn="l"/>
              </a:tabLst>
            </a:pPr>
            <a:r>
              <a:rPr sz="3200" b="1" spc="15" dirty="0">
                <a:solidFill>
                  <a:srgbClr val="1D2258"/>
                </a:solidFill>
                <a:latin typeface="HelveticaNeueLTStd-Bd"/>
                <a:cs typeface="HelveticaNeueLTStd-Bd"/>
              </a:rPr>
              <a:t>Protect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30" dirty="0">
                <a:solidFill>
                  <a:srgbClr val="1D2258"/>
                </a:solidFill>
                <a:latin typeface="HelveticaNeueLTStd-Bd"/>
                <a:cs typeface="HelveticaNeueLTStd-Bd"/>
              </a:rPr>
              <a:t>blood-borne </a:t>
            </a:r>
            <a:r>
              <a:rPr sz="3200" b="1" spc="25" dirty="0">
                <a:solidFill>
                  <a:srgbClr val="1D2258"/>
                </a:solidFill>
                <a:latin typeface="HelveticaNeueLTStd-Bd"/>
                <a:cs typeface="HelveticaNeueLTStd-Bd"/>
              </a:rPr>
              <a:t>infections </a:t>
            </a:r>
            <a:r>
              <a:rPr sz="3200" b="1" spc="15" dirty="0">
                <a:solidFill>
                  <a:srgbClr val="1D2258"/>
                </a:solidFill>
                <a:latin typeface="HelveticaNeueLTStd-Bd"/>
                <a:cs typeface="HelveticaNeueLTStd-Bd"/>
              </a:rPr>
              <a:t>by </a:t>
            </a:r>
            <a:r>
              <a:rPr sz="3200" b="1" spc="30" dirty="0">
                <a:solidFill>
                  <a:srgbClr val="1D2258"/>
                </a:solidFill>
                <a:latin typeface="HelveticaNeueLTStd-Bd"/>
                <a:cs typeface="HelveticaNeueLTStd-Bd"/>
              </a:rPr>
              <a:t>wearing  </a:t>
            </a:r>
            <a:r>
              <a:rPr sz="3200" b="1" spc="25" dirty="0">
                <a:solidFill>
                  <a:srgbClr val="1D2258"/>
                </a:solidFill>
                <a:latin typeface="HelveticaNeueLTStd-Bd"/>
                <a:cs typeface="HelveticaNeueLTStd-Bd"/>
              </a:rPr>
              <a:t>gloves, </a:t>
            </a:r>
            <a:r>
              <a:rPr sz="3200" b="1" spc="15" dirty="0">
                <a:solidFill>
                  <a:srgbClr val="1D2258"/>
                </a:solidFill>
                <a:latin typeface="HelveticaNeueLTStd-Bd"/>
                <a:cs typeface="HelveticaNeueLTStd-Bd"/>
              </a:rPr>
              <a:t>if</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available</a:t>
            </a:r>
            <a:endParaRPr sz="3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solidFill>
                  <a:srgbClr val="E22726"/>
                </a:solidFill>
              </a:rPr>
              <a:t>A</a:t>
            </a:r>
            <a:r>
              <a:rPr spc="30" dirty="0"/>
              <a:t>BCs </a:t>
            </a:r>
            <a:r>
              <a:rPr spc="20" dirty="0"/>
              <a:t>of</a:t>
            </a:r>
            <a:r>
              <a:rPr spc="75" dirty="0"/>
              <a:t> </a:t>
            </a:r>
            <a:r>
              <a:rPr spc="45" dirty="0"/>
              <a:t>Bleeding</a:t>
            </a:r>
          </a:p>
        </p:txBody>
      </p:sp>
      <p:sp>
        <p:nvSpPr>
          <p:cNvPr id="8" name="object 8"/>
          <p:cNvSpPr txBox="1"/>
          <p:nvPr/>
        </p:nvSpPr>
        <p:spPr>
          <a:xfrm>
            <a:off x="1257300" y="2106924"/>
            <a:ext cx="2519045"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A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Alert</a:t>
            </a:r>
            <a:endParaRPr sz="4800">
              <a:latin typeface="HelveticaNeueLTStd-Bd"/>
              <a:cs typeface="HelveticaNeueLTStd-Bd"/>
            </a:endParaRPr>
          </a:p>
        </p:txBody>
      </p:sp>
      <p:sp>
        <p:nvSpPr>
          <p:cNvPr id="9" name="object 9"/>
          <p:cNvSpPr txBox="1"/>
          <p:nvPr/>
        </p:nvSpPr>
        <p:spPr>
          <a:xfrm>
            <a:off x="1257300" y="3300065"/>
            <a:ext cx="13634719" cy="3627754"/>
          </a:xfrm>
          <a:prstGeom prst="rect">
            <a:avLst/>
          </a:prstGeom>
        </p:spPr>
        <p:txBody>
          <a:bodyPr vert="horz" wrap="square" lIns="0" tIns="0" rIns="0" bIns="0" rtlCol="0">
            <a:spAutoFit/>
          </a:bodyPr>
          <a:lstStyle/>
          <a:p>
            <a:pPr marL="12700">
              <a:lnSpc>
                <a:spcPct val="100000"/>
              </a:lnSpc>
            </a:pPr>
            <a:r>
              <a:rPr sz="3200" b="1" spc="20" dirty="0">
                <a:solidFill>
                  <a:srgbClr val="27306B"/>
                </a:solidFill>
                <a:latin typeface="HelveticaNeueLTStd-Bd"/>
                <a:cs typeface="HelveticaNeueLTStd-Bd"/>
              </a:rPr>
              <a:t>Get</a:t>
            </a:r>
            <a:r>
              <a:rPr sz="3200" b="1" spc="-4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help</a:t>
            </a:r>
            <a:endParaRPr sz="3200">
              <a:latin typeface="HelveticaNeueLTStd-Bd"/>
              <a:cs typeface="HelveticaNeueLTStd-Bd"/>
            </a:endParaRPr>
          </a:p>
          <a:p>
            <a:pPr marL="393700" indent="-381000">
              <a:lnSpc>
                <a:spcPct val="100000"/>
              </a:lnSpc>
              <a:spcBef>
                <a:spcPts val="2160"/>
              </a:spcBef>
              <a:buChar char="•"/>
              <a:tabLst>
                <a:tab pos="393700" algn="l"/>
              </a:tabLst>
            </a:pPr>
            <a:r>
              <a:rPr sz="3000" spc="20" dirty="0">
                <a:solidFill>
                  <a:srgbClr val="27306B"/>
                </a:solidFill>
                <a:latin typeface="HelveticaNeueLTStd-Roman"/>
                <a:cs typeface="HelveticaNeueLTStd-Roman"/>
              </a:rPr>
              <a:t>Call 9-1-1 </a:t>
            </a:r>
            <a:r>
              <a:rPr sz="3000" spc="25" dirty="0">
                <a:solidFill>
                  <a:srgbClr val="27306B"/>
                </a:solidFill>
                <a:latin typeface="HelveticaNeueLTStd-Roman"/>
                <a:cs typeface="HelveticaNeueLTStd-Roman"/>
              </a:rPr>
              <a:t>yourself,</a:t>
            </a:r>
            <a:r>
              <a:rPr sz="3000" spc="8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OR</a:t>
            </a:r>
            <a:endParaRPr sz="3000">
              <a:latin typeface="HelveticaNeueLTStd-Roman"/>
              <a:cs typeface="HelveticaNeueLTStd-Roman"/>
            </a:endParaRPr>
          </a:p>
          <a:p>
            <a:pPr marL="393700" indent="-381000">
              <a:lnSpc>
                <a:spcPct val="100000"/>
              </a:lnSpc>
              <a:spcBef>
                <a:spcPts val="2200"/>
              </a:spcBef>
              <a:buChar char="•"/>
              <a:tabLst>
                <a:tab pos="393700" algn="l"/>
              </a:tabLst>
            </a:pPr>
            <a:r>
              <a:rPr sz="3000" spc="-65" dirty="0">
                <a:solidFill>
                  <a:srgbClr val="27306B"/>
                </a:solidFill>
                <a:latin typeface="HelveticaNeueLTStd-Roman"/>
                <a:cs typeface="HelveticaNeueLTStd-Roman"/>
              </a:rPr>
              <a:t>Tell </a:t>
            </a:r>
            <a:r>
              <a:rPr sz="3000" spc="25" dirty="0">
                <a:solidFill>
                  <a:srgbClr val="27306B"/>
                </a:solidFill>
                <a:latin typeface="HelveticaNeueLTStd-Roman"/>
                <a:cs typeface="HelveticaNeueLTStd-Roman"/>
              </a:rPr>
              <a:t>someone </a:t>
            </a:r>
            <a:r>
              <a:rPr sz="3000" spc="15" dirty="0">
                <a:solidFill>
                  <a:srgbClr val="27306B"/>
                </a:solidFill>
                <a:latin typeface="HelveticaNeueLTStd-Roman"/>
                <a:cs typeface="HelveticaNeueLTStd-Roman"/>
              </a:rPr>
              <a:t>to </a:t>
            </a:r>
            <a:r>
              <a:rPr sz="3000" spc="20" dirty="0">
                <a:solidFill>
                  <a:srgbClr val="27306B"/>
                </a:solidFill>
                <a:latin typeface="HelveticaNeueLTStd-Roman"/>
                <a:cs typeface="HelveticaNeueLTStd-Roman"/>
              </a:rPr>
              <a:t>call</a:t>
            </a:r>
            <a:r>
              <a:rPr sz="3000" spc="19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9-1-1</a:t>
            </a:r>
            <a:endParaRPr sz="3000">
              <a:latin typeface="HelveticaNeueLTStd-Roman"/>
              <a:cs typeface="HelveticaNeueLTStd-Roman"/>
            </a:endParaRPr>
          </a:p>
          <a:p>
            <a:pPr>
              <a:lnSpc>
                <a:spcPct val="100000"/>
              </a:lnSpc>
            </a:pPr>
            <a:endParaRPr sz="3000">
              <a:latin typeface="Times New Roman"/>
              <a:cs typeface="Times New Roman"/>
            </a:endParaRPr>
          </a:p>
          <a:p>
            <a:pPr marL="12700" marR="5080">
              <a:lnSpc>
                <a:spcPct val="100000"/>
              </a:lnSpc>
              <a:spcBef>
                <a:spcPts val="1989"/>
              </a:spcBef>
            </a:pPr>
            <a:r>
              <a:rPr sz="3200" b="1" spc="25" dirty="0">
                <a:solidFill>
                  <a:srgbClr val="27306B"/>
                </a:solidFill>
                <a:latin typeface="HelveticaNeueLTStd-Bd"/>
                <a:cs typeface="HelveticaNeueLTStd-Bd"/>
              </a:rPr>
              <a:t>Alerting </a:t>
            </a:r>
            <a:r>
              <a:rPr sz="3200" b="1" spc="20" dirty="0">
                <a:solidFill>
                  <a:srgbClr val="27306B"/>
                </a:solidFill>
                <a:latin typeface="HelveticaNeueLTStd-Bd"/>
                <a:cs typeface="HelveticaNeueLTStd-Bd"/>
              </a:rPr>
              <a:t>9-1-1 will </a:t>
            </a:r>
            <a:r>
              <a:rPr sz="3200" b="1" spc="25" dirty="0">
                <a:solidFill>
                  <a:srgbClr val="27306B"/>
                </a:solidFill>
                <a:latin typeface="HelveticaNeueLTStd-Bd"/>
                <a:cs typeface="HelveticaNeueLTStd-Bd"/>
              </a:rPr>
              <a:t>notify </a:t>
            </a:r>
            <a:r>
              <a:rPr sz="3200" b="1" spc="20" dirty="0">
                <a:solidFill>
                  <a:srgbClr val="27306B"/>
                </a:solidFill>
                <a:latin typeface="HelveticaNeueLTStd-Bd"/>
                <a:cs typeface="HelveticaNeueLTStd-Bd"/>
              </a:rPr>
              <a:t>and get </a:t>
            </a:r>
            <a:r>
              <a:rPr sz="3200" b="1" spc="25" dirty="0">
                <a:solidFill>
                  <a:srgbClr val="27306B"/>
                </a:solidFill>
                <a:latin typeface="HelveticaNeueLTStd-Bd"/>
                <a:cs typeface="HelveticaNeueLTStd-Bd"/>
              </a:rPr>
              <a:t>emergency medical </a:t>
            </a:r>
            <a:r>
              <a:rPr sz="3200" b="1" spc="20" dirty="0">
                <a:solidFill>
                  <a:srgbClr val="27306B"/>
                </a:solidFill>
                <a:latin typeface="HelveticaNeueLTStd-Bd"/>
                <a:cs typeface="HelveticaNeueLTStd-Bd"/>
              </a:rPr>
              <a:t>responders </a:t>
            </a:r>
            <a:r>
              <a:rPr sz="3200" b="1" spc="30" dirty="0">
                <a:solidFill>
                  <a:srgbClr val="27306B"/>
                </a:solidFill>
                <a:latin typeface="HelveticaNeueLTStd-Bd"/>
                <a:cs typeface="HelveticaNeueLTStd-Bd"/>
              </a:rPr>
              <a:t>and,  </a:t>
            </a:r>
            <a:r>
              <a:rPr sz="3200" b="1" spc="25" dirty="0">
                <a:solidFill>
                  <a:srgbClr val="27306B"/>
                </a:solidFill>
                <a:latin typeface="HelveticaNeueLTStd-Bd"/>
                <a:cs typeface="HelveticaNeueLTStd-Bd"/>
              </a:rPr>
              <a:t>depending </a:t>
            </a:r>
            <a:r>
              <a:rPr sz="3200" b="1" spc="15" dirty="0">
                <a:solidFill>
                  <a:srgbClr val="27306B"/>
                </a:solidFill>
                <a:latin typeface="HelveticaNeueLTStd-Bd"/>
                <a:cs typeface="HelveticaNeueLTStd-Bd"/>
              </a:rPr>
              <a:t>on </a:t>
            </a:r>
            <a:r>
              <a:rPr sz="3200" b="1" spc="20" dirty="0">
                <a:solidFill>
                  <a:srgbClr val="27306B"/>
                </a:solidFill>
                <a:latin typeface="HelveticaNeueLTStd-Bd"/>
                <a:cs typeface="HelveticaNeueLTStd-Bd"/>
              </a:rPr>
              <a:t>the </a:t>
            </a:r>
            <a:r>
              <a:rPr sz="3200" b="1" spc="25" dirty="0">
                <a:solidFill>
                  <a:srgbClr val="27306B"/>
                </a:solidFill>
                <a:latin typeface="HelveticaNeueLTStd-Bd"/>
                <a:cs typeface="HelveticaNeueLTStd-Bd"/>
              </a:rPr>
              <a:t>situation, police </a:t>
            </a:r>
            <a:r>
              <a:rPr sz="3200" b="1" spc="20" dirty="0">
                <a:solidFill>
                  <a:srgbClr val="27306B"/>
                </a:solidFill>
                <a:latin typeface="HelveticaNeueLTStd-Bd"/>
                <a:cs typeface="HelveticaNeueLTStd-Bd"/>
              </a:rPr>
              <a:t>officers </a:t>
            </a:r>
            <a:r>
              <a:rPr sz="3200" b="1" spc="15" dirty="0">
                <a:solidFill>
                  <a:srgbClr val="27306B"/>
                </a:solidFill>
                <a:latin typeface="HelveticaNeueLTStd-Bd"/>
                <a:cs typeface="HelveticaNeueLTStd-Bd"/>
              </a:rPr>
              <a:t>to respond to </a:t>
            </a:r>
            <a:r>
              <a:rPr sz="3200" b="1" spc="20" dirty="0">
                <a:solidFill>
                  <a:srgbClr val="27306B"/>
                </a:solidFill>
                <a:latin typeface="HelveticaNeueLTStd-Bd"/>
                <a:cs typeface="HelveticaNeueLTStd-Bd"/>
              </a:rPr>
              <a:t>the</a:t>
            </a:r>
            <a:r>
              <a:rPr sz="3200" b="1" spc="39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scene</a:t>
            </a:r>
            <a:endParaRPr sz="3200">
              <a:latin typeface="HelveticaNeueLTStd-Bd"/>
              <a:cs typeface="HelveticaNeueLTStd-Bd"/>
            </a:endParaRPr>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b="1" spc="10" dirty="0">
                <a:solidFill>
                  <a:srgbClr val="4C4C4C"/>
                </a:solidFill>
              </a:rPr>
              <a:t>A-Alert</a:t>
            </a:r>
            <a:r>
              <a:rPr spc="10" dirty="0">
                <a:solidFill>
                  <a:srgbClr val="4C4C4C"/>
                </a:solidFill>
              </a:rPr>
              <a: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967</TotalTime>
  <Words>8418</Words>
  <Application>Microsoft Office PowerPoint</Application>
  <PresentationFormat>Custom</PresentationFormat>
  <Paragraphs>988</Paragraphs>
  <Slides>61</Slides>
  <Notes>61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61</vt:i4>
      </vt:variant>
    </vt:vector>
  </HeadingPairs>
  <TitlesOfParts>
    <vt:vector size="77" baseType="lpstr">
      <vt:lpstr>MS PGothic</vt:lpstr>
      <vt:lpstr>Arial</vt:lpstr>
      <vt:lpstr>Arial Black</vt:lpstr>
      <vt:lpstr>Calibri</vt:lpstr>
      <vt:lpstr>Helvetica Neue</vt:lpstr>
      <vt:lpstr>HelveticaNeueLTStd-Bd</vt:lpstr>
      <vt:lpstr>HelveticaNeueLTStd-BdCn</vt:lpstr>
      <vt:lpstr>HelveticaNeueLTStd-Cn</vt:lpstr>
      <vt:lpstr>HelveticaNeueLTStd-Hv</vt:lpstr>
      <vt:lpstr>HelveticaNeueLTStd-HvCn</vt:lpstr>
      <vt:lpstr>HelveticaNeueLTStd-It</vt:lpstr>
      <vt:lpstr>HelveticaNeueLTStd-Md</vt:lpstr>
      <vt:lpstr>HelveticaNeueLTStd-Roman</vt:lpstr>
      <vt:lpstr>Times New Roman</vt:lpstr>
      <vt:lpstr>Wingdings 3</vt:lpstr>
      <vt:lpstr>Office Theme</vt:lpstr>
      <vt:lpstr>PowerPoint Presentation</vt:lpstr>
      <vt:lpstr>PowerPoint Presentation</vt:lpstr>
      <vt:lpstr>This educational program is the product of a cooperative effort by:</vt:lpstr>
      <vt:lpstr>The focus of this program is on:</vt:lpstr>
      <vt:lpstr>PowerPoint Presentation</vt:lpstr>
      <vt:lpstr>Why Do I Need This Training?</vt:lpstr>
      <vt:lpstr>Primary Principles of Immediate Response</vt:lpstr>
      <vt:lpstr>Safety</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Bleeding control in children</vt:lpstr>
      <vt:lpstr>Blood Exposure</vt:lpstr>
      <vt:lpstr>Summary</vt:lpstr>
      <vt:lpstr>Conclusion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Mikaela Smith</dc:creator>
  <cp:lastModifiedBy>Mikaela Smith</cp:lastModifiedBy>
  <cp:revision>81</cp:revision>
  <dcterms:created xsi:type="dcterms:W3CDTF">2016-09-26T10:30:34Z</dcterms:created>
  <dcterms:modified xsi:type="dcterms:W3CDTF">2018-05-14T19:42:54Z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2016-09-02T00:00:00Z</vt:filetime>
  </property>
  <property fmtid="{D5CDD505-2E9C-101B-9397-08002B2CF9AE}" pid="3" name="Creator">
    <vt:lpwstr>Adobe InDesign CC 2015 (Macintosh)</vt:lpwstr>
  </property>
  <property fmtid="{D5CDD505-2E9C-101B-9397-08002B2CF9AE}" pid="4" name="LastSaved">
    <vt:filetime>2016-09-26T00:00:00Z</vt:filetime>
  </property>
</Properties>
</file>