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15"/>
  </p:notesMasterIdLst>
  <p:handoutMasterIdLst>
    <p:handoutMasterId r:id="rId16"/>
  </p:handoutMasterIdLst>
  <p:sldIdLst>
    <p:sldId id="256" r:id="rId2"/>
    <p:sldId id="273" r:id="rId3"/>
    <p:sldId id="271" r:id="rId4"/>
    <p:sldId id="257" r:id="rId5"/>
    <p:sldId id="269" r:id="rId6"/>
    <p:sldId id="275" r:id="rId7"/>
    <p:sldId id="276" r:id="rId8"/>
    <p:sldId id="277" r:id="rId9"/>
    <p:sldId id="265" r:id="rId10"/>
    <p:sldId id="272" r:id="rId11"/>
    <p:sldId id="278" r:id="rId12"/>
    <p:sldId id="270" r:id="rId13"/>
    <p:sldId id="274" r:id="rId1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80"/>
    <a:srgbClr val="FFFFFF"/>
    <a:srgbClr val="000000"/>
    <a:srgbClr val="4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77" d="100"/>
          <a:sy n="77" d="100"/>
        </p:scale>
        <p:origin x="1061" y="62"/>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30" d="100"/>
          <a:sy n="130" d="100"/>
        </p:scale>
        <p:origin x="-2000" y="-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77" tIns="46589" rIns="93177" bIns="46589" numCol="1" anchor="t" anchorCtr="0" compatLnSpc="1">
            <a:prstTxWarp prst="textNoShape">
              <a:avLst/>
            </a:prstTxWarp>
          </a:bodyPr>
          <a:lstStyle>
            <a:lvl1pPr>
              <a:defRPr sz="1200">
                <a:latin typeface="Trebuchet MS" charset="0"/>
              </a:defRPr>
            </a:lvl1pPr>
          </a:lstStyle>
          <a:p>
            <a:pPr>
              <a:defRPr/>
            </a:pPr>
            <a:endParaRPr lang="en-US"/>
          </a:p>
        </p:txBody>
      </p:sp>
      <p:sp>
        <p:nvSpPr>
          <p:cNvPr id="16387" name="Rectangle 3"/>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77" tIns="46589" rIns="93177" bIns="46589" numCol="1" anchor="t" anchorCtr="0" compatLnSpc="1">
            <a:prstTxWarp prst="textNoShape">
              <a:avLst/>
            </a:prstTxWarp>
          </a:bodyPr>
          <a:lstStyle>
            <a:lvl1pPr algn="r">
              <a:defRPr sz="1200">
                <a:latin typeface="Trebuchet MS" charset="0"/>
              </a:defRPr>
            </a:lvl1pPr>
          </a:lstStyle>
          <a:p>
            <a:pPr>
              <a:defRPr/>
            </a:pPr>
            <a:endParaRPr lang="en-US"/>
          </a:p>
        </p:txBody>
      </p:sp>
      <p:sp>
        <p:nvSpPr>
          <p:cNvPr id="16388" name="Rectangle 4"/>
          <p:cNvSpPr>
            <a:spLocks noGrp="1" noChangeArrowheads="1"/>
          </p:cNvSpPr>
          <p:nvPr>
            <p:ph type="ftr" sz="quarter" idx="2"/>
          </p:nvPr>
        </p:nvSpPr>
        <p:spPr bwMode="auto">
          <a:xfrm>
            <a:off x="0" y="8831580"/>
            <a:ext cx="3037840" cy="464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77" tIns="46589" rIns="93177" bIns="46589" numCol="1" anchor="b" anchorCtr="0" compatLnSpc="1">
            <a:prstTxWarp prst="textNoShape">
              <a:avLst/>
            </a:prstTxWarp>
          </a:bodyPr>
          <a:lstStyle>
            <a:lvl1pPr>
              <a:defRPr sz="1200">
                <a:latin typeface="Trebuchet MS" charset="0"/>
              </a:defRPr>
            </a:lvl1pPr>
          </a:lstStyle>
          <a:p>
            <a:pPr>
              <a:defRPr/>
            </a:pPr>
            <a:endParaRPr lang="en-US"/>
          </a:p>
        </p:txBody>
      </p:sp>
      <p:sp>
        <p:nvSpPr>
          <p:cNvPr id="16389" name="Rectangle 5"/>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77" tIns="46589" rIns="93177" bIns="46589" numCol="1" anchor="b" anchorCtr="0" compatLnSpc="1">
            <a:prstTxWarp prst="textNoShape">
              <a:avLst/>
            </a:prstTxWarp>
          </a:bodyPr>
          <a:lstStyle>
            <a:lvl1pPr algn="r">
              <a:defRPr sz="1200">
                <a:latin typeface="Trebuchet MS" charset="0"/>
              </a:defRPr>
            </a:lvl1pPr>
          </a:lstStyle>
          <a:p>
            <a:pPr>
              <a:defRPr/>
            </a:pPr>
            <a:fld id="{E4032661-2321-2A4C-9086-55E19F516D9D}" type="slidenum">
              <a:rPr lang="en-US"/>
              <a:pPr>
                <a:defRPr/>
              </a:pPr>
              <a:t>‹#›</a:t>
            </a:fld>
            <a:endParaRPr lang="en-US"/>
          </a:p>
        </p:txBody>
      </p:sp>
    </p:spTree>
    <p:extLst>
      <p:ext uri="{BB962C8B-B14F-4D97-AF65-F5344CB8AC3E}">
        <p14:creationId xmlns:p14="http://schemas.microsoft.com/office/powerpoint/2010/main" val="1661849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Times New Roman"/>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Times New Roman"/>
              </a:defRPr>
            </a:lvl1pPr>
          </a:lstStyle>
          <a:p>
            <a:pPr>
              <a:defRPr/>
            </a:pPr>
            <a:fld id="{F4DEE707-7D8A-A743-A6FB-97B06579CFF3}" type="datetimeFigureOut">
              <a:rPr lang="en-US" smtClean="0"/>
              <a:pPr>
                <a:defRPr/>
              </a:pPr>
              <a:t>10/22/2018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Times New Roman"/>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Times New Roman"/>
              </a:defRPr>
            </a:lvl1pPr>
          </a:lstStyle>
          <a:p>
            <a:pPr>
              <a:defRPr/>
            </a:pPr>
            <a:fld id="{643CEDA1-5758-2D4A-A5F1-0BCA060B0B47}" type="slidenum">
              <a:rPr lang="en-US" smtClean="0"/>
              <a:pPr>
                <a:defRPr/>
              </a:pPr>
              <a:t>‹#›</a:t>
            </a:fld>
            <a:endParaRPr lang="en-US" dirty="0"/>
          </a:p>
        </p:txBody>
      </p:sp>
    </p:spTree>
    <p:extLst>
      <p:ext uri="{BB962C8B-B14F-4D97-AF65-F5344CB8AC3E}">
        <p14:creationId xmlns:p14="http://schemas.microsoft.com/office/powerpoint/2010/main" val="415660214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Baskerville Old Face"/>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Baskerville Old Face"/>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Baskerville Old Face"/>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Baskerville Old Face"/>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Baskerville Old Face"/>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 Introductions</a:t>
            </a:r>
          </a:p>
          <a:p>
            <a:endParaRPr lang="en-US" dirty="0" smtClean="0"/>
          </a:p>
          <a:p>
            <a:r>
              <a:rPr lang="en-US" dirty="0" smtClean="0"/>
              <a:t>Introduction</a:t>
            </a:r>
            <a:r>
              <a:rPr lang="en-US" baseline="0" dirty="0" smtClean="0"/>
              <a:t> of the 4CS members and Introductions of the attendees; Name, title &amp; department, and governance role</a:t>
            </a:r>
            <a:endParaRPr lang="en-US" dirty="0" smtClean="0"/>
          </a:p>
        </p:txBody>
      </p:sp>
      <p:sp>
        <p:nvSpPr>
          <p:cNvPr id="4" name="Slide Number Placeholder 3"/>
          <p:cNvSpPr>
            <a:spLocks noGrp="1"/>
          </p:cNvSpPr>
          <p:nvPr>
            <p:ph type="sldNum" sz="quarter" idx="10"/>
          </p:nvPr>
        </p:nvSpPr>
        <p:spPr/>
        <p:txBody>
          <a:bodyPr/>
          <a:lstStyle/>
          <a:p>
            <a:pPr>
              <a:defRPr/>
            </a:pPr>
            <a:fld id="{643CEDA1-5758-2D4A-A5F1-0BCA060B0B47}" type="slidenum">
              <a:rPr lang="en-US" smtClean="0"/>
              <a:pPr>
                <a:defRPr/>
              </a:pPr>
              <a:t>1</a:t>
            </a:fld>
            <a:endParaRPr lang="en-US"/>
          </a:p>
        </p:txBody>
      </p:sp>
    </p:spTree>
    <p:extLst>
      <p:ext uri="{BB962C8B-B14F-4D97-AF65-F5344CB8AC3E}">
        <p14:creationId xmlns:p14="http://schemas.microsoft.com/office/powerpoint/2010/main" val="1972268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Times New Roman"/>
              </a:rPr>
              <a:t>Some issues are agreed upon, some are more gray.</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A77D68A5-0A8F-754D-8BE0-AD3E3AE26F01}" type="slidenum">
              <a:rPr lang="en-US" sz="1200">
                <a:latin typeface="Times New Roman"/>
              </a:rPr>
              <a:pPr/>
              <a:t>10</a:t>
            </a:fld>
            <a:endParaRPr lang="en-US" sz="1200" dirty="0">
              <a:latin typeface="Times New Roman"/>
            </a:endParaRPr>
          </a:p>
        </p:txBody>
      </p:sp>
    </p:spTree>
    <p:extLst>
      <p:ext uri="{BB962C8B-B14F-4D97-AF65-F5344CB8AC3E}">
        <p14:creationId xmlns:p14="http://schemas.microsoft.com/office/powerpoint/2010/main" val="58102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32BFAE94-D6BD-8D4E-B5AF-5CA226AEE7DF}" type="slidenum">
              <a:rPr lang="en-US" sz="1200">
                <a:latin typeface="Times New Roman"/>
              </a:rPr>
              <a:pPr/>
              <a:t>12</a:t>
            </a:fld>
            <a:endParaRPr lang="en-US" sz="1200" dirty="0">
              <a:latin typeface="Times New Roman"/>
            </a:endParaRPr>
          </a:p>
        </p:txBody>
      </p:sp>
    </p:spTree>
    <p:extLst>
      <p:ext uri="{BB962C8B-B14F-4D97-AF65-F5344CB8AC3E}">
        <p14:creationId xmlns:p14="http://schemas.microsoft.com/office/powerpoint/2010/main" val="315296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Yes – Give</a:t>
            </a:r>
            <a:r>
              <a:rPr lang="en-US" altLang="en-US" baseline="0" dirty="0" smtClean="0"/>
              <a:t> an example</a:t>
            </a:r>
          </a:p>
          <a:p>
            <a:pPr eaLnBrk="1" hangingPunct="1">
              <a:spcBef>
                <a:spcPct val="0"/>
              </a:spcBef>
            </a:pPr>
            <a:endParaRPr lang="en-US" altLang="en-US" baseline="0" dirty="0" smtClean="0"/>
          </a:p>
          <a:p>
            <a:pPr eaLnBrk="1" hangingPunct="1">
              <a:spcBef>
                <a:spcPct val="0"/>
              </a:spcBef>
            </a:pPr>
            <a:r>
              <a:rPr lang="en-US" altLang="en-US" baseline="0" dirty="0" smtClean="0"/>
              <a:t>No – What is the issue and as a group come up with a resolution</a:t>
            </a:r>
          </a:p>
          <a:p>
            <a:pPr eaLnBrk="1" hangingPunct="1">
              <a:spcBef>
                <a:spcPct val="0"/>
              </a:spcBef>
            </a:pPr>
            <a:endParaRPr lang="en-US" altLang="en-US" baseline="0" dirty="0" smtClean="0"/>
          </a:p>
          <a:p>
            <a:pPr eaLnBrk="1" hangingPunct="1">
              <a:spcBef>
                <a:spcPct val="0"/>
              </a:spcBef>
            </a:pPr>
            <a:r>
              <a:rPr lang="en-US" altLang="en-US" baseline="0" dirty="0" smtClean="0"/>
              <a:t>Yes – MOU exists</a:t>
            </a:r>
          </a:p>
          <a:p>
            <a:pPr eaLnBrk="1" hangingPunct="1">
              <a:spcBef>
                <a:spcPct val="0"/>
              </a:spcBef>
            </a:pPr>
            <a:r>
              <a:rPr lang="en-US" altLang="en-US" baseline="0" dirty="0" smtClean="0"/>
              <a:t>No – Communication – follow-up </a:t>
            </a:r>
            <a:endParaRPr lang="en-US" alt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45FC9DD5-B4EB-EA48-A112-4E7AB737679C}" type="slidenum">
              <a:rPr lang="en-US" sz="1200">
                <a:latin typeface="Times New Roman"/>
              </a:rPr>
              <a:pPr/>
              <a:t>13</a:t>
            </a:fld>
            <a:endParaRPr lang="en-US" sz="1200" dirty="0">
              <a:latin typeface="Times New Roman"/>
            </a:endParaRPr>
          </a:p>
        </p:txBody>
      </p:sp>
    </p:spTree>
    <p:extLst>
      <p:ext uri="{BB962C8B-B14F-4D97-AF65-F5344CB8AC3E}">
        <p14:creationId xmlns:p14="http://schemas.microsoft.com/office/powerpoint/2010/main" val="26474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40EC89-0AF4-4AF8-8D5D-8B941E611502}" type="slidenum">
              <a:rPr lang="en-US" altLang="en-US" smtClean="0"/>
              <a:pPr>
                <a:defRPr/>
              </a:pPr>
              <a:t>2</a:t>
            </a:fld>
            <a:endParaRPr lang="en-US" altLang="en-US"/>
          </a:p>
        </p:txBody>
      </p:sp>
    </p:spTree>
    <p:extLst>
      <p:ext uri="{BB962C8B-B14F-4D97-AF65-F5344CB8AC3E}">
        <p14:creationId xmlns:p14="http://schemas.microsoft.com/office/powerpoint/2010/main" val="403385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of hands: commitment</a:t>
            </a:r>
            <a:r>
              <a:rPr lang="en-US" baseline="0" dirty="0" smtClean="0"/>
              <a:t> time &amp; energy – understanding the function of Senate and Union. How many of you have read the CBA,</a:t>
            </a:r>
            <a:r>
              <a:rPr lang="en-US" dirty="0" smtClean="0"/>
              <a:t> </a:t>
            </a:r>
            <a:r>
              <a:rPr lang="en-US" baseline="0" dirty="0" smtClean="0"/>
              <a:t>Collective Bargaining</a:t>
            </a:r>
            <a:r>
              <a:rPr lang="en-US" dirty="0" smtClean="0"/>
              <a:t> Agreement</a:t>
            </a:r>
            <a:r>
              <a:rPr lang="en-US" baseline="0" dirty="0" smtClean="0"/>
              <a:t>? How many of your know the college’s governance structures? </a:t>
            </a:r>
          </a:p>
          <a:p>
            <a:pPr eaLnBrk="1" hangingPunct="1">
              <a:spcBef>
                <a:spcPct val="0"/>
              </a:spcBef>
            </a:pPr>
            <a:endParaRPr lang="en-US" baseline="0" dirty="0" smtClean="0"/>
          </a:p>
          <a:p>
            <a:pPr defTabSz="465887" eaLnBrk="1" hangingPunct="1">
              <a:spcBef>
                <a:spcPct val="0"/>
              </a:spcBef>
              <a:defRPr/>
            </a:pPr>
            <a:r>
              <a:rPr lang="en-US" baseline="0" dirty="0" smtClean="0"/>
              <a:t>Supporting your unions – events, workshops and trainings;</a:t>
            </a:r>
            <a:r>
              <a:rPr lang="en-US" dirty="0" smtClean="0"/>
              <a:t> I encourage you to attend Brown Bag</a:t>
            </a:r>
            <a:endParaRPr lang="en-US" dirty="0"/>
          </a:p>
          <a:p>
            <a:pPr eaLnBrk="1" hangingPunct="1">
              <a:spcBef>
                <a:spcPct val="0"/>
              </a:spcBef>
            </a:pPr>
            <a:endParaRPr lang="en-US" baseline="0" dirty="0" smtClean="0"/>
          </a:p>
          <a:p>
            <a:pPr defTabSz="465887" eaLnBrk="1" hangingPunct="1">
              <a:spcBef>
                <a:spcPct val="0"/>
              </a:spcBef>
              <a:defRPr/>
            </a:pPr>
            <a:r>
              <a:rPr lang="en-US" baseline="0" dirty="0" smtClean="0"/>
              <a:t>Supporting your Senate - </a:t>
            </a:r>
            <a:r>
              <a:rPr lang="en-US" dirty="0"/>
              <a:t>Senates are typically developed locally by classified professionals for the purpose of participatory governance. Attend meetings, participate on committees, and get involved in activities. </a:t>
            </a:r>
          </a:p>
          <a:p>
            <a:pPr eaLnBrk="1" hangingPunct="1">
              <a:spcBef>
                <a:spcPct val="0"/>
              </a:spcBef>
            </a:pPr>
            <a:endParaRPr lang="en-US" baseline="0" dirty="0" smtClean="0"/>
          </a:p>
          <a:p>
            <a:pPr eaLnBrk="1" hangingPunct="1">
              <a:spcBef>
                <a:spcPct val="0"/>
              </a:spcBef>
            </a:pPr>
            <a:r>
              <a:rPr lang="en-US" baseline="0" dirty="0" smtClean="0"/>
              <a:t>Set aside your personal differences - </a:t>
            </a:r>
            <a:r>
              <a:rPr lang="en-US" dirty="0"/>
              <a:t>Unions are often place in adversarial positions by their obligations and responsibilities to represent classified interests, where as governance bodies look at the interest of the institution, not of individual constituent group. </a:t>
            </a:r>
            <a:r>
              <a:rPr lang="en-US" dirty="0" smtClean="0"/>
              <a:t>Often the person in the leadership position are frowned upon when things are not going well or decisions... </a:t>
            </a:r>
            <a:endParaRPr lang="en-US" baseline="0" dirty="0" smtClean="0"/>
          </a:p>
          <a:p>
            <a:pPr eaLnBrk="1" hangingPunct="1">
              <a:spcBef>
                <a:spcPct val="0"/>
              </a:spcBef>
            </a:pPr>
            <a:endParaRPr lang="en-US" baseline="0" dirty="0" smtClean="0"/>
          </a:p>
          <a:p>
            <a:pPr eaLnBrk="1" hangingPunct="1">
              <a:spcBef>
                <a:spcPct val="0"/>
              </a:spcBef>
            </a:pPr>
            <a:endParaRPr lang="en-US" dirty="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083732B-4185-0946-AD33-0A60103D304A}" type="slidenum">
              <a:rPr lang="en-US" sz="1200">
                <a:latin typeface="Times New Roman"/>
              </a:rPr>
              <a:pPr/>
              <a:t>3</a:t>
            </a:fld>
            <a:endParaRPr lang="en-US" sz="1200" dirty="0">
              <a:latin typeface="Times New Roman"/>
            </a:endParaRPr>
          </a:p>
        </p:txBody>
      </p:sp>
    </p:spTree>
    <p:extLst>
      <p:ext uri="{BB962C8B-B14F-4D97-AF65-F5344CB8AC3E}">
        <p14:creationId xmlns:p14="http://schemas.microsoft.com/office/powerpoint/2010/main" val="1905246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dirty="0" smtClean="0"/>
              <a:t>Laws provide </a:t>
            </a:r>
            <a:r>
              <a:rPr lang="en-US" dirty="0"/>
              <a:t>direction not just to </a:t>
            </a:r>
            <a:r>
              <a:rPr lang="en-US" dirty="0" smtClean="0"/>
              <a:t>classified, </a:t>
            </a:r>
            <a:r>
              <a:rPr lang="en-US" dirty="0"/>
              <a:t>but to the entire campus community</a:t>
            </a:r>
            <a:r>
              <a:rPr lang="en-US" dirty="0" smtClean="0"/>
              <a:t>. AB1725 is a law that defines community colleges purpose, types of services they provide, and the groups involved in the decisions making process to include Classified, faculty, and students. Within the law, are regulations (guidelines) that defines how the governing board shall provide opportunities for the constituent groups to take part in shared governance know as participatory governance.  </a:t>
            </a:r>
          </a:p>
          <a:p>
            <a:pPr eaLnBrk="1" hangingPunct="1">
              <a:lnSpc>
                <a:spcPct val="150000"/>
              </a:lnSpc>
              <a:spcBef>
                <a:spcPct val="0"/>
              </a:spcBef>
            </a:pPr>
            <a:endParaRPr lang="en-US" dirty="0"/>
          </a:p>
          <a:p>
            <a:pPr eaLnBrk="1" hangingPunct="1">
              <a:lnSpc>
                <a:spcPct val="150000"/>
              </a:lnSpc>
              <a:spcBef>
                <a:spcPct val="0"/>
              </a:spcBef>
            </a:pPr>
            <a:r>
              <a:rPr lang="en-US" dirty="0" smtClean="0"/>
              <a:t>SB235 states the role in which unions shall participate in the participatory process in which the governing board shall negotiate with the Classified represented union.</a:t>
            </a:r>
            <a:endParaRPr lang="en-US" dirty="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4D706059-D356-DE48-801B-842028257D12}" type="slidenum">
              <a:rPr lang="en-US" sz="1200">
                <a:latin typeface="Times New Roman"/>
              </a:rPr>
              <a:pPr/>
              <a:t>4</a:t>
            </a:fld>
            <a:endParaRPr lang="en-US" sz="1200" dirty="0">
              <a:latin typeface="Times New Roman"/>
            </a:endParaRPr>
          </a:p>
        </p:txBody>
      </p:sp>
    </p:spTree>
    <p:extLst>
      <p:ext uri="{BB962C8B-B14F-4D97-AF65-F5344CB8AC3E}">
        <p14:creationId xmlns:p14="http://schemas.microsoft.com/office/powerpoint/2010/main" val="2616400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465887" eaLnBrk="1" hangingPunct="1">
              <a:spcBef>
                <a:spcPct val="0"/>
              </a:spcBef>
              <a:defRPr/>
            </a:pPr>
            <a:r>
              <a:rPr lang="en-US" sz="1800" b="1" dirty="0"/>
              <a:t>Pass out the activity: </a:t>
            </a:r>
          </a:p>
          <a:p>
            <a:pPr defTabSz="465887" eaLnBrk="1" hangingPunct="1">
              <a:spcBef>
                <a:spcPct val="0"/>
              </a:spcBef>
              <a:defRPr/>
            </a:pPr>
            <a:endParaRPr lang="en-US" sz="1050" dirty="0"/>
          </a:p>
          <a:p>
            <a:pPr defTabSz="465887" eaLnBrk="1" hangingPunct="1">
              <a:spcBef>
                <a:spcPct val="0"/>
              </a:spcBef>
              <a:defRPr/>
            </a:pPr>
            <a:r>
              <a:rPr lang="en-US" sz="1050" dirty="0"/>
              <a:t>Efficiency – organized/systematic way</a:t>
            </a:r>
          </a:p>
          <a:p>
            <a:pPr defTabSz="465887" eaLnBrk="1" hangingPunct="1">
              <a:spcBef>
                <a:spcPct val="0"/>
              </a:spcBef>
              <a:defRPr/>
            </a:pPr>
            <a:endParaRPr lang="en-US" sz="1050" dirty="0"/>
          </a:p>
          <a:p>
            <a:pPr defTabSz="465887" eaLnBrk="1" hangingPunct="1">
              <a:spcBef>
                <a:spcPct val="0"/>
              </a:spcBef>
              <a:defRPr/>
            </a:pPr>
            <a:r>
              <a:rPr lang="en-US" sz="1050" dirty="0"/>
              <a:t>Avoid Confusion – who is responsible to handle what task</a:t>
            </a:r>
          </a:p>
          <a:p>
            <a:pPr defTabSz="465887" eaLnBrk="1" hangingPunct="1">
              <a:spcBef>
                <a:spcPct val="0"/>
              </a:spcBef>
              <a:defRPr/>
            </a:pPr>
            <a:endParaRPr lang="en-US" sz="1050" dirty="0"/>
          </a:p>
          <a:p>
            <a:pPr defTabSz="465887" eaLnBrk="1" hangingPunct="1">
              <a:spcBef>
                <a:spcPct val="0"/>
              </a:spcBef>
              <a:defRPr/>
            </a:pPr>
            <a:r>
              <a:rPr lang="en-US" sz="1050" dirty="0"/>
              <a:t>Clarified responsibilities – gives direction who take the lead on particular situation</a:t>
            </a:r>
          </a:p>
          <a:p>
            <a:pPr defTabSz="465887" eaLnBrk="1" hangingPunct="1">
              <a:spcBef>
                <a:spcPct val="0"/>
              </a:spcBef>
              <a:defRPr/>
            </a:pPr>
            <a:endParaRPr lang="en-US" sz="1050" dirty="0"/>
          </a:p>
          <a:p>
            <a:pPr defTabSz="465887" eaLnBrk="1" hangingPunct="1">
              <a:spcBef>
                <a:spcPct val="0"/>
              </a:spcBef>
              <a:defRPr/>
            </a:pPr>
            <a:r>
              <a:rPr lang="en-US" sz="1050" dirty="0"/>
              <a:t>Leadership Direction </a:t>
            </a:r>
            <a:r>
              <a:rPr lang="en-US" sz="1050" dirty="0" smtClean="0"/>
              <a:t>– to </a:t>
            </a:r>
            <a:r>
              <a:rPr lang="en-US" sz="1050" dirty="0"/>
              <a:t>represent the classified professionals </a:t>
            </a:r>
            <a:r>
              <a:rPr lang="en-US" sz="1050" dirty="0" smtClean="0"/>
              <a:t>both in governance and via negotiations</a:t>
            </a:r>
            <a:endParaRPr lang="en-US" sz="1050" dirty="0"/>
          </a:p>
          <a:p>
            <a:pPr eaLnBrk="1" hangingPunct="1">
              <a:spcBef>
                <a:spcPct val="0"/>
              </a:spcBef>
            </a:pPr>
            <a:endParaRPr lang="en-US" sz="1800" dirty="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A94EEB75-5459-534A-97FD-799D16999BAB}" type="slidenum">
              <a:rPr lang="en-US" sz="1200">
                <a:latin typeface="Times New Roman"/>
              </a:rPr>
              <a:pPr/>
              <a:t>5</a:t>
            </a:fld>
            <a:endParaRPr lang="en-US" sz="1200" dirty="0">
              <a:latin typeface="Times New Roman"/>
            </a:endParaRPr>
          </a:p>
        </p:txBody>
      </p:sp>
    </p:spTree>
    <p:extLst>
      <p:ext uri="{BB962C8B-B14F-4D97-AF65-F5344CB8AC3E}">
        <p14:creationId xmlns:p14="http://schemas.microsoft.com/office/powerpoint/2010/main" val="151104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mj-lt"/>
              <a:buAutoNum type="arabicPeriod"/>
            </a:pPr>
            <a:r>
              <a:rPr lang="en-US" altLang="en-US" dirty="0" smtClean="0"/>
              <a:t>Senate Meetings and College Council / SGC</a:t>
            </a:r>
          </a:p>
          <a:p>
            <a:pPr marL="228600" indent="-228600" eaLnBrk="1" hangingPunct="1">
              <a:spcBef>
                <a:spcPct val="0"/>
              </a:spcBef>
              <a:buFont typeface="+mj-lt"/>
              <a:buAutoNum type="arabicPeriod"/>
            </a:pPr>
            <a:endParaRPr lang="en-US" altLang="en-US" dirty="0" smtClean="0"/>
          </a:p>
          <a:p>
            <a:pPr marL="228600" indent="-228600" eaLnBrk="1" hangingPunct="1">
              <a:spcBef>
                <a:spcPct val="0"/>
              </a:spcBef>
              <a:buFont typeface="+mj-lt"/>
              <a:buAutoNum type="arabicPeriod"/>
            </a:pPr>
            <a:r>
              <a:rPr lang="en-US" altLang="en-US" dirty="0" smtClean="0"/>
              <a:t>At meetings brag about your</a:t>
            </a:r>
            <a:r>
              <a:rPr lang="en-US" altLang="en-US" baseline="0" dirty="0" smtClean="0"/>
              <a:t> Classified Professionals and their success stories; or send thank you, rewards, and certificates to Classified that go beyond the call of duty; volunteer, support the organizational leadership; or at the appreciation luncheon say kind words about the work of classified.  Encourage your institutions to participate in classified appreciation week.</a:t>
            </a:r>
          </a:p>
          <a:p>
            <a:r>
              <a:rPr lang="en-US" sz="1200" b="1" kern="1200" dirty="0" smtClean="0">
                <a:solidFill>
                  <a:schemeClr val="tx1"/>
                </a:solidFill>
                <a:ea typeface="ＭＳ Ｐゴシック" charset="0"/>
                <a:cs typeface="ＭＳ Ｐゴシック" charset="0"/>
              </a:rPr>
              <a:t>45460.  </a:t>
            </a:r>
          </a:p>
          <a:p>
            <a:r>
              <a:rPr lang="en-US" sz="1200" b="0" kern="1200" dirty="0" smtClean="0">
                <a:solidFill>
                  <a:schemeClr val="tx1"/>
                </a:solidFill>
                <a:ea typeface="ＭＳ Ｐゴシック" charset="0"/>
                <a:cs typeface="ＭＳ Ｐゴシック" charset="0"/>
              </a:rPr>
              <a:t>The third full week in May is designated as Classified School Employee Week. </a:t>
            </a:r>
          </a:p>
          <a:p>
            <a:endParaRPr lang="en-US" altLang="en-US" sz="1200" b="0" kern="1200" dirty="0" smtClean="0">
              <a:solidFill>
                <a:schemeClr val="tx1"/>
              </a:solidFill>
              <a:ea typeface="ＭＳ Ｐゴシック" charset="0"/>
              <a:cs typeface="ＭＳ Ｐゴシック" charset="0"/>
            </a:endParaRPr>
          </a:p>
          <a:p>
            <a:r>
              <a:rPr lang="en-US" altLang="en-US" sz="1200" b="0" kern="1200" dirty="0" smtClean="0">
                <a:solidFill>
                  <a:schemeClr val="tx1"/>
                </a:solidFill>
                <a:ea typeface="ＭＳ Ｐゴシック" charset="0"/>
                <a:cs typeface="ＭＳ Ｐゴシック" charset="0"/>
              </a:rPr>
              <a:t>3. Create positions in which classified can participate on a smaller</a:t>
            </a:r>
            <a:r>
              <a:rPr lang="en-US" altLang="en-US" sz="1200" b="0" kern="1200" baseline="0" dirty="0" smtClean="0">
                <a:solidFill>
                  <a:schemeClr val="tx1"/>
                </a:solidFill>
                <a:ea typeface="ＭＳ Ｐゴシック" charset="0"/>
                <a:cs typeface="ＭＳ Ｐゴシック" charset="0"/>
              </a:rPr>
              <a:t> scale if they are unavailable to attend meetings; website designer, editor in chief of newsletter, event coordinator chair, etc.</a:t>
            </a:r>
          </a:p>
          <a:p>
            <a:endParaRPr lang="en-US" altLang="en-US" sz="1200" b="0" kern="1200" baseline="0" dirty="0" smtClean="0">
              <a:solidFill>
                <a:schemeClr val="tx1"/>
              </a:solidFill>
              <a:ea typeface="ＭＳ Ｐゴシック" charset="0"/>
              <a:cs typeface="ＭＳ Ｐゴシック" charset="0"/>
            </a:endParaRPr>
          </a:p>
          <a:p>
            <a:r>
              <a:rPr lang="en-US" altLang="en-US" sz="1200" b="0" kern="1200" baseline="0" dirty="0" smtClean="0">
                <a:solidFill>
                  <a:schemeClr val="tx1"/>
                </a:solidFill>
                <a:ea typeface="ＭＳ Ｐゴシック" charset="0"/>
                <a:cs typeface="ＭＳ Ｐゴシック" charset="0"/>
              </a:rPr>
              <a:t>4. PD typically takes care of this area,, but classified are encouraged to coordinate PD activities like this one and others that exist e.g. like </a:t>
            </a:r>
            <a:r>
              <a:rPr lang="en-US" altLang="en-US" sz="1200" b="0" kern="1200" baseline="0" dirty="0" err="1" smtClean="0">
                <a:solidFill>
                  <a:schemeClr val="tx1"/>
                </a:solidFill>
                <a:ea typeface="ＭＳ Ｐゴシック" charset="0"/>
                <a:cs typeface="ＭＳ Ｐゴシック" charset="0"/>
              </a:rPr>
              <a:t>joblinks</a:t>
            </a:r>
            <a:r>
              <a:rPr lang="en-US" altLang="en-US" sz="1200" b="0" kern="1200" baseline="0" dirty="0" smtClean="0">
                <a:solidFill>
                  <a:schemeClr val="tx1"/>
                </a:solidFill>
                <a:ea typeface="ＭＳ Ｐゴシック" charset="0"/>
                <a:cs typeface="ＭＳ Ｐゴシック" charset="0"/>
              </a:rPr>
              <a:t> </a:t>
            </a: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7066" indent="-291179">
              <a:defRPr sz="2400">
                <a:solidFill>
                  <a:schemeClr val="tx1"/>
                </a:solidFill>
                <a:latin typeface="Arial" panose="020B0604020202020204" pitchFamily="34" charset="0"/>
                <a:ea typeface="MS PGothic" panose="020B0600070205080204" pitchFamily="34" charset="-128"/>
              </a:defRPr>
            </a:lvl2pPr>
            <a:lvl3pPr marL="1164717" indent="-232943">
              <a:defRPr sz="2400">
                <a:solidFill>
                  <a:schemeClr val="tx1"/>
                </a:solidFill>
                <a:latin typeface="Arial" panose="020B0604020202020204" pitchFamily="34" charset="0"/>
                <a:ea typeface="MS PGothic" panose="020B0600070205080204" pitchFamily="34" charset="-128"/>
              </a:defRPr>
            </a:lvl3pPr>
            <a:lvl4pPr marL="1630604" indent="-232943">
              <a:defRPr sz="2400">
                <a:solidFill>
                  <a:schemeClr val="tx1"/>
                </a:solidFill>
                <a:latin typeface="Arial" panose="020B0604020202020204" pitchFamily="34" charset="0"/>
                <a:ea typeface="MS PGothic" panose="020B0600070205080204" pitchFamily="34" charset="-128"/>
              </a:defRPr>
            </a:lvl4pPr>
            <a:lvl5pPr marL="2096491" indent="-232943">
              <a:defRPr sz="2400">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2867C0D-720C-4B88-91C2-E41B3F95C705}" type="slidenum">
              <a:rPr lang="en-US" altLang="en-US" sz="1200">
                <a:latin typeface="Times New Roman"/>
              </a:rPr>
              <a:pPr/>
              <a:t>6</a:t>
            </a:fld>
            <a:endParaRPr lang="en-US" altLang="en-US" sz="1200" dirty="0">
              <a:latin typeface="Times New Roman"/>
            </a:endParaRPr>
          </a:p>
        </p:txBody>
      </p:sp>
    </p:spTree>
    <p:extLst>
      <p:ext uri="{BB962C8B-B14F-4D97-AF65-F5344CB8AC3E}">
        <p14:creationId xmlns:p14="http://schemas.microsoft.com/office/powerpoint/2010/main" val="194395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7066" indent="-291179">
              <a:defRPr sz="2400">
                <a:solidFill>
                  <a:schemeClr val="tx1"/>
                </a:solidFill>
                <a:latin typeface="Arial" panose="020B0604020202020204" pitchFamily="34" charset="0"/>
                <a:ea typeface="MS PGothic" panose="020B0600070205080204" pitchFamily="34" charset="-128"/>
              </a:defRPr>
            </a:lvl2pPr>
            <a:lvl3pPr marL="1164717" indent="-232943">
              <a:defRPr sz="2400">
                <a:solidFill>
                  <a:schemeClr val="tx1"/>
                </a:solidFill>
                <a:latin typeface="Arial" panose="020B0604020202020204" pitchFamily="34" charset="0"/>
                <a:ea typeface="MS PGothic" panose="020B0600070205080204" pitchFamily="34" charset="-128"/>
              </a:defRPr>
            </a:lvl3pPr>
            <a:lvl4pPr marL="1630604" indent="-232943">
              <a:defRPr sz="2400">
                <a:solidFill>
                  <a:schemeClr val="tx1"/>
                </a:solidFill>
                <a:latin typeface="Arial" panose="020B0604020202020204" pitchFamily="34" charset="0"/>
                <a:ea typeface="MS PGothic" panose="020B0600070205080204" pitchFamily="34" charset="-128"/>
              </a:defRPr>
            </a:lvl4pPr>
            <a:lvl5pPr marL="2096491" indent="-232943">
              <a:defRPr sz="2400">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3408202-94CD-45A7-9BED-9950E77160B5}" type="slidenum">
              <a:rPr lang="en-US" altLang="en-US" sz="1200">
                <a:latin typeface="Times New Roman"/>
              </a:rPr>
              <a:pPr/>
              <a:t>7</a:t>
            </a:fld>
            <a:endParaRPr lang="en-US" altLang="en-US" sz="1200" dirty="0">
              <a:latin typeface="Times New Roman"/>
            </a:endParaRPr>
          </a:p>
        </p:txBody>
      </p:sp>
    </p:spTree>
    <p:extLst>
      <p:ext uri="{BB962C8B-B14F-4D97-AF65-F5344CB8AC3E}">
        <p14:creationId xmlns:p14="http://schemas.microsoft.com/office/powerpoint/2010/main" val="16010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Team up on the issues we have in common</a:t>
            </a:r>
          </a:p>
          <a:p>
            <a:pPr eaLnBrk="1" hangingPunct="1">
              <a:spcBef>
                <a:spcPct val="0"/>
              </a:spcBef>
            </a:pPr>
            <a:endParaRPr lang="en-US" altLang="en-US" dirty="0" smtClean="0"/>
          </a:p>
          <a:p>
            <a:pPr eaLnBrk="1" hangingPunct="1">
              <a:spcBef>
                <a:spcPct val="0"/>
              </a:spcBef>
            </a:pPr>
            <a:endParaRPr lang="en-US" altLang="en-US" dirty="0"/>
          </a:p>
          <a:p>
            <a:pPr eaLnBrk="1" hangingPunct="1">
              <a:spcBef>
                <a:spcPct val="0"/>
              </a:spcBef>
            </a:pPr>
            <a:r>
              <a:rPr lang="en-US" altLang="en-US" dirty="0" smtClean="0"/>
              <a:t>Discuss the areas of disagreement as a classified council (union and senate officers board)</a:t>
            </a:r>
          </a:p>
          <a:p>
            <a:pPr eaLnBrk="1" hangingPunct="1">
              <a:spcBef>
                <a:spcPct val="0"/>
              </a:spcBef>
            </a:pPr>
            <a:endParaRPr lang="en-US" altLang="en-US" dirty="0" smtClean="0"/>
          </a:p>
          <a:p>
            <a:pPr eaLnBrk="1" hangingPunct="1">
              <a:spcBef>
                <a:spcPct val="0"/>
              </a:spcBef>
            </a:pPr>
            <a:endParaRPr lang="en-US" altLang="en-US" dirty="0"/>
          </a:p>
          <a:p>
            <a:pPr eaLnBrk="1" hangingPunct="1">
              <a:spcBef>
                <a:spcPct val="0"/>
              </a:spcBef>
            </a:pPr>
            <a:r>
              <a:rPr lang="en-US" altLang="en-US" dirty="0" smtClean="0"/>
              <a:t>Two voices are always better than one</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7066" indent="-291179">
              <a:defRPr sz="2400">
                <a:solidFill>
                  <a:schemeClr val="tx1"/>
                </a:solidFill>
                <a:latin typeface="Arial" panose="020B0604020202020204" pitchFamily="34" charset="0"/>
                <a:ea typeface="MS PGothic" panose="020B0600070205080204" pitchFamily="34" charset="-128"/>
              </a:defRPr>
            </a:lvl2pPr>
            <a:lvl3pPr marL="1164717" indent="-232943">
              <a:defRPr sz="2400">
                <a:solidFill>
                  <a:schemeClr val="tx1"/>
                </a:solidFill>
                <a:latin typeface="Arial" panose="020B0604020202020204" pitchFamily="34" charset="0"/>
                <a:ea typeface="MS PGothic" panose="020B0600070205080204" pitchFamily="34" charset="-128"/>
              </a:defRPr>
            </a:lvl3pPr>
            <a:lvl4pPr marL="1630604" indent="-232943">
              <a:defRPr sz="2400">
                <a:solidFill>
                  <a:schemeClr val="tx1"/>
                </a:solidFill>
                <a:latin typeface="Arial" panose="020B0604020202020204" pitchFamily="34" charset="0"/>
                <a:ea typeface="MS PGothic" panose="020B0600070205080204" pitchFamily="34" charset="-128"/>
              </a:defRPr>
            </a:lvl4pPr>
            <a:lvl5pPr marL="2096491" indent="-232943">
              <a:defRPr sz="2400">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562D899-BD80-4ED2-A5C1-F90CC0548C5E}" type="slidenum">
              <a:rPr lang="en-US" altLang="en-US" sz="1200">
                <a:latin typeface="Times New Roman"/>
              </a:rPr>
              <a:pPr/>
              <a:t>8</a:t>
            </a:fld>
            <a:endParaRPr lang="en-US" altLang="en-US" sz="1200" dirty="0">
              <a:latin typeface="Times New Roman"/>
            </a:endParaRPr>
          </a:p>
        </p:txBody>
      </p:sp>
    </p:spTree>
    <p:extLst>
      <p:ext uri="{BB962C8B-B14F-4D97-AF65-F5344CB8AC3E}">
        <p14:creationId xmlns:p14="http://schemas.microsoft.com/office/powerpoint/2010/main" val="3523459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 story when a classified person had an issue about </a:t>
            </a:r>
            <a:r>
              <a:rPr lang="en-US" smtClean="0"/>
              <a:t>hours worked. </a:t>
            </a:r>
            <a:endParaRPr lang="en-US" dirty="0"/>
          </a:p>
        </p:txBody>
      </p:sp>
      <p:sp>
        <p:nvSpPr>
          <p:cNvPr id="4" name="Slide Number Placeholder 3"/>
          <p:cNvSpPr>
            <a:spLocks noGrp="1"/>
          </p:cNvSpPr>
          <p:nvPr>
            <p:ph type="sldNum" sz="quarter" idx="10"/>
          </p:nvPr>
        </p:nvSpPr>
        <p:spPr/>
        <p:txBody>
          <a:bodyPr/>
          <a:lstStyle/>
          <a:p>
            <a:pPr>
              <a:defRPr/>
            </a:pPr>
            <a:fld id="{643CEDA1-5758-2D4A-A5F1-0BCA060B0B47}" type="slidenum">
              <a:rPr lang="en-US" smtClean="0"/>
              <a:pPr>
                <a:defRPr/>
              </a:pPr>
              <a:t>9</a:t>
            </a:fld>
            <a:endParaRPr lang="en-US"/>
          </a:p>
        </p:txBody>
      </p:sp>
    </p:spTree>
    <p:extLst>
      <p:ext uri="{BB962C8B-B14F-4D97-AF65-F5344CB8AC3E}">
        <p14:creationId xmlns:p14="http://schemas.microsoft.com/office/powerpoint/2010/main" val="2872733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xmlns="">
                  <a:solidFill>
                    <a:srgbClr val="E0E0F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xmlns="" w="2857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xmlns="">
                  <a:solidFill>
                    <a:srgbClr val="E0E0F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endParaRPr>
            </a:p>
          </p:txBody>
        </p:sp>
      </p:grpSp>
      <p:sp>
        <p:nvSpPr>
          <p:cNvPr id="34828"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noProof="0" smtClean="0"/>
              <a:t>Click to edit Master title style</a:t>
            </a:r>
          </a:p>
        </p:txBody>
      </p:sp>
      <p:sp>
        <p:nvSpPr>
          <p:cNvPr id="34829" name="Rectangle 13"/>
          <p:cNvSpPr>
            <a:spLocks noGrp="1" noChangeArrowheads="1"/>
          </p:cNvSpPr>
          <p:nvPr>
            <p:ph type="subTitle" idx="1"/>
          </p:nvPr>
        </p:nvSpPr>
        <p:spPr>
          <a:xfrm>
            <a:off x="2057400" y="3505200"/>
            <a:ext cx="6400800" cy="1752600"/>
          </a:xfrm>
        </p:spPr>
        <p:txBody>
          <a:bodyPr/>
          <a:lstStyle>
            <a:lvl1pPr marL="0" indent="0" algn="r">
              <a:buFont typeface="Wingdings" charset="0"/>
              <a:buNone/>
              <a:defRPr/>
            </a:lvl1pPr>
          </a:lstStyle>
          <a:p>
            <a:pPr lvl="0"/>
            <a:r>
              <a:rPr lang="en-US" noProof="0" smtClean="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68C6AAAB-EB3B-D84F-9C7E-0FC0775DF945}" type="slidenum">
              <a:rPr lang="en-US"/>
              <a:pPr>
                <a:defRPr/>
              </a:pPr>
              <a:t>‹#›</a:t>
            </a:fld>
            <a:endParaRPr lang="en-US"/>
          </a:p>
        </p:txBody>
      </p:sp>
    </p:spTree>
    <p:extLst>
      <p:ext uri="{BB962C8B-B14F-4D97-AF65-F5344CB8AC3E}">
        <p14:creationId xmlns:p14="http://schemas.microsoft.com/office/powerpoint/2010/main" val="307937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05DBFA8-B4C7-D14C-BA8A-5B84F7626E50}" type="slidenum">
              <a:rPr lang="en-US"/>
              <a:pPr>
                <a:defRPr/>
              </a:pPr>
              <a:t>‹#›</a:t>
            </a:fld>
            <a:endParaRPr lang="en-US"/>
          </a:p>
        </p:txBody>
      </p:sp>
    </p:spTree>
    <p:extLst>
      <p:ext uri="{BB962C8B-B14F-4D97-AF65-F5344CB8AC3E}">
        <p14:creationId xmlns:p14="http://schemas.microsoft.com/office/powerpoint/2010/main" val="256437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6B15FC0-45B5-E340-A932-8E52D7A24854}" type="slidenum">
              <a:rPr lang="en-US"/>
              <a:pPr>
                <a:defRPr/>
              </a:pPr>
              <a:t>‹#›</a:t>
            </a:fld>
            <a:endParaRPr lang="en-US"/>
          </a:p>
        </p:txBody>
      </p:sp>
    </p:spTree>
    <p:extLst>
      <p:ext uri="{BB962C8B-B14F-4D97-AF65-F5344CB8AC3E}">
        <p14:creationId xmlns:p14="http://schemas.microsoft.com/office/powerpoint/2010/main" val="198771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8479480-C368-E042-9CC0-43448E6175AE}" type="slidenum">
              <a:rPr lang="en-US"/>
              <a:pPr>
                <a:defRPr/>
              </a:pPr>
              <a:t>‹#›</a:t>
            </a:fld>
            <a:endParaRPr lang="en-US"/>
          </a:p>
        </p:txBody>
      </p:sp>
    </p:spTree>
    <p:extLst>
      <p:ext uri="{BB962C8B-B14F-4D97-AF65-F5344CB8AC3E}">
        <p14:creationId xmlns:p14="http://schemas.microsoft.com/office/powerpoint/2010/main" val="318173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993FDE8-28F3-6D4C-8E77-08778F44AAB8}" type="slidenum">
              <a:rPr lang="en-US"/>
              <a:pPr>
                <a:defRPr/>
              </a:pPr>
              <a:t>‹#›</a:t>
            </a:fld>
            <a:endParaRPr lang="en-US"/>
          </a:p>
        </p:txBody>
      </p:sp>
    </p:spTree>
    <p:extLst>
      <p:ext uri="{BB962C8B-B14F-4D97-AF65-F5344CB8AC3E}">
        <p14:creationId xmlns:p14="http://schemas.microsoft.com/office/powerpoint/2010/main" val="74185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10BA858-DC30-D14E-A131-7AD699F73128}" type="slidenum">
              <a:rPr lang="en-US"/>
              <a:pPr>
                <a:defRPr/>
              </a:pPr>
              <a:t>‹#›</a:t>
            </a:fld>
            <a:endParaRPr lang="en-US"/>
          </a:p>
        </p:txBody>
      </p:sp>
    </p:spTree>
    <p:extLst>
      <p:ext uri="{BB962C8B-B14F-4D97-AF65-F5344CB8AC3E}">
        <p14:creationId xmlns:p14="http://schemas.microsoft.com/office/powerpoint/2010/main" val="7199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1C4CC0BD-37C5-9542-A32B-E979D170FF74}" type="slidenum">
              <a:rPr lang="en-US"/>
              <a:pPr>
                <a:defRPr/>
              </a:pPr>
              <a:t>‹#›</a:t>
            </a:fld>
            <a:endParaRPr lang="en-US"/>
          </a:p>
        </p:txBody>
      </p:sp>
    </p:spTree>
    <p:extLst>
      <p:ext uri="{BB962C8B-B14F-4D97-AF65-F5344CB8AC3E}">
        <p14:creationId xmlns:p14="http://schemas.microsoft.com/office/powerpoint/2010/main" val="50854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2CBF0D7-29AB-1F4E-96DB-22C1EBEC05B3}" type="slidenum">
              <a:rPr lang="en-US"/>
              <a:pPr>
                <a:defRPr/>
              </a:pPr>
              <a:t>‹#›</a:t>
            </a:fld>
            <a:endParaRPr lang="en-US"/>
          </a:p>
        </p:txBody>
      </p:sp>
    </p:spTree>
    <p:extLst>
      <p:ext uri="{BB962C8B-B14F-4D97-AF65-F5344CB8AC3E}">
        <p14:creationId xmlns:p14="http://schemas.microsoft.com/office/powerpoint/2010/main" val="335062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69499A8-FDA6-D241-B64F-F1609321D274}" type="slidenum">
              <a:rPr lang="en-US"/>
              <a:pPr>
                <a:defRPr/>
              </a:pPr>
              <a:t>‹#›</a:t>
            </a:fld>
            <a:endParaRPr lang="en-US"/>
          </a:p>
        </p:txBody>
      </p:sp>
    </p:spTree>
    <p:extLst>
      <p:ext uri="{BB962C8B-B14F-4D97-AF65-F5344CB8AC3E}">
        <p14:creationId xmlns:p14="http://schemas.microsoft.com/office/powerpoint/2010/main" val="238789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A48B75F-1558-B64E-AB23-418897792D62}" type="slidenum">
              <a:rPr lang="en-US"/>
              <a:pPr>
                <a:defRPr/>
              </a:pPr>
              <a:t>‹#›</a:t>
            </a:fld>
            <a:endParaRPr lang="en-US"/>
          </a:p>
        </p:txBody>
      </p:sp>
    </p:spTree>
    <p:extLst>
      <p:ext uri="{BB962C8B-B14F-4D97-AF65-F5344CB8AC3E}">
        <p14:creationId xmlns:p14="http://schemas.microsoft.com/office/powerpoint/2010/main" val="217163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93AFCBC-C4B8-A84E-A85D-D5C9056A09C1}" type="slidenum">
              <a:rPr lang="en-US"/>
              <a:pPr>
                <a:defRPr/>
              </a:pPr>
              <a:t>‹#›</a:t>
            </a:fld>
            <a:endParaRPr lang="en-US"/>
          </a:p>
        </p:txBody>
      </p:sp>
    </p:spTree>
    <p:extLst>
      <p:ext uri="{BB962C8B-B14F-4D97-AF65-F5344CB8AC3E}">
        <p14:creationId xmlns:p14="http://schemas.microsoft.com/office/powerpoint/2010/main" val="136760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33795"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xmlns="" w="2857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endParaRPr>
            </a:p>
          </p:txBody>
        </p:sp>
        <p:sp>
          <p:nvSpPr>
            <p:cNvPr id="33796"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xmlns="" w="2857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endParaRPr>
            </a:p>
          </p:txBody>
        </p:sp>
        <p:sp>
          <p:nvSpPr>
            <p:cNvPr id="33797"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xmlns="" w="2857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endParaRPr>
            </a:p>
          </p:txBody>
        </p:sp>
        <p:sp>
          <p:nvSpPr>
            <p:cNvPr id="33798"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xmlns="">
                  <a:solidFill>
                    <a:srgbClr val="E0E0F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endParaRPr>
            </a:p>
          </p:txBody>
        </p:sp>
        <p:sp>
          <p:nvSpPr>
            <p:cNvPr id="33799"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endParaRPr>
            </a:p>
          </p:txBody>
        </p:sp>
      </p:grpSp>
      <p:sp>
        <p:nvSpPr>
          <p:cNvPr id="33800"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801"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00">
                <a:latin typeface="Times New Roman"/>
              </a:defRPr>
            </a:lvl1pPr>
          </a:lstStyle>
          <a:p>
            <a:pPr>
              <a:defRPr/>
            </a:pPr>
            <a:endParaRPr lang="en-US" dirty="0"/>
          </a:p>
        </p:txBody>
      </p:sp>
      <p:sp>
        <p:nvSpPr>
          <p:cNvPr id="33802"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atin typeface="Times New Roman"/>
              </a:defRPr>
            </a:lvl1pPr>
          </a:lstStyle>
          <a:p>
            <a:pPr>
              <a:defRPr/>
            </a:pPr>
            <a:endParaRPr lang="en-US" dirty="0"/>
          </a:p>
        </p:txBody>
      </p:sp>
      <p:sp>
        <p:nvSpPr>
          <p:cNvPr id="33803"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000">
                <a:latin typeface="Times New Roman"/>
              </a:defRPr>
            </a:lvl1pPr>
          </a:lstStyle>
          <a:p>
            <a:pPr>
              <a:defRPr/>
            </a:pPr>
            <a:fld id="{B90D24F0-8EB6-004D-95A3-E5DB53800045}" type="slidenum">
              <a:rPr lang="en-US" smtClean="0"/>
              <a:pPr>
                <a:defRPr/>
              </a:pPr>
              <a:t>‹#›</a:t>
            </a:fld>
            <a:endParaRPr lang="en-US" dirty="0"/>
          </a:p>
        </p:txBody>
      </p:sp>
      <p:sp>
        <p:nvSpPr>
          <p:cNvPr id="33804"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722"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Times New Roman"/>
          <a:ea typeface="+mj-ea"/>
          <a:cs typeface="ＭＳ Ｐゴシック" charset="0"/>
        </a:defRPr>
      </a:lvl1pPr>
      <a:lvl2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800">
          <a:solidFill>
            <a:schemeClr val="tx2"/>
          </a:solidFill>
          <a:latin typeface="Arial" charset="0"/>
          <a:ea typeface="ＭＳ Ｐゴシック" charset="0"/>
        </a:defRPr>
      </a:lvl6pPr>
      <a:lvl7pPr marL="914400" algn="l" rtl="0" fontAlgn="base">
        <a:spcBef>
          <a:spcPct val="0"/>
        </a:spcBef>
        <a:spcAft>
          <a:spcPct val="0"/>
        </a:spcAft>
        <a:defRPr sz="3800">
          <a:solidFill>
            <a:schemeClr val="tx2"/>
          </a:solidFill>
          <a:latin typeface="Arial" charset="0"/>
          <a:ea typeface="ＭＳ Ｐゴシック" charset="0"/>
        </a:defRPr>
      </a:lvl7pPr>
      <a:lvl8pPr marL="1371600" algn="l" rtl="0" fontAlgn="base">
        <a:spcBef>
          <a:spcPct val="0"/>
        </a:spcBef>
        <a:spcAft>
          <a:spcPct val="0"/>
        </a:spcAft>
        <a:defRPr sz="3800">
          <a:solidFill>
            <a:schemeClr val="tx2"/>
          </a:solidFill>
          <a:latin typeface="Arial" charset="0"/>
          <a:ea typeface="ＭＳ Ｐゴシック" charset="0"/>
        </a:defRPr>
      </a:lvl8pPr>
      <a:lvl9pPr marL="1828800" algn="l" rtl="0" fontAlgn="base">
        <a:spcBef>
          <a:spcPct val="0"/>
        </a:spcBef>
        <a:spcAft>
          <a:spcPct val="0"/>
        </a:spcAft>
        <a:defRPr sz="38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accent1"/>
        </a:buClr>
        <a:buFont typeface="Wingdings" charset="0"/>
        <a:buChar char="l"/>
        <a:defRPr sz="3200">
          <a:solidFill>
            <a:schemeClr val="tx1"/>
          </a:solidFill>
          <a:latin typeface="Times New Roman"/>
          <a:ea typeface="+mn-ea"/>
          <a:cs typeface="ＭＳ Ｐゴシック" charset="0"/>
        </a:defRPr>
      </a:lvl1pPr>
      <a:lvl2pPr marL="742950" indent="-285750" algn="l" rtl="0" eaLnBrk="0" fontAlgn="base" hangingPunct="0">
        <a:spcBef>
          <a:spcPct val="20000"/>
        </a:spcBef>
        <a:spcAft>
          <a:spcPct val="0"/>
        </a:spcAft>
        <a:buClr>
          <a:schemeClr val="accent1"/>
        </a:buClr>
        <a:buFont typeface="Wingdings" charset="0"/>
        <a:buChar char="¡"/>
        <a:defRPr sz="2700">
          <a:solidFill>
            <a:schemeClr val="tx1"/>
          </a:solidFill>
          <a:latin typeface="Times New Roman"/>
          <a:ea typeface="+mn-ea"/>
        </a:defRPr>
      </a:lvl2pPr>
      <a:lvl3pPr marL="1143000" indent="-228600" algn="l" rtl="0" eaLnBrk="0" fontAlgn="base" hangingPunct="0">
        <a:spcBef>
          <a:spcPct val="20000"/>
        </a:spcBef>
        <a:spcAft>
          <a:spcPct val="0"/>
        </a:spcAft>
        <a:buClr>
          <a:schemeClr val="accent1"/>
        </a:buClr>
        <a:buFont typeface="Wingdings" charset="0"/>
        <a:buChar char="l"/>
        <a:defRPr sz="2300">
          <a:solidFill>
            <a:schemeClr val="tx1"/>
          </a:solidFill>
          <a:latin typeface="Times New Roman"/>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Times New Roman"/>
          <a:ea typeface="+mn-ea"/>
        </a:defRPr>
      </a:lvl4pPr>
      <a:lvl5pPr marL="2057400" indent="-228600" algn="l" rtl="0" eaLnBrk="0" fontAlgn="base" hangingPunct="0">
        <a:spcBef>
          <a:spcPct val="20000"/>
        </a:spcBef>
        <a:spcAft>
          <a:spcPct val="0"/>
        </a:spcAft>
        <a:buClr>
          <a:schemeClr val="accent1"/>
        </a:buClr>
        <a:buFont typeface="Wingdings" charset="0"/>
        <a:buChar char=""/>
        <a:defRPr sz="2000">
          <a:solidFill>
            <a:schemeClr val="tx1"/>
          </a:solidFill>
          <a:latin typeface="Times New Roman"/>
          <a:ea typeface="+mn-ea"/>
        </a:defRPr>
      </a:lvl5pPr>
      <a:lvl6pPr marL="25146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2286000"/>
            <a:ext cx="7772400" cy="1600200"/>
          </a:xfrm>
        </p:spPr>
        <p:txBody>
          <a:bodyPr/>
          <a:lstStyle/>
          <a:p>
            <a:pPr algn="ctr" eaLnBrk="1" hangingPunct="1">
              <a:defRPr/>
            </a:pPr>
            <a:r>
              <a:rPr lang="en-US" sz="3600" dirty="0" smtClean="0">
                <a:cs typeface="+mj-cs"/>
              </a:rPr>
              <a:t>Classified Professionals and Unions: Teaming Up for Success!</a:t>
            </a:r>
          </a:p>
        </p:txBody>
      </p:sp>
      <p:sp>
        <p:nvSpPr>
          <p:cNvPr id="4099" name="Rectangle 3"/>
          <p:cNvSpPr>
            <a:spLocks noGrp="1" noChangeArrowheads="1"/>
          </p:cNvSpPr>
          <p:nvPr>
            <p:ph type="subTitle" idx="1"/>
          </p:nvPr>
        </p:nvSpPr>
        <p:spPr>
          <a:xfrm>
            <a:off x="304800" y="4648200"/>
            <a:ext cx="8153400" cy="1066800"/>
          </a:xfrm>
        </p:spPr>
        <p:txBody>
          <a:bodyPr/>
          <a:lstStyle/>
          <a:p>
            <a:pPr eaLnBrk="1" hangingPunct="1">
              <a:defRPr/>
            </a:pPr>
            <a:endParaRPr lang="en-US" sz="1800" dirty="0" smtClean="0">
              <a:cs typeface="+mn-cs"/>
            </a:endParaRPr>
          </a:p>
          <a:p>
            <a:pPr eaLnBrk="1" hangingPunct="1">
              <a:defRPr/>
            </a:pPr>
            <a:r>
              <a:rPr lang="en-US" sz="1800" dirty="0" smtClean="0">
                <a:cs typeface="+mn-cs"/>
              </a:rPr>
              <a:t>Shondra West, 4CS President</a:t>
            </a:r>
          </a:p>
          <a:p>
            <a:pPr eaLnBrk="1" hangingPunct="1">
              <a:defRPr/>
            </a:pPr>
            <a:r>
              <a:rPr lang="en-US" sz="1800" dirty="0" smtClean="0">
                <a:cs typeface="+mn-cs"/>
              </a:rPr>
              <a:t>Karen Hunter, 4CS Bay Area 3 Representative</a:t>
            </a:r>
          </a:p>
          <a:p>
            <a:pPr eaLnBrk="1" hangingPunct="1">
              <a:defRPr/>
            </a:pPr>
            <a:endParaRPr lang="en-US" sz="1800" dirty="0" smtClean="0">
              <a:cs typeface="+mn-cs"/>
            </a:endParaRPr>
          </a:p>
        </p:txBody>
      </p:sp>
      <p:pic>
        <p:nvPicPr>
          <p:cNvPr id="15363" name="Picture 4" descr="4cs_heade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523875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77888" y="609600"/>
            <a:ext cx="8229600" cy="1143000"/>
          </a:xfrm>
        </p:spPr>
        <p:txBody>
          <a:bodyPr/>
          <a:lstStyle/>
          <a:p>
            <a:pPr eaLnBrk="1" hangingPunct="1">
              <a:defRPr/>
            </a:pPr>
            <a:r>
              <a:rPr lang="en-US" sz="3400" dirty="0" smtClean="0">
                <a:cs typeface="+mj-cs"/>
              </a:rPr>
              <a:t>Common Areas of Agreement</a:t>
            </a:r>
            <a:br>
              <a:rPr lang="en-US" sz="3400" dirty="0" smtClean="0">
                <a:cs typeface="+mj-cs"/>
              </a:rPr>
            </a:br>
            <a:endParaRPr lang="en-US" sz="3400" dirty="0" smtClean="0">
              <a:cs typeface="+mj-cs"/>
            </a:endParaRPr>
          </a:p>
        </p:txBody>
      </p:sp>
      <p:sp>
        <p:nvSpPr>
          <p:cNvPr id="37891" name="Rectangle 3"/>
          <p:cNvSpPr>
            <a:spLocks noGrp="1" noChangeArrowheads="1"/>
          </p:cNvSpPr>
          <p:nvPr>
            <p:ph type="body" idx="1"/>
          </p:nvPr>
        </p:nvSpPr>
        <p:spPr>
          <a:xfrm>
            <a:off x="609600" y="1758696"/>
            <a:ext cx="8229600" cy="3124200"/>
          </a:xfrm>
        </p:spPr>
        <p:txBody>
          <a:bodyPr/>
          <a:lstStyle/>
          <a:p>
            <a:pPr eaLnBrk="1" hangingPunct="1">
              <a:defRPr/>
            </a:pPr>
            <a:r>
              <a:rPr lang="en-US" dirty="0" smtClean="0">
                <a:cs typeface="+mn-cs"/>
              </a:rPr>
              <a:t>Awards and recognition</a:t>
            </a:r>
          </a:p>
          <a:p>
            <a:pPr eaLnBrk="1" hangingPunct="1">
              <a:defRPr/>
            </a:pPr>
            <a:r>
              <a:rPr lang="en-US" dirty="0" smtClean="0">
                <a:cs typeface="+mn-cs"/>
              </a:rPr>
              <a:t>Professional development</a:t>
            </a:r>
          </a:p>
          <a:p>
            <a:pPr eaLnBrk="1" hangingPunct="1">
              <a:defRPr/>
            </a:pPr>
            <a:r>
              <a:rPr lang="en-US" dirty="0" smtClean="0">
                <a:cs typeface="+mn-cs"/>
              </a:rPr>
              <a:t>Participation on campus committees/governance</a:t>
            </a:r>
          </a:p>
          <a:p>
            <a:pPr eaLnBrk="1" hangingPunct="1">
              <a:defRPr/>
            </a:pPr>
            <a:r>
              <a:rPr lang="en-US" dirty="0" smtClean="0">
                <a:cs typeface="+mn-cs"/>
              </a:rPr>
              <a:t>Overall health of campus </a:t>
            </a:r>
            <a:r>
              <a:rPr lang="en-US" dirty="0">
                <a:cs typeface="+mn-cs"/>
              </a:rPr>
              <a:t>c</a:t>
            </a:r>
            <a:r>
              <a:rPr lang="en-US" dirty="0" smtClean="0">
                <a:cs typeface="+mn-cs"/>
              </a:rPr>
              <a:t>ommunity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MOU Activity	</a:t>
            </a:r>
            <a:endParaRPr lang="en-US" dirty="0"/>
          </a:p>
        </p:txBody>
      </p:sp>
      <p:pic>
        <p:nvPicPr>
          <p:cNvPr id="6" name="Picture 5"/>
          <p:cNvPicPr>
            <a:picLocks noChangeAspect="1"/>
          </p:cNvPicPr>
          <p:nvPr/>
        </p:nvPicPr>
        <p:blipFill>
          <a:blip r:embed="rId2"/>
          <a:stretch>
            <a:fillRect/>
          </a:stretch>
        </p:blipFill>
        <p:spPr>
          <a:xfrm>
            <a:off x="1066800" y="1414561"/>
            <a:ext cx="6945602" cy="4681439"/>
          </a:xfrm>
          <a:prstGeom prst="rect">
            <a:avLst/>
          </a:prstGeom>
        </p:spPr>
      </p:pic>
    </p:spTree>
    <p:extLst>
      <p:ext uri="{BB962C8B-B14F-4D97-AF65-F5344CB8AC3E}">
        <p14:creationId xmlns:p14="http://schemas.microsoft.com/office/powerpoint/2010/main" val="9983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90600" y="274638"/>
            <a:ext cx="7696200" cy="1143000"/>
          </a:xfrm>
        </p:spPr>
        <p:txBody>
          <a:bodyPr/>
          <a:lstStyle/>
          <a:p>
            <a:pPr eaLnBrk="1" hangingPunct="1">
              <a:defRPr/>
            </a:pPr>
            <a:r>
              <a:rPr lang="en-US" dirty="0" smtClean="0">
                <a:cs typeface="+mj-cs"/>
              </a:rPr>
              <a:t>Working as a Team!</a:t>
            </a:r>
          </a:p>
        </p:txBody>
      </p:sp>
      <p:sp>
        <p:nvSpPr>
          <p:cNvPr id="24579" name="Rectangle 3"/>
          <p:cNvSpPr>
            <a:spLocks noGrp="1" noChangeArrowheads="1"/>
          </p:cNvSpPr>
          <p:nvPr>
            <p:ph type="body" idx="1"/>
          </p:nvPr>
        </p:nvSpPr>
        <p:spPr>
          <a:xfrm>
            <a:off x="762000" y="1600200"/>
            <a:ext cx="7772400" cy="3048000"/>
          </a:xfrm>
        </p:spPr>
        <p:txBody>
          <a:bodyPr/>
          <a:lstStyle/>
          <a:p>
            <a:pPr eaLnBrk="1" hangingPunct="1">
              <a:defRPr/>
            </a:pPr>
            <a:r>
              <a:rPr lang="en-US" smtClean="0">
                <a:cs typeface="+mn-cs"/>
              </a:rPr>
              <a:t>Keep your eye on the goal</a:t>
            </a:r>
          </a:p>
          <a:p>
            <a:pPr eaLnBrk="1" hangingPunct="1">
              <a:defRPr/>
            </a:pPr>
            <a:r>
              <a:rPr lang="en-US" smtClean="0">
                <a:cs typeface="+mn-cs"/>
              </a:rPr>
              <a:t>Consistently support the MOU</a:t>
            </a:r>
          </a:p>
          <a:p>
            <a:pPr eaLnBrk="1" hangingPunct="1">
              <a:defRPr/>
            </a:pPr>
            <a:r>
              <a:rPr lang="en-US" smtClean="0">
                <a:cs typeface="+mn-cs"/>
              </a:rPr>
              <a:t>Gray areas are for mutual agreement</a:t>
            </a:r>
          </a:p>
          <a:p>
            <a:pPr eaLnBrk="1" hangingPunct="1">
              <a:defRPr/>
            </a:pPr>
            <a:r>
              <a:rPr lang="en-US" smtClean="0">
                <a:cs typeface="+mn-cs"/>
              </a:rPr>
              <a:t>Keep communication open </a:t>
            </a:r>
          </a:p>
          <a:p>
            <a:pPr eaLnBrk="1" hangingPunct="1">
              <a:defRPr/>
            </a:pPr>
            <a:r>
              <a:rPr lang="en-US" smtClean="0">
                <a:cs typeface="+mn-cs"/>
              </a:rPr>
              <a:t>Enjoy both organizations!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7200"/>
            <a:ext cx="8229600" cy="1524000"/>
          </a:xfrm>
        </p:spPr>
        <p:txBody>
          <a:bodyPr/>
          <a:lstStyle/>
          <a:p>
            <a:pPr eaLnBrk="1" hangingPunct="1">
              <a:defRPr/>
            </a:pPr>
            <a:r>
              <a:rPr lang="en-US" sz="3400" dirty="0" smtClean="0">
                <a:cs typeface="+mj-cs"/>
              </a:rPr>
              <a:t>Teaming Up for Success...</a:t>
            </a:r>
            <a:br>
              <a:rPr lang="en-US" sz="3400" dirty="0" smtClean="0">
                <a:cs typeface="+mj-cs"/>
              </a:rPr>
            </a:br>
            <a:r>
              <a:rPr lang="en-US" sz="3400" dirty="0" smtClean="0">
                <a:cs typeface="+mj-cs"/>
              </a:rPr>
              <a:t/>
            </a:r>
            <a:br>
              <a:rPr lang="en-US" sz="3400" dirty="0" smtClean="0">
                <a:cs typeface="+mj-cs"/>
              </a:rPr>
            </a:br>
            <a:r>
              <a:rPr lang="en-US" sz="3400" dirty="0" smtClean="0">
                <a:cs typeface="+mj-cs"/>
              </a:rPr>
              <a:t>                    Who Are We? </a:t>
            </a:r>
          </a:p>
        </p:txBody>
      </p:sp>
      <p:sp>
        <p:nvSpPr>
          <p:cNvPr id="22531" name="Rectangle 3"/>
          <p:cNvSpPr>
            <a:spLocks noGrp="1" noChangeArrowheads="1"/>
          </p:cNvSpPr>
          <p:nvPr>
            <p:ph type="body" idx="1"/>
          </p:nvPr>
        </p:nvSpPr>
        <p:spPr>
          <a:xfrm>
            <a:off x="762000" y="2209800"/>
            <a:ext cx="7772400" cy="2593975"/>
          </a:xfrm>
        </p:spPr>
        <p:txBody>
          <a:bodyPr/>
          <a:lstStyle/>
          <a:p>
            <a:pPr eaLnBrk="1" hangingPunct="1">
              <a:defRPr/>
            </a:pPr>
            <a:r>
              <a:rPr lang="en-US" sz="2800" dirty="0" smtClean="0">
                <a:cs typeface="+mn-cs"/>
              </a:rPr>
              <a:t>Is YOUR union/senate relationship a cooperative one? </a:t>
            </a:r>
          </a:p>
          <a:p>
            <a:pPr eaLnBrk="1" hangingPunct="1">
              <a:defRPr/>
            </a:pPr>
            <a:endParaRPr lang="en-US" sz="2800" dirty="0" smtClean="0">
              <a:cs typeface="+mn-cs"/>
            </a:endParaRPr>
          </a:p>
          <a:p>
            <a:pPr eaLnBrk="1" hangingPunct="1">
              <a:defRPr/>
            </a:pPr>
            <a:r>
              <a:rPr lang="en-US" sz="2800" dirty="0" smtClean="0">
                <a:cs typeface="+mn-cs"/>
              </a:rPr>
              <a:t>How can we strengthen, improve and maintain the relationship?</a:t>
            </a:r>
            <a:br>
              <a:rPr lang="en-US" sz="2800" dirty="0" smtClean="0">
                <a:cs typeface="+mn-cs"/>
              </a:rPr>
            </a:br>
            <a:r>
              <a:rPr lang="en-US" sz="2800" dirty="0" smtClean="0">
                <a:cs typeface="+mn-cs"/>
              </a:rPr>
              <a:t/>
            </a:r>
            <a:br>
              <a:rPr lang="en-US" sz="2800" dirty="0" smtClean="0">
                <a:cs typeface="+mn-cs"/>
              </a:rPr>
            </a:br>
            <a:endParaRPr lang="en-US" sz="2800" dirty="0" smtClean="0">
              <a:cs typeface="+mn-cs"/>
            </a:endParaRPr>
          </a:p>
        </p:txBody>
      </p:sp>
      <p:pic>
        <p:nvPicPr>
          <p:cNvPr id="4" name="Picture 4" descr="4cs_heade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803775"/>
            <a:ext cx="523875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60335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2286000" cy="1143000"/>
          </a:xfrm>
        </p:spPr>
        <p:txBody>
          <a:bodyPr/>
          <a:lstStyle/>
          <a:p>
            <a:r>
              <a:rPr lang="en-US" dirty="0" smtClean="0"/>
              <a:t>Agenda</a:t>
            </a:r>
            <a:endParaRPr lang="en-US" dirty="0"/>
          </a:p>
        </p:txBody>
      </p:sp>
      <p:sp>
        <p:nvSpPr>
          <p:cNvPr id="3" name="Content Placeholder 2"/>
          <p:cNvSpPr>
            <a:spLocks noGrp="1"/>
          </p:cNvSpPr>
          <p:nvPr>
            <p:ph idx="1"/>
          </p:nvPr>
        </p:nvSpPr>
        <p:spPr>
          <a:xfrm>
            <a:off x="1905000" y="1219200"/>
            <a:ext cx="5562600" cy="4953000"/>
          </a:xfrm>
        </p:spPr>
        <p:txBody>
          <a:bodyPr/>
          <a:lstStyle/>
          <a:p>
            <a:pPr marL="0" indent="0">
              <a:buNone/>
            </a:pPr>
            <a:endParaRPr lang="en-US" dirty="0" smtClean="0"/>
          </a:p>
          <a:p>
            <a:r>
              <a:rPr lang="en-US" dirty="0" smtClean="0"/>
              <a:t>Team Success</a:t>
            </a:r>
          </a:p>
          <a:p>
            <a:r>
              <a:rPr lang="en-US" dirty="0" smtClean="0"/>
              <a:t>Laws and Regulations</a:t>
            </a:r>
          </a:p>
          <a:p>
            <a:r>
              <a:rPr lang="en-US" dirty="0" smtClean="0"/>
              <a:t>Senate/Union </a:t>
            </a:r>
            <a:r>
              <a:rPr lang="en-US" dirty="0"/>
              <a:t>Resolutions</a:t>
            </a:r>
          </a:p>
          <a:p>
            <a:r>
              <a:rPr lang="en-US" dirty="0" smtClean="0"/>
              <a:t>Delineation of Duties</a:t>
            </a:r>
          </a:p>
          <a:p>
            <a:r>
              <a:rPr lang="en-US" dirty="0" smtClean="0"/>
              <a:t>Areas of Agreement</a:t>
            </a:r>
            <a:endParaRPr lang="en-US" dirty="0"/>
          </a:p>
          <a:p>
            <a:r>
              <a:rPr lang="en-US" dirty="0"/>
              <a:t>MOU - Activity</a:t>
            </a:r>
          </a:p>
          <a:p>
            <a:r>
              <a:rPr lang="en-US" dirty="0" smtClean="0"/>
              <a:t>Who are We? </a:t>
            </a:r>
            <a:endParaRPr lang="en-US" dirty="0"/>
          </a:p>
        </p:txBody>
      </p:sp>
    </p:spTree>
    <p:extLst>
      <p:ext uri="{BB962C8B-B14F-4D97-AF65-F5344CB8AC3E}">
        <p14:creationId xmlns:p14="http://schemas.microsoft.com/office/powerpoint/2010/main" val="4025281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smtClean="0">
                <a:cs typeface="+mj-cs"/>
              </a:rPr>
              <a:t>Team Success – What it </a:t>
            </a:r>
            <a:r>
              <a:rPr lang="en-US" dirty="0">
                <a:cs typeface="+mj-cs"/>
              </a:rPr>
              <a:t>M</a:t>
            </a:r>
            <a:r>
              <a:rPr lang="en-US" dirty="0" smtClean="0">
                <a:cs typeface="+mj-cs"/>
              </a:rPr>
              <a:t>eans</a:t>
            </a:r>
          </a:p>
        </p:txBody>
      </p:sp>
      <p:sp>
        <p:nvSpPr>
          <p:cNvPr id="36867" name="Rectangle 3"/>
          <p:cNvSpPr>
            <a:spLocks noGrp="1" noChangeArrowheads="1"/>
          </p:cNvSpPr>
          <p:nvPr>
            <p:ph type="body" idx="1"/>
          </p:nvPr>
        </p:nvSpPr>
        <p:spPr>
          <a:xfrm>
            <a:off x="457200" y="1600201"/>
            <a:ext cx="8229600" cy="4038600"/>
          </a:xfrm>
        </p:spPr>
        <p:txBody>
          <a:bodyPr/>
          <a:lstStyle/>
          <a:p>
            <a:pPr eaLnBrk="1" hangingPunct="1">
              <a:defRPr/>
            </a:pPr>
            <a:r>
              <a:rPr lang="en-US" dirty="0" smtClean="0">
                <a:cs typeface="+mn-cs"/>
              </a:rPr>
              <a:t>It means making a commitment of your time and energy</a:t>
            </a:r>
          </a:p>
          <a:p>
            <a:pPr eaLnBrk="1" hangingPunct="1">
              <a:defRPr/>
            </a:pPr>
            <a:r>
              <a:rPr lang="en-US" dirty="0" smtClean="0">
                <a:cs typeface="+mn-cs"/>
              </a:rPr>
              <a:t>It means supporting your union</a:t>
            </a:r>
          </a:p>
          <a:p>
            <a:pPr eaLnBrk="1" hangingPunct="1">
              <a:defRPr/>
            </a:pPr>
            <a:r>
              <a:rPr lang="en-US" dirty="0" smtClean="0">
                <a:cs typeface="+mn-cs"/>
              </a:rPr>
              <a:t>It means supporting your senate</a:t>
            </a:r>
          </a:p>
          <a:p>
            <a:pPr eaLnBrk="1" hangingPunct="1">
              <a:defRPr/>
            </a:pPr>
            <a:r>
              <a:rPr lang="en-US" dirty="0" smtClean="0">
                <a:cs typeface="+mn-cs"/>
              </a:rPr>
              <a:t>It means setting aside your personal differences and focusing on what's best for the staff...the college...the community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09600"/>
            <a:ext cx="7772400" cy="1600200"/>
          </a:xfrm>
        </p:spPr>
        <p:txBody>
          <a:bodyPr/>
          <a:lstStyle/>
          <a:p>
            <a:pPr eaLnBrk="1" hangingPunct="1">
              <a:defRPr/>
            </a:pPr>
            <a:r>
              <a:rPr lang="en-US" smtClean="0">
                <a:cs typeface="+mj-cs"/>
              </a:rPr>
              <a:t>Governance: A Step in the Right Direction</a:t>
            </a:r>
          </a:p>
        </p:txBody>
      </p:sp>
      <p:sp>
        <p:nvSpPr>
          <p:cNvPr id="5123" name="Rectangle 3"/>
          <p:cNvSpPr>
            <a:spLocks noGrp="1" noChangeArrowheads="1"/>
          </p:cNvSpPr>
          <p:nvPr>
            <p:ph type="body" idx="1"/>
          </p:nvPr>
        </p:nvSpPr>
        <p:spPr>
          <a:xfrm>
            <a:off x="685800" y="2590800"/>
            <a:ext cx="7696200" cy="2895600"/>
          </a:xfrm>
        </p:spPr>
        <p:txBody>
          <a:bodyPr/>
          <a:lstStyle/>
          <a:p>
            <a:pPr eaLnBrk="1" hangingPunct="1">
              <a:lnSpc>
                <a:spcPct val="90000"/>
              </a:lnSpc>
              <a:defRPr/>
            </a:pPr>
            <a:r>
              <a:rPr lang="en-US" sz="2800" dirty="0" smtClean="0">
                <a:cs typeface="+mn-cs"/>
              </a:rPr>
              <a:t>AB1725: Providing the opportunity for classified employee input</a:t>
            </a:r>
          </a:p>
          <a:p>
            <a:pPr eaLnBrk="1" hangingPunct="1">
              <a:lnSpc>
                <a:spcPct val="90000"/>
              </a:lnSpc>
              <a:buFont typeface="Wingdings" charset="0"/>
              <a:buNone/>
              <a:defRPr/>
            </a:pPr>
            <a:endParaRPr lang="en-US" sz="2800" dirty="0" smtClean="0">
              <a:cs typeface="+mn-cs"/>
            </a:endParaRPr>
          </a:p>
          <a:p>
            <a:pPr eaLnBrk="1" hangingPunct="1">
              <a:lnSpc>
                <a:spcPct val="90000"/>
              </a:lnSpc>
              <a:defRPr/>
            </a:pPr>
            <a:r>
              <a:rPr lang="en-US" sz="2800" dirty="0" smtClean="0">
                <a:cs typeface="+mn-cs"/>
              </a:rPr>
              <a:t>SB235: Establishing the role of between Unions and </a:t>
            </a:r>
            <a:r>
              <a:rPr lang="en-US" sz="2800" dirty="0">
                <a:cs typeface="+mn-cs"/>
              </a:rPr>
              <a:t>C</a:t>
            </a:r>
            <a:r>
              <a:rPr lang="en-US" sz="2800" dirty="0" smtClean="0">
                <a:cs typeface="+mn-cs"/>
              </a:rPr>
              <a:t>lassified Professionals in governance</a:t>
            </a:r>
          </a:p>
          <a:p>
            <a:pPr eaLnBrk="1" hangingPunct="1">
              <a:lnSpc>
                <a:spcPct val="90000"/>
              </a:lnSpc>
              <a:defRPr/>
            </a:pPr>
            <a:endParaRPr lang="en-US" sz="2800" dirty="0" smtClean="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cs typeface="+mj-cs"/>
              </a:rPr>
              <a:t>Why an MOU?	</a:t>
            </a:r>
          </a:p>
        </p:txBody>
      </p:sp>
      <p:sp>
        <p:nvSpPr>
          <p:cNvPr id="23555" name="Rectangle 3"/>
          <p:cNvSpPr>
            <a:spLocks noGrp="1" noChangeArrowheads="1"/>
          </p:cNvSpPr>
          <p:nvPr>
            <p:ph type="body" idx="1"/>
          </p:nvPr>
        </p:nvSpPr>
        <p:spPr>
          <a:xfrm>
            <a:off x="1143000" y="1768475"/>
            <a:ext cx="7543800" cy="2955925"/>
          </a:xfrm>
        </p:spPr>
        <p:txBody>
          <a:bodyPr/>
          <a:lstStyle/>
          <a:p>
            <a:pPr eaLnBrk="1" hangingPunct="1">
              <a:spcAft>
                <a:spcPts val="600"/>
              </a:spcAft>
              <a:defRPr/>
            </a:pPr>
            <a:r>
              <a:rPr lang="en-US" dirty="0" smtClean="0">
                <a:cs typeface="+mn-cs"/>
              </a:rPr>
              <a:t>Efficiency</a:t>
            </a:r>
          </a:p>
          <a:p>
            <a:pPr eaLnBrk="1" hangingPunct="1">
              <a:spcAft>
                <a:spcPts val="600"/>
              </a:spcAft>
              <a:defRPr/>
            </a:pPr>
            <a:r>
              <a:rPr lang="en-US" dirty="0" smtClean="0">
                <a:cs typeface="+mn-cs"/>
              </a:rPr>
              <a:t>Avoid confusion </a:t>
            </a:r>
          </a:p>
          <a:p>
            <a:pPr eaLnBrk="1" hangingPunct="1">
              <a:spcAft>
                <a:spcPts val="600"/>
              </a:spcAft>
              <a:defRPr/>
            </a:pPr>
            <a:r>
              <a:rPr lang="en-US" dirty="0" smtClean="0">
                <a:cs typeface="+mn-cs"/>
              </a:rPr>
              <a:t>Clarify responsibilities</a:t>
            </a:r>
          </a:p>
          <a:p>
            <a:pPr eaLnBrk="1" hangingPunct="1">
              <a:spcAft>
                <a:spcPts val="600"/>
              </a:spcAft>
              <a:defRPr/>
            </a:pPr>
            <a:r>
              <a:rPr lang="en-US" dirty="0" smtClean="0">
                <a:cs typeface="+mn-cs"/>
              </a:rPr>
              <a:t>Leadership direction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ea typeface="+mj-ea"/>
                <a:cs typeface="+mj-cs"/>
              </a:rPr>
              <a:t>Delineation of Duties: Senates</a:t>
            </a:r>
          </a:p>
        </p:txBody>
      </p:sp>
      <p:sp>
        <p:nvSpPr>
          <p:cNvPr id="14340" name="Rectangle 4"/>
          <p:cNvSpPr>
            <a:spLocks noChangeArrowheads="1"/>
          </p:cNvSpPr>
          <p:nvPr/>
        </p:nvSpPr>
        <p:spPr bwMode="auto">
          <a:xfrm>
            <a:off x="685800" y="1828800"/>
            <a:ext cx="7772400" cy="4114800"/>
          </a:xfrm>
          <a:prstGeom prst="rect">
            <a:avLst/>
          </a:prstGeom>
          <a:noFill/>
          <a:ln>
            <a:noFill/>
          </a:ln>
          <a:effectLst>
            <a:outerShdw blurRad="38100" dist="12698" algn="ctr" rotWithShape="0">
              <a:srgbClr val="FFFFFF">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342900" indent="-342900" eaLnBrk="1" hangingPunct="1">
              <a:lnSpc>
                <a:spcPct val="90000"/>
              </a:lnSpc>
              <a:spcBef>
                <a:spcPct val="20000"/>
              </a:spcBef>
              <a:spcAft>
                <a:spcPts val="1800"/>
              </a:spcAft>
              <a:buClr>
                <a:schemeClr val="accent1"/>
              </a:buClr>
              <a:buFont typeface="Wingdings" charset="0"/>
              <a:buChar char="l"/>
              <a:defRPr/>
            </a:pPr>
            <a:r>
              <a:rPr lang="en-US" sz="2000" dirty="0" smtClean="0">
                <a:latin typeface="Times New Roman"/>
                <a:ea typeface="ＭＳ Ｐゴシック" charset="0"/>
                <a:cs typeface="ＭＳ Ｐゴシック" charset="0"/>
              </a:rPr>
              <a:t>Providing </a:t>
            </a:r>
            <a:r>
              <a:rPr lang="en-US" sz="2000" dirty="0">
                <a:latin typeface="Times New Roman"/>
                <a:ea typeface="ＭＳ Ｐゴシック" charset="0"/>
                <a:cs typeface="ＭＳ Ｐゴシック" charset="0"/>
              </a:rPr>
              <a:t>a centralized means of communication between classified </a:t>
            </a:r>
            <a:r>
              <a:rPr lang="en-US" sz="2000" dirty="0" smtClean="0">
                <a:latin typeface="Times New Roman"/>
                <a:ea typeface="ＭＳ Ｐゴシック" charset="0"/>
                <a:cs typeface="ＭＳ Ｐゴシック" charset="0"/>
              </a:rPr>
              <a:t>professionals </a:t>
            </a:r>
            <a:r>
              <a:rPr lang="en-US" sz="2000" dirty="0">
                <a:latin typeface="Times New Roman"/>
                <a:ea typeface="ＭＳ Ｐゴシック" charset="0"/>
                <a:cs typeface="ＭＳ Ｐゴシック" charset="0"/>
              </a:rPr>
              <a:t>and the rest of the District community</a:t>
            </a:r>
          </a:p>
          <a:p>
            <a:pPr marL="342900" indent="-342900" eaLnBrk="1" hangingPunct="1">
              <a:lnSpc>
                <a:spcPct val="90000"/>
              </a:lnSpc>
              <a:spcBef>
                <a:spcPct val="20000"/>
              </a:spcBef>
              <a:spcAft>
                <a:spcPts val="1800"/>
              </a:spcAft>
              <a:buClr>
                <a:schemeClr val="accent1"/>
              </a:buClr>
              <a:buFont typeface="Wingdings" charset="0"/>
              <a:buChar char="l"/>
              <a:defRPr/>
            </a:pPr>
            <a:r>
              <a:rPr lang="en-US" sz="2000" dirty="0">
                <a:latin typeface="Times New Roman"/>
                <a:ea typeface="ＭＳ Ｐゴシック" charset="0"/>
                <a:cs typeface="ＭＳ Ｐゴシック" charset="0"/>
              </a:rPr>
              <a:t>Articulate the professionalism of the classified </a:t>
            </a:r>
            <a:r>
              <a:rPr lang="en-US" sz="2000" dirty="0" smtClean="0">
                <a:latin typeface="Times New Roman"/>
                <a:ea typeface="ＭＳ Ｐゴシック" charset="0"/>
                <a:cs typeface="ＭＳ Ｐゴシック" charset="0"/>
              </a:rPr>
              <a:t>professionals </a:t>
            </a:r>
            <a:r>
              <a:rPr lang="en-US" sz="2000" dirty="0">
                <a:latin typeface="Times New Roman"/>
                <a:ea typeface="ＭＳ Ｐゴシック" charset="0"/>
                <a:cs typeface="ＭＳ Ｐゴシック" charset="0"/>
              </a:rPr>
              <a:t>so that it is properly recognized and valued</a:t>
            </a:r>
          </a:p>
          <a:p>
            <a:pPr marL="342900" indent="-342900" eaLnBrk="1" hangingPunct="1">
              <a:lnSpc>
                <a:spcPct val="90000"/>
              </a:lnSpc>
              <a:spcBef>
                <a:spcPct val="20000"/>
              </a:spcBef>
              <a:spcAft>
                <a:spcPts val="1800"/>
              </a:spcAft>
              <a:buClr>
                <a:schemeClr val="accent1"/>
              </a:buClr>
              <a:buFont typeface="Wingdings" charset="0"/>
              <a:buChar char="l"/>
              <a:defRPr/>
            </a:pPr>
            <a:r>
              <a:rPr lang="en-US" sz="2000" dirty="0">
                <a:latin typeface="Times New Roman"/>
                <a:ea typeface="ＭＳ Ｐゴシック" charset="0"/>
                <a:cs typeface="ＭＳ Ｐゴシック" charset="0"/>
              </a:rPr>
              <a:t>Provide opportunity to develop individual leadership among the classified </a:t>
            </a:r>
            <a:r>
              <a:rPr lang="en-US" sz="2000" dirty="0" smtClean="0">
                <a:latin typeface="Times New Roman"/>
                <a:ea typeface="ＭＳ Ｐゴシック" charset="0"/>
                <a:cs typeface="ＭＳ Ｐゴシック" charset="0"/>
              </a:rPr>
              <a:t>professionals, </a:t>
            </a:r>
            <a:r>
              <a:rPr lang="en-US" sz="2000" dirty="0">
                <a:latin typeface="Times New Roman"/>
                <a:ea typeface="ＭＳ Ｐゴシック" charset="0"/>
                <a:cs typeface="ＭＳ Ｐゴシック" charset="0"/>
              </a:rPr>
              <a:t>as well as increase the professional standards of its members</a:t>
            </a:r>
          </a:p>
          <a:p>
            <a:pPr marL="342900" indent="-342900" eaLnBrk="1" hangingPunct="1">
              <a:lnSpc>
                <a:spcPct val="90000"/>
              </a:lnSpc>
              <a:spcBef>
                <a:spcPct val="20000"/>
              </a:spcBef>
              <a:spcAft>
                <a:spcPts val="1800"/>
              </a:spcAft>
              <a:buClr>
                <a:schemeClr val="accent1"/>
              </a:buClr>
              <a:buFont typeface="Wingdings" charset="0"/>
              <a:buChar char="l"/>
              <a:defRPr/>
            </a:pPr>
            <a:r>
              <a:rPr lang="en-US" sz="2000" dirty="0">
                <a:latin typeface="Times New Roman"/>
                <a:ea typeface="ＭＳ Ｐゴシック" charset="0"/>
                <a:cs typeface="ＭＳ Ｐゴシック" charset="0"/>
              </a:rPr>
              <a:t>Promote and support activities that develop or increase skills, productivity, and professionalism</a:t>
            </a:r>
            <a:endParaRPr lang="en-US" sz="1600" dirty="0">
              <a:latin typeface="Times New Roman"/>
              <a:ea typeface="ＭＳ Ｐゴシック" charset="0"/>
              <a:cs typeface="ＭＳ Ｐゴシック" charset="0"/>
            </a:endParaRPr>
          </a:p>
          <a:p>
            <a:pPr marL="342900" indent="-342900" eaLnBrk="1" hangingPunct="1">
              <a:lnSpc>
                <a:spcPct val="90000"/>
              </a:lnSpc>
              <a:spcBef>
                <a:spcPct val="20000"/>
              </a:spcBef>
              <a:buClr>
                <a:schemeClr val="accent1"/>
              </a:buClr>
              <a:buFont typeface="Wingdings" charset="0"/>
              <a:buNone/>
              <a:defRPr/>
            </a:pPr>
            <a:r>
              <a:rPr lang="en-US" sz="1600" dirty="0">
                <a:latin typeface="Times New Roman"/>
                <a:ea typeface="ＭＳ Ｐゴシック" charset="0"/>
                <a:cs typeface="ＭＳ Ｐゴシック" charset="0"/>
              </a:rPr>
              <a:t>	</a:t>
            </a:r>
            <a:endParaRPr lang="en-US" sz="3200" dirty="0">
              <a:latin typeface="Times New Roman"/>
              <a:ea typeface="ＭＳ Ｐゴシック" charset="0"/>
              <a:cs typeface="ＭＳ Ｐゴシック" charset="0"/>
            </a:endParaRPr>
          </a:p>
        </p:txBody>
      </p:sp>
    </p:spTree>
    <p:extLst>
      <p:ext uri="{BB962C8B-B14F-4D97-AF65-F5344CB8AC3E}">
        <p14:creationId xmlns:p14="http://schemas.microsoft.com/office/powerpoint/2010/main" val="1875383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ea typeface="+mj-ea"/>
                <a:cs typeface="+mj-cs"/>
              </a:rPr>
              <a:t>Delineation of Duties: Unions</a:t>
            </a:r>
          </a:p>
        </p:txBody>
      </p:sp>
      <p:sp>
        <p:nvSpPr>
          <p:cNvPr id="15363" name="Rectangle 3"/>
          <p:cNvSpPr>
            <a:spLocks noGrp="1" noChangeArrowheads="1"/>
          </p:cNvSpPr>
          <p:nvPr>
            <p:ph type="body" idx="1"/>
          </p:nvPr>
        </p:nvSpPr>
        <p:spPr>
          <a:xfrm>
            <a:off x="381000" y="1447800"/>
            <a:ext cx="8382000" cy="5029200"/>
          </a:xfrm>
        </p:spPr>
        <p:txBody>
          <a:bodyPr/>
          <a:lstStyle/>
          <a:p>
            <a:pPr eaLnBrk="1" hangingPunct="1">
              <a:lnSpc>
                <a:spcPct val="90000"/>
              </a:lnSpc>
              <a:spcAft>
                <a:spcPts val="1200"/>
              </a:spcAft>
              <a:buFont typeface="Wingdings" charset="0"/>
              <a:buChar char="l"/>
              <a:defRPr/>
            </a:pPr>
            <a:r>
              <a:rPr lang="en-US" sz="2000" dirty="0" smtClean="0">
                <a:ea typeface="+mn-ea"/>
                <a:cs typeface="+mn-cs"/>
              </a:rPr>
              <a:t>Wages, salary schedule and placement, promotion, seniority, layoff, reemployment rights, initial classification and reclassification</a:t>
            </a:r>
          </a:p>
          <a:p>
            <a:pPr eaLnBrk="1" hangingPunct="1">
              <a:lnSpc>
                <a:spcPct val="90000"/>
              </a:lnSpc>
              <a:spcAft>
                <a:spcPts val="1200"/>
              </a:spcAft>
              <a:buFont typeface="Wingdings" charset="0"/>
              <a:buChar char="l"/>
              <a:defRPr/>
            </a:pPr>
            <a:r>
              <a:rPr lang="en-US" sz="2000" dirty="0" smtClean="0">
                <a:ea typeface="+mn-ea"/>
                <a:cs typeface="+mn-cs"/>
              </a:rPr>
              <a:t>Hours of employment</a:t>
            </a:r>
          </a:p>
          <a:p>
            <a:pPr eaLnBrk="1" hangingPunct="1">
              <a:lnSpc>
                <a:spcPct val="90000"/>
              </a:lnSpc>
              <a:spcAft>
                <a:spcPts val="1200"/>
              </a:spcAft>
              <a:buFont typeface="Wingdings" charset="0"/>
              <a:buChar char="l"/>
              <a:defRPr/>
            </a:pPr>
            <a:r>
              <a:rPr lang="en-US" sz="2000" dirty="0" smtClean="0">
                <a:ea typeface="+mn-ea"/>
                <a:cs typeface="+mn-cs"/>
              </a:rPr>
              <a:t>Health and welfare benefits, including holidays and vacations</a:t>
            </a:r>
          </a:p>
          <a:p>
            <a:pPr eaLnBrk="1" hangingPunct="1">
              <a:lnSpc>
                <a:spcPct val="90000"/>
              </a:lnSpc>
              <a:spcAft>
                <a:spcPts val="1200"/>
              </a:spcAft>
              <a:buFont typeface="Wingdings" charset="0"/>
              <a:buChar char="l"/>
              <a:defRPr/>
            </a:pPr>
            <a:r>
              <a:rPr lang="en-US" sz="2000" dirty="0" smtClean="0">
                <a:ea typeface="+mn-ea"/>
                <a:cs typeface="+mn-cs"/>
              </a:rPr>
              <a:t>Leave, transfer, and reassignment policies, including sick leaves, maternity leaves, bereavement leaves, military leaves, industrial accident leaves, personal necessity leaves, and unpaid leaves of absence</a:t>
            </a:r>
          </a:p>
          <a:p>
            <a:pPr eaLnBrk="1" hangingPunct="1">
              <a:lnSpc>
                <a:spcPct val="90000"/>
              </a:lnSpc>
              <a:spcAft>
                <a:spcPts val="1200"/>
              </a:spcAft>
              <a:buFont typeface="Wingdings" charset="0"/>
              <a:buChar char="l"/>
              <a:defRPr/>
            </a:pPr>
            <a:r>
              <a:rPr lang="en-US" sz="2000" dirty="0" smtClean="0">
                <a:ea typeface="+mn-ea"/>
                <a:cs typeface="+mn-cs"/>
              </a:rPr>
              <a:t>Safety conditions of employment</a:t>
            </a:r>
          </a:p>
          <a:p>
            <a:pPr eaLnBrk="1" hangingPunct="1">
              <a:lnSpc>
                <a:spcPct val="90000"/>
              </a:lnSpc>
              <a:spcAft>
                <a:spcPts val="1200"/>
              </a:spcAft>
              <a:buFont typeface="Wingdings" charset="0"/>
              <a:buChar char="l"/>
              <a:defRPr/>
            </a:pPr>
            <a:r>
              <a:rPr lang="en-US" sz="2000" dirty="0" smtClean="0">
                <a:ea typeface="+mn-ea"/>
                <a:cs typeface="+mn-cs"/>
              </a:rPr>
              <a:t>Procedures for processing grievances and disciplinary actions</a:t>
            </a:r>
            <a:endParaRPr lang="en-US" sz="1600" dirty="0" smtClean="0">
              <a:ea typeface="+mn-ea"/>
              <a:cs typeface="+mn-cs"/>
            </a:endParaRPr>
          </a:p>
          <a:p>
            <a:pPr eaLnBrk="1" hangingPunct="1">
              <a:lnSpc>
                <a:spcPct val="90000"/>
              </a:lnSpc>
              <a:buFont typeface="Wingdings" charset="0"/>
              <a:buChar char="l"/>
              <a:defRPr/>
            </a:pPr>
            <a:endParaRPr lang="en-US" dirty="0" smtClean="0">
              <a:ea typeface="+mn-ea"/>
              <a:cs typeface="+mn-cs"/>
            </a:endParaRPr>
          </a:p>
        </p:txBody>
      </p:sp>
    </p:spTree>
    <p:extLst>
      <p:ext uri="{BB962C8B-B14F-4D97-AF65-F5344CB8AC3E}">
        <p14:creationId xmlns:p14="http://schemas.microsoft.com/office/powerpoint/2010/main" val="917584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pPr eaLnBrk="1" hangingPunct="1">
              <a:defRPr/>
            </a:pPr>
            <a:r>
              <a:rPr lang="en-US" dirty="0" smtClean="0">
                <a:ea typeface="+mj-ea"/>
                <a:cs typeface="+mj-cs"/>
              </a:rPr>
              <a:t>Common Interest Between </a:t>
            </a:r>
            <a:r>
              <a:rPr lang="en-US" dirty="0" smtClean="0">
                <a:ea typeface="+mj-ea"/>
                <a:cs typeface="+mj-cs"/>
              </a:rPr>
              <a:t/>
            </a:r>
            <a:br>
              <a:rPr lang="en-US" dirty="0" smtClean="0">
                <a:ea typeface="+mj-ea"/>
                <a:cs typeface="+mj-cs"/>
              </a:rPr>
            </a:br>
            <a:r>
              <a:rPr lang="en-US" dirty="0" smtClean="0">
                <a:ea typeface="+mj-ea"/>
                <a:cs typeface="+mj-cs"/>
              </a:rPr>
              <a:t>Union &amp; Senates</a:t>
            </a:r>
          </a:p>
        </p:txBody>
      </p:sp>
      <p:sp>
        <p:nvSpPr>
          <p:cNvPr id="9219" name="Rectangle 3"/>
          <p:cNvSpPr>
            <a:spLocks noGrp="1" noChangeArrowheads="1"/>
          </p:cNvSpPr>
          <p:nvPr>
            <p:ph type="body" idx="1"/>
          </p:nvPr>
        </p:nvSpPr>
        <p:spPr>
          <a:xfrm>
            <a:off x="1371600" y="1600200"/>
            <a:ext cx="5715000" cy="4119563"/>
          </a:xfrm>
        </p:spPr>
        <p:txBody>
          <a:bodyPr/>
          <a:lstStyle/>
          <a:p>
            <a:pPr eaLnBrk="1" hangingPunct="1">
              <a:spcAft>
                <a:spcPts val="600"/>
              </a:spcAft>
              <a:buFont typeface="Wingdings" charset="0"/>
              <a:buChar char="l"/>
              <a:defRPr/>
            </a:pPr>
            <a:r>
              <a:rPr lang="en-US" sz="2000" dirty="0" smtClean="0">
                <a:ea typeface="+mn-ea"/>
                <a:cs typeface="+mn-cs"/>
              </a:rPr>
              <a:t>Staff </a:t>
            </a:r>
            <a:r>
              <a:rPr lang="en-US" sz="2000" dirty="0" smtClean="0">
                <a:ea typeface="+mn-ea"/>
                <a:cs typeface="+mn-cs"/>
              </a:rPr>
              <a:t>development / In-service education</a:t>
            </a:r>
          </a:p>
          <a:p>
            <a:pPr eaLnBrk="1" hangingPunct="1">
              <a:spcAft>
                <a:spcPts val="600"/>
              </a:spcAft>
              <a:buFont typeface="Wingdings" charset="0"/>
              <a:buChar char="l"/>
              <a:defRPr/>
            </a:pPr>
            <a:r>
              <a:rPr lang="en-US" sz="2000" dirty="0" smtClean="0">
                <a:ea typeface="+mn-ea"/>
                <a:cs typeface="+mn-cs"/>
              </a:rPr>
              <a:t>Facilities and services</a:t>
            </a:r>
          </a:p>
          <a:p>
            <a:pPr eaLnBrk="1" hangingPunct="1">
              <a:spcAft>
                <a:spcPts val="600"/>
              </a:spcAft>
              <a:buFont typeface="Wingdings" charset="0"/>
              <a:buChar char="l"/>
              <a:defRPr/>
            </a:pPr>
            <a:r>
              <a:rPr lang="en-US" sz="2000" dirty="0" smtClean="0">
                <a:ea typeface="+mn-ea"/>
                <a:cs typeface="+mn-cs"/>
              </a:rPr>
              <a:t>Safety</a:t>
            </a:r>
          </a:p>
          <a:p>
            <a:pPr eaLnBrk="1" hangingPunct="1">
              <a:spcAft>
                <a:spcPts val="600"/>
              </a:spcAft>
              <a:buFont typeface="Wingdings" charset="0"/>
              <a:buChar char="l"/>
              <a:defRPr/>
            </a:pPr>
            <a:r>
              <a:rPr lang="en-US" sz="2000" dirty="0">
                <a:cs typeface="+mn-cs"/>
              </a:rPr>
              <a:t>F</a:t>
            </a:r>
            <a:r>
              <a:rPr lang="en-US" sz="2000" dirty="0" smtClean="0">
                <a:ea typeface="+mn-ea"/>
                <a:cs typeface="+mn-cs"/>
              </a:rPr>
              <a:t>inance and budget</a:t>
            </a:r>
          </a:p>
          <a:p>
            <a:pPr eaLnBrk="1" hangingPunct="1">
              <a:spcAft>
                <a:spcPts val="600"/>
              </a:spcAft>
              <a:buFont typeface="Wingdings" charset="0"/>
              <a:buChar char="l"/>
              <a:defRPr/>
            </a:pPr>
            <a:r>
              <a:rPr lang="en-US" sz="2000" dirty="0" smtClean="0">
                <a:ea typeface="+mn-ea"/>
                <a:cs typeface="+mn-cs"/>
              </a:rPr>
              <a:t>Recognition awards</a:t>
            </a:r>
          </a:p>
          <a:p>
            <a:pPr eaLnBrk="1" hangingPunct="1">
              <a:spcAft>
                <a:spcPts val="600"/>
              </a:spcAft>
              <a:buFont typeface="Wingdings" charset="0"/>
              <a:buChar char="l"/>
              <a:defRPr/>
            </a:pPr>
            <a:r>
              <a:rPr lang="en-US" sz="2000" dirty="0" smtClean="0">
                <a:ea typeface="+mn-ea"/>
                <a:cs typeface="+mn-cs"/>
              </a:rPr>
              <a:t>Committee selection</a:t>
            </a:r>
          </a:p>
          <a:p>
            <a:pPr eaLnBrk="1" hangingPunct="1">
              <a:buFont typeface="Wingdings" charset="0"/>
              <a:buNone/>
              <a:defRPr/>
            </a:pPr>
            <a:r>
              <a:rPr lang="en-US" sz="1600" dirty="0" smtClean="0">
                <a:ea typeface="+mn-ea"/>
                <a:cs typeface="+mn-cs"/>
              </a:rPr>
              <a:t>	</a:t>
            </a:r>
            <a:endParaRPr lang="en-US" dirty="0" smtClean="0">
              <a:ea typeface="+mn-ea"/>
              <a:cs typeface="+mn-cs"/>
            </a:endParaRPr>
          </a:p>
        </p:txBody>
      </p:sp>
    </p:spTree>
    <p:extLst>
      <p:ext uri="{BB962C8B-B14F-4D97-AF65-F5344CB8AC3E}">
        <p14:creationId xmlns:p14="http://schemas.microsoft.com/office/powerpoint/2010/main" val="2263269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458200" cy="1143000"/>
          </a:xfrm>
        </p:spPr>
        <p:txBody>
          <a:bodyPr/>
          <a:lstStyle/>
          <a:p>
            <a:pPr eaLnBrk="1" hangingPunct="1">
              <a:defRPr/>
            </a:pPr>
            <a:r>
              <a:rPr lang="en-US" sz="2800" dirty="0" smtClean="0">
                <a:cs typeface="+mj-cs"/>
              </a:rPr>
              <a:t>Building a Senate/Union Cohesive Relationship</a:t>
            </a:r>
          </a:p>
        </p:txBody>
      </p:sp>
      <p:sp>
        <p:nvSpPr>
          <p:cNvPr id="13315" name="Rectangle 3"/>
          <p:cNvSpPr>
            <a:spLocks noGrp="1" noChangeArrowheads="1"/>
          </p:cNvSpPr>
          <p:nvPr>
            <p:ph type="body" idx="1"/>
          </p:nvPr>
        </p:nvSpPr>
        <p:spPr>
          <a:xfrm>
            <a:off x="609600" y="1828800"/>
            <a:ext cx="7772400" cy="4648200"/>
          </a:xfrm>
        </p:spPr>
        <p:txBody>
          <a:bodyPr/>
          <a:lstStyle/>
          <a:p>
            <a:pPr marL="0" indent="0" eaLnBrk="1" hangingPunct="1">
              <a:buNone/>
              <a:defRPr/>
            </a:pPr>
            <a:r>
              <a:rPr lang="en-US" dirty="0" smtClean="0">
                <a:cs typeface="+mn-cs"/>
              </a:rPr>
              <a:t>Focusing on resolutions:</a:t>
            </a:r>
          </a:p>
          <a:p>
            <a:pPr marL="0" indent="0" eaLnBrk="1" hangingPunct="1">
              <a:buNone/>
              <a:defRPr/>
            </a:pPr>
            <a:endParaRPr lang="en-US" dirty="0" smtClean="0">
              <a:cs typeface="+mn-cs"/>
            </a:endParaRPr>
          </a:p>
          <a:p>
            <a:pPr lvl="2" eaLnBrk="1" hangingPunct="1">
              <a:spcAft>
                <a:spcPts val="1200"/>
              </a:spcAft>
              <a:defRPr/>
            </a:pPr>
            <a:r>
              <a:rPr lang="en-US" dirty="0" smtClean="0"/>
              <a:t>Is this a union issue?</a:t>
            </a:r>
          </a:p>
          <a:p>
            <a:pPr lvl="2" eaLnBrk="1" hangingPunct="1">
              <a:spcAft>
                <a:spcPts val="1200"/>
              </a:spcAft>
              <a:defRPr/>
            </a:pPr>
            <a:r>
              <a:rPr lang="en-US" dirty="0" smtClean="0"/>
              <a:t>Is this a part of the MOU?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1023</TotalTime>
  <Words>893</Words>
  <Application>Microsoft Office PowerPoint</Application>
  <PresentationFormat>On-screen Show (4:3)</PresentationFormat>
  <Paragraphs>127</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ＭＳ Ｐゴシック</vt:lpstr>
      <vt:lpstr>Arial</vt:lpstr>
      <vt:lpstr>Baskerville Old Face</vt:lpstr>
      <vt:lpstr>Times New Roman</vt:lpstr>
      <vt:lpstr>Trebuchet MS</vt:lpstr>
      <vt:lpstr>Wingdings</vt:lpstr>
      <vt:lpstr>Watermark</vt:lpstr>
      <vt:lpstr>Classified Professionals and Unions: Teaming Up for Success!</vt:lpstr>
      <vt:lpstr>Agenda</vt:lpstr>
      <vt:lpstr>Team Success – What it Means</vt:lpstr>
      <vt:lpstr>Governance: A Step in the Right Direction</vt:lpstr>
      <vt:lpstr>Why an MOU? </vt:lpstr>
      <vt:lpstr>Delineation of Duties: Senates</vt:lpstr>
      <vt:lpstr>Delineation of Duties: Unions</vt:lpstr>
      <vt:lpstr>Common Interest Between  Union &amp; Senates</vt:lpstr>
      <vt:lpstr>Building a Senate/Union Cohesive Relationship</vt:lpstr>
      <vt:lpstr>Common Areas of Agreement </vt:lpstr>
      <vt:lpstr>MOU Activity </vt:lpstr>
      <vt:lpstr>Working as a Team!</vt:lpstr>
      <vt:lpstr>Teaming Up for Success...                      Who Are We? </vt:lpstr>
    </vt:vector>
  </TitlesOfParts>
  <Manager/>
  <Company>Stefan Plyley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 Governance</dc:title>
  <dc:subject/>
  <dc:creator>Stefan Plyley</dc:creator>
  <cp:keywords/>
  <dc:description/>
  <cp:lastModifiedBy>Shondra West</cp:lastModifiedBy>
  <cp:revision>53</cp:revision>
  <cp:lastPrinted>2017-10-26T15:55:54Z</cp:lastPrinted>
  <dcterms:created xsi:type="dcterms:W3CDTF">2005-05-08T00:23:43Z</dcterms:created>
  <dcterms:modified xsi:type="dcterms:W3CDTF">2018-10-22T17:11:10Z</dcterms:modified>
  <cp:category/>
</cp:coreProperties>
</file>