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2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sldSz cx="12192000" cy="6858000"/>
  <p:notesSz cx="7010400" cy="9296400"/>
  <p:embeddedFontLst>
    <p:embeddedFont>
      <p:font typeface="Quintessential" panose="020B0604020202020204" charset="0"/>
      <p:regular r:id="rId23"/>
    </p:embeddedFont>
    <p:embeddedFont>
      <p:font typeface="Calibri" panose="020F0502020204030204" pitchFamily="34" charset="0"/>
      <p:regular r:id="rId24"/>
      <p:bold r:id="rId25"/>
      <p:italic r:id="rId26"/>
      <p:boldItalic r:id="rId2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9" d="100"/>
          <a:sy n="109" d="100"/>
        </p:scale>
        <p:origin x="636" y="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4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3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2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1.fntdata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font" Target="fonts/font5.fntdata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3037840" cy="4664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970938" y="0"/>
            <a:ext cx="3037840" cy="4664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t" anchorCtr="0"/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717550" y="1162050"/>
            <a:ext cx="5575300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t" anchorCtr="0"/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829967"/>
            <a:ext cx="3037840" cy="4664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 txBox="1">
            <a:spLocks noGrp="1"/>
          </p:cNvSpPr>
          <p:nvPr>
            <p:ph type="body" idx="1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8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4" name="Google Shape;164;p11:notes"/>
          <p:cNvSpPr txBox="1">
            <a:spLocks noGrp="1"/>
          </p:cNvSpPr>
          <p:nvPr>
            <p:ph type="body" idx="1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5" name="Google Shape;165;p11:notes"/>
          <p:cNvSpPr txBox="1">
            <a:spLocks noGrp="1"/>
          </p:cNvSpPr>
          <p:nvPr>
            <p:ph type="sldNum" idx="12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10</a:t>
            </a:fld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71" name="Google Shape;171;p12:notes"/>
          <p:cNvSpPr txBox="1">
            <a:spLocks noGrp="1"/>
          </p:cNvSpPr>
          <p:nvPr>
            <p:ph type="body" idx="1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2" name="Google Shape;172;p12:notes"/>
          <p:cNvSpPr txBox="1">
            <a:spLocks noGrp="1"/>
          </p:cNvSpPr>
          <p:nvPr>
            <p:ph type="sldNum" idx="12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11</a:t>
            </a:fld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77" name="Google Shape;177;p13:notes"/>
          <p:cNvSpPr txBox="1">
            <a:spLocks noGrp="1"/>
          </p:cNvSpPr>
          <p:nvPr>
            <p:ph type="body" idx="1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8" name="Google Shape;178;p13:notes"/>
          <p:cNvSpPr txBox="1">
            <a:spLocks noGrp="1"/>
          </p:cNvSpPr>
          <p:nvPr>
            <p:ph type="sldNum" idx="12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12</a:t>
            </a:fld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14:notes"/>
          <p:cNvSpPr txBox="1">
            <a:spLocks noGrp="1"/>
          </p:cNvSpPr>
          <p:nvPr>
            <p:ph type="body" idx="1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4" name="Google Shape;184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90" name="Google Shape;190;p15:notes"/>
          <p:cNvSpPr txBox="1">
            <a:spLocks noGrp="1"/>
          </p:cNvSpPr>
          <p:nvPr>
            <p:ph type="body" idx="1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1" name="Google Shape;191;p15:notes"/>
          <p:cNvSpPr txBox="1">
            <a:spLocks noGrp="1"/>
          </p:cNvSpPr>
          <p:nvPr>
            <p:ph type="sldNum" idx="12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14</a:t>
            </a:fld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24:notes"/>
          <p:cNvSpPr txBox="1">
            <a:spLocks noGrp="1"/>
          </p:cNvSpPr>
          <p:nvPr>
            <p:ph type="body" idx="1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8" name="Google Shape;198;p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25:notes"/>
          <p:cNvSpPr txBox="1">
            <a:spLocks noGrp="1"/>
          </p:cNvSpPr>
          <p:nvPr>
            <p:ph type="body" idx="1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4" name="Google Shape;204;p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g4483307a1d_0_4:notes"/>
          <p:cNvSpPr txBox="1">
            <a:spLocks noGrp="1"/>
          </p:cNvSpPr>
          <p:nvPr>
            <p:ph type="body" idx="1"/>
          </p:nvPr>
        </p:nvSpPr>
        <p:spPr>
          <a:xfrm>
            <a:off x="701040" y="4473892"/>
            <a:ext cx="5608200" cy="3660600"/>
          </a:xfrm>
          <a:prstGeom prst="rect">
            <a:avLst/>
          </a:prstGeom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0" name="Google Shape;210;g4483307a1d_0_4:notes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16" name="Google Shape;216;p28:notes"/>
          <p:cNvSpPr txBox="1">
            <a:spLocks noGrp="1"/>
          </p:cNvSpPr>
          <p:nvPr>
            <p:ph type="body" idx="1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7" name="Google Shape;217;p28:notes"/>
          <p:cNvSpPr txBox="1">
            <a:spLocks noGrp="1"/>
          </p:cNvSpPr>
          <p:nvPr>
            <p:ph type="sldNum" idx="12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18</a:t>
            </a:fld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g44967ef17c_0_6:notes"/>
          <p:cNvSpPr txBox="1">
            <a:spLocks noGrp="1"/>
          </p:cNvSpPr>
          <p:nvPr>
            <p:ph type="body" idx="1"/>
          </p:nvPr>
        </p:nvSpPr>
        <p:spPr>
          <a:xfrm>
            <a:off x="701040" y="4473892"/>
            <a:ext cx="5608200" cy="3660600"/>
          </a:xfrm>
          <a:prstGeom prst="rect">
            <a:avLst/>
          </a:prstGeom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9" name="Google Shape;229;g44967ef17c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3:notes"/>
          <p:cNvSpPr txBox="1">
            <a:spLocks noGrp="1"/>
          </p:cNvSpPr>
          <p:nvPr>
            <p:ph type="body" idx="1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92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g4483307a1d_0_9:notes"/>
          <p:cNvSpPr txBox="1">
            <a:spLocks noGrp="1"/>
          </p:cNvSpPr>
          <p:nvPr>
            <p:ph type="body" idx="1"/>
          </p:nvPr>
        </p:nvSpPr>
        <p:spPr>
          <a:xfrm>
            <a:off x="701040" y="4473892"/>
            <a:ext cx="5608200" cy="3660600"/>
          </a:xfrm>
          <a:prstGeom prst="rect">
            <a:avLst/>
          </a:prstGeom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5" name="Google Shape;235;g4483307a1d_0_9:notes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4:notes"/>
          <p:cNvSpPr txBox="1">
            <a:spLocks noGrp="1"/>
          </p:cNvSpPr>
          <p:nvPr>
            <p:ph type="body" idx="1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98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5:notes"/>
          <p:cNvSpPr txBox="1">
            <a:spLocks noGrp="1"/>
          </p:cNvSpPr>
          <p:nvPr>
            <p:ph type="body" idx="1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5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6:notes"/>
          <p:cNvSpPr txBox="1">
            <a:spLocks noGrp="1"/>
          </p:cNvSpPr>
          <p:nvPr>
            <p:ph type="body" idx="1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15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7:notes"/>
          <p:cNvSpPr txBox="1">
            <a:spLocks noGrp="1"/>
          </p:cNvSpPr>
          <p:nvPr>
            <p:ph type="body" idx="1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25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8:notes"/>
          <p:cNvSpPr txBox="1">
            <a:spLocks noGrp="1"/>
          </p:cNvSpPr>
          <p:nvPr>
            <p:ph type="body" idx="1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34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9:notes"/>
          <p:cNvSpPr txBox="1">
            <a:spLocks noGrp="1"/>
          </p:cNvSpPr>
          <p:nvPr>
            <p:ph type="body" idx="1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5" name="Google Shape;145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56" name="Google Shape;156;p10:notes"/>
          <p:cNvSpPr txBox="1">
            <a:spLocks noGrp="1"/>
          </p:cNvSpPr>
          <p:nvPr>
            <p:ph type="body" idx="1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7" name="Google Shape;157;p10:notes"/>
          <p:cNvSpPr txBox="1">
            <a:spLocks noGrp="1"/>
          </p:cNvSpPr>
          <p:nvPr>
            <p:ph type="sldNum" idx="12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9</a:t>
            </a:fld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7" name="Google Shape;17;p2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8" name="Google Shape;18;p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9" name="Google Shape;19;p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0" name="Google Shape;20;p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4" name="Google Shape;74;p11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5" name="Google Shape;75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6" name="Google Shape;76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7" name="Google Shape;77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2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80" name="Google Shape;80;p12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1" name="Google Shape;81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2" name="Google Shape;82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3" name="Google Shape;83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23" name="Google Shape;23;p3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4" name="Google Shape;24;p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5" name="Google Shape;25;p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6" name="Google Shape;26;p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9" name="Google Shape;29;p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0" name="Google Shape;30;p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33" name="Google Shape;33;p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4" name="Google Shape;34;p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5" name="Google Shape;35;p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6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38" name="Google Shape;38;p6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9" name="Google Shape;39;p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0" name="Google Shape;40;p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1" name="Google Shape;41;p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44" name="Google Shape;44;p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5" name="Google Shape;45;p7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6" name="Google Shape;46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7" name="Google Shape;47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8" name="Google Shape;48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8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51" name="Google Shape;51;p8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2" name="Google Shape;52;p8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3" name="Google Shape;53;p8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4" name="Google Shape;54;p8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5" name="Google Shape;55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6" name="Google Shape;56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7" name="Google Shape;57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9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60" name="Google Shape;60;p9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431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1" name="Google Shape;61;p9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2" name="Google Shape;62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3" name="Google Shape;63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4" name="Google Shape;64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0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67" name="Google Shape;67;p10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8" name="Google Shape;68;p10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9" name="Google Shape;69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0" name="Google Shape;70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1" name="Google Shape;71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g"/><Relationship Id="rId4" Type="http://schemas.openxmlformats.org/officeDocument/2006/relationships/image" Target="../media/image14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g"/><Relationship Id="rId3" Type="http://schemas.openxmlformats.org/officeDocument/2006/relationships/image" Target="../media/image16.jpg"/><Relationship Id="rId7" Type="http://schemas.openxmlformats.org/officeDocument/2006/relationships/image" Target="../media/image20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9.jpg"/><Relationship Id="rId5" Type="http://schemas.openxmlformats.org/officeDocument/2006/relationships/image" Target="../media/image18.jpg"/><Relationship Id="rId10" Type="http://schemas.openxmlformats.org/officeDocument/2006/relationships/image" Target="../media/image23.jpg"/><Relationship Id="rId4" Type="http://schemas.openxmlformats.org/officeDocument/2006/relationships/image" Target="../media/image17.jpg"/><Relationship Id="rId9" Type="http://schemas.openxmlformats.org/officeDocument/2006/relationships/image" Target="../media/image22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ngm.nationalgeographic.com/ngm/0511/feature1/" TargetMode="Externa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g"/><Relationship Id="rId4" Type="http://schemas.openxmlformats.org/officeDocument/2006/relationships/image" Target="../media/image2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g"/><Relationship Id="rId4" Type="http://schemas.openxmlformats.org/officeDocument/2006/relationships/image" Target="../media/image7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g"/><Relationship Id="rId4" Type="http://schemas.openxmlformats.org/officeDocument/2006/relationships/image" Target="../media/image9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3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</a:pPr>
            <a:r>
              <a:rPr lang="en-US"/>
              <a:t>Centenarian</a:t>
            </a:r>
            <a:endParaRPr sz="60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9" name="Google Shape;89;p13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</a:pPr>
            <a:r>
              <a:rPr lang="en-US"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cen·te·nar·i·an</a:t>
            </a:r>
            <a:endParaRPr sz="15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</a:pPr>
            <a:r>
              <a:rPr lang="en-US"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sentnˈerēən/</a:t>
            </a:r>
            <a:endParaRPr/>
          </a:p>
          <a:p>
            <a:pPr marL="0" marR="0" lvl="0" indent="0" algn="ctr" rtl="0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</a:pPr>
            <a:r>
              <a:rPr lang="en-US" sz="1500" b="0" i="1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noun</a:t>
            </a:r>
            <a:endParaRPr sz="15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</a:pPr>
            <a:r>
              <a:rPr lang="en-US"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plural noun: </a:t>
            </a:r>
            <a:r>
              <a:rPr lang="en-US" sz="15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centenarians</a:t>
            </a:r>
            <a:endParaRPr sz="15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rgbClr val="7030A0"/>
              </a:buClr>
              <a:buSzPts val="2875"/>
              <a:buFont typeface="Arial"/>
              <a:buNone/>
            </a:pPr>
            <a:r>
              <a:rPr lang="en-US" sz="2875" b="0" i="1" u="none" strike="noStrike" cap="none">
                <a:solidFill>
                  <a:srgbClr val="7030A0"/>
                </a:solidFill>
                <a:latin typeface="Calibri"/>
                <a:ea typeface="Calibri"/>
                <a:cs typeface="Calibri"/>
                <a:sym typeface="Calibri"/>
              </a:rPr>
              <a:t>a person who is one hundred or more years old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:fade thruBlk="1"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2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Why this topic?</a:t>
            </a:r>
            <a:endParaRPr/>
          </a:p>
        </p:txBody>
      </p:sp>
      <p:sp>
        <p:nvSpPr>
          <p:cNvPr id="168" name="Google Shape;168;p22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marR="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Conclusions from the Baltimore Longevity Study of Aging:</a:t>
            </a:r>
            <a:endParaRPr/>
          </a:p>
          <a:p>
            <a:pPr marL="6858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/>
              <a:t>C</a:t>
            </a:r>
            <a:r>
              <a:rPr lang="en-US"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hanges that occur with aging do not inevitably lead to diseases such as diabetes, hypertension, or dementia. </a:t>
            </a:r>
            <a:endParaRPr/>
          </a:p>
          <a:p>
            <a:pPr marL="6858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 number of disorders that typically occur in old age are a result of disease processes, not normal aging </a:t>
            </a:r>
            <a:endParaRPr/>
          </a:p>
          <a:p>
            <a:pPr marL="2286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Bring the focus on Healthspan rather than Lifespan</a:t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F3F3F"/>
        </a:solidFill>
        <a:effectLst/>
      </p:bgPr>
    </p:bg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" name="Google Shape;174;p23"/>
          <p:cNvPicPr preferRelativeResize="0"/>
          <p:nvPr/>
        </p:nvPicPr>
        <p:blipFill rotWithShape="1">
          <a:blip r:embed="rId3">
            <a:alphaModFix/>
          </a:blip>
          <a:srcRect l="15131" t="18697" r="14736" b="19283"/>
          <a:stretch/>
        </p:blipFill>
        <p:spPr>
          <a:xfrm>
            <a:off x="0" y="545430"/>
            <a:ext cx="12196485" cy="606391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1"/>
        </a:solidFill>
        <a:effectLst/>
      </p:bgPr>
    </p:bg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0" name="Google Shape;180;p24"/>
          <p:cNvPicPr preferRelativeResize="0"/>
          <p:nvPr/>
        </p:nvPicPr>
        <p:blipFill rotWithShape="1">
          <a:blip r:embed="rId3">
            <a:alphaModFix/>
          </a:blip>
          <a:srcRect l="17833" t="22393" r="14501" b="19095"/>
          <a:stretch/>
        </p:blipFill>
        <p:spPr>
          <a:xfrm>
            <a:off x="232610" y="1156855"/>
            <a:ext cx="11726779" cy="5701145"/>
          </a:xfrm>
          <a:prstGeom prst="rect">
            <a:avLst/>
          </a:prstGeom>
          <a:noFill/>
          <a:ln>
            <a:noFill/>
          </a:ln>
        </p:spPr>
      </p:pic>
      <p:sp>
        <p:nvSpPr>
          <p:cNvPr id="181" name="Google Shape;181;p24"/>
          <p:cNvSpPr txBox="1">
            <a:spLocks noGrp="1"/>
          </p:cNvSpPr>
          <p:nvPr>
            <p:ph type="title"/>
          </p:nvPr>
        </p:nvSpPr>
        <p:spPr>
          <a:xfrm>
            <a:off x="1684422" y="210978"/>
            <a:ext cx="8598568" cy="9458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959"/>
              <a:buFont typeface="Calibri"/>
              <a:buNone/>
            </a:pPr>
            <a:r>
              <a:rPr lang="en-US" sz="3959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Chronic Diseases on the Rise in the U.S.</a:t>
            </a: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2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Collaboration Across </a:t>
            </a:r>
            <a:r>
              <a:rPr lang="en-US"/>
              <a:t>Three </a:t>
            </a:r>
            <a:r>
              <a:rPr lang="en-US"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Disciplines</a:t>
            </a:r>
            <a:endParaRPr/>
          </a:p>
        </p:txBody>
      </p:sp>
      <p:sp>
        <p:nvSpPr>
          <p:cNvPr id="187" name="Google Shape;187;p2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marR="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/>
              <a:t>LPC Honors Project collaboration:</a:t>
            </a:r>
            <a:endParaRPr/>
          </a:p>
          <a:p>
            <a:pPr marL="685800" marR="0" lvl="1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/>
              <a:t>Physiology</a:t>
            </a:r>
            <a:endParaRPr/>
          </a:p>
          <a:p>
            <a:pPr marL="685800" marR="0" lvl="1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/>
              <a:t>Nutrition</a:t>
            </a:r>
            <a:endParaRPr/>
          </a:p>
          <a:p>
            <a:pPr marL="685800" marR="0" lvl="1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/>
              <a:t>Microbiology</a:t>
            </a:r>
            <a:endParaRPr/>
          </a:p>
          <a:p>
            <a:pPr marL="68580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228600" marR="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/>
              <a:t>Topics:</a:t>
            </a:r>
            <a:endParaRPr/>
          </a:p>
          <a:p>
            <a:pPr marL="685800" lvl="1" indent="-2286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•"/>
            </a:pPr>
            <a:r>
              <a:rPr lang="en-US" sz="2400">
                <a:solidFill>
                  <a:srgbClr val="000000"/>
                </a:solidFill>
              </a:rPr>
              <a:t>Global Lifestyles and Longevity in Blue Zones </a:t>
            </a:r>
            <a:endParaRPr sz="2400">
              <a:solidFill>
                <a:srgbClr val="000000"/>
              </a:solidFill>
            </a:endParaRPr>
          </a:p>
          <a:p>
            <a:pPr marL="685800" lvl="1" indent="-2286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•"/>
            </a:pPr>
            <a:r>
              <a:rPr lang="en-US" sz="2400">
                <a:solidFill>
                  <a:srgbClr val="000000"/>
                </a:solidFill>
              </a:rPr>
              <a:t>Healthy Gut Microbiome and Disease Prevention</a:t>
            </a:r>
            <a:endParaRPr>
              <a:solidFill>
                <a:srgbClr val="000000"/>
              </a:solidFill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26"/>
          <p:cNvSpPr txBox="1"/>
          <p:nvPr/>
        </p:nvSpPr>
        <p:spPr>
          <a:xfrm>
            <a:off x="709250" y="3574900"/>
            <a:ext cx="10189800" cy="167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i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Explore the </a:t>
            </a:r>
            <a:r>
              <a:rPr lang="en-US" sz="3200" i="1" u="sng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scientific evidence</a:t>
            </a:r>
            <a:r>
              <a:rPr lang="en-US" sz="3200" i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that supports and explains lifestyle characteristics common in the Blue Zones</a:t>
            </a:r>
            <a:endParaRPr/>
          </a:p>
        </p:txBody>
      </p:sp>
      <p:pic>
        <p:nvPicPr>
          <p:cNvPr id="194" name="Google Shape;194;p2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93993" y="462027"/>
            <a:ext cx="4845611" cy="2325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5" name="Google Shape;195;p26" descr="A rodent looking at the camera&#10;&#10;Description generated with very high confidence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995799" y="254291"/>
            <a:ext cx="3440300" cy="30930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2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Student Reflections</a:t>
            </a:r>
            <a:endParaRPr/>
          </a:p>
        </p:txBody>
      </p:sp>
      <p:sp>
        <p:nvSpPr>
          <p:cNvPr id="201" name="Google Shape;201;p2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marR="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800" b="0" i="1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“No doubt that this just one of my favorite topics to reflect on.  Since the day of the talk I have talked to three or four people outside of school about what I learned in this presentation, and I will continue to do so.”</a:t>
            </a:r>
            <a:endParaRPr sz="2800" b="0" i="1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2860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i="1"/>
          </a:p>
          <a:p>
            <a:pPr marL="2286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800" b="0" i="1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“I never knew that 10% of our genes determine longevity whereas our environment determine the rest.”</a:t>
            </a:r>
            <a:endParaRPr sz="2800" b="0" i="1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2860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i="1"/>
          </a:p>
          <a:p>
            <a:pPr marL="2286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800" b="0" i="1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“Moreover, explaining the Power of 9 in physiological terms made the Blue Zone more interesting and knowledgeable [sic].”</a:t>
            </a:r>
            <a:endParaRPr/>
          </a:p>
          <a:p>
            <a:pPr marL="228600" marR="0" lvl="0" indent="-50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endParaRPr sz="2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28600" marR="0" lvl="0" indent="-50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endParaRPr sz="2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2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Classroom Discussion</a:t>
            </a:r>
            <a:endParaRPr sz="4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7" name="Google Shape;207;p28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marR="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800" b="0" i="1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“The power of nine was nothing new for me since I had already seen it myself in real life situations and also had heard it from great people who lived a long time.” </a:t>
            </a:r>
            <a:r>
              <a:rPr lang="en-US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– Jesus, who grew up in a small town in Mexico.</a:t>
            </a:r>
            <a:endParaRPr sz="2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p2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Breakout Discussion</a:t>
            </a:r>
            <a:endParaRPr sz="4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3" name="Google Shape;213;p29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marR="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/>
              <a:t>Your group will be assigned three areas to consider from the “Power of Nine” lifestyle factors.  How could these lifestyle factors be applied to your community, family and/or self?  </a:t>
            </a:r>
            <a:endParaRPr/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228600" marR="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/>
              <a:t>Behavioral economics is creating a “built-in environment” to influence people to choose healthy behavior.  How could we actualize the concept of “Turning LPC Blue”?  How could we implement these 9 factors on our own campus?</a:t>
            </a:r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9" name="Google Shape;219;p30"/>
          <p:cNvPicPr preferRelativeResize="0">
            <a:picLocks noGrp="1"/>
          </p:cNvPicPr>
          <p:nvPr>
            <p:ph type="body" idx="4294967295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3544620" y="4406381"/>
            <a:ext cx="4510088" cy="2484437"/>
          </a:xfrm>
          <a:prstGeom prst="rect">
            <a:avLst/>
          </a:prstGeom>
          <a:noFill/>
          <a:ln>
            <a:noFill/>
          </a:ln>
        </p:spPr>
      </p:pic>
      <p:pic>
        <p:nvPicPr>
          <p:cNvPr id="220" name="Google Shape;220;p30" descr="A person standing next to a tree&#10;&#10;Description generated with very high confidence"/>
          <p:cNvPicPr preferRelativeResize="0"/>
          <p:nvPr/>
        </p:nvPicPr>
        <p:blipFill rotWithShape="1">
          <a:blip r:embed="rId4">
            <a:alphaModFix/>
          </a:blip>
          <a:srcRect l="485" t="24128" r="-485" b="5070"/>
          <a:stretch/>
        </p:blipFill>
        <p:spPr>
          <a:xfrm>
            <a:off x="8603759" y="-8809"/>
            <a:ext cx="3603158" cy="3826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1" name="Google Shape;221;p30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598434" y="3322784"/>
            <a:ext cx="4713621" cy="3535216"/>
          </a:xfrm>
          <a:prstGeom prst="rect">
            <a:avLst/>
          </a:prstGeom>
          <a:noFill/>
          <a:ln>
            <a:noFill/>
          </a:ln>
        </p:spPr>
      </p:pic>
      <p:pic>
        <p:nvPicPr>
          <p:cNvPr id="222" name="Google Shape;222;p30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3857612" y="-8809"/>
            <a:ext cx="4746147" cy="188966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3" name="Google Shape;223;p30" descr="A picture containing person, indoor, food, man&#10;&#10;Description generated with very high confidence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0" y="-49773"/>
            <a:ext cx="4042469" cy="2666611"/>
          </a:xfrm>
          <a:prstGeom prst="rect">
            <a:avLst/>
          </a:prstGeom>
          <a:noFill/>
          <a:ln>
            <a:noFill/>
          </a:ln>
        </p:spPr>
      </p:pic>
      <p:pic>
        <p:nvPicPr>
          <p:cNvPr id="224" name="Google Shape;224;p30"/>
          <p:cNvPicPr preferRelativeResize="0"/>
          <p:nvPr/>
        </p:nvPicPr>
        <p:blipFill rotWithShape="1">
          <a:blip r:embed="rId8">
            <a:alphaModFix/>
          </a:blip>
          <a:srcRect l="-1051" t="-1051" r="16280" b="1050"/>
          <a:stretch/>
        </p:blipFill>
        <p:spPr>
          <a:xfrm>
            <a:off x="-14917" y="2190105"/>
            <a:ext cx="3266798" cy="2568516"/>
          </a:xfrm>
          <a:prstGeom prst="rect">
            <a:avLst/>
          </a:prstGeom>
          <a:noFill/>
          <a:ln>
            <a:noFill/>
          </a:ln>
        </p:spPr>
      </p:pic>
      <p:pic>
        <p:nvPicPr>
          <p:cNvPr id="225" name="Google Shape;225;p30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0" y="4232483"/>
            <a:ext cx="3728074" cy="2625517"/>
          </a:xfrm>
          <a:prstGeom prst="rect">
            <a:avLst/>
          </a:prstGeom>
          <a:noFill/>
          <a:ln>
            <a:noFill/>
          </a:ln>
        </p:spPr>
      </p:pic>
      <p:pic>
        <p:nvPicPr>
          <p:cNvPr id="226" name="Google Shape;226;p30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3176390" y="1533241"/>
            <a:ext cx="5664093" cy="2832047"/>
          </a:xfrm>
          <a:prstGeom prst="rect">
            <a:avLst/>
          </a:prstGeom>
          <a:noFill/>
          <a:ln w="190500" cap="sq" cmpd="sng">
            <a:solidFill>
              <a:srgbClr val="C8C6BD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254000" algn="bl" rotWithShape="0">
              <a:srgbClr val="000000">
                <a:alpha val="42745"/>
              </a:srgbClr>
            </a:outerShdw>
          </a:effectLst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p31"/>
          <p:cNvSpPr txBox="1"/>
          <p:nvPr/>
        </p:nvSpPr>
        <p:spPr>
          <a:xfrm>
            <a:off x="926075" y="296300"/>
            <a:ext cx="25869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sz="44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“Power 9”</a:t>
            </a:r>
            <a:endParaRPr b="1"/>
          </a:p>
        </p:txBody>
      </p:sp>
      <p:sp>
        <p:nvSpPr>
          <p:cNvPr id="232" name="Google Shape;232;p31"/>
          <p:cNvSpPr txBox="1"/>
          <p:nvPr/>
        </p:nvSpPr>
        <p:spPr>
          <a:xfrm>
            <a:off x="1009050" y="1463399"/>
            <a:ext cx="3934200" cy="48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514350" marR="0" lvl="0" indent="-51435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800"/>
              <a:buFont typeface="Calibri"/>
              <a:buAutoNum type="arabicPeriod"/>
            </a:pPr>
            <a:r>
              <a:rPr lang="en-US" sz="2800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rPr>
              <a:t>Move Naturally</a:t>
            </a:r>
            <a:endParaRPr/>
          </a:p>
          <a:p>
            <a:pPr marL="514350" marR="0" lvl="0" indent="-514350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rgbClr val="00B050"/>
              </a:buClr>
              <a:buSzPts val="2800"/>
              <a:buFont typeface="Calibri"/>
              <a:buAutoNum type="arabicPeriod"/>
            </a:pPr>
            <a:r>
              <a:rPr lang="en-US" sz="2800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Know your Purpose</a:t>
            </a:r>
            <a:endParaRPr/>
          </a:p>
          <a:p>
            <a:pPr marL="514350" marR="0" lvl="0" indent="-514350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rgbClr val="00B050"/>
              </a:buClr>
              <a:buSzPts val="2800"/>
              <a:buFont typeface="Calibri"/>
              <a:buAutoNum type="arabicPeriod"/>
            </a:pPr>
            <a:r>
              <a:rPr lang="en-US" sz="2800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Down Shift</a:t>
            </a:r>
            <a:endParaRPr/>
          </a:p>
          <a:p>
            <a:pPr marL="514350" marR="0" lvl="0" indent="-514350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rgbClr val="0070C0"/>
              </a:buClr>
              <a:buSzPts val="2800"/>
              <a:buFont typeface="Calibri"/>
              <a:buAutoNum type="arabicPeriod"/>
            </a:pPr>
            <a:r>
              <a:rPr lang="en-US" sz="280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80% Rule</a:t>
            </a:r>
            <a:endParaRPr/>
          </a:p>
          <a:p>
            <a:pPr marL="514350" marR="0" lvl="0" indent="-514350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rgbClr val="0070C0"/>
              </a:buClr>
              <a:buSzPts val="2800"/>
              <a:buFont typeface="Calibri"/>
              <a:buAutoNum type="arabicPeriod"/>
            </a:pPr>
            <a:r>
              <a:rPr lang="en-US" sz="280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Plant Slant</a:t>
            </a:r>
            <a:endParaRPr/>
          </a:p>
          <a:p>
            <a:pPr marL="514350" marR="0" lvl="0" indent="-514350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rgbClr val="0070C0"/>
              </a:buClr>
              <a:buSzPts val="2800"/>
              <a:buFont typeface="Calibri"/>
              <a:buAutoNum type="arabicPeriod"/>
            </a:pPr>
            <a:r>
              <a:rPr lang="en-US" sz="280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Wine at 5 </a:t>
            </a:r>
            <a:endParaRPr/>
          </a:p>
          <a:p>
            <a:pPr marL="514350" marR="0" lvl="0" indent="-514350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rgbClr val="7030A0"/>
              </a:buClr>
              <a:buSzPts val="2800"/>
              <a:buFont typeface="Calibri"/>
              <a:buAutoNum type="arabicPeriod"/>
            </a:pPr>
            <a:r>
              <a:rPr lang="en-US" sz="2800">
                <a:solidFill>
                  <a:srgbClr val="7030A0"/>
                </a:solidFill>
                <a:latin typeface="Calibri"/>
                <a:ea typeface="Calibri"/>
                <a:cs typeface="Calibri"/>
                <a:sym typeface="Calibri"/>
              </a:rPr>
              <a:t>Family First  </a:t>
            </a:r>
            <a:endParaRPr/>
          </a:p>
          <a:p>
            <a:pPr marL="514350" marR="0" lvl="0" indent="-514350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rgbClr val="7030A0"/>
              </a:buClr>
              <a:buSzPts val="2800"/>
              <a:buFont typeface="Calibri"/>
              <a:buAutoNum type="arabicPeriod"/>
            </a:pPr>
            <a:r>
              <a:rPr lang="en-US" sz="2800">
                <a:solidFill>
                  <a:srgbClr val="7030A0"/>
                </a:solidFill>
                <a:latin typeface="Calibri"/>
                <a:ea typeface="Calibri"/>
                <a:cs typeface="Calibri"/>
                <a:sym typeface="Calibri"/>
              </a:rPr>
              <a:t>Spirituality</a:t>
            </a:r>
            <a:endParaRPr/>
          </a:p>
          <a:p>
            <a:pPr marL="514350" marR="0" lvl="0" indent="-514350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rgbClr val="7030A0"/>
              </a:buClr>
              <a:buSzPts val="2800"/>
              <a:buFont typeface="Calibri"/>
              <a:buAutoNum type="arabicPeriod"/>
            </a:pPr>
            <a:r>
              <a:rPr lang="en-US" sz="2800">
                <a:solidFill>
                  <a:srgbClr val="7030A0"/>
                </a:solidFill>
                <a:latin typeface="Calibri"/>
                <a:ea typeface="Calibri"/>
                <a:cs typeface="Calibri"/>
                <a:sym typeface="Calibri"/>
              </a:rPr>
              <a:t>Right Tribe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1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Blue Zones</a:t>
            </a:r>
            <a:endParaRPr/>
          </a:p>
        </p:txBody>
      </p:sp>
      <p:sp>
        <p:nvSpPr>
          <p:cNvPr id="95" name="Google Shape;95;p14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marR="0" lvl="0" indent="-22860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term first appeared in the November 2005 </a:t>
            </a:r>
            <a:r>
              <a:rPr lang="en-US" sz="2800" b="0" i="1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National Geographic </a:t>
            </a:r>
            <a:r>
              <a:rPr lang="en-US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magazine cover story "The Secrets of a Long Life” </a:t>
            </a:r>
            <a:r>
              <a:rPr lang="en-US" sz="2800" b="0" i="0" u="none" strike="noStrike" cap="none" baseline="30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[1]</a:t>
            </a:r>
            <a:r>
              <a:rPr lang="en-US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 by Dan Buettner.  </a:t>
            </a:r>
            <a:endParaRPr/>
          </a:p>
          <a:p>
            <a:pPr marL="228600" marR="0" lvl="0" indent="-50800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endParaRPr sz="2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28600" marR="0" lvl="0" indent="-50800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endParaRPr sz="2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28600" marR="0" lvl="0" indent="-50800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endParaRPr sz="2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28600" marR="0" lvl="0" indent="-50800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endParaRPr sz="2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28600" marR="0" lvl="0" indent="-50800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endParaRPr sz="2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28600" marR="0" lvl="0" indent="-50800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endParaRPr sz="2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lang="en-US" sz="2000" b="0" i="0" u="none" strike="noStrike" cap="none" baseline="30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[1] </a:t>
            </a:r>
            <a:r>
              <a:rPr lang="en-US" sz="2000" b="0" i="1" u="sng" strike="noStrike" cap="none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4"/>
              </a:rPr>
              <a:t>"Longevity, The Secrets of Long Life - National Geographic Magazine”.</a:t>
            </a:r>
            <a:r>
              <a:rPr lang="en-US" sz="2000" b="0" i="1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ngm.nationalgeographic.com. Retrieved 2018-04-03.</a:t>
            </a:r>
            <a:endParaRPr sz="20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28600" marR="0" lvl="0" indent="-50800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endParaRPr sz="2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p3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Wrapping it up!</a:t>
            </a:r>
            <a:endParaRPr sz="4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8" name="Google Shape;238;p32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marR="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/>
              <a:t>Sharing</a:t>
            </a:r>
            <a:endParaRPr/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228600" marR="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/>
              <a:t>Where do we go from here??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15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</a:pPr>
            <a:endParaRPr sz="60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1" name="Google Shape;101;p15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02" name="Google Shape;102;p1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787"/>
            <a:ext cx="12192000" cy="68564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16"/>
          <p:cNvSpPr txBox="1">
            <a:spLocks noGrp="1"/>
          </p:cNvSpPr>
          <p:nvPr>
            <p:ph type="title"/>
          </p:nvPr>
        </p:nvSpPr>
        <p:spPr>
          <a:xfrm>
            <a:off x="198304" y="173519"/>
            <a:ext cx="7844947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Quintessential"/>
              <a:buNone/>
            </a:pPr>
            <a:r>
              <a:rPr lang="en-US" sz="3200" b="0" i="1" u="none" strike="noStrike" cap="none">
                <a:solidFill>
                  <a:schemeClr val="dk1"/>
                </a:solidFill>
                <a:latin typeface="Quintessential"/>
                <a:ea typeface="Quintessential"/>
                <a:cs typeface="Quintessential"/>
                <a:sym typeface="Quintessential"/>
              </a:rPr>
              <a:t>Secrets of the longest-living women</a:t>
            </a:r>
            <a:endParaRPr/>
          </a:p>
        </p:txBody>
      </p:sp>
      <p:pic>
        <p:nvPicPr>
          <p:cNvPr id="108" name="Google Shape;108;p16" descr="A person holding a fish&#10;&#10;Description generated with high confidence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4131927" y="1499082"/>
            <a:ext cx="3928145" cy="2005861"/>
          </a:xfrm>
          <a:prstGeom prst="rect">
            <a:avLst/>
          </a:prstGeom>
          <a:noFill/>
          <a:ln>
            <a:noFill/>
          </a:ln>
        </p:spPr>
      </p:pic>
      <p:pic>
        <p:nvPicPr>
          <p:cNvPr id="109" name="Google Shape;109;p16"/>
          <p:cNvPicPr preferRelativeResize="0"/>
          <p:nvPr/>
        </p:nvPicPr>
        <p:blipFill rotWithShape="1">
          <a:blip r:embed="rId4">
            <a:alphaModFix/>
          </a:blip>
          <a:srcRect l="66151"/>
          <a:stretch/>
        </p:blipFill>
        <p:spPr>
          <a:xfrm>
            <a:off x="8043251" y="-17437"/>
            <a:ext cx="4148749" cy="6892873"/>
          </a:xfrm>
          <a:prstGeom prst="rect">
            <a:avLst/>
          </a:prstGeom>
          <a:noFill/>
          <a:ln>
            <a:noFill/>
          </a:ln>
        </p:spPr>
      </p:pic>
      <p:pic>
        <p:nvPicPr>
          <p:cNvPr id="110" name="Google Shape;110;p16" descr="A group of people sitting at a table&#10;&#10;Description generated with very high confidence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98304" y="3232412"/>
            <a:ext cx="5012627" cy="2748860"/>
          </a:xfrm>
          <a:prstGeom prst="rect">
            <a:avLst/>
          </a:prstGeom>
          <a:noFill/>
          <a:ln>
            <a:noFill/>
          </a:ln>
        </p:spPr>
      </p:pic>
      <p:sp>
        <p:nvSpPr>
          <p:cNvPr id="111" name="Google Shape;111;p16"/>
          <p:cNvSpPr txBox="1"/>
          <p:nvPr/>
        </p:nvSpPr>
        <p:spPr>
          <a:xfrm>
            <a:off x="5587279" y="4606842"/>
            <a:ext cx="2079623" cy="12003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Lifelong friends called a “moia”</a:t>
            </a:r>
            <a:endParaRPr/>
          </a:p>
        </p:txBody>
      </p:sp>
      <p:sp>
        <p:nvSpPr>
          <p:cNvPr id="112" name="Google Shape;112;p16"/>
          <p:cNvSpPr txBox="1"/>
          <p:nvPr/>
        </p:nvSpPr>
        <p:spPr>
          <a:xfrm>
            <a:off x="1556084" y="1952869"/>
            <a:ext cx="2575843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plant-based  diet</a:t>
            </a:r>
            <a:endParaRPr/>
          </a:p>
        </p:txBody>
      </p:sp>
    </p:spTree>
  </p:cSld>
  <p:clrMapOvr>
    <a:masterClrMapping/>
  </p:clrMapOvr>
  <p:transition spd="slow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1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5469835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Quintessential"/>
              <a:buNone/>
            </a:pPr>
            <a:r>
              <a:rPr lang="en-US" sz="3200" b="0" i="1" u="none" strike="noStrike" cap="none">
                <a:solidFill>
                  <a:schemeClr val="dk1"/>
                </a:solidFill>
                <a:latin typeface="Quintessential"/>
                <a:ea typeface="Quintessential"/>
                <a:cs typeface="Quintessential"/>
                <a:sym typeface="Quintessential"/>
              </a:rPr>
              <a:t>The island where people forget to die.</a:t>
            </a:r>
            <a:endParaRPr sz="3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18" name="Google Shape;118;p17" descr="A small boat in a body of water&#10;&#10;Description generated with very high confidence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1139921" y="2354909"/>
            <a:ext cx="4508060" cy="3005373"/>
          </a:xfrm>
          <a:prstGeom prst="rect">
            <a:avLst/>
          </a:prstGeom>
          <a:noFill/>
          <a:ln>
            <a:noFill/>
          </a:ln>
        </p:spPr>
      </p:pic>
      <p:pic>
        <p:nvPicPr>
          <p:cNvPr id="119" name="Google Shape;119;p17"/>
          <p:cNvPicPr preferRelativeResize="0"/>
          <p:nvPr/>
        </p:nvPicPr>
        <p:blipFill rotWithShape="1">
          <a:blip r:embed="rId4">
            <a:alphaModFix/>
          </a:blip>
          <a:srcRect l="52499"/>
          <a:stretch/>
        </p:blipFill>
        <p:spPr>
          <a:xfrm>
            <a:off x="6400801" y="787"/>
            <a:ext cx="5791199" cy="6856425"/>
          </a:xfrm>
          <a:prstGeom prst="rect">
            <a:avLst/>
          </a:prstGeom>
          <a:noFill/>
          <a:ln>
            <a:noFill/>
          </a:ln>
        </p:spPr>
      </p:pic>
      <p:sp>
        <p:nvSpPr>
          <p:cNvPr id="120" name="Google Shape;120;p17"/>
          <p:cNvSpPr/>
          <p:nvPr/>
        </p:nvSpPr>
        <p:spPr>
          <a:xfrm rot="700315">
            <a:off x="6797158" y="3016913"/>
            <a:ext cx="3039733" cy="373603"/>
          </a:xfrm>
          <a:prstGeom prst="leftArrow">
            <a:avLst>
              <a:gd name="adj1" fmla="val 50000"/>
              <a:gd name="adj2" fmla="val 50000"/>
            </a:avLst>
          </a:prstGeom>
          <a:solidFill>
            <a:srgbClr val="FF0000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1" name="Google Shape;121;p17"/>
          <p:cNvSpPr txBox="1"/>
          <p:nvPr/>
        </p:nvSpPr>
        <p:spPr>
          <a:xfrm>
            <a:off x="838200" y="5562838"/>
            <a:ext cx="2300746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Mediteranean diet</a:t>
            </a:r>
            <a:endParaRPr sz="24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2" name="Google Shape;122;p17"/>
          <p:cNvSpPr txBox="1"/>
          <p:nvPr/>
        </p:nvSpPr>
        <p:spPr>
          <a:xfrm>
            <a:off x="4334192" y="1291829"/>
            <a:ext cx="1761808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Move naturally</a:t>
            </a:r>
            <a:endParaRPr sz="24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 spd="slow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18"/>
          <p:cNvSpPr txBox="1">
            <a:spLocks noGrp="1"/>
          </p:cNvSpPr>
          <p:nvPr>
            <p:ph type="title"/>
          </p:nvPr>
        </p:nvSpPr>
        <p:spPr>
          <a:xfrm>
            <a:off x="465100" y="250646"/>
            <a:ext cx="7113104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Quintessential"/>
              <a:buNone/>
            </a:pPr>
            <a:r>
              <a:rPr lang="en-US" sz="3200" b="0" i="1" u="none" strike="noStrike" cap="none">
                <a:solidFill>
                  <a:schemeClr val="dk1"/>
                </a:solidFill>
                <a:latin typeface="Quintessential"/>
                <a:ea typeface="Quintessential"/>
                <a:cs typeface="Quintessential"/>
                <a:sym typeface="Quintessential"/>
              </a:rPr>
              <a:t>Home to the longest-living men</a:t>
            </a:r>
            <a:endParaRPr sz="3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28" name="Google Shape;128;p18" descr="A group of people standing next to a person in a suit and tie&#10;&#10;Description generated with very high confidence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1066003" y="2585414"/>
            <a:ext cx="5911299" cy="3161857"/>
          </a:xfrm>
          <a:prstGeom prst="rect">
            <a:avLst/>
          </a:prstGeom>
          <a:noFill/>
          <a:ln>
            <a:noFill/>
          </a:ln>
        </p:spPr>
      </p:pic>
      <p:pic>
        <p:nvPicPr>
          <p:cNvPr id="129" name="Google Shape;129;p18"/>
          <p:cNvPicPr preferRelativeResize="0"/>
          <p:nvPr/>
        </p:nvPicPr>
        <p:blipFill rotWithShape="1">
          <a:blip r:embed="rId4">
            <a:alphaModFix/>
          </a:blip>
          <a:srcRect l="37825" r="27391"/>
          <a:stretch/>
        </p:blipFill>
        <p:spPr>
          <a:xfrm>
            <a:off x="7951304" y="787"/>
            <a:ext cx="4240696" cy="6856425"/>
          </a:xfrm>
          <a:prstGeom prst="rect">
            <a:avLst/>
          </a:prstGeom>
          <a:noFill/>
          <a:ln>
            <a:noFill/>
          </a:ln>
        </p:spPr>
      </p:pic>
      <p:sp>
        <p:nvSpPr>
          <p:cNvPr id="130" name="Google Shape;130;p18"/>
          <p:cNvSpPr/>
          <p:nvPr/>
        </p:nvSpPr>
        <p:spPr>
          <a:xfrm>
            <a:off x="9515061" y="2814694"/>
            <a:ext cx="298206" cy="193549"/>
          </a:xfrm>
          <a:prstGeom prst="leftArrow">
            <a:avLst>
              <a:gd name="adj1" fmla="val 50000"/>
              <a:gd name="adj2" fmla="val 50000"/>
            </a:avLst>
          </a:prstGeom>
          <a:solidFill>
            <a:srgbClr val="FF0000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1" name="Google Shape;131;p18"/>
          <p:cNvSpPr txBox="1"/>
          <p:nvPr/>
        </p:nvSpPr>
        <p:spPr>
          <a:xfrm>
            <a:off x="2109490" y="1927097"/>
            <a:ext cx="4015887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laugh and drink wine together</a:t>
            </a:r>
            <a:endParaRPr/>
          </a:p>
        </p:txBody>
      </p:sp>
    </p:spTree>
  </p:cSld>
  <p:clrMapOvr>
    <a:masterClrMapping/>
  </p:clrMapOvr>
  <p:transition spd="slow"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6" name="Google Shape;136;p19"/>
          <p:cNvPicPr preferRelativeResize="0"/>
          <p:nvPr/>
        </p:nvPicPr>
        <p:blipFill rotWithShape="1">
          <a:blip r:embed="rId3">
            <a:alphaModFix/>
          </a:blip>
          <a:srcRect l="8043" r="47282"/>
          <a:stretch/>
        </p:blipFill>
        <p:spPr>
          <a:xfrm>
            <a:off x="6745356" y="1575"/>
            <a:ext cx="5446644" cy="6856425"/>
          </a:xfrm>
          <a:prstGeom prst="rect">
            <a:avLst/>
          </a:prstGeom>
          <a:noFill/>
          <a:ln>
            <a:noFill/>
          </a:ln>
        </p:spPr>
      </p:pic>
      <p:sp>
        <p:nvSpPr>
          <p:cNvPr id="137" name="Google Shape;137;p19"/>
          <p:cNvSpPr/>
          <p:nvPr/>
        </p:nvSpPr>
        <p:spPr>
          <a:xfrm rot="-1167611">
            <a:off x="8923054" y="3242198"/>
            <a:ext cx="2715245" cy="373603"/>
          </a:xfrm>
          <a:prstGeom prst="leftArrow">
            <a:avLst>
              <a:gd name="adj1" fmla="val 50000"/>
              <a:gd name="adj2" fmla="val 50000"/>
            </a:avLst>
          </a:prstGeom>
          <a:solidFill>
            <a:srgbClr val="FF0000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8" name="Google Shape;138;p19"/>
          <p:cNvSpPr txBox="1"/>
          <p:nvPr/>
        </p:nvSpPr>
        <p:spPr>
          <a:xfrm>
            <a:off x="442370" y="184618"/>
            <a:ext cx="59073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Quintessential"/>
              <a:buNone/>
            </a:pPr>
            <a:r>
              <a:rPr lang="en-US" sz="3200" i="1">
                <a:solidFill>
                  <a:schemeClr val="dk1"/>
                </a:solidFill>
                <a:latin typeface="Quintessential"/>
                <a:ea typeface="Quintessential"/>
                <a:cs typeface="Quintessential"/>
                <a:sym typeface="Quintessential"/>
              </a:rPr>
              <a:t>Plan de Vida</a:t>
            </a:r>
            <a:endParaRPr sz="3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39" name="Google Shape;139;p19" descr="A person with his mouth open&#10;&#10;Description generated with high confidence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42983" y="1648516"/>
            <a:ext cx="4511351" cy="2303668"/>
          </a:xfrm>
          <a:prstGeom prst="rect">
            <a:avLst/>
          </a:prstGeom>
          <a:noFill/>
          <a:ln>
            <a:noFill/>
          </a:ln>
        </p:spPr>
      </p:pic>
      <p:pic>
        <p:nvPicPr>
          <p:cNvPr id="140" name="Google Shape;140;p19" descr="A picture containing person, indoor, man, table&#10;&#10;Description generated with very high confidence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862220" y="4243250"/>
            <a:ext cx="3551831" cy="2428461"/>
          </a:xfrm>
          <a:prstGeom prst="rect">
            <a:avLst/>
          </a:prstGeom>
          <a:noFill/>
          <a:ln>
            <a:noFill/>
          </a:ln>
        </p:spPr>
      </p:pic>
      <p:sp>
        <p:nvSpPr>
          <p:cNvPr id="141" name="Google Shape;141;p19"/>
          <p:cNvSpPr txBox="1"/>
          <p:nvPr/>
        </p:nvSpPr>
        <p:spPr>
          <a:xfrm>
            <a:off x="410125" y="1113075"/>
            <a:ext cx="59718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“Plan for Life”</a:t>
            </a:r>
            <a:endParaRPr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2" name="Google Shape;142;p19"/>
          <p:cNvSpPr txBox="1"/>
          <p:nvPr/>
        </p:nvSpPr>
        <p:spPr>
          <a:xfrm>
            <a:off x="342983" y="4633729"/>
            <a:ext cx="2627485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sense of daily purpose</a:t>
            </a:r>
            <a:endParaRPr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 spd="slow"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20"/>
          <p:cNvSpPr txBox="1">
            <a:spLocks noGrp="1"/>
          </p:cNvSpPr>
          <p:nvPr>
            <p:ph type="title"/>
          </p:nvPr>
        </p:nvSpPr>
        <p:spPr>
          <a:xfrm>
            <a:off x="212699" y="198882"/>
            <a:ext cx="6419109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Quintessential"/>
              <a:buNone/>
            </a:pPr>
            <a:r>
              <a:rPr lang="en-US" sz="3200" b="0" i="1" u="none" strike="noStrike" cap="none">
                <a:solidFill>
                  <a:schemeClr val="dk1"/>
                </a:solidFill>
                <a:latin typeface="Quintessential"/>
                <a:ea typeface="Quintessential"/>
                <a:cs typeface="Quintessential"/>
                <a:sym typeface="Quintessential"/>
              </a:rPr>
              <a:t>Faith, Friendship, and Fruit</a:t>
            </a:r>
            <a:endParaRPr sz="3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48" name="Google Shape;148;p20"/>
          <p:cNvPicPr preferRelativeResize="0"/>
          <p:nvPr/>
        </p:nvPicPr>
        <p:blipFill rotWithShape="1">
          <a:blip r:embed="rId3">
            <a:alphaModFix/>
          </a:blip>
          <a:srcRect l="8043" r="47282"/>
          <a:stretch/>
        </p:blipFill>
        <p:spPr>
          <a:xfrm>
            <a:off x="6745356" y="1575"/>
            <a:ext cx="5446644" cy="6856425"/>
          </a:xfrm>
          <a:prstGeom prst="rect">
            <a:avLst/>
          </a:prstGeom>
          <a:noFill/>
          <a:ln>
            <a:noFill/>
          </a:ln>
        </p:spPr>
      </p:pic>
      <p:sp>
        <p:nvSpPr>
          <p:cNvPr id="149" name="Google Shape;149;p20"/>
          <p:cNvSpPr/>
          <p:nvPr/>
        </p:nvSpPr>
        <p:spPr>
          <a:xfrm rot="2349502">
            <a:off x="7631196" y="3390653"/>
            <a:ext cx="1067385" cy="308249"/>
          </a:xfrm>
          <a:prstGeom prst="leftArrow">
            <a:avLst>
              <a:gd name="adj1" fmla="val 50000"/>
              <a:gd name="adj2" fmla="val 50000"/>
            </a:avLst>
          </a:prstGeom>
          <a:solidFill>
            <a:srgbClr val="FF0000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0" name="Google Shape;150;p20"/>
          <p:cNvSpPr txBox="1"/>
          <p:nvPr/>
        </p:nvSpPr>
        <p:spPr>
          <a:xfrm>
            <a:off x="4530125" y="2404116"/>
            <a:ext cx="1363899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Deep faith</a:t>
            </a:r>
            <a:endParaRPr/>
          </a:p>
        </p:txBody>
      </p:sp>
      <p:pic>
        <p:nvPicPr>
          <p:cNvPr id="151" name="Google Shape;151;p20" descr="A group of people in a field with a mountain in the background&#10;&#10;Description generated with very high confidence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827268" y="3918800"/>
            <a:ext cx="3690993" cy="2575111"/>
          </a:xfrm>
          <a:prstGeom prst="rect">
            <a:avLst/>
          </a:prstGeom>
          <a:noFill/>
          <a:ln>
            <a:noFill/>
          </a:ln>
        </p:spPr>
      </p:pic>
      <p:pic>
        <p:nvPicPr>
          <p:cNvPr id="152" name="Google Shape;152;p20" descr="A picture containing person, indoor, sky, car&#10;&#10;Description generated with high confidence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46783" y="1895609"/>
            <a:ext cx="3690994" cy="1884763"/>
          </a:xfrm>
          <a:prstGeom prst="rect">
            <a:avLst/>
          </a:prstGeom>
          <a:noFill/>
          <a:ln>
            <a:noFill/>
          </a:ln>
        </p:spPr>
      </p:pic>
      <p:sp>
        <p:nvSpPr>
          <p:cNvPr id="153" name="Google Shape;153;p20"/>
          <p:cNvSpPr txBox="1"/>
          <p:nvPr/>
        </p:nvSpPr>
        <p:spPr>
          <a:xfrm>
            <a:off x="209736" y="4661127"/>
            <a:ext cx="2627485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Strong sense of community and family</a:t>
            </a:r>
            <a:endParaRPr/>
          </a:p>
        </p:txBody>
      </p:sp>
    </p:spTree>
  </p:cSld>
  <p:clrMapOvr>
    <a:masterClrMapping/>
  </p:clrMapOvr>
  <p:transition spd="slow"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9" name="Google Shape;159;p21"/>
          <p:cNvPicPr preferRelativeResize="0"/>
          <p:nvPr/>
        </p:nvPicPr>
        <p:blipFill rotWithShape="1">
          <a:blip r:embed="rId3">
            <a:alphaModFix/>
          </a:blip>
          <a:srcRect b="7391"/>
          <a:stretch/>
        </p:blipFill>
        <p:spPr>
          <a:xfrm>
            <a:off x="5259311" y="118638"/>
            <a:ext cx="6631370" cy="6667568"/>
          </a:xfrm>
          <a:prstGeom prst="rect">
            <a:avLst/>
          </a:prstGeom>
          <a:noFill/>
          <a:ln>
            <a:noFill/>
          </a:ln>
        </p:spPr>
      </p:pic>
      <p:sp>
        <p:nvSpPr>
          <p:cNvPr id="160" name="Google Shape;160;p21"/>
          <p:cNvSpPr txBox="1"/>
          <p:nvPr/>
        </p:nvSpPr>
        <p:spPr>
          <a:xfrm>
            <a:off x="990600" y="517525"/>
            <a:ext cx="2586789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“Power 9”</a:t>
            </a:r>
            <a:endParaRPr/>
          </a:p>
        </p:txBody>
      </p:sp>
      <p:sp>
        <p:nvSpPr>
          <p:cNvPr id="161" name="Google Shape;161;p21"/>
          <p:cNvSpPr txBox="1"/>
          <p:nvPr/>
        </p:nvSpPr>
        <p:spPr>
          <a:xfrm>
            <a:off x="990600" y="1666174"/>
            <a:ext cx="3934200" cy="48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514350" marR="0" lvl="0" indent="-51435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800"/>
              <a:buFont typeface="Calibri"/>
              <a:buAutoNum type="arabicPeriod"/>
            </a:pPr>
            <a:r>
              <a:rPr lang="en-US" sz="2800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rPr>
              <a:t>Move Naturally</a:t>
            </a:r>
            <a:endParaRPr/>
          </a:p>
          <a:p>
            <a:pPr marL="514350" marR="0" lvl="0" indent="-514350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rgbClr val="00B050"/>
              </a:buClr>
              <a:buSzPts val="2800"/>
              <a:buFont typeface="Calibri"/>
              <a:buAutoNum type="arabicPeriod"/>
            </a:pPr>
            <a:r>
              <a:rPr lang="en-US" sz="2800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Know your Purpose</a:t>
            </a:r>
            <a:endParaRPr/>
          </a:p>
          <a:p>
            <a:pPr marL="514350" marR="0" lvl="0" indent="-514350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rgbClr val="00B050"/>
              </a:buClr>
              <a:buSzPts val="2800"/>
              <a:buFont typeface="Calibri"/>
              <a:buAutoNum type="arabicPeriod"/>
            </a:pPr>
            <a:r>
              <a:rPr lang="en-US" sz="2800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Down Shift</a:t>
            </a:r>
            <a:endParaRPr/>
          </a:p>
          <a:p>
            <a:pPr marL="514350" marR="0" lvl="0" indent="-514350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rgbClr val="0070C0"/>
              </a:buClr>
              <a:buSzPts val="2800"/>
              <a:buFont typeface="Calibri"/>
              <a:buAutoNum type="arabicPeriod"/>
            </a:pPr>
            <a:r>
              <a:rPr lang="en-US" sz="280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80% Rule</a:t>
            </a:r>
            <a:endParaRPr/>
          </a:p>
          <a:p>
            <a:pPr marL="514350" marR="0" lvl="0" indent="-514350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rgbClr val="0070C0"/>
              </a:buClr>
              <a:buSzPts val="2800"/>
              <a:buFont typeface="Calibri"/>
              <a:buAutoNum type="arabicPeriod"/>
            </a:pPr>
            <a:r>
              <a:rPr lang="en-US" sz="280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Plant Slant</a:t>
            </a:r>
            <a:endParaRPr/>
          </a:p>
          <a:p>
            <a:pPr marL="514350" marR="0" lvl="0" indent="-514350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rgbClr val="0070C0"/>
              </a:buClr>
              <a:buSzPts val="2800"/>
              <a:buFont typeface="Calibri"/>
              <a:buAutoNum type="arabicPeriod"/>
            </a:pPr>
            <a:r>
              <a:rPr lang="en-US" sz="280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Wine at 5 </a:t>
            </a:r>
            <a:endParaRPr/>
          </a:p>
          <a:p>
            <a:pPr marL="514350" marR="0" lvl="0" indent="-514350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rgbClr val="7030A0"/>
              </a:buClr>
              <a:buSzPts val="2800"/>
              <a:buFont typeface="Calibri"/>
              <a:buAutoNum type="arabicPeriod"/>
            </a:pPr>
            <a:r>
              <a:rPr lang="en-US" sz="2800">
                <a:solidFill>
                  <a:srgbClr val="7030A0"/>
                </a:solidFill>
                <a:latin typeface="Calibri"/>
                <a:ea typeface="Calibri"/>
                <a:cs typeface="Calibri"/>
                <a:sym typeface="Calibri"/>
              </a:rPr>
              <a:t>Family First  </a:t>
            </a:r>
            <a:endParaRPr/>
          </a:p>
          <a:p>
            <a:pPr marL="514350" marR="0" lvl="0" indent="-514350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rgbClr val="7030A0"/>
              </a:buClr>
              <a:buSzPts val="2800"/>
              <a:buFont typeface="Calibri"/>
              <a:buAutoNum type="arabicPeriod"/>
            </a:pPr>
            <a:r>
              <a:rPr lang="en-US" sz="2800">
                <a:solidFill>
                  <a:srgbClr val="7030A0"/>
                </a:solidFill>
                <a:latin typeface="Calibri"/>
                <a:ea typeface="Calibri"/>
                <a:cs typeface="Calibri"/>
                <a:sym typeface="Calibri"/>
              </a:rPr>
              <a:t>Spirituality</a:t>
            </a:r>
            <a:endParaRPr/>
          </a:p>
          <a:p>
            <a:pPr marL="514350" marR="0" lvl="0" indent="-514350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rgbClr val="7030A0"/>
              </a:buClr>
              <a:buSzPts val="2800"/>
              <a:buFont typeface="Calibri"/>
              <a:buAutoNum type="arabicPeriod"/>
            </a:pPr>
            <a:r>
              <a:rPr lang="en-US" sz="2800">
                <a:solidFill>
                  <a:srgbClr val="7030A0"/>
                </a:solidFill>
                <a:latin typeface="Calibri"/>
                <a:ea typeface="Calibri"/>
                <a:cs typeface="Calibri"/>
                <a:sym typeface="Calibri"/>
              </a:rPr>
              <a:t>Right Tribe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488</Words>
  <Application>Microsoft Office PowerPoint</Application>
  <PresentationFormat>Widescreen</PresentationFormat>
  <Paragraphs>88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5" baseType="lpstr">
      <vt:lpstr>Quintessential</vt:lpstr>
      <vt:lpstr>Arial</vt:lpstr>
      <vt:lpstr>Times New Roman</vt:lpstr>
      <vt:lpstr>Calibri</vt:lpstr>
      <vt:lpstr>Office Theme</vt:lpstr>
      <vt:lpstr>Centenarian</vt:lpstr>
      <vt:lpstr>Blue Zones</vt:lpstr>
      <vt:lpstr>PowerPoint Presentation</vt:lpstr>
      <vt:lpstr>Secrets of the longest-living women</vt:lpstr>
      <vt:lpstr>The island where people forget to die.</vt:lpstr>
      <vt:lpstr>Home to the longest-living men</vt:lpstr>
      <vt:lpstr>PowerPoint Presentation</vt:lpstr>
      <vt:lpstr>Faith, Friendship, and Fruit</vt:lpstr>
      <vt:lpstr>PowerPoint Presentation</vt:lpstr>
      <vt:lpstr>Why this topic?</vt:lpstr>
      <vt:lpstr>PowerPoint Presentation</vt:lpstr>
      <vt:lpstr>Chronic Diseases on the Rise in the U.S.</vt:lpstr>
      <vt:lpstr>Collaboration Across Three Disciplines</vt:lpstr>
      <vt:lpstr>PowerPoint Presentation</vt:lpstr>
      <vt:lpstr>Student Reflections</vt:lpstr>
      <vt:lpstr>Classroom Discussion</vt:lpstr>
      <vt:lpstr>Breakout Discussion</vt:lpstr>
      <vt:lpstr>PowerPoint Presentation</vt:lpstr>
      <vt:lpstr>PowerPoint Presentation</vt:lpstr>
      <vt:lpstr>Wrapping it up!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Centenarian</dc:title>
  <dc:creator>Ann Hight</dc:creator>
  <cp:lastModifiedBy>Ann Hight</cp:lastModifiedBy>
  <cp:revision>1</cp:revision>
  <dcterms:modified xsi:type="dcterms:W3CDTF">2018-10-18T20:23:26Z</dcterms:modified>
</cp:coreProperties>
</file>