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notesSlides/notesSlide4.xml" ContentType="application/vnd.openxmlformats-officedocument.presentationml.notesSlide+xml"/>
  <Override PartName="/ppt/embeddings/oleObject6.bin" ContentType="application/vnd.openxmlformats-officedocument.oleObject"/>
  <Override PartName="/ppt/notesSlides/notesSlide5.xml" ContentType="application/vnd.openxmlformats-officedocument.presentationml.notesSlide+xml"/>
  <Override PartName="/ppt/embeddings/oleObject7.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22"/>
  </p:notesMasterIdLst>
  <p:sldIdLst>
    <p:sldId id="256" r:id="rId2"/>
    <p:sldId id="257" r:id="rId3"/>
    <p:sldId id="277" r:id="rId4"/>
    <p:sldId id="278" r:id="rId5"/>
    <p:sldId id="280" r:id="rId6"/>
    <p:sldId id="279" r:id="rId7"/>
    <p:sldId id="284" r:id="rId8"/>
    <p:sldId id="283" r:id="rId9"/>
    <p:sldId id="285" r:id="rId10"/>
    <p:sldId id="286" r:id="rId11"/>
    <p:sldId id="264" r:id="rId12"/>
    <p:sldId id="265" r:id="rId13"/>
    <p:sldId id="266" r:id="rId14"/>
    <p:sldId id="269" r:id="rId15"/>
    <p:sldId id="270" r:id="rId16"/>
    <p:sldId id="271" r:id="rId17"/>
    <p:sldId id="272" r:id="rId18"/>
    <p:sldId id="273" r:id="rId19"/>
    <p:sldId id="274" r:id="rId20"/>
    <p:sldId id="287"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D9FC7121-DF76-4E5F-8971-83F08981430D}">
  <a:tblStyle styleId="{D9FC7121-DF76-4E5F-8971-83F08981430D}" styleName="Table_0">
    <a:wholeTbl>
      <a:tcTxStyle>
        <a:font>
          <a:latin typeface="Arial"/>
          <a:ea typeface="Arial"/>
          <a:cs typeface="Arial"/>
        </a:font>
        <a:srgbClr val="FFFFFF"/>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8" d="100"/>
          <a:sy n="78" d="100"/>
        </p:scale>
        <p:origin x="-70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301482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3" name="Google Shape;63;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10</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39f2faff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3e39f2faff_0_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128" name="Google Shape;128;g3e39f2faff_0_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e36e2daff_0_3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2" name="Google Shape;162;g3e36e2daff_0_38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a:solidFill>
                  <a:schemeClr val="dk1"/>
                </a:solidFill>
              </a:rPr>
              <a:t>A</a:t>
            </a:r>
            <a:r>
              <a:rPr lang="en-US" sz="1100" b="0" i="0" u="none" strike="noStrike" cap="none">
                <a:solidFill>
                  <a:schemeClr val="dk1"/>
                </a:solidFill>
                <a:latin typeface="Arial"/>
                <a:ea typeface="Arial"/>
                <a:cs typeface="Arial"/>
                <a:sym typeface="Arial"/>
              </a:rPr>
              <a:t>) </a:t>
            </a:r>
            <a:r>
              <a:rPr lang="en-US" sz="1100">
                <a:solidFill>
                  <a:schemeClr val="dk1"/>
                </a:solidFill>
              </a:rPr>
              <a:t>Clavicle</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e39f2faff_0_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g3e39f2faff_0_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a:solidFill>
                  <a:schemeClr val="dk1"/>
                </a:solidFill>
              </a:rPr>
              <a:t>Bring in prior knowledge/life experience - want some potential disagreement. If class isn’t around consensus, would talking to others help?</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e36e2daff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0" name="Google Shape;190;g3e36e2daff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B) </a:t>
            </a:r>
            <a:r>
              <a:rPr lang="en-US" sz="1100">
                <a:solidFill>
                  <a:schemeClr val="dk1"/>
                </a:solidFill>
              </a:rPr>
              <a:t>Earth spins on its axis</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e39f2faff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7" name="Google Shape;197;g3e39f2faff_0_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a:solidFill>
                  <a:schemeClr val="dk1"/>
                </a:solidFill>
              </a:rPr>
              <a:t>B) </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3e36e2daff_0_2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4" name="Google Shape;204;g3e36e2daff_0_2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marR="0" lvl="0" indent="-298450" algn="l" rtl="0">
              <a:spcBef>
                <a:spcPts val="0"/>
              </a:spcBef>
              <a:spcAft>
                <a:spcPts val="0"/>
              </a:spcAft>
              <a:buClr>
                <a:schemeClr val="dk1"/>
              </a:buClr>
              <a:buSzPts val="1100"/>
              <a:buAutoNum type="alphaUcParenR"/>
            </a:pPr>
            <a:r>
              <a:rPr lang="en-US" sz="1100">
                <a:solidFill>
                  <a:schemeClr val="dk1"/>
                </a:solidFill>
              </a:rPr>
              <a:t>Dry cough</a:t>
            </a:r>
            <a:r>
              <a:rPr lang="en-US" sz="1100" b="0" i="0" u="none" strike="noStrike" cap="none">
                <a:solidFill>
                  <a:schemeClr val="dk1"/>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3e39f2faff_0_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1" name="Google Shape;211;g3e39f2faff_0_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dirty="0" smtClean="0">
                <a:solidFill>
                  <a:schemeClr val="dk1"/>
                </a:solidFill>
              </a:rPr>
              <a:t>A) </a:t>
            </a:r>
            <a:endParaRPr sz="11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e36e2daff_0_5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8" name="Google Shape;218;g3e36e2daff_0_5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a:solidFill>
                  <a:schemeClr val="dk1"/>
                </a:solidFill>
              </a:rPr>
              <a:t>D</a:t>
            </a:r>
            <a:r>
              <a:rPr lang="en-US" sz="1100" b="0" i="0" u="none" strike="noStrike" cap="none">
                <a:solidFill>
                  <a:schemeClr val="dk1"/>
                </a:solidFill>
                <a:latin typeface="Arial"/>
                <a:ea typeface="Arial"/>
                <a:cs typeface="Arial"/>
                <a:sym typeface="Arial"/>
              </a:rPr>
              <a:t>) </a:t>
            </a:r>
            <a:r>
              <a:rPr lang="en-US" sz="1100">
                <a:solidFill>
                  <a:schemeClr val="dk1"/>
                </a:solidFill>
              </a:rPr>
              <a:t>Competition</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e39f2faff_0_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5" name="Google Shape;225;g3e39f2faff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US" sz="1100">
                <a:solidFill>
                  <a:schemeClr val="dk1"/>
                </a:solidFill>
              </a:rPr>
              <a:t>D</a:t>
            </a:r>
            <a:r>
              <a:rPr lang="en-US" sz="1100" b="0" i="0" u="none" strike="noStrike" cap="none">
                <a:solidFill>
                  <a:schemeClr val="dk1"/>
                </a:solidFill>
                <a:latin typeface="Arial"/>
                <a:ea typeface="Arial"/>
                <a:cs typeface="Arial"/>
                <a:sym typeface="Arial"/>
              </a:rPr>
              <a:t>) </a:t>
            </a:r>
            <a:r>
              <a:rPr lang="en-US" sz="1100">
                <a:solidFill>
                  <a:schemeClr val="dk1"/>
                </a:solidFill>
              </a:rPr>
              <a:t>Competition</a:t>
            </a: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20</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Font typeface="Calibri"/>
              <a:buNone/>
            </a:pPr>
            <a:r>
              <a:rPr lang="en-US" sz="1200" b="1" i="0" u="none" strike="noStrike" cap="none" dirty="0">
                <a:solidFill>
                  <a:schemeClr val="dk1"/>
                </a:solidFill>
                <a:latin typeface="Calibri"/>
                <a:ea typeface="Calibri"/>
                <a:cs typeface="Calibri"/>
                <a:sym typeface="Calibri"/>
              </a:rPr>
              <a:t>25 minutes (Slides 3-14)</a:t>
            </a:r>
            <a:endParaRPr dirty="0"/>
          </a:p>
          <a:p>
            <a:pPr marL="0" marR="0" lvl="0" indent="0" algn="l" rtl="0">
              <a:lnSpc>
                <a:spcPct val="100000"/>
              </a:lnSpc>
              <a:spcBef>
                <a:spcPts val="0"/>
              </a:spcBef>
              <a:spcAft>
                <a:spcPts val="0"/>
              </a:spcAft>
              <a:buClr>
                <a:schemeClr val="dk1"/>
              </a:buClr>
              <a:buFont typeface="Calibri"/>
              <a:buNone/>
            </a:pPr>
            <a:r>
              <a:rPr lang="en-US" sz="1200" b="1" i="0" u="none" strike="noStrike" cap="none" dirty="0">
                <a:solidFill>
                  <a:schemeClr val="dk1"/>
                </a:solidFill>
                <a:latin typeface="Calibri"/>
                <a:ea typeface="Calibri"/>
                <a:cs typeface="Calibri"/>
                <a:sym typeface="Calibri"/>
              </a:rPr>
              <a:t>Goals, vision and components of program</a:t>
            </a: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r>
              <a:rPr lang="en-US" sz="1200" b="1" i="1" u="none" strike="noStrike" cap="none" dirty="0">
                <a:solidFill>
                  <a:schemeClr val="dk1"/>
                </a:solidFill>
                <a:latin typeface="Calibri"/>
                <a:ea typeface="Calibri"/>
                <a:cs typeface="Calibri"/>
                <a:sym typeface="Calibri"/>
              </a:rPr>
              <a:t>Overview. </a:t>
            </a:r>
            <a:r>
              <a:rPr lang="en-US" sz="1200" b="0" i="0" u="none" strike="noStrike" cap="none" dirty="0">
                <a:solidFill>
                  <a:schemeClr val="dk1"/>
                </a:solidFill>
                <a:latin typeface="Calibri"/>
                <a:ea typeface="Calibri"/>
                <a:cs typeface="Calibri"/>
                <a:sym typeface="Calibri"/>
              </a:rPr>
              <a:t>Set the national context and urgency for the efforts in this program, and then introduce the program.</a:t>
            </a:r>
            <a:endParaRPr dirty="0"/>
          </a:p>
          <a:p>
            <a:pPr marL="228600" marR="0" lvl="0" indent="-228600" algn="l" rtl="0">
              <a:lnSpc>
                <a:spcPct val="100000"/>
              </a:lnSpc>
              <a:spcBef>
                <a:spcPts val="0"/>
              </a:spcBef>
              <a:spcAft>
                <a:spcPts val="0"/>
              </a:spcAft>
              <a:buClr>
                <a:schemeClr val="dk1"/>
              </a:buClr>
              <a:buSzPts val="1200"/>
              <a:buFont typeface="Calibri"/>
              <a:buAutoNum type="arabicPeriod"/>
            </a:pPr>
            <a:r>
              <a:rPr lang="en-US" sz="1200" b="1" i="0" u="none" strike="noStrike" cap="none" dirty="0">
                <a:solidFill>
                  <a:schemeClr val="dk1"/>
                </a:solidFill>
                <a:latin typeface="Calibri"/>
                <a:ea typeface="Calibri"/>
                <a:cs typeface="Calibri"/>
                <a:sym typeface="Calibri"/>
              </a:rPr>
              <a:t>National context. </a:t>
            </a:r>
            <a:r>
              <a:rPr lang="en-US" sz="1200" b="0" i="0" u="none" strike="noStrike" cap="none" dirty="0">
                <a:solidFill>
                  <a:schemeClr val="dk1"/>
                </a:solidFill>
                <a:latin typeface="Calibri"/>
                <a:ea typeface="Calibri"/>
                <a:cs typeface="Calibri"/>
                <a:sym typeface="Calibri"/>
              </a:rPr>
              <a:t>Tell participants about the current state of undergraduate education, in particular current calls for reforms on undergraduate STEM education. </a:t>
            </a:r>
            <a:endParaRPr dirty="0"/>
          </a:p>
          <a:p>
            <a:pPr marL="685800" marR="0" lvl="1" indent="-228600" algn="l" rtl="0">
              <a:lnSpc>
                <a:spcPct val="100000"/>
              </a:lnSpc>
              <a:spcBef>
                <a:spcPts val="0"/>
              </a:spcBef>
              <a:spcAft>
                <a:spcPts val="0"/>
              </a:spcAft>
              <a:buClr>
                <a:schemeClr val="dk1"/>
              </a:buClr>
              <a:buSzPts val="1200"/>
              <a:buFont typeface="Calibri"/>
              <a:buAutoNum type="arabicPeriod"/>
            </a:pPr>
            <a:r>
              <a:rPr lang="en-US" sz="1200" b="0" i="0" u="none" strike="noStrike" cap="none" dirty="0">
                <a:solidFill>
                  <a:schemeClr val="dk1"/>
                </a:solidFill>
                <a:latin typeface="Calibri"/>
                <a:ea typeface="Calibri"/>
                <a:cs typeface="Calibri"/>
                <a:sym typeface="Calibri"/>
              </a:rPr>
              <a:t>The PCAST 2012 report to President Obama prompted availability of NSF WIDER funding in 2013 that made possible the initial development of this program. Building on the success of our initial grant and continued interest and priority from NSF to reform undergraduate STEM education, we acquired funding from the Improving Undergraduate STEM Education program in NSF EHR (Education &amp; Human Resources) to make the FLP more broadly available.</a:t>
            </a:r>
            <a:endParaRPr sz="1200" b="0" i="0" u="none" strike="noStrike" cap="none" dirty="0">
              <a:solidFill>
                <a:schemeClr val="dk1"/>
              </a:solidFill>
              <a:latin typeface="Calibri"/>
              <a:ea typeface="Calibri"/>
              <a:cs typeface="Calibri"/>
              <a:sym typeface="Calibri"/>
            </a:endParaRPr>
          </a:p>
          <a:p>
            <a:pPr marL="685800" marR="0" lvl="1" indent="-228600" algn="l" rtl="0">
              <a:lnSpc>
                <a:spcPct val="100000"/>
              </a:lnSpc>
              <a:spcBef>
                <a:spcPts val="0"/>
              </a:spcBef>
              <a:spcAft>
                <a:spcPts val="0"/>
              </a:spcAft>
              <a:buClr>
                <a:schemeClr val="dk1"/>
              </a:buClr>
              <a:buSzPts val="1200"/>
              <a:buFont typeface="Calibri"/>
              <a:buAutoNum type="arabicPeriod"/>
            </a:pPr>
            <a:r>
              <a:rPr lang="en-US" sz="1200" b="0" i="0" u="none" strike="noStrike" cap="none" dirty="0">
                <a:solidFill>
                  <a:schemeClr val="dk1"/>
                </a:solidFill>
                <a:latin typeface="Calibri"/>
                <a:ea typeface="Calibri"/>
                <a:cs typeface="Calibri"/>
                <a:sym typeface="Calibri"/>
              </a:rPr>
              <a:t>Emphasize that while there is increasing pressure toward education reform, it is also recognized that university faculty have in general had little formal preparation in teaching, and even less in active learning strategies.</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71" name="Google Shape;71;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AD8D91A-A2EE-4B54-B3C6-F6C67903BA9C}" type="datetime1">
              <a:rPr lang="en-US" smtClean="0"/>
              <a:pPr/>
              <a:t>10/22/18</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377F5C-EDA7-4864-9756-35769B0E62CF}" type="datetime1">
              <a:rPr lang="en-US" smtClean="0"/>
              <a:pPr/>
              <a:t>10/22/18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9785C6-EBAF-49D5-AD4D-BABF4DFAAD59}" type="datetime1">
              <a:rPr lang="en-US" smtClean="0"/>
              <a:pPr/>
              <a:t>10/22/18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A404122-9A3A-4FD8-98B8-22631F32846C}" type="datetime1">
              <a:rPr lang="en-US" smtClean="0"/>
              <a:pPr/>
              <a:t>10/22/18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88B99C93-F56F-46AB-9EB8-53614A95B15F}" type="datetime1">
              <a:rPr lang="en-US" smtClean="0"/>
              <a:pPr/>
              <a:t>10/22/18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B47B5-C739-4DAE-AACD-CC58CA843AC4}" type="datetime1">
              <a:rPr lang="en-US" smtClean="0"/>
              <a:pPr/>
              <a:t>10/22/18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E72AE48-94E6-46E0-BE32-5F0716DE9115}" type="datetime1">
              <a:rPr lang="en-US" smtClean="0"/>
              <a:pPr/>
              <a:t>10/22/18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884C285-8BCE-48FC-97D9-E2837AF38351}" type="datetime1">
              <a:rPr lang="en-US" smtClean="0"/>
              <a:pPr/>
              <a:t>10/22/18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E70D3E6-EF16-4488-94A4-211508FE4682}" type="datetime1">
              <a:rPr lang="en-US" smtClean="0"/>
              <a:pPr/>
              <a:t>10/22/18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10/22/18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73C2C-6BD0-40EC-8D8D-4D51F089C5EB}" type="datetime1">
              <a:rPr lang="en-US" smtClean="0"/>
              <a:pPr/>
              <a:t>10/22/18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88B99C93-F56F-46AB-9EB8-53614A95B15F}" type="datetime1">
              <a:rPr lang="en-US" smtClean="0"/>
              <a:pPr/>
              <a:t>10/22/18</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marL="0" lvl="0" indent="0">
              <a:spcBef>
                <a:spcPts val="0"/>
              </a:spcBef>
              <a:spcAft>
                <a:spcPts val="0"/>
              </a:spcAft>
              <a:buNone/>
            </a:pPr>
            <a:fld id="{00000000-1234-1234-1234-12341234123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dt="0"/>
  <p:txStyles>
    <p:titleStyle>
      <a:lvl1pPr algn="ctr" defTabSz="914400" rtl="0" eaLnBrk="1" latinLnBrk="0" hangingPunct="1">
        <a:spcBef>
          <a:spcPct val="0"/>
        </a:spcBef>
        <a:buNone/>
        <a:defRPr sz="3600" b="1" i="0" kern="1200">
          <a:solidFill>
            <a:schemeClr val="accent1"/>
          </a:solidFill>
          <a:latin typeface="Cambria"/>
          <a:ea typeface="+mj-ea"/>
          <a:cs typeface="Cambria"/>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Cambria"/>
          <a:ea typeface="+mn-ea"/>
          <a:cs typeface="Cambria"/>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Cambria"/>
          <a:ea typeface="+mn-ea"/>
          <a:cs typeface="Cambria"/>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Cambria"/>
          <a:ea typeface="+mn-ea"/>
          <a:cs typeface="Cambria"/>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Cambria"/>
          <a:ea typeface="+mn-ea"/>
          <a:cs typeface="Cambria"/>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Cambria"/>
          <a:ea typeface="+mn-ea"/>
          <a:cs typeface="Cambria"/>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1" Type="http://schemas.openxmlformats.org/officeDocument/2006/relationships/image" Target="../media/image5.emf"/><Relationship Id="rId12" Type="http://schemas.openxmlformats.org/officeDocument/2006/relationships/oleObject" Target="../embeddings/oleObject5.bin"/><Relationship Id="rId13"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emf"/><Relationship Id="rId8" Type="http://schemas.openxmlformats.org/officeDocument/2006/relationships/oleObject" Target="../embeddings/oleObject3.bin"/><Relationship Id="rId9" Type="http://schemas.openxmlformats.org/officeDocument/2006/relationships/image" Target="../media/image4.emf"/><Relationship Id="rId10"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6.bin"/><Relationship Id="rId5"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7.bin"/><Relationship Id="rId5" Type="http://schemas.openxmlformats.org/officeDocument/2006/relationships/image" Target="../media/image7.emf"/><Relationship Id="rId6" Type="http://schemas.openxmlformats.org/officeDocument/2006/relationships/image" Target="../media/image8.png"/><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ctrTitle"/>
          </p:nvPr>
        </p:nvSpPr>
        <p:spPr>
          <a:xfrm>
            <a:off x="1322921" y="840118"/>
            <a:ext cx="6498158" cy="1724867"/>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sz="3600" b="0" i="0" u="none" strike="noStrike" cap="none" dirty="0" err="1" smtClean="0">
                <a:latin typeface="Arial"/>
                <a:ea typeface="Arial"/>
                <a:cs typeface="Arial"/>
                <a:sym typeface="Arial"/>
              </a:rPr>
              <a:t>Tactivities</a:t>
            </a:r>
            <a:r>
              <a:rPr lang="en-US" sz="3600" b="0" i="0" u="none" strike="noStrike" cap="none" dirty="0" smtClean="0">
                <a:latin typeface="Arial"/>
                <a:ea typeface="Arial"/>
                <a:cs typeface="Arial"/>
                <a:sym typeface="Arial"/>
              </a:rPr>
              <a:t> for Active Learning in the Classroom</a:t>
            </a:r>
            <a:endParaRPr sz="3600" b="0" i="0" u="none" strike="noStrike" cap="none" dirty="0">
              <a:latin typeface="Arial"/>
              <a:ea typeface="Arial"/>
              <a:cs typeface="Arial"/>
              <a:sym typeface="Arial"/>
            </a:endParaRPr>
          </a:p>
        </p:txBody>
      </p:sp>
      <p:sp>
        <p:nvSpPr>
          <p:cNvPr id="66" name="Google Shape;66;p14"/>
          <p:cNvSpPr txBox="1">
            <a:spLocks noGrp="1"/>
          </p:cNvSpPr>
          <p:nvPr>
            <p:ph type="subTitle" idx="1"/>
          </p:nvPr>
        </p:nvSpPr>
        <p:spPr>
          <a:xfrm>
            <a:off x="1469860" y="2338295"/>
            <a:ext cx="6196931" cy="108111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rgbClr val="888888"/>
              </a:buClr>
              <a:buFont typeface="Arial"/>
              <a:buNone/>
            </a:pPr>
            <a:r>
              <a:rPr lang="en-US" sz="3200" dirty="0" smtClean="0">
                <a:solidFill>
                  <a:schemeClr val="tx1"/>
                </a:solidFill>
                <a:latin typeface="Cambria"/>
                <a:cs typeface="Cambria"/>
              </a:rPr>
              <a:t>Julia Olkin, Ph.D.</a:t>
            </a:r>
            <a:endParaRPr lang="en-US" sz="3200" dirty="0">
              <a:solidFill>
                <a:schemeClr val="tx1"/>
              </a:solidFill>
              <a:latin typeface="Cambria"/>
              <a:cs typeface="Cambria"/>
            </a:endParaRPr>
          </a:p>
        </p:txBody>
      </p:sp>
      <p:sp>
        <p:nvSpPr>
          <p:cNvPr id="67" name="Google Shape;67;p14"/>
          <p:cNvSpPr txBox="1">
            <a:spLocks noGrp="1"/>
          </p:cNvSpPr>
          <p:nvPr>
            <p:ph type="sldNum" sz="quarter"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US" sz="1000">
                <a:solidFill>
                  <a:schemeClr val="dk2"/>
                </a:solidFill>
                <a:latin typeface="Arial"/>
                <a:ea typeface="Arial"/>
                <a:cs typeface="Arial"/>
                <a:sym typeface="Arial"/>
              </a:rPr>
              <a:t>1</a:t>
            </a:fld>
            <a:endParaRPr sz="1000">
              <a:solidFill>
                <a:schemeClr val="dk2"/>
              </a:solidFill>
              <a:latin typeface="Arial"/>
              <a:ea typeface="Arial"/>
              <a:cs typeface="Arial"/>
              <a:sym typeface="Arial"/>
            </a:endParaRPr>
          </a:p>
        </p:txBody>
      </p:sp>
      <p:sp>
        <p:nvSpPr>
          <p:cNvPr id="2" name="TextBox 1"/>
          <p:cNvSpPr txBox="1"/>
          <p:nvPr/>
        </p:nvSpPr>
        <p:spPr>
          <a:xfrm>
            <a:off x="4312089" y="3600842"/>
            <a:ext cx="3354702" cy="954107"/>
          </a:xfrm>
          <a:prstGeom prst="rect">
            <a:avLst/>
          </a:prstGeom>
          <a:noFill/>
        </p:spPr>
        <p:txBody>
          <a:bodyPr wrap="square" rtlCol="0">
            <a:spAutoFit/>
          </a:bodyPr>
          <a:lstStyle/>
          <a:p>
            <a:pPr algn="r"/>
            <a:r>
              <a:rPr lang="en-US" sz="2800" dirty="0" smtClean="0">
                <a:latin typeface="Cambria"/>
                <a:cs typeface="Cambria"/>
              </a:rPr>
              <a:t>CSU East Bay</a:t>
            </a:r>
          </a:p>
          <a:p>
            <a:pPr algn="r"/>
            <a:r>
              <a:rPr lang="en-US" sz="2800" dirty="0" smtClean="0">
                <a:latin typeface="Cambria"/>
                <a:cs typeface="Cambria"/>
              </a:rPr>
              <a:t>October 23, 2018</a:t>
            </a:r>
            <a:endParaRPr lang="en-US" sz="2800" dirty="0">
              <a:latin typeface="Cambria"/>
              <a:cs typeface="Cambri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308738"/>
            <a:ext cx="8229600" cy="768600"/>
          </a:xfrm>
          <a:prstGeom prst="rect">
            <a:avLst/>
          </a:prstGeom>
          <a:noFill/>
          <a:ln>
            <a:noFill/>
          </a:ln>
          <a:effectLst/>
        </p:spPr>
        <p:txBody>
          <a:bodyPr spcFirstLastPara="1" wrap="square" lIns="91425" tIns="45700" rIns="91425" bIns="45700" anchor="ctr" anchorCtr="0">
            <a:noAutofit/>
          </a:bodyPr>
          <a:lstStyle/>
          <a:p>
            <a:pPr lvl="0">
              <a:spcBef>
                <a:spcPts val="0"/>
              </a:spcBef>
              <a:buClr>
                <a:srgbClr val="008000"/>
              </a:buClr>
            </a:pPr>
            <a:r>
              <a:rPr lang="en-US" dirty="0">
                <a:ea typeface="Arial"/>
                <a:sym typeface="Arial"/>
              </a:rPr>
              <a:t>CATEGORIZATION: </a:t>
            </a:r>
            <a:r>
              <a:rPr lang="en-US" dirty="0" smtClean="0">
                <a:ea typeface="Arial"/>
                <a:sym typeface="Arial"/>
              </a:rPr>
              <a:t>Biology</a:t>
            </a:r>
            <a:endParaRPr u="none" strike="noStrike" cap="none" dirty="0">
              <a:ea typeface="Arial"/>
              <a:sym typeface="Arial"/>
            </a:endParaRPr>
          </a:p>
        </p:txBody>
      </p:sp>
      <p:sp>
        <p:nvSpPr>
          <p:cNvPr id="74" name="Google Shape;74;p15"/>
          <p:cNvSpPr txBox="1">
            <a:spLocks noGrp="1"/>
          </p:cNvSpPr>
          <p:nvPr>
            <p:ph idx="1"/>
          </p:nvPr>
        </p:nvSpPr>
        <p:spPr>
          <a:xfrm>
            <a:off x="310300" y="1423918"/>
            <a:ext cx="8578206" cy="3313597"/>
          </a:xfrm>
          <a:prstGeom prst="rect">
            <a:avLst/>
          </a:prstGeom>
          <a:noFill/>
          <a:ln>
            <a:noFill/>
          </a:ln>
        </p:spPr>
        <p:txBody>
          <a:bodyPr spcFirstLastPara="1" wrap="square" lIns="91425" tIns="45700" rIns="91425" bIns="45700" anchor="t" anchorCtr="0">
            <a:noAutofit/>
          </a:bodyPr>
          <a:lstStyle/>
          <a:p>
            <a:pPr marL="285750" indent="-285750">
              <a:spcBef>
                <a:spcPts val="0"/>
              </a:spcBef>
              <a:spcAft>
                <a:spcPts val="600"/>
              </a:spcAft>
              <a:buSzPct val="120000"/>
              <a:buFont typeface="Arial"/>
              <a:buChar char="•"/>
            </a:pPr>
            <a:r>
              <a:rPr lang="en-US" sz="3200" dirty="0" smtClean="0">
                <a:solidFill>
                  <a:srgbClr val="000000"/>
                </a:solidFill>
              </a:rPr>
              <a:t>Classification Kingdom </a:t>
            </a:r>
          </a:p>
          <a:p>
            <a:pPr marL="622300" lvl="1" indent="-285750">
              <a:spcBef>
                <a:spcPts val="0"/>
              </a:spcBef>
              <a:spcAft>
                <a:spcPts val="600"/>
              </a:spcAft>
              <a:buSzPct val="120000"/>
              <a:buFont typeface="Arial"/>
              <a:buChar char="•"/>
            </a:pPr>
            <a:r>
              <a:rPr lang="en-US" sz="3000" dirty="0" smtClean="0">
                <a:solidFill>
                  <a:srgbClr val="000000"/>
                </a:solidFill>
              </a:rPr>
              <a:t>Animals</a:t>
            </a:r>
          </a:p>
          <a:p>
            <a:pPr marL="622300" lvl="1" indent="-285750">
              <a:spcBef>
                <a:spcPts val="0"/>
              </a:spcBef>
              <a:spcAft>
                <a:spcPts val="600"/>
              </a:spcAft>
              <a:buSzPct val="120000"/>
              <a:buFont typeface="Arial"/>
              <a:buChar char="•"/>
            </a:pPr>
            <a:r>
              <a:rPr lang="en-US" sz="3000" dirty="0" smtClean="0">
                <a:solidFill>
                  <a:srgbClr val="000000"/>
                </a:solidFill>
              </a:rPr>
              <a:t>Fungi</a:t>
            </a:r>
          </a:p>
          <a:p>
            <a:pPr marL="622300" lvl="1" indent="-285750">
              <a:spcBef>
                <a:spcPts val="0"/>
              </a:spcBef>
              <a:spcAft>
                <a:spcPts val="600"/>
              </a:spcAft>
              <a:buSzPct val="120000"/>
              <a:buFont typeface="Arial"/>
              <a:buChar char="•"/>
            </a:pPr>
            <a:r>
              <a:rPr lang="en-US" sz="3000" dirty="0" smtClean="0">
                <a:solidFill>
                  <a:srgbClr val="000000"/>
                </a:solidFill>
              </a:rPr>
              <a:t>Bacteria</a:t>
            </a:r>
          </a:p>
          <a:p>
            <a:pPr marL="622300" lvl="1" indent="-285750">
              <a:spcBef>
                <a:spcPts val="0"/>
              </a:spcBef>
              <a:spcAft>
                <a:spcPts val="600"/>
              </a:spcAft>
              <a:buSzPct val="120000"/>
              <a:buFont typeface="Arial"/>
              <a:buChar char="•"/>
            </a:pPr>
            <a:r>
              <a:rPr lang="en-US" sz="3000" dirty="0" err="1" smtClean="0">
                <a:solidFill>
                  <a:srgbClr val="000000"/>
                </a:solidFill>
              </a:rPr>
              <a:t>Protists</a:t>
            </a:r>
            <a:endParaRPr lang="en-US" sz="3000" dirty="0" smtClean="0">
              <a:solidFill>
                <a:srgbClr val="000000"/>
              </a:solidFill>
            </a:endParaRPr>
          </a:p>
          <a:p>
            <a:pPr marL="622300" lvl="1" indent="-285750">
              <a:spcBef>
                <a:spcPts val="0"/>
              </a:spcBef>
              <a:spcAft>
                <a:spcPts val="600"/>
              </a:spcAft>
              <a:buSzPct val="120000"/>
              <a:buFont typeface="Arial"/>
              <a:buChar char="•"/>
            </a:pPr>
            <a:r>
              <a:rPr lang="en-US" sz="3000" dirty="0" smtClean="0">
                <a:solidFill>
                  <a:srgbClr val="000000"/>
                </a:solidFill>
              </a:rPr>
              <a:t>Plants</a:t>
            </a:r>
          </a:p>
          <a:p>
            <a:pPr marL="285750" indent="-285750">
              <a:spcBef>
                <a:spcPts val="0"/>
              </a:spcBef>
              <a:spcAft>
                <a:spcPts val="600"/>
              </a:spcAft>
              <a:buSzPct val="120000"/>
              <a:buFont typeface="Arial"/>
              <a:buChar char="•"/>
            </a:pPr>
            <a:r>
              <a:rPr lang="en-US" sz="3200" dirty="0" smtClean="0">
                <a:solidFill>
                  <a:srgbClr val="FF0000"/>
                </a:solidFill>
              </a:rPr>
              <a:t>Pictures and descriptions</a:t>
            </a: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10</a:t>
            </a:fld>
            <a:endParaRPr sz="1400" dirty="0"/>
          </a:p>
        </p:txBody>
      </p:sp>
    </p:spTree>
    <p:extLst>
      <p:ext uri="{BB962C8B-B14F-4D97-AF65-F5344CB8AC3E}">
        <p14:creationId xmlns:p14="http://schemas.microsoft.com/office/powerpoint/2010/main" val="26073582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2"/>
          <p:cNvSpPr txBox="1">
            <a:spLocks noGrp="1"/>
          </p:cNvSpPr>
          <p:nvPr>
            <p:ph type="title"/>
          </p:nvPr>
        </p:nvSpPr>
        <p:spPr>
          <a:xfrm>
            <a:off x="288100" y="156575"/>
            <a:ext cx="8229600" cy="9093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dirty="0"/>
              <a:t>ABCD Cards</a:t>
            </a:r>
            <a:endParaRPr sz="4400" b="0" i="0" u="none" strike="noStrike" cap="none" dirty="0">
              <a:solidFill>
                <a:srgbClr val="008000"/>
              </a:solidFill>
              <a:latin typeface="Arial"/>
              <a:ea typeface="Arial"/>
              <a:cs typeface="Arial"/>
              <a:sym typeface="Arial"/>
            </a:endParaRPr>
          </a:p>
        </p:txBody>
      </p:sp>
      <p:sp>
        <p:nvSpPr>
          <p:cNvPr id="131" name="Google Shape;131;p22"/>
          <p:cNvSpPr txBox="1">
            <a:spLocks noGrp="1"/>
          </p:cNvSpPr>
          <p:nvPr>
            <p:ph idx="1"/>
          </p:nvPr>
        </p:nvSpPr>
        <p:spPr>
          <a:xfrm>
            <a:off x="457200" y="1065751"/>
            <a:ext cx="8229600" cy="3932246"/>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3200"/>
              <a:buFont typeface="Arial"/>
              <a:buChar char="•"/>
            </a:pPr>
            <a:r>
              <a:rPr lang="en-US" sz="3200" dirty="0">
                <a:solidFill>
                  <a:schemeClr val="tx1"/>
                </a:solidFill>
              </a:rPr>
              <a:t>A way for the instructor to get immediate feedback from students about their level of understanding.  </a:t>
            </a:r>
            <a:endParaRPr lang="en-US" sz="3200" dirty="0" smtClean="0">
              <a:solidFill>
                <a:schemeClr val="tx1"/>
              </a:solidFill>
            </a:endParaRPr>
          </a:p>
          <a:p>
            <a:pPr marL="342900" marR="0" lvl="0" indent="-342900" algn="l" rtl="0">
              <a:spcBef>
                <a:spcPts val="0"/>
              </a:spcBef>
              <a:spcAft>
                <a:spcPts val="0"/>
              </a:spcAft>
              <a:buClr>
                <a:schemeClr val="dk1"/>
              </a:buClr>
              <a:buSzPts val="3200"/>
              <a:buFont typeface="Arial"/>
              <a:buChar char="•"/>
            </a:pPr>
            <a:r>
              <a:rPr lang="en-US" sz="3200" dirty="0" smtClean="0">
                <a:solidFill>
                  <a:schemeClr val="tx1"/>
                </a:solidFill>
              </a:rPr>
              <a:t>Simultaneous voting: on the count of VOTE, everyone holds up their cards. </a:t>
            </a:r>
          </a:p>
          <a:p>
            <a:pPr marL="342900" marR="0" lvl="0" indent="-342900" algn="l" rtl="0">
              <a:spcBef>
                <a:spcPts val="0"/>
              </a:spcBef>
              <a:spcAft>
                <a:spcPts val="0"/>
              </a:spcAft>
              <a:buClr>
                <a:schemeClr val="dk1"/>
              </a:buClr>
              <a:buSzPts val="3200"/>
              <a:buFont typeface="Arial"/>
              <a:buChar char="•"/>
            </a:pPr>
            <a:r>
              <a:rPr lang="en-US" sz="3200" dirty="0" smtClean="0">
                <a:solidFill>
                  <a:schemeClr val="tx1"/>
                </a:solidFill>
              </a:rPr>
              <a:t>Cards are held in front of your chest so only the instructor sees your vote. </a:t>
            </a:r>
            <a:endParaRPr sz="3200" dirty="0">
              <a:solidFill>
                <a:schemeClr val="tx1"/>
              </a:solidFill>
            </a:endParaRPr>
          </a:p>
          <a:p>
            <a:pPr marL="342900" marR="0" lvl="0" indent="-342900" algn="l" rtl="0">
              <a:spcBef>
                <a:spcPts val="0"/>
              </a:spcBef>
              <a:spcAft>
                <a:spcPts val="0"/>
              </a:spcAft>
              <a:buClr>
                <a:schemeClr val="dk1"/>
              </a:buClr>
              <a:buSzPts val="3200"/>
              <a:buFont typeface="Arial"/>
              <a:buChar char="•"/>
            </a:pPr>
            <a:r>
              <a:rPr lang="en-US" sz="3200" dirty="0">
                <a:solidFill>
                  <a:schemeClr val="tx1"/>
                </a:solidFill>
              </a:rPr>
              <a:t>Choices for voting: </a:t>
            </a:r>
            <a:endParaRPr sz="3200" dirty="0">
              <a:solidFill>
                <a:schemeClr val="tx1"/>
              </a:solidFill>
            </a:endParaRPr>
          </a:p>
          <a:p>
            <a:pPr marL="342900" marR="0" lvl="0" indent="-139700" algn="l" rtl="0">
              <a:spcBef>
                <a:spcPts val="640"/>
              </a:spcBef>
              <a:spcAft>
                <a:spcPts val="1600"/>
              </a:spcAft>
              <a:buClr>
                <a:schemeClr val="dk1"/>
              </a:buClr>
              <a:buSzPts val="3200"/>
              <a:buFont typeface="Arial"/>
              <a:buNone/>
            </a:pPr>
            <a:endParaRPr sz="3200" b="0" i="0" u="none" strike="noStrike" cap="none" dirty="0">
              <a:solidFill>
                <a:schemeClr val="dk1"/>
              </a:solidFill>
              <a:latin typeface="Arial"/>
              <a:ea typeface="Arial"/>
              <a:cs typeface="Arial"/>
              <a:sym typeface="Arial"/>
            </a:endParaRPr>
          </a:p>
        </p:txBody>
      </p:sp>
      <p:sp>
        <p:nvSpPr>
          <p:cNvPr id="132" name="Google Shape;132;p22"/>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US" sz="1400"/>
              <a:t>11</a:t>
            </a:fld>
            <a:endParaRPr sz="1400" dirty="0"/>
          </a:p>
        </p:txBody>
      </p:sp>
      <p:grpSp>
        <p:nvGrpSpPr>
          <p:cNvPr id="133" name="Google Shape;133;p22"/>
          <p:cNvGrpSpPr/>
          <p:nvPr/>
        </p:nvGrpSpPr>
        <p:grpSpPr>
          <a:xfrm>
            <a:off x="4441196" y="4583132"/>
            <a:ext cx="832320" cy="878636"/>
            <a:chOff x="3314400" y="2351700"/>
            <a:chExt cx="797700" cy="591475"/>
          </a:xfrm>
        </p:grpSpPr>
        <p:sp>
          <p:nvSpPr>
            <p:cNvPr id="134" name="Google Shape;134;p22"/>
            <p:cNvSpPr/>
            <p:nvPr/>
          </p:nvSpPr>
          <p:spPr>
            <a:xfrm>
              <a:off x="3314400" y="2392975"/>
              <a:ext cx="797700" cy="550200"/>
            </a:xfrm>
            <a:prstGeom prst="rect">
              <a:avLst/>
            </a:prstGeom>
            <a:solidFill>
              <a:srgbClr val="FF0000"/>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22"/>
            <p:cNvSpPr txBox="1"/>
            <p:nvPr/>
          </p:nvSpPr>
          <p:spPr>
            <a:xfrm>
              <a:off x="3472500" y="2351700"/>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3000"/>
                <a:buFont typeface="Arial"/>
                <a:buNone/>
              </a:pPr>
              <a:r>
                <a:rPr lang="en-US" sz="3000" b="1" i="0" u="none" strike="noStrike" cap="none" dirty="0">
                  <a:solidFill>
                    <a:srgbClr val="FFFFFF"/>
                  </a:solidFill>
                  <a:latin typeface="Arial"/>
                  <a:ea typeface="Arial"/>
                  <a:cs typeface="Arial"/>
                  <a:sym typeface="Arial"/>
                </a:rPr>
                <a:t>A</a:t>
              </a:r>
              <a:endParaRPr dirty="0"/>
            </a:p>
          </p:txBody>
        </p:sp>
      </p:grpSp>
      <p:grpSp>
        <p:nvGrpSpPr>
          <p:cNvPr id="136" name="Google Shape;136;p22"/>
          <p:cNvGrpSpPr/>
          <p:nvPr/>
        </p:nvGrpSpPr>
        <p:grpSpPr>
          <a:xfrm>
            <a:off x="5558025" y="4613770"/>
            <a:ext cx="832320" cy="878636"/>
            <a:chOff x="4384775" y="2372325"/>
            <a:chExt cx="797700" cy="591475"/>
          </a:xfrm>
        </p:grpSpPr>
        <p:sp>
          <p:nvSpPr>
            <p:cNvPr id="137" name="Google Shape;137;p22"/>
            <p:cNvSpPr/>
            <p:nvPr/>
          </p:nvSpPr>
          <p:spPr>
            <a:xfrm>
              <a:off x="4384775" y="2413600"/>
              <a:ext cx="797700" cy="550200"/>
            </a:xfrm>
            <a:prstGeom prst="rect">
              <a:avLst/>
            </a:prstGeom>
            <a:solidFill>
              <a:srgbClr val="6AA84F"/>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22"/>
            <p:cNvSpPr txBox="1"/>
            <p:nvPr/>
          </p:nvSpPr>
          <p:spPr>
            <a:xfrm>
              <a:off x="4542875" y="2372325"/>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3000"/>
                <a:buFont typeface="Arial"/>
                <a:buNone/>
              </a:pPr>
              <a:r>
                <a:rPr lang="en-US" sz="3000" b="1" i="0" u="none" strike="noStrike" cap="none">
                  <a:solidFill>
                    <a:srgbClr val="FFFFFF"/>
                  </a:solidFill>
                  <a:latin typeface="Arial"/>
                  <a:ea typeface="Arial"/>
                  <a:cs typeface="Arial"/>
                  <a:sym typeface="Arial"/>
                </a:rPr>
                <a:t>B</a:t>
              </a:r>
              <a:endParaRPr/>
            </a:p>
          </p:txBody>
        </p:sp>
      </p:grpSp>
      <p:grpSp>
        <p:nvGrpSpPr>
          <p:cNvPr id="139" name="Google Shape;139;p22"/>
          <p:cNvGrpSpPr/>
          <p:nvPr/>
        </p:nvGrpSpPr>
        <p:grpSpPr>
          <a:xfrm>
            <a:off x="6674855" y="4613788"/>
            <a:ext cx="832320" cy="878636"/>
            <a:chOff x="5455150" y="2372337"/>
            <a:chExt cx="797700" cy="591475"/>
          </a:xfrm>
        </p:grpSpPr>
        <p:sp>
          <p:nvSpPr>
            <p:cNvPr id="140" name="Google Shape;140;p22"/>
            <p:cNvSpPr/>
            <p:nvPr/>
          </p:nvSpPr>
          <p:spPr>
            <a:xfrm>
              <a:off x="5455150" y="2413612"/>
              <a:ext cx="797700" cy="550200"/>
            </a:xfrm>
            <a:prstGeom prst="rect">
              <a:avLst/>
            </a:prstGeom>
            <a:solidFill>
              <a:srgbClr val="FFFF00"/>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Google Shape;141;p22"/>
            <p:cNvSpPr txBox="1"/>
            <p:nvPr/>
          </p:nvSpPr>
          <p:spPr>
            <a:xfrm>
              <a:off x="5613250" y="2372337"/>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rgbClr val="000000"/>
                  </a:solidFill>
                  <a:latin typeface="Arial"/>
                  <a:ea typeface="Arial"/>
                  <a:cs typeface="Arial"/>
                  <a:sym typeface="Arial"/>
                </a:rPr>
                <a:t>C</a:t>
              </a:r>
              <a:endParaRPr/>
            </a:p>
          </p:txBody>
        </p:sp>
      </p:grpSp>
      <p:grpSp>
        <p:nvGrpSpPr>
          <p:cNvPr id="142" name="Google Shape;142;p22"/>
          <p:cNvGrpSpPr/>
          <p:nvPr/>
        </p:nvGrpSpPr>
        <p:grpSpPr>
          <a:xfrm>
            <a:off x="7745096" y="4612760"/>
            <a:ext cx="832320" cy="878636"/>
            <a:chOff x="6480875" y="2392987"/>
            <a:chExt cx="797700" cy="591475"/>
          </a:xfrm>
        </p:grpSpPr>
        <p:sp>
          <p:nvSpPr>
            <p:cNvPr id="143" name="Google Shape;143;p22"/>
            <p:cNvSpPr/>
            <p:nvPr/>
          </p:nvSpPr>
          <p:spPr>
            <a:xfrm>
              <a:off x="6480875" y="2434262"/>
              <a:ext cx="797700" cy="550200"/>
            </a:xfrm>
            <a:prstGeom prst="rect">
              <a:avLst/>
            </a:prstGeom>
            <a:solidFill>
              <a:srgbClr val="4A86E8"/>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22"/>
            <p:cNvSpPr txBox="1"/>
            <p:nvPr/>
          </p:nvSpPr>
          <p:spPr>
            <a:xfrm>
              <a:off x="6638975" y="2392987"/>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3000"/>
                <a:buFont typeface="Arial"/>
                <a:buNone/>
              </a:pPr>
              <a:r>
                <a:rPr lang="en-US" sz="3000" b="1" i="0" u="none" strike="noStrike" cap="none">
                  <a:solidFill>
                    <a:srgbClr val="FFFFFF"/>
                  </a:solidFill>
                  <a:latin typeface="Arial"/>
                  <a:ea typeface="Arial"/>
                  <a:cs typeface="Arial"/>
                  <a:sym typeface="Arial"/>
                </a:rPr>
                <a:t>D</a:t>
              </a:r>
              <a:endParaRPr/>
            </a:p>
          </p:txBody>
        </p:sp>
      </p:grpSp>
      <p:sp>
        <p:nvSpPr>
          <p:cNvPr id="145" name="Google Shape;145;p22"/>
          <p:cNvSpPr txBox="1"/>
          <p:nvPr/>
        </p:nvSpPr>
        <p:spPr>
          <a:xfrm>
            <a:off x="3776625" y="5723100"/>
            <a:ext cx="3562800" cy="678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en-US" sz="2800" b="0" i="0" u="none" strike="noStrike" cap="none" dirty="0">
                <a:solidFill>
                  <a:srgbClr val="000000"/>
                </a:solidFill>
                <a:latin typeface="Cambria"/>
                <a:ea typeface="Calibri"/>
                <a:cs typeface="Cambria"/>
                <a:sym typeface="Calibri"/>
              </a:rPr>
              <a:t>= I don’t know</a:t>
            </a:r>
            <a:endParaRPr sz="2800" dirty="0">
              <a:latin typeface="Cambria"/>
              <a:cs typeface="Cambria"/>
            </a:endParaRPr>
          </a:p>
        </p:txBody>
      </p:sp>
      <p:grpSp>
        <p:nvGrpSpPr>
          <p:cNvPr id="2" name="Group 1"/>
          <p:cNvGrpSpPr/>
          <p:nvPr/>
        </p:nvGrpSpPr>
        <p:grpSpPr>
          <a:xfrm>
            <a:off x="1800115" y="5241681"/>
            <a:ext cx="1595400" cy="1151641"/>
            <a:chOff x="1800115" y="5241681"/>
            <a:chExt cx="1595400" cy="1151641"/>
          </a:xfrm>
        </p:grpSpPr>
        <p:sp>
          <p:nvSpPr>
            <p:cNvPr id="148" name="Google Shape;148;p22"/>
            <p:cNvSpPr/>
            <p:nvPr/>
          </p:nvSpPr>
          <p:spPr>
            <a:xfrm>
              <a:off x="1800115" y="5282956"/>
              <a:ext cx="797700" cy="550200"/>
            </a:xfrm>
            <a:prstGeom prst="rect">
              <a:avLst/>
            </a:prstGeom>
            <a:solidFill>
              <a:srgbClr val="FF0000"/>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3000" b="0" i="0" u="none" strike="noStrike" cap="none" dirty="0" smtClean="0">
                  <a:solidFill>
                    <a:schemeClr val="bg1"/>
                  </a:solidFill>
                  <a:latin typeface="Arial"/>
                  <a:ea typeface="Arial"/>
                  <a:cs typeface="Arial"/>
                  <a:sym typeface="Arial"/>
                </a:rPr>
                <a:t>A</a:t>
              </a:r>
              <a:endParaRPr sz="3000" b="0" i="0" u="none" strike="noStrike" cap="none" dirty="0">
                <a:solidFill>
                  <a:schemeClr val="bg1"/>
                </a:solidFill>
                <a:latin typeface="Arial"/>
                <a:ea typeface="Arial"/>
                <a:cs typeface="Arial"/>
                <a:sym typeface="Arial"/>
              </a:endParaRPr>
            </a:p>
          </p:txBody>
        </p:sp>
        <p:grpSp>
          <p:nvGrpSpPr>
            <p:cNvPr id="150" name="Google Shape;150;p22"/>
            <p:cNvGrpSpPr/>
            <p:nvPr/>
          </p:nvGrpSpPr>
          <p:grpSpPr>
            <a:xfrm>
              <a:off x="2597815" y="5241681"/>
              <a:ext cx="797700" cy="591475"/>
              <a:chOff x="1692750" y="3116075"/>
              <a:chExt cx="797700" cy="591475"/>
            </a:xfrm>
          </p:grpSpPr>
          <p:sp>
            <p:nvSpPr>
              <p:cNvPr id="151" name="Google Shape;151;p22"/>
              <p:cNvSpPr/>
              <p:nvPr/>
            </p:nvSpPr>
            <p:spPr>
              <a:xfrm>
                <a:off x="1692750" y="3157350"/>
                <a:ext cx="797700" cy="550200"/>
              </a:xfrm>
              <a:prstGeom prst="rect">
                <a:avLst/>
              </a:prstGeom>
              <a:solidFill>
                <a:srgbClr val="6AA84F"/>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p22"/>
              <p:cNvSpPr txBox="1"/>
              <p:nvPr/>
            </p:nvSpPr>
            <p:spPr>
              <a:xfrm>
                <a:off x="1850850" y="3116075"/>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3000"/>
                  <a:buFont typeface="Arial"/>
                  <a:buNone/>
                </a:pPr>
                <a:r>
                  <a:rPr lang="en-US" sz="3000" b="1" i="0" u="none" strike="noStrike" cap="none" dirty="0">
                    <a:solidFill>
                      <a:srgbClr val="FFFFFF"/>
                    </a:solidFill>
                    <a:latin typeface="Arial"/>
                    <a:ea typeface="Arial"/>
                    <a:cs typeface="Arial"/>
                    <a:sym typeface="Arial"/>
                  </a:rPr>
                  <a:t>B</a:t>
                </a:r>
                <a:endParaRPr dirty="0"/>
              </a:p>
            </p:txBody>
          </p:sp>
        </p:grpSp>
        <p:grpSp>
          <p:nvGrpSpPr>
            <p:cNvPr id="153" name="Google Shape;153;p22"/>
            <p:cNvGrpSpPr/>
            <p:nvPr/>
          </p:nvGrpSpPr>
          <p:grpSpPr>
            <a:xfrm>
              <a:off x="1800115" y="5780505"/>
              <a:ext cx="797700" cy="612817"/>
              <a:chOff x="895050" y="3633557"/>
              <a:chExt cx="797700" cy="612817"/>
            </a:xfrm>
          </p:grpSpPr>
          <p:sp>
            <p:nvSpPr>
              <p:cNvPr id="154" name="Google Shape;154;p22"/>
              <p:cNvSpPr/>
              <p:nvPr/>
            </p:nvSpPr>
            <p:spPr>
              <a:xfrm>
                <a:off x="895050" y="3696174"/>
                <a:ext cx="797700" cy="550200"/>
              </a:xfrm>
              <a:prstGeom prst="rect">
                <a:avLst/>
              </a:prstGeom>
              <a:solidFill>
                <a:srgbClr val="FFFF00"/>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22"/>
              <p:cNvSpPr txBox="1"/>
              <p:nvPr/>
            </p:nvSpPr>
            <p:spPr>
              <a:xfrm>
                <a:off x="1053150" y="3633557"/>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rgbClr val="000000"/>
                    </a:solidFill>
                    <a:latin typeface="Arial"/>
                    <a:ea typeface="Arial"/>
                    <a:cs typeface="Arial"/>
                    <a:sym typeface="Arial"/>
                  </a:rPr>
                  <a:t>C</a:t>
                </a:r>
                <a:endParaRPr/>
              </a:p>
            </p:txBody>
          </p:sp>
        </p:grpSp>
        <p:grpSp>
          <p:nvGrpSpPr>
            <p:cNvPr id="156" name="Google Shape;156;p22"/>
            <p:cNvGrpSpPr/>
            <p:nvPr/>
          </p:nvGrpSpPr>
          <p:grpSpPr>
            <a:xfrm>
              <a:off x="2597815" y="5801143"/>
              <a:ext cx="797700" cy="591475"/>
              <a:chOff x="1692750" y="3707550"/>
              <a:chExt cx="797700" cy="591475"/>
            </a:xfrm>
          </p:grpSpPr>
          <p:sp>
            <p:nvSpPr>
              <p:cNvPr id="157" name="Google Shape;157;p22"/>
              <p:cNvSpPr/>
              <p:nvPr/>
            </p:nvSpPr>
            <p:spPr>
              <a:xfrm>
                <a:off x="1692750" y="3748825"/>
                <a:ext cx="797700" cy="550200"/>
              </a:xfrm>
              <a:prstGeom prst="rect">
                <a:avLst/>
              </a:prstGeom>
              <a:solidFill>
                <a:srgbClr val="4A86E8"/>
              </a:solidFill>
              <a:ln w="9525" cap="flat" cmpd="sng">
                <a:solidFill>
                  <a:srgbClr val="233A4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22"/>
              <p:cNvSpPr txBox="1"/>
              <p:nvPr/>
            </p:nvSpPr>
            <p:spPr>
              <a:xfrm>
                <a:off x="1850850" y="3707550"/>
                <a:ext cx="481500" cy="44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3000"/>
                  <a:buFont typeface="Arial"/>
                  <a:buNone/>
                </a:pPr>
                <a:r>
                  <a:rPr lang="en-US" sz="3000" b="1" i="0" u="none" strike="noStrike" cap="none">
                    <a:solidFill>
                      <a:srgbClr val="FFFFFF"/>
                    </a:solidFill>
                    <a:latin typeface="Arial"/>
                    <a:ea typeface="Arial"/>
                    <a:cs typeface="Arial"/>
                    <a:sym typeface="Arial"/>
                  </a:rPr>
                  <a:t>D</a:t>
                </a:r>
                <a:endParaRPr/>
              </a:p>
            </p:txBody>
          </p:sp>
        </p:grpSp>
      </p:grpSp>
      <p:sp>
        <p:nvSpPr>
          <p:cNvPr id="159" name="Google Shape;159;p22"/>
          <p:cNvSpPr/>
          <p:nvPr/>
        </p:nvSpPr>
        <p:spPr>
          <a:xfrm>
            <a:off x="1695090" y="5142773"/>
            <a:ext cx="1846200" cy="1389900"/>
          </a:xfrm>
          <a:prstGeom prst="rect">
            <a:avLst/>
          </a:prstGeom>
          <a:noFill/>
          <a:ln w="19050" cap="flat" cmpd="sng">
            <a:solidFill>
              <a:srgbClr val="233A44"/>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233A44"/>
              </a:solidFill>
              <a:latin typeface="Arial"/>
              <a:ea typeface="Arial"/>
              <a:cs typeface="Arial"/>
              <a:sym typeface="Aria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1">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build="p"/>
      <p:bldP spid="145" grpId="0"/>
      <p:bldP spid="15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3"/>
          <p:cNvSpPr txBox="1">
            <a:spLocks noGrp="1"/>
          </p:cNvSpPr>
          <p:nvPr>
            <p:ph type="title"/>
          </p:nvPr>
        </p:nvSpPr>
        <p:spPr>
          <a:xfrm>
            <a:off x="843937" y="249372"/>
            <a:ext cx="7505700" cy="170576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Question: What is the most commonly fractured bone in the human body?</a:t>
            </a:r>
            <a:endParaRPr sz="3000" b="0" i="0" u="none" strike="noStrike" cap="none" dirty="0">
              <a:solidFill>
                <a:srgbClr val="660066"/>
              </a:solidFill>
              <a:latin typeface="Nunito"/>
              <a:ea typeface="Nunito"/>
              <a:cs typeface="Nunito"/>
              <a:sym typeface="Nunito"/>
            </a:endParaRPr>
          </a:p>
        </p:txBody>
      </p:sp>
      <p:sp>
        <p:nvSpPr>
          <p:cNvPr id="166" name="Google Shape;166;p23"/>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t>12</a:t>
            </a:fld>
            <a:endParaRPr sz="1400" dirty="0"/>
          </a:p>
        </p:txBody>
      </p:sp>
      <p:graphicFrame>
        <p:nvGraphicFramePr>
          <p:cNvPr id="165" name="Google Shape;165;p23"/>
          <p:cNvGraphicFramePr/>
          <p:nvPr>
            <p:extLst>
              <p:ext uri="{D42A27DB-BD31-4B8C-83A1-F6EECF244321}">
                <p14:modId xmlns:p14="http://schemas.microsoft.com/office/powerpoint/2010/main" val="1660637145"/>
              </p:ext>
            </p:extLst>
          </p:nvPr>
        </p:nvGraphicFramePr>
        <p:xfrm>
          <a:off x="512387" y="2301467"/>
          <a:ext cx="7837250" cy="3106575"/>
        </p:xfrm>
        <a:graphic>
          <a:graphicData uri="http://schemas.openxmlformats.org/drawingml/2006/table">
            <a:tbl>
              <a:tblPr>
                <a:noFill/>
                <a:tableStyleId>{D9FC7121-DF76-4E5F-8971-83F08981430D}</a:tableStyleId>
              </a:tblPr>
              <a:tblGrid>
                <a:gridCol w="3931800"/>
                <a:gridCol w="3905450"/>
              </a:tblGrid>
              <a:tr h="1536600">
                <a:tc>
                  <a:txBody>
                    <a:bodyPr/>
                    <a:lstStyle/>
                    <a:p>
                      <a:pPr marL="0" marR="0" lvl="0" indent="0" algn="l" rtl="0">
                        <a:lnSpc>
                          <a:spcPct val="100000"/>
                        </a:lnSpc>
                        <a:spcBef>
                          <a:spcPts val="0"/>
                        </a:spcBef>
                        <a:spcAft>
                          <a:spcPts val="0"/>
                        </a:spcAft>
                        <a:buClr>
                          <a:schemeClr val="dk2"/>
                        </a:buClr>
                        <a:buSzPts val="2400"/>
                        <a:buFontTx/>
                        <a:buNone/>
                      </a:pPr>
                      <a:r>
                        <a:rPr lang="en-US" sz="3600" dirty="0" smtClean="0">
                          <a:solidFill>
                            <a:schemeClr val="dk2"/>
                          </a:solidFill>
                        </a:rPr>
                        <a:t>A) clavicle </a:t>
                      </a:r>
                      <a:r>
                        <a:rPr lang="en-US" sz="3600" dirty="0">
                          <a:solidFill>
                            <a:schemeClr val="dk2"/>
                          </a:solidFill>
                        </a:rPr>
                        <a:t>(collarbone)</a:t>
                      </a:r>
                      <a:endParaRPr sz="3600" u="none" strike="noStrike" cap="none" dirty="0">
                        <a:solidFill>
                          <a:schemeClr val="dk2"/>
                        </a:solidFill>
                      </a:endParaRPr>
                    </a:p>
                  </a:txBody>
                  <a:tcPr marL="91425" marR="91425" marT="121900" marB="121900">
                    <a:solidFill>
                      <a:srgbClr val="E06666"/>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B) </a:t>
                      </a:r>
                      <a:r>
                        <a:rPr lang="en-US" sz="3600" dirty="0">
                          <a:solidFill>
                            <a:srgbClr val="233A44"/>
                          </a:solidFill>
                        </a:rPr>
                        <a:t>hip</a:t>
                      </a:r>
                      <a:endParaRPr sz="3600" u="none" strike="noStrike" cap="none" dirty="0">
                        <a:solidFill>
                          <a:srgbClr val="233A44"/>
                        </a:solidFill>
                      </a:endParaRPr>
                    </a:p>
                  </a:txBody>
                  <a:tcPr marL="91425" marR="91425" marT="121900" marB="121900">
                    <a:solidFill>
                      <a:srgbClr val="93C47D"/>
                    </a:solidFill>
                  </a:tcPr>
                </a:tc>
              </a:tr>
              <a:tr h="1569975">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C) </a:t>
                      </a:r>
                      <a:r>
                        <a:rPr lang="en-US" sz="3600" dirty="0">
                          <a:solidFill>
                            <a:srgbClr val="233A44"/>
                          </a:solidFill>
                        </a:rPr>
                        <a:t>ankle</a:t>
                      </a:r>
                      <a:endParaRPr sz="3600" u="none" strike="noStrike" cap="none" dirty="0">
                        <a:solidFill>
                          <a:srgbClr val="233A44"/>
                        </a:solidFill>
                      </a:endParaRPr>
                    </a:p>
                  </a:txBody>
                  <a:tcPr marL="91425" marR="91425" marT="121900" marB="121900">
                    <a:solidFill>
                      <a:srgbClr val="FFFF00"/>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D) </a:t>
                      </a:r>
                      <a:r>
                        <a:rPr lang="en-US" sz="3600" dirty="0">
                          <a:solidFill>
                            <a:srgbClr val="233A44"/>
                          </a:solidFill>
                        </a:rPr>
                        <a:t>scaphoid (wrist bone)</a:t>
                      </a:r>
                      <a:endParaRPr sz="3600" u="none" strike="noStrike" cap="none" dirty="0"/>
                    </a:p>
                  </a:txBody>
                  <a:tcPr marL="91425" marR="91425" marT="121900" marB="121900">
                    <a:solidFill>
                      <a:srgbClr val="6D9EEB"/>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4"/>
          <p:cNvSpPr txBox="1">
            <a:spLocks noGrp="1"/>
          </p:cNvSpPr>
          <p:nvPr>
            <p:ph type="title"/>
          </p:nvPr>
        </p:nvSpPr>
        <p:spPr>
          <a:xfrm>
            <a:off x="819150" y="595700"/>
            <a:ext cx="7505700" cy="1272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Answer: What is the most commonly fractured bone in the human body?</a:t>
            </a:r>
            <a:endParaRPr sz="3000" b="0" i="0" u="none" strike="noStrike" cap="none" dirty="0">
              <a:solidFill>
                <a:srgbClr val="660066"/>
              </a:solidFill>
              <a:latin typeface="Nunito"/>
              <a:ea typeface="Nunito"/>
              <a:cs typeface="Nunito"/>
              <a:sym typeface="Nunito"/>
            </a:endParaRPr>
          </a:p>
        </p:txBody>
      </p:sp>
      <p:sp>
        <p:nvSpPr>
          <p:cNvPr id="173" name="Google Shape;173;p24"/>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solidFill>
                  <a:srgbClr val="FFFFFF"/>
                </a:solidFill>
              </a:rPr>
              <a:t>13</a:t>
            </a:fld>
            <a:endParaRPr sz="1400" dirty="0">
              <a:solidFill>
                <a:srgbClr val="FFFFFF"/>
              </a:solidFill>
            </a:endParaRPr>
          </a:p>
        </p:txBody>
      </p:sp>
      <p:graphicFrame>
        <p:nvGraphicFramePr>
          <p:cNvPr id="172" name="Google Shape;172;p24"/>
          <p:cNvGraphicFramePr/>
          <p:nvPr>
            <p:extLst>
              <p:ext uri="{D42A27DB-BD31-4B8C-83A1-F6EECF244321}">
                <p14:modId xmlns:p14="http://schemas.microsoft.com/office/powerpoint/2010/main" val="52011347"/>
              </p:ext>
            </p:extLst>
          </p:nvPr>
        </p:nvGraphicFramePr>
        <p:xfrm>
          <a:off x="2606112" y="2750124"/>
          <a:ext cx="3931800" cy="1394300"/>
        </p:xfrm>
        <a:graphic>
          <a:graphicData uri="http://schemas.openxmlformats.org/drawingml/2006/table">
            <a:tbl>
              <a:tblPr>
                <a:noFill/>
                <a:tableStyleId>{D9FC7121-DF76-4E5F-8971-83F08981430D}</a:tableStyleId>
              </a:tblPr>
              <a:tblGrid>
                <a:gridCol w="3931800"/>
              </a:tblGrid>
              <a:tr h="1394300">
                <a:tc>
                  <a:txBody>
                    <a:bodyPr/>
                    <a:lstStyle/>
                    <a:p>
                      <a:pPr marL="76200" marR="0" lvl="0" indent="0" algn="l" rtl="0">
                        <a:lnSpc>
                          <a:spcPct val="100000"/>
                        </a:lnSpc>
                        <a:spcBef>
                          <a:spcPts val="0"/>
                        </a:spcBef>
                        <a:spcAft>
                          <a:spcPts val="0"/>
                        </a:spcAft>
                        <a:buClr>
                          <a:schemeClr val="dk2"/>
                        </a:buClr>
                        <a:buSzPts val="2400"/>
                        <a:buFontTx/>
                        <a:buNone/>
                      </a:pPr>
                      <a:r>
                        <a:rPr lang="en-US" sz="3600" dirty="0" smtClean="0">
                          <a:solidFill>
                            <a:schemeClr val="dk2"/>
                          </a:solidFill>
                        </a:rPr>
                        <a:t>A) clavicle </a:t>
                      </a:r>
                      <a:r>
                        <a:rPr lang="en-US" sz="3600" dirty="0">
                          <a:solidFill>
                            <a:schemeClr val="dk2"/>
                          </a:solidFill>
                        </a:rPr>
                        <a:t>(collarbone)</a:t>
                      </a:r>
                      <a:endParaRPr sz="3600" u="none" strike="noStrike" cap="none" dirty="0">
                        <a:solidFill>
                          <a:schemeClr val="dk2"/>
                        </a:solidFill>
                      </a:endParaRPr>
                    </a:p>
                  </a:txBody>
                  <a:tcPr marL="91425" marR="91425" marT="121900" marB="121900">
                    <a:solidFill>
                      <a:srgbClr val="E06666"/>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7"/>
          <p:cNvSpPr txBox="1">
            <a:spLocks noGrp="1"/>
          </p:cNvSpPr>
          <p:nvPr>
            <p:ph type="title"/>
          </p:nvPr>
        </p:nvSpPr>
        <p:spPr>
          <a:xfrm>
            <a:off x="487600" y="234943"/>
            <a:ext cx="8222910" cy="790704"/>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Question: What causes night and day?</a:t>
            </a:r>
            <a:endParaRPr sz="3000" b="0" i="0" u="none" strike="noStrike" cap="none" dirty="0">
              <a:solidFill>
                <a:srgbClr val="660066"/>
              </a:solidFill>
              <a:latin typeface="Nunito"/>
              <a:ea typeface="Nunito"/>
              <a:cs typeface="Nunito"/>
              <a:sym typeface="Nunito"/>
            </a:endParaRPr>
          </a:p>
        </p:txBody>
      </p:sp>
      <p:sp>
        <p:nvSpPr>
          <p:cNvPr id="194" name="Google Shape;194;p2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000">
                <a:solidFill>
                  <a:schemeClr val="dk2"/>
                </a:solidFill>
              </a:rPr>
              <a:t>14</a:t>
            </a:fld>
            <a:endParaRPr sz="1000">
              <a:solidFill>
                <a:schemeClr val="dk2"/>
              </a:solidFill>
            </a:endParaRPr>
          </a:p>
        </p:txBody>
      </p:sp>
      <p:graphicFrame>
        <p:nvGraphicFramePr>
          <p:cNvPr id="193" name="Google Shape;193;p27"/>
          <p:cNvGraphicFramePr/>
          <p:nvPr>
            <p:extLst>
              <p:ext uri="{D42A27DB-BD31-4B8C-83A1-F6EECF244321}">
                <p14:modId xmlns:p14="http://schemas.microsoft.com/office/powerpoint/2010/main" val="632974762"/>
              </p:ext>
            </p:extLst>
          </p:nvPr>
        </p:nvGraphicFramePr>
        <p:xfrm>
          <a:off x="635208" y="1201870"/>
          <a:ext cx="7837250" cy="4876719"/>
        </p:xfrm>
        <a:graphic>
          <a:graphicData uri="http://schemas.openxmlformats.org/drawingml/2006/table">
            <a:tbl>
              <a:tblPr>
                <a:noFill/>
                <a:tableStyleId>{D9FC7121-DF76-4E5F-8971-83F08981430D}</a:tableStyleId>
              </a:tblPr>
              <a:tblGrid>
                <a:gridCol w="3931800"/>
                <a:gridCol w="3905450"/>
              </a:tblGrid>
              <a:tr h="2669895">
                <a:tc>
                  <a:txBody>
                    <a:bodyPr/>
                    <a:lstStyle/>
                    <a:p>
                      <a:pPr marL="533400" marR="0" lvl="0" indent="-533400" algn="l" rtl="0">
                        <a:lnSpc>
                          <a:spcPct val="100000"/>
                        </a:lnSpc>
                        <a:spcBef>
                          <a:spcPts val="0"/>
                        </a:spcBef>
                        <a:spcAft>
                          <a:spcPts val="0"/>
                        </a:spcAft>
                        <a:buClr>
                          <a:schemeClr val="dk2"/>
                        </a:buClr>
                        <a:buSzPts val="3200"/>
                        <a:buFont typeface="Arial"/>
                        <a:buNone/>
                      </a:pPr>
                      <a:r>
                        <a:rPr lang="en-US" sz="3600" u="none" strike="noStrike" cap="none" dirty="0">
                          <a:solidFill>
                            <a:schemeClr val="dk2"/>
                          </a:solidFill>
                        </a:rPr>
                        <a:t>A) </a:t>
                      </a:r>
                      <a:r>
                        <a:rPr lang="en-US" sz="3600" dirty="0">
                          <a:solidFill>
                            <a:schemeClr val="dk2"/>
                          </a:solidFill>
                        </a:rPr>
                        <a:t>The Earth moves into and out of the Moon’s shadow.</a:t>
                      </a:r>
                      <a:endParaRPr sz="3600" u="none" strike="noStrike" cap="none" dirty="0">
                        <a:solidFill>
                          <a:schemeClr val="dk2"/>
                        </a:solidFill>
                      </a:endParaRPr>
                    </a:p>
                  </a:txBody>
                  <a:tcPr marL="91425" marR="91425" marT="121900" marB="121900">
                    <a:solidFill>
                      <a:srgbClr val="E06666"/>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B) </a:t>
                      </a:r>
                      <a:r>
                        <a:rPr lang="en-US" sz="3600" dirty="0">
                          <a:solidFill>
                            <a:srgbClr val="233A44"/>
                          </a:solidFill>
                        </a:rPr>
                        <a:t>The Earth spins on its axis. </a:t>
                      </a:r>
                      <a:endParaRPr sz="3600" u="none" strike="noStrike" cap="none" dirty="0">
                        <a:solidFill>
                          <a:srgbClr val="233A44"/>
                        </a:solidFill>
                      </a:endParaRPr>
                    </a:p>
                  </a:txBody>
                  <a:tcPr marL="91425" marR="91425" marT="121900" marB="121900">
                    <a:solidFill>
                      <a:srgbClr val="93C47D"/>
                    </a:solidFill>
                  </a:tcPr>
                </a:tc>
              </a:tr>
              <a:tr h="1569975">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C) </a:t>
                      </a:r>
                      <a:r>
                        <a:rPr lang="en-US" sz="3600" dirty="0">
                          <a:solidFill>
                            <a:srgbClr val="233A44"/>
                          </a:solidFill>
                        </a:rPr>
                        <a:t>The Sun goes around the Earth.</a:t>
                      </a:r>
                      <a:endParaRPr sz="3600" u="none" strike="noStrike" cap="none" dirty="0">
                        <a:solidFill>
                          <a:srgbClr val="233A44"/>
                        </a:solidFill>
                      </a:endParaRPr>
                    </a:p>
                  </a:txBody>
                  <a:tcPr marL="91425" marR="91425" marT="121900" marB="121900">
                    <a:solidFill>
                      <a:srgbClr val="FFFF00"/>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D) </a:t>
                      </a:r>
                      <a:r>
                        <a:rPr lang="en-US" sz="3600" dirty="0">
                          <a:solidFill>
                            <a:srgbClr val="233A44"/>
                          </a:solidFill>
                        </a:rPr>
                        <a:t>Clouds block the Sun’s light. </a:t>
                      </a:r>
                      <a:endParaRPr sz="3600" u="none" strike="noStrike" cap="none" dirty="0"/>
                    </a:p>
                  </a:txBody>
                  <a:tcPr marL="91425" marR="91425" marT="121900" marB="121900">
                    <a:solidFill>
                      <a:srgbClr val="6D9EEB"/>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8"/>
          <p:cNvSpPr txBox="1">
            <a:spLocks noGrp="1"/>
          </p:cNvSpPr>
          <p:nvPr>
            <p:ph type="title"/>
          </p:nvPr>
        </p:nvSpPr>
        <p:spPr>
          <a:xfrm>
            <a:off x="819150" y="595700"/>
            <a:ext cx="7505700" cy="1272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Answer: What causes night and day?</a:t>
            </a:r>
            <a:endParaRPr sz="3000" b="0" i="0" u="none" strike="noStrike" cap="none" dirty="0">
              <a:solidFill>
                <a:srgbClr val="660066"/>
              </a:solidFill>
              <a:latin typeface="Nunito"/>
              <a:ea typeface="Nunito"/>
              <a:cs typeface="Nunito"/>
              <a:sym typeface="Nunito"/>
            </a:endParaRPr>
          </a:p>
        </p:txBody>
      </p:sp>
      <p:sp>
        <p:nvSpPr>
          <p:cNvPr id="201" name="Google Shape;201;p28"/>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t>15</a:t>
            </a:fld>
            <a:endParaRPr sz="1400" dirty="0"/>
          </a:p>
        </p:txBody>
      </p:sp>
      <p:graphicFrame>
        <p:nvGraphicFramePr>
          <p:cNvPr id="200" name="Google Shape;200;p28"/>
          <p:cNvGraphicFramePr/>
          <p:nvPr>
            <p:extLst>
              <p:ext uri="{D42A27DB-BD31-4B8C-83A1-F6EECF244321}">
                <p14:modId xmlns:p14="http://schemas.microsoft.com/office/powerpoint/2010/main" val="2621401758"/>
              </p:ext>
            </p:extLst>
          </p:nvPr>
        </p:nvGraphicFramePr>
        <p:xfrm>
          <a:off x="2619287" y="2274117"/>
          <a:ext cx="3905450" cy="1889719"/>
        </p:xfrm>
        <a:graphic>
          <a:graphicData uri="http://schemas.openxmlformats.org/drawingml/2006/table">
            <a:tbl>
              <a:tblPr>
                <a:noFill/>
                <a:tableStyleId>{D9FC7121-DF76-4E5F-8971-83F08981430D}</a:tableStyleId>
              </a:tblPr>
              <a:tblGrid>
                <a:gridCol w="3905450"/>
              </a:tblGrid>
              <a:tr h="1481975">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B) </a:t>
                      </a:r>
                      <a:r>
                        <a:rPr lang="en-US" sz="3600" dirty="0">
                          <a:solidFill>
                            <a:srgbClr val="233A44"/>
                          </a:solidFill>
                        </a:rPr>
                        <a:t>The Earth spins on its axis. </a:t>
                      </a:r>
                      <a:endParaRPr sz="3600" u="none" strike="noStrike" cap="none" dirty="0">
                        <a:solidFill>
                          <a:srgbClr val="233A44"/>
                        </a:solidFill>
                      </a:endParaRPr>
                    </a:p>
                  </a:txBody>
                  <a:tcPr marL="91425" marR="91425" marT="121900" marB="121900">
                    <a:solidFill>
                      <a:srgbClr val="93C47D"/>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9"/>
          <p:cNvSpPr txBox="1">
            <a:spLocks noGrp="1"/>
          </p:cNvSpPr>
          <p:nvPr>
            <p:ph type="title"/>
          </p:nvPr>
        </p:nvSpPr>
        <p:spPr>
          <a:xfrm>
            <a:off x="819150" y="595700"/>
            <a:ext cx="7505700" cy="1272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Question: Which of the following is not a typical side effect of aspirin</a:t>
            </a:r>
            <a:r>
              <a:rPr lang="en-US" dirty="0">
                <a:solidFill>
                  <a:srgbClr val="9E7C38"/>
                </a:solidFill>
              </a:rPr>
              <a:t>?</a:t>
            </a:r>
            <a:endParaRPr sz="3000" b="0" i="0" u="none" strike="noStrike" cap="none" dirty="0">
              <a:solidFill>
                <a:srgbClr val="9E7C38"/>
              </a:solidFill>
              <a:latin typeface="Nunito"/>
              <a:ea typeface="Nunito"/>
              <a:cs typeface="Nunito"/>
              <a:sym typeface="Nunito"/>
            </a:endParaRPr>
          </a:p>
        </p:txBody>
      </p:sp>
      <p:sp>
        <p:nvSpPr>
          <p:cNvPr id="208" name="Google Shape;208;p2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solidFill>
                  <a:srgbClr val="FFFFFF"/>
                </a:solidFill>
              </a:rPr>
              <a:t>16</a:t>
            </a:fld>
            <a:endParaRPr sz="1400" dirty="0">
              <a:solidFill>
                <a:srgbClr val="FFFFFF"/>
              </a:solidFill>
            </a:endParaRPr>
          </a:p>
        </p:txBody>
      </p:sp>
      <p:graphicFrame>
        <p:nvGraphicFramePr>
          <p:cNvPr id="207" name="Google Shape;207;p29"/>
          <p:cNvGraphicFramePr/>
          <p:nvPr>
            <p:extLst>
              <p:ext uri="{D42A27DB-BD31-4B8C-83A1-F6EECF244321}">
                <p14:modId xmlns:p14="http://schemas.microsoft.com/office/powerpoint/2010/main" val="1691388951"/>
              </p:ext>
            </p:extLst>
          </p:nvPr>
        </p:nvGraphicFramePr>
        <p:xfrm>
          <a:off x="512387" y="2301467"/>
          <a:ext cx="7837250" cy="3106575"/>
        </p:xfrm>
        <a:graphic>
          <a:graphicData uri="http://schemas.openxmlformats.org/drawingml/2006/table">
            <a:tbl>
              <a:tblPr>
                <a:noFill/>
                <a:tableStyleId>{D9FC7121-DF76-4E5F-8971-83F08981430D}</a:tableStyleId>
              </a:tblPr>
              <a:tblGrid>
                <a:gridCol w="3931800"/>
                <a:gridCol w="3905450"/>
              </a:tblGrid>
              <a:tr h="1536600">
                <a:tc>
                  <a:txBody>
                    <a:bodyPr/>
                    <a:lstStyle/>
                    <a:p>
                      <a:pPr marL="533400" marR="0" lvl="0" indent="-533400" algn="l" rtl="0">
                        <a:lnSpc>
                          <a:spcPct val="100000"/>
                        </a:lnSpc>
                        <a:spcBef>
                          <a:spcPts val="0"/>
                        </a:spcBef>
                        <a:spcAft>
                          <a:spcPts val="0"/>
                        </a:spcAft>
                        <a:buClr>
                          <a:schemeClr val="dk2"/>
                        </a:buClr>
                        <a:buSzPts val="3200"/>
                        <a:buFont typeface="Arial"/>
                        <a:buNone/>
                      </a:pPr>
                      <a:r>
                        <a:rPr lang="en-US" sz="3600" u="none" strike="noStrike" cap="none" dirty="0">
                          <a:solidFill>
                            <a:schemeClr val="dk2"/>
                          </a:solidFill>
                        </a:rPr>
                        <a:t>A) dry cou</a:t>
                      </a:r>
                      <a:r>
                        <a:rPr lang="en-US" sz="3600" dirty="0">
                          <a:solidFill>
                            <a:schemeClr val="dk2"/>
                          </a:solidFill>
                        </a:rPr>
                        <a:t>gh</a:t>
                      </a:r>
                      <a:endParaRPr sz="3600" u="none" strike="noStrike" cap="none" dirty="0">
                        <a:solidFill>
                          <a:schemeClr val="dk2"/>
                        </a:solidFill>
                      </a:endParaRPr>
                    </a:p>
                  </a:txBody>
                  <a:tcPr marL="91425" marR="91425" marT="121900" marB="121900">
                    <a:solidFill>
                      <a:srgbClr val="E06666"/>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a:solidFill>
                            <a:srgbClr val="233A44"/>
                          </a:solidFill>
                        </a:rPr>
                        <a:t>B) tinnitis</a:t>
                      </a:r>
                      <a:endParaRPr sz="3600" u="none" strike="noStrike" cap="none">
                        <a:solidFill>
                          <a:srgbClr val="233A44"/>
                        </a:solidFill>
                      </a:endParaRPr>
                    </a:p>
                  </a:txBody>
                  <a:tcPr marL="91425" marR="91425" marT="121900" marB="121900">
                    <a:solidFill>
                      <a:srgbClr val="93C47D"/>
                    </a:solidFill>
                  </a:tcPr>
                </a:tc>
              </a:tr>
              <a:tr h="1569975">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C) stomach </a:t>
                      </a:r>
                      <a:r>
                        <a:rPr lang="en-US" sz="3600" dirty="0">
                          <a:solidFill>
                            <a:srgbClr val="233A44"/>
                          </a:solidFill>
                        </a:rPr>
                        <a:t>ulcers</a:t>
                      </a:r>
                      <a:endParaRPr sz="3600" u="none" strike="noStrike" cap="none" dirty="0">
                        <a:solidFill>
                          <a:srgbClr val="233A44"/>
                        </a:solidFill>
                      </a:endParaRPr>
                    </a:p>
                  </a:txBody>
                  <a:tcPr marL="91425" marR="91425" marT="121900" marB="121900">
                    <a:solidFill>
                      <a:srgbClr val="FFFF00"/>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D) spontaneous b</a:t>
                      </a:r>
                      <a:r>
                        <a:rPr lang="en-US" sz="3600" dirty="0">
                          <a:solidFill>
                            <a:srgbClr val="233A44"/>
                          </a:solidFill>
                        </a:rPr>
                        <a:t>ruising</a:t>
                      </a:r>
                      <a:endParaRPr sz="3600" u="none" strike="noStrike" cap="none" dirty="0"/>
                    </a:p>
                  </a:txBody>
                  <a:tcPr marL="91425" marR="91425" marT="121900" marB="121900">
                    <a:solidFill>
                      <a:srgbClr val="6D9EEB"/>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0"/>
          <p:cNvSpPr txBox="1">
            <a:spLocks noGrp="1"/>
          </p:cNvSpPr>
          <p:nvPr>
            <p:ph type="title"/>
          </p:nvPr>
        </p:nvSpPr>
        <p:spPr>
          <a:xfrm>
            <a:off x="819150" y="595700"/>
            <a:ext cx="7505700" cy="1272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Answer: Which of the following is not a typical side effect of aspirin?</a:t>
            </a:r>
            <a:endParaRPr sz="3000" b="0" i="0" u="none" strike="noStrike" cap="none" dirty="0">
              <a:solidFill>
                <a:srgbClr val="660066"/>
              </a:solidFill>
              <a:latin typeface="Nunito"/>
              <a:ea typeface="Nunito"/>
              <a:cs typeface="Nunito"/>
              <a:sym typeface="Nunito"/>
            </a:endParaRPr>
          </a:p>
        </p:txBody>
      </p:sp>
      <p:sp>
        <p:nvSpPr>
          <p:cNvPr id="214" name="Google Shape;214;p3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t>17</a:t>
            </a:fld>
            <a:endParaRPr sz="1400" dirty="0"/>
          </a:p>
        </p:txBody>
      </p:sp>
      <p:graphicFrame>
        <p:nvGraphicFramePr>
          <p:cNvPr id="215" name="Google Shape;215;p30"/>
          <p:cNvGraphicFramePr/>
          <p:nvPr>
            <p:extLst>
              <p:ext uri="{D42A27DB-BD31-4B8C-83A1-F6EECF244321}">
                <p14:modId xmlns:p14="http://schemas.microsoft.com/office/powerpoint/2010/main" val="4095247934"/>
              </p:ext>
            </p:extLst>
          </p:nvPr>
        </p:nvGraphicFramePr>
        <p:xfrm>
          <a:off x="2606112" y="2389367"/>
          <a:ext cx="3931800" cy="1394300"/>
        </p:xfrm>
        <a:graphic>
          <a:graphicData uri="http://schemas.openxmlformats.org/drawingml/2006/table">
            <a:tbl>
              <a:tblPr>
                <a:noFill/>
                <a:tableStyleId>{D9FC7121-DF76-4E5F-8971-83F08981430D}</a:tableStyleId>
              </a:tblPr>
              <a:tblGrid>
                <a:gridCol w="3931800"/>
              </a:tblGrid>
              <a:tr h="1394300">
                <a:tc>
                  <a:txBody>
                    <a:bodyPr/>
                    <a:lstStyle/>
                    <a:p>
                      <a:pPr marL="76200" marR="0" lvl="0" indent="0" algn="l" rtl="0">
                        <a:lnSpc>
                          <a:spcPct val="100000"/>
                        </a:lnSpc>
                        <a:spcBef>
                          <a:spcPts val="0"/>
                        </a:spcBef>
                        <a:spcAft>
                          <a:spcPts val="0"/>
                        </a:spcAft>
                        <a:buClr>
                          <a:schemeClr val="dk2"/>
                        </a:buClr>
                        <a:buSzPts val="2400"/>
                        <a:buFontTx/>
                        <a:buNone/>
                      </a:pPr>
                      <a:r>
                        <a:rPr lang="en-US" sz="3600" dirty="0" smtClean="0">
                          <a:solidFill>
                            <a:schemeClr val="dk2"/>
                          </a:solidFill>
                        </a:rPr>
                        <a:t>A) dry </a:t>
                      </a:r>
                      <a:r>
                        <a:rPr lang="en-US" sz="3600" dirty="0">
                          <a:solidFill>
                            <a:schemeClr val="dk2"/>
                          </a:solidFill>
                        </a:rPr>
                        <a:t>cough</a:t>
                      </a:r>
                      <a:endParaRPr sz="3600" u="none" strike="noStrike" cap="none" dirty="0">
                        <a:solidFill>
                          <a:schemeClr val="dk2"/>
                        </a:solidFill>
                      </a:endParaRPr>
                    </a:p>
                  </a:txBody>
                  <a:tcPr marL="91425" marR="91425" marT="121900" marB="121900">
                    <a:solidFill>
                      <a:srgbClr val="E06666"/>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1"/>
          <p:cNvSpPr txBox="1">
            <a:spLocks noGrp="1"/>
          </p:cNvSpPr>
          <p:nvPr>
            <p:ph type="title"/>
          </p:nvPr>
        </p:nvSpPr>
        <p:spPr>
          <a:xfrm>
            <a:off x="819150" y="249372"/>
            <a:ext cx="7505700" cy="172252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Question: The regulatory mechanism of the market system is...</a:t>
            </a:r>
            <a:endParaRPr sz="3000" b="0" i="0" u="none" strike="noStrike" cap="none" dirty="0">
              <a:solidFill>
                <a:srgbClr val="660066"/>
              </a:solidFill>
              <a:latin typeface="Nunito"/>
              <a:ea typeface="Nunito"/>
              <a:cs typeface="Nunito"/>
              <a:sym typeface="Nunito"/>
            </a:endParaRPr>
          </a:p>
        </p:txBody>
      </p:sp>
      <p:sp>
        <p:nvSpPr>
          <p:cNvPr id="222" name="Google Shape;222;p31"/>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t>18</a:t>
            </a:fld>
            <a:endParaRPr sz="1400" dirty="0"/>
          </a:p>
        </p:txBody>
      </p:sp>
      <p:graphicFrame>
        <p:nvGraphicFramePr>
          <p:cNvPr id="221" name="Google Shape;221;p31"/>
          <p:cNvGraphicFramePr/>
          <p:nvPr>
            <p:extLst>
              <p:ext uri="{D42A27DB-BD31-4B8C-83A1-F6EECF244321}">
                <p14:modId xmlns:p14="http://schemas.microsoft.com/office/powerpoint/2010/main" val="1200066000"/>
              </p:ext>
            </p:extLst>
          </p:nvPr>
        </p:nvGraphicFramePr>
        <p:xfrm>
          <a:off x="553487" y="2289359"/>
          <a:ext cx="7837250" cy="3106575"/>
        </p:xfrm>
        <a:graphic>
          <a:graphicData uri="http://schemas.openxmlformats.org/drawingml/2006/table">
            <a:tbl>
              <a:tblPr>
                <a:noFill/>
                <a:tableStyleId>{D9FC7121-DF76-4E5F-8971-83F08981430D}</a:tableStyleId>
              </a:tblPr>
              <a:tblGrid>
                <a:gridCol w="3931800"/>
                <a:gridCol w="3905450"/>
              </a:tblGrid>
              <a:tr h="1536600">
                <a:tc>
                  <a:txBody>
                    <a:bodyPr/>
                    <a:lstStyle/>
                    <a:p>
                      <a:pPr marL="533400" marR="0" lvl="0" indent="-533400" algn="l" rtl="0">
                        <a:lnSpc>
                          <a:spcPct val="100000"/>
                        </a:lnSpc>
                        <a:spcBef>
                          <a:spcPts val="0"/>
                        </a:spcBef>
                        <a:spcAft>
                          <a:spcPts val="0"/>
                        </a:spcAft>
                        <a:buClr>
                          <a:schemeClr val="dk2"/>
                        </a:buClr>
                        <a:buSzPts val="3200"/>
                        <a:buFont typeface="Arial"/>
                        <a:buNone/>
                      </a:pPr>
                      <a:r>
                        <a:rPr lang="en-US" sz="3600" u="none" strike="noStrike" cap="none" dirty="0">
                          <a:solidFill>
                            <a:schemeClr val="dk2"/>
                          </a:solidFill>
                        </a:rPr>
                        <a:t>A) </a:t>
                      </a:r>
                      <a:r>
                        <a:rPr lang="en-US" sz="3600" dirty="0">
                          <a:solidFill>
                            <a:srgbClr val="233A44"/>
                          </a:solidFill>
                        </a:rPr>
                        <a:t>specialization.</a:t>
                      </a:r>
                      <a:endParaRPr sz="3600" u="none" strike="noStrike" cap="none" dirty="0">
                        <a:solidFill>
                          <a:schemeClr val="dk2"/>
                        </a:solidFill>
                      </a:endParaRPr>
                    </a:p>
                  </a:txBody>
                  <a:tcPr marL="91425" marR="91425" marT="121900" marB="121900">
                    <a:solidFill>
                      <a:srgbClr val="E06666"/>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B) </a:t>
                      </a:r>
                      <a:r>
                        <a:rPr lang="en-US" sz="3600" dirty="0">
                          <a:solidFill>
                            <a:srgbClr val="233A44"/>
                          </a:solidFill>
                        </a:rPr>
                        <a:t>private property.</a:t>
                      </a:r>
                      <a:endParaRPr sz="3600" u="none" strike="noStrike" cap="none" dirty="0">
                        <a:solidFill>
                          <a:srgbClr val="233A44"/>
                        </a:solidFill>
                      </a:endParaRPr>
                    </a:p>
                  </a:txBody>
                  <a:tcPr marL="91425" marR="91425" marT="121900" marB="121900">
                    <a:solidFill>
                      <a:srgbClr val="93C47D"/>
                    </a:solidFill>
                  </a:tcPr>
                </a:tc>
              </a:tr>
              <a:tr h="1569975">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C) self-</a:t>
                      </a:r>
                      <a:r>
                        <a:rPr lang="en-US" sz="3600" dirty="0">
                          <a:solidFill>
                            <a:srgbClr val="233A44"/>
                          </a:solidFill>
                        </a:rPr>
                        <a:t>interest.</a:t>
                      </a:r>
                      <a:endParaRPr sz="3600" u="none" strike="noStrike" cap="none" dirty="0">
                        <a:solidFill>
                          <a:srgbClr val="233A44"/>
                        </a:solidFill>
                      </a:endParaRPr>
                    </a:p>
                  </a:txBody>
                  <a:tcPr marL="91425" marR="91425" marT="121900" marB="121900">
                    <a:solidFill>
                      <a:srgbClr val="FFFF00"/>
                    </a:solidFill>
                  </a:tcPr>
                </a:tc>
                <a:tc>
                  <a:txBody>
                    <a:bodyPr/>
                    <a:lstStyle/>
                    <a:p>
                      <a:pPr marL="533400" marR="0" lvl="0" indent="-533400" algn="l" rtl="0">
                        <a:lnSpc>
                          <a:spcPct val="100000"/>
                        </a:lnSpc>
                        <a:spcBef>
                          <a:spcPts val="0"/>
                        </a:spcBef>
                        <a:spcAft>
                          <a:spcPts val="0"/>
                        </a:spcAft>
                        <a:buClr>
                          <a:srgbClr val="233A44"/>
                        </a:buClr>
                        <a:buSzPts val="3200"/>
                        <a:buFont typeface="Arial"/>
                        <a:buNone/>
                      </a:pPr>
                      <a:r>
                        <a:rPr lang="en-US" sz="3600" u="none" strike="noStrike" cap="none" dirty="0">
                          <a:solidFill>
                            <a:srgbClr val="233A44"/>
                          </a:solidFill>
                        </a:rPr>
                        <a:t>D)</a:t>
                      </a:r>
                      <a:r>
                        <a:rPr lang="en-US" sz="3600" dirty="0">
                          <a:solidFill>
                            <a:srgbClr val="233A44"/>
                          </a:solidFill>
                        </a:rPr>
                        <a:t> </a:t>
                      </a:r>
                      <a:r>
                        <a:rPr lang="en-US" sz="3600" dirty="0">
                          <a:solidFill>
                            <a:srgbClr val="000000"/>
                          </a:solidFill>
                        </a:rPr>
                        <a:t>competition.</a:t>
                      </a:r>
                      <a:endParaRPr sz="3600" dirty="0">
                        <a:solidFill>
                          <a:srgbClr val="000000"/>
                        </a:solidFill>
                      </a:endParaRPr>
                    </a:p>
                    <a:p>
                      <a:pPr marL="533400" marR="0" lvl="0" indent="-533400" algn="l" rtl="0">
                        <a:lnSpc>
                          <a:spcPct val="100000"/>
                        </a:lnSpc>
                        <a:spcBef>
                          <a:spcPts val="0"/>
                        </a:spcBef>
                        <a:spcAft>
                          <a:spcPts val="0"/>
                        </a:spcAft>
                        <a:buClr>
                          <a:srgbClr val="233A44"/>
                        </a:buClr>
                        <a:buSzPts val="3200"/>
                        <a:buFont typeface="Arial"/>
                        <a:buNone/>
                      </a:pPr>
                      <a:endParaRPr sz="3600" u="none" strike="noStrike" cap="none" dirty="0"/>
                    </a:p>
                  </a:txBody>
                  <a:tcPr marL="91425" marR="91425" marT="121900" marB="121900">
                    <a:solidFill>
                      <a:srgbClr val="6D9EEB"/>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2"/>
          <p:cNvSpPr txBox="1">
            <a:spLocks noGrp="1"/>
          </p:cNvSpPr>
          <p:nvPr>
            <p:ph type="title"/>
          </p:nvPr>
        </p:nvSpPr>
        <p:spPr>
          <a:xfrm>
            <a:off x="819150" y="595700"/>
            <a:ext cx="7505700" cy="1272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000"/>
              <a:buFont typeface="Nunito"/>
              <a:buNone/>
            </a:pPr>
            <a:r>
              <a:rPr lang="en-US" dirty="0">
                <a:solidFill>
                  <a:srgbClr val="660066"/>
                </a:solidFill>
              </a:rPr>
              <a:t>Answer: The regulatory mechanism of the market system is...</a:t>
            </a:r>
            <a:endParaRPr sz="3000" b="0" i="0" u="none" strike="noStrike" cap="none" dirty="0">
              <a:solidFill>
                <a:srgbClr val="660066"/>
              </a:solidFill>
              <a:latin typeface="Nunito"/>
              <a:ea typeface="Nunito"/>
              <a:cs typeface="Nunito"/>
              <a:sym typeface="Nunito"/>
            </a:endParaRPr>
          </a:p>
        </p:txBody>
      </p:sp>
      <p:sp>
        <p:nvSpPr>
          <p:cNvPr id="228" name="Google Shape;228;p32"/>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sz="1400"/>
              <a:t>19</a:t>
            </a:fld>
            <a:endParaRPr sz="1400" dirty="0"/>
          </a:p>
        </p:txBody>
      </p:sp>
      <p:graphicFrame>
        <p:nvGraphicFramePr>
          <p:cNvPr id="229" name="Google Shape;229;p32"/>
          <p:cNvGraphicFramePr/>
          <p:nvPr>
            <p:extLst>
              <p:ext uri="{D42A27DB-BD31-4B8C-83A1-F6EECF244321}">
                <p14:modId xmlns:p14="http://schemas.microsoft.com/office/powerpoint/2010/main" val="2671356873"/>
              </p:ext>
            </p:extLst>
          </p:nvPr>
        </p:nvGraphicFramePr>
        <p:xfrm>
          <a:off x="2505093" y="3086517"/>
          <a:ext cx="3931800" cy="1394300"/>
        </p:xfrm>
        <a:graphic>
          <a:graphicData uri="http://schemas.openxmlformats.org/drawingml/2006/table">
            <a:tbl>
              <a:tblPr>
                <a:noFill/>
                <a:tableStyleId>{D9FC7121-DF76-4E5F-8971-83F08981430D}</a:tableStyleId>
              </a:tblPr>
              <a:tblGrid>
                <a:gridCol w="3931800"/>
              </a:tblGrid>
              <a:tr h="1394300">
                <a:tc>
                  <a:txBody>
                    <a:bodyPr/>
                    <a:lstStyle/>
                    <a:p>
                      <a:pPr marL="457200" marR="0" lvl="0" indent="0" algn="l" rtl="0">
                        <a:lnSpc>
                          <a:spcPct val="100000"/>
                        </a:lnSpc>
                        <a:spcBef>
                          <a:spcPts val="0"/>
                        </a:spcBef>
                        <a:spcAft>
                          <a:spcPts val="0"/>
                        </a:spcAft>
                        <a:buNone/>
                      </a:pPr>
                      <a:r>
                        <a:rPr lang="en-US" sz="3600" dirty="0">
                          <a:solidFill>
                            <a:schemeClr val="dk2"/>
                          </a:solidFill>
                        </a:rPr>
                        <a:t>D) competition.</a:t>
                      </a:r>
                      <a:endParaRPr sz="3600" u="none" strike="noStrike" cap="none" dirty="0">
                        <a:solidFill>
                          <a:schemeClr val="dk2"/>
                        </a:solidFill>
                      </a:endParaRPr>
                    </a:p>
                  </a:txBody>
                  <a:tcPr marL="91425" marR="91425" marT="121900" marB="121900">
                    <a:solidFill>
                      <a:srgbClr val="4A86E8"/>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97096"/>
            <a:ext cx="8229600" cy="7686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u="none" strike="noStrike" cap="none" dirty="0" smtClean="0">
                <a:ea typeface="Arial"/>
                <a:sym typeface="Arial"/>
              </a:rPr>
              <a:t>Purpose of Today’s Workshop</a:t>
            </a:r>
            <a:endParaRPr u="none" strike="noStrike" cap="none" dirty="0">
              <a:ea typeface="Arial"/>
              <a:sym typeface="Arial"/>
            </a:endParaRPr>
          </a:p>
        </p:txBody>
      </p:sp>
      <p:sp>
        <p:nvSpPr>
          <p:cNvPr id="74" name="Google Shape;74;p15"/>
          <p:cNvSpPr txBox="1">
            <a:spLocks noGrp="1"/>
          </p:cNvSpPr>
          <p:nvPr>
            <p:ph idx="1"/>
          </p:nvPr>
        </p:nvSpPr>
        <p:spPr>
          <a:xfrm>
            <a:off x="310300" y="1003514"/>
            <a:ext cx="8578206" cy="4981361"/>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1200"/>
              </a:spcAft>
              <a:buClr>
                <a:schemeClr val="dk1"/>
              </a:buClr>
              <a:buSzPts val="2960"/>
              <a:buFont typeface="Arial"/>
              <a:buChar char="•"/>
            </a:pPr>
            <a:r>
              <a:rPr lang="en-US" sz="3200" b="0" i="0" u="none" strike="noStrike" cap="none" dirty="0" smtClean="0">
                <a:solidFill>
                  <a:schemeClr val="tx1"/>
                </a:solidFill>
                <a:latin typeface="Arial"/>
                <a:ea typeface="Arial"/>
                <a:cs typeface="Arial"/>
                <a:sym typeface="Arial"/>
              </a:rPr>
              <a:t>Introduce some tactile activities in different STEM subject areas (examples from math, engineering, chemistry, biology). </a:t>
            </a:r>
          </a:p>
          <a:p>
            <a:pPr marL="342900" marR="0" lvl="0" indent="-342900" algn="l" rtl="0">
              <a:spcBef>
                <a:spcPts val="0"/>
              </a:spcBef>
              <a:spcAft>
                <a:spcPts val="1200"/>
              </a:spcAft>
              <a:buClr>
                <a:schemeClr val="dk1"/>
              </a:buClr>
              <a:buSzPts val="2960"/>
              <a:buFont typeface="Arial"/>
              <a:buChar char="•"/>
            </a:pPr>
            <a:r>
              <a:rPr lang="en-US" sz="3200" dirty="0" smtClean="0">
                <a:solidFill>
                  <a:schemeClr val="tx1"/>
                </a:solidFill>
                <a:latin typeface="Arial"/>
                <a:ea typeface="Arial"/>
                <a:cs typeface="Arial"/>
                <a:sym typeface="Arial"/>
              </a:rPr>
              <a:t>Encourage adaptation to your classroom/subject.</a:t>
            </a:r>
          </a:p>
          <a:p>
            <a:pPr marL="342900" marR="0" lvl="0" indent="-342900" algn="l" rtl="0">
              <a:spcBef>
                <a:spcPts val="0"/>
              </a:spcBef>
              <a:spcAft>
                <a:spcPts val="1200"/>
              </a:spcAft>
              <a:buClr>
                <a:schemeClr val="dk1"/>
              </a:buClr>
              <a:buSzPts val="2960"/>
              <a:buFont typeface="Arial"/>
              <a:buChar char="•"/>
            </a:pPr>
            <a:r>
              <a:rPr lang="en-US" sz="3200" dirty="0" smtClean="0">
                <a:solidFill>
                  <a:schemeClr val="tx1"/>
                </a:solidFill>
                <a:latin typeface="Arial"/>
                <a:ea typeface="Arial"/>
                <a:cs typeface="Arial"/>
                <a:sym typeface="Arial"/>
              </a:rPr>
              <a:t>Activities can be used as review, or introduction to new material. </a:t>
            </a:r>
          </a:p>
          <a:p>
            <a:pPr marL="342900" marR="0" lvl="0" indent="-342900" algn="l" rtl="0">
              <a:spcBef>
                <a:spcPts val="0"/>
              </a:spcBef>
              <a:spcAft>
                <a:spcPts val="1200"/>
              </a:spcAft>
              <a:buClr>
                <a:schemeClr val="dk1"/>
              </a:buClr>
              <a:buSzPts val="2960"/>
              <a:buFont typeface="Arial"/>
              <a:buChar char="•"/>
            </a:pPr>
            <a:r>
              <a:rPr lang="en-US" sz="3200" dirty="0" smtClean="0">
                <a:solidFill>
                  <a:schemeClr val="accent6"/>
                </a:solidFill>
                <a:latin typeface="Arial"/>
                <a:ea typeface="Arial"/>
                <a:cs typeface="Arial"/>
                <a:sym typeface="Arial"/>
              </a:rPr>
              <a:t>MAIN PURPOSE: reinforce content and encourage subject matter discussion. </a:t>
            </a:r>
            <a:endParaRPr lang="en-US" sz="3200" b="0" i="0" u="none" strike="noStrike" cap="none" dirty="0" smtClean="0">
              <a:solidFill>
                <a:schemeClr val="tx1"/>
              </a:solidFill>
              <a:latin typeface="Arial"/>
              <a:ea typeface="Arial"/>
              <a:cs typeface="Arial"/>
              <a:sym typeface="Arial"/>
            </a:endParaRPr>
          </a:p>
          <a:p>
            <a:pPr marL="342900" marR="0" lvl="0" indent="-342900" algn="l" rtl="0">
              <a:lnSpc>
                <a:spcPct val="80000"/>
              </a:lnSpc>
              <a:spcBef>
                <a:spcPts val="0"/>
              </a:spcBef>
              <a:spcAft>
                <a:spcPts val="0"/>
              </a:spcAft>
              <a:buClr>
                <a:schemeClr val="dk1"/>
              </a:buClr>
              <a:buSzPts val="2960"/>
              <a:buFont typeface="Arial"/>
              <a:buChar char="•"/>
            </a:pPr>
            <a:endParaRPr sz="3200" b="0" i="0" u="none" strike="noStrike" cap="none" dirty="0">
              <a:solidFill>
                <a:schemeClr val="tx1"/>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2</a:t>
            </a:fld>
            <a:endParaRPr sz="1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308738"/>
            <a:ext cx="8229600" cy="768600"/>
          </a:xfrm>
          <a:prstGeom prst="rect">
            <a:avLst/>
          </a:prstGeom>
          <a:noFill/>
          <a:ln>
            <a:noFill/>
          </a:ln>
          <a:effectLst/>
        </p:spPr>
        <p:txBody>
          <a:bodyPr spcFirstLastPara="1" wrap="square" lIns="91425" tIns="45700" rIns="91425" bIns="45700" anchor="ctr" anchorCtr="0">
            <a:noAutofit/>
          </a:bodyPr>
          <a:lstStyle/>
          <a:p>
            <a:pPr lvl="0">
              <a:spcBef>
                <a:spcPts val="0"/>
              </a:spcBef>
              <a:buClr>
                <a:srgbClr val="008000"/>
              </a:buClr>
            </a:pPr>
            <a:r>
              <a:rPr lang="en-US" dirty="0" smtClean="0">
                <a:ea typeface="Arial"/>
                <a:sym typeface="Arial"/>
              </a:rPr>
              <a:t>Whole Class Movement</a:t>
            </a:r>
            <a:endParaRPr u="none" strike="noStrike" cap="none" dirty="0">
              <a:ea typeface="Arial"/>
              <a:sym typeface="Arial"/>
            </a:endParaRPr>
          </a:p>
        </p:txBody>
      </p:sp>
      <p:sp>
        <p:nvSpPr>
          <p:cNvPr id="74" name="Google Shape;74;p15"/>
          <p:cNvSpPr txBox="1">
            <a:spLocks noGrp="1"/>
          </p:cNvSpPr>
          <p:nvPr>
            <p:ph idx="1"/>
          </p:nvPr>
        </p:nvSpPr>
        <p:spPr>
          <a:xfrm>
            <a:off x="310300" y="1117446"/>
            <a:ext cx="8578206" cy="4485765"/>
          </a:xfrm>
          <a:prstGeom prst="rect">
            <a:avLst/>
          </a:prstGeom>
          <a:noFill/>
          <a:ln>
            <a:noFill/>
          </a:ln>
        </p:spPr>
        <p:txBody>
          <a:bodyPr spcFirstLastPara="1" wrap="square" lIns="91425" tIns="45700" rIns="91425" bIns="45700" anchor="t" anchorCtr="0">
            <a:noAutofit/>
          </a:bodyPr>
          <a:lstStyle/>
          <a:p>
            <a:pPr marL="0" indent="0">
              <a:spcBef>
                <a:spcPts val="0"/>
              </a:spcBef>
              <a:spcAft>
                <a:spcPts val="600"/>
              </a:spcAft>
              <a:buSzPct val="120000"/>
              <a:buNone/>
            </a:pPr>
            <a:r>
              <a:rPr lang="en-US" sz="3600" b="1" dirty="0">
                <a:solidFill>
                  <a:srgbClr val="FF0000"/>
                </a:solidFill>
              </a:rPr>
              <a:t>Go to the appropriate CORNER and SHARE out if you do something special</a:t>
            </a:r>
            <a:r>
              <a:rPr lang="mr-IN" sz="3600" b="1" dirty="0" smtClean="0">
                <a:solidFill>
                  <a:srgbClr val="FF0000"/>
                </a:solidFill>
              </a:rPr>
              <a:t>…</a:t>
            </a:r>
            <a:endParaRPr lang="en-US" sz="3600" b="1" dirty="0" smtClean="0">
              <a:solidFill>
                <a:srgbClr val="FF0000"/>
              </a:solidFill>
            </a:endParaRPr>
          </a:p>
          <a:p>
            <a:pPr marL="2165350" lvl="0" indent="-2165350">
              <a:spcBef>
                <a:spcPts val="1600"/>
              </a:spcBef>
              <a:buNone/>
            </a:pPr>
            <a:r>
              <a:rPr lang="en-US" sz="3200" b="1" dirty="0">
                <a:solidFill>
                  <a:schemeClr val="tx1"/>
                </a:solidFill>
              </a:rPr>
              <a:t>Corner 1)</a:t>
            </a:r>
            <a:r>
              <a:rPr lang="en-US" sz="3200" dirty="0">
                <a:solidFill>
                  <a:schemeClr val="tx1"/>
                </a:solidFill>
              </a:rPr>
              <a:t> on your first day of class</a:t>
            </a:r>
            <a:r>
              <a:rPr lang="en-US" sz="3200" dirty="0" smtClean="0">
                <a:solidFill>
                  <a:schemeClr val="tx1"/>
                </a:solidFill>
              </a:rPr>
              <a:t>.</a:t>
            </a:r>
          </a:p>
          <a:p>
            <a:pPr marL="2165350" indent="-2165350">
              <a:spcBef>
                <a:spcPts val="1600"/>
              </a:spcBef>
              <a:buNone/>
            </a:pPr>
            <a:r>
              <a:rPr lang="en-US" sz="3200" b="1" dirty="0">
                <a:solidFill>
                  <a:schemeClr val="tx1"/>
                </a:solidFill>
              </a:rPr>
              <a:t>Corner 2)</a:t>
            </a:r>
            <a:r>
              <a:rPr lang="en-US" sz="3200" dirty="0">
                <a:solidFill>
                  <a:schemeClr val="tx1"/>
                </a:solidFill>
              </a:rPr>
              <a:t> to encourage group work. </a:t>
            </a:r>
          </a:p>
          <a:p>
            <a:pPr marL="0" lvl="0" indent="0">
              <a:spcBef>
                <a:spcPts val="1600"/>
              </a:spcBef>
              <a:buNone/>
            </a:pPr>
            <a:r>
              <a:rPr lang="en-US" sz="3200" b="1" dirty="0">
                <a:solidFill>
                  <a:srgbClr val="000000"/>
                </a:solidFill>
              </a:rPr>
              <a:t>Corner 3)</a:t>
            </a:r>
            <a:r>
              <a:rPr lang="en-US" sz="3200" dirty="0">
                <a:solidFill>
                  <a:srgbClr val="000000"/>
                </a:solidFill>
              </a:rPr>
              <a:t> to encourage a growth mindset.</a:t>
            </a:r>
          </a:p>
          <a:p>
            <a:pPr marL="0" lvl="0" indent="0">
              <a:spcBef>
                <a:spcPts val="1600"/>
              </a:spcBef>
              <a:spcAft>
                <a:spcPts val="1600"/>
              </a:spcAft>
              <a:buNone/>
            </a:pPr>
            <a:r>
              <a:rPr lang="en-US" sz="3200" b="1" dirty="0">
                <a:solidFill>
                  <a:srgbClr val="000000"/>
                </a:solidFill>
              </a:rPr>
              <a:t>Corner 4)</a:t>
            </a:r>
            <a:r>
              <a:rPr lang="en-US" sz="3200" dirty="0">
                <a:solidFill>
                  <a:srgbClr val="000000"/>
                </a:solidFill>
              </a:rPr>
              <a:t> outside of class to stay in/or encourage communication.</a:t>
            </a:r>
          </a:p>
          <a:p>
            <a:pPr marL="2165350" lvl="0" indent="-2165350">
              <a:spcBef>
                <a:spcPts val="1600"/>
              </a:spcBef>
              <a:buNone/>
            </a:pPr>
            <a:endParaRPr lang="en-US" sz="3200" dirty="0">
              <a:solidFill>
                <a:schemeClr val="tx1"/>
              </a:solidFil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20</a:t>
            </a:fld>
            <a:endParaRPr sz="1400" dirty="0"/>
          </a:p>
        </p:txBody>
      </p:sp>
    </p:spTree>
    <p:extLst>
      <p:ext uri="{BB962C8B-B14F-4D97-AF65-F5344CB8AC3E}">
        <p14:creationId xmlns:p14="http://schemas.microsoft.com/office/powerpoint/2010/main" val="38813744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97096"/>
            <a:ext cx="8229600" cy="7686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u="none" strike="noStrike" cap="none" dirty="0" smtClean="0">
                <a:ea typeface="Arial"/>
                <a:sym typeface="Arial"/>
              </a:rPr>
              <a:t>Activity 1: Sequencing--Dominos</a:t>
            </a:r>
            <a:endParaRPr u="none" strike="noStrike" cap="none" dirty="0">
              <a:ea typeface="Arial"/>
              <a:sym typeface="Arial"/>
            </a:endParaRPr>
          </a:p>
        </p:txBody>
      </p:sp>
      <p:sp>
        <p:nvSpPr>
          <p:cNvPr id="74" name="Google Shape;74;p15"/>
          <p:cNvSpPr txBox="1">
            <a:spLocks noGrp="1"/>
          </p:cNvSpPr>
          <p:nvPr>
            <p:ph idx="1"/>
          </p:nvPr>
        </p:nvSpPr>
        <p:spPr>
          <a:xfrm>
            <a:off x="310300" y="865696"/>
            <a:ext cx="8578206" cy="144608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600"/>
              </a:spcAft>
              <a:buClr>
                <a:schemeClr val="dk1"/>
              </a:buClr>
              <a:buSzPts val="2960"/>
              <a:buFont typeface="Arial"/>
              <a:buChar char="•"/>
            </a:pPr>
            <a:r>
              <a:rPr lang="en-US" sz="3200" b="0" i="0" u="none" strike="noStrike" cap="none" dirty="0" smtClean="0">
                <a:solidFill>
                  <a:schemeClr val="tx1"/>
                </a:solidFill>
                <a:latin typeface="Arial"/>
                <a:ea typeface="Arial"/>
                <a:cs typeface="Arial"/>
                <a:sym typeface="Arial"/>
              </a:rPr>
              <a:t>Dominos </a:t>
            </a:r>
            <a:r>
              <a:rPr lang="mr-IN" sz="3200" b="0" i="0" u="none" strike="noStrike" cap="none" dirty="0" smtClean="0">
                <a:solidFill>
                  <a:schemeClr val="tx1"/>
                </a:solidFill>
                <a:latin typeface="Arial"/>
                <a:ea typeface="Arial"/>
                <a:cs typeface="Arial"/>
                <a:sym typeface="Arial"/>
              </a:rPr>
              <a:t>–</a:t>
            </a:r>
            <a:r>
              <a:rPr lang="en-US" sz="3200" b="0" i="0" u="none" strike="noStrike" cap="none" dirty="0" smtClean="0">
                <a:solidFill>
                  <a:schemeClr val="tx1"/>
                </a:solidFill>
                <a:latin typeface="Arial"/>
                <a:ea typeface="Arial"/>
                <a:cs typeface="Arial"/>
                <a:sym typeface="Arial"/>
              </a:rPr>
              <a:t> matching cards</a:t>
            </a:r>
          </a:p>
          <a:p>
            <a:pPr marL="679450" lvl="1" indent="-342900">
              <a:lnSpc>
                <a:spcPct val="80000"/>
              </a:lnSpc>
              <a:spcBef>
                <a:spcPts val="0"/>
              </a:spcBef>
              <a:spcAft>
                <a:spcPts val="600"/>
              </a:spcAft>
              <a:buClr>
                <a:schemeClr val="dk1"/>
              </a:buClr>
              <a:buSzPts val="2960"/>
              <a:buFont typeface="Arial"/>
              <a:buChar char="•"/>
            </a:pPr>
            <a:r>
              <a:rPr lang="en-US" sz="3200" dirty="0" smtClean="0">
                <a:solidFill>
                  <a:schemeClr val="tx1"/>
                </a:solidFill>
                <a:latin typeface="Arial"/>
                <a:ea typeface="Arial"/>
                <a:cs typeface="Arial"/>
                <a:sym typeface="Arial"/>
              </a:rPr>
              <a:t>Create a unique chain of matching cards </a:t>
            </a:r>
            <a:r>
              <a:rPr lang="mr-IN" sz="3200" dirty="0" smtClean="0">
                <a:solidFill>
                  <a:schemeClr val="tx1"/>
                </a:solidFill>
                <a:latin typeface="Arial"/>
                <a:ea typeface="Arial"/>
                <a:cs typeface="Arial"/>
                <a:sym typeface="Arial"/>
              </a:rPr>
              <a:t>–</a:t>
            </a:r>
            <a:r>
              <a:rPr lang="en-US" sz="3200" dirty="0" smtClean="0">
                <a:solidFill>
                  <a:schemeClr val="tx1"/>
                </a:solidFill>
                <a:latin typeface="Arial"/>
                <a:ea typeface="Arial"/>
                <a:cs typeface="Arial"/>
                <a:sym typeface="Arial"/>
              </a:rPr>
              <a:t> only one way to fit together. </a:t>
            </a:r>
          </a:p>
          <a:p>
            <a:pPr marL="0" marR="0" lvl="0" indent="0" algn="l" rtl="0">
              <a:spcBef>
                <a:spcPts val="0"/>
              </a:spcBef>
              <a:spcAft>
                <a:spcPts val="0"/>
              </a:spcAft>
              <a:buClr>
                <a:schemeClr val="dk1"/>
              </a:buClr>
              <a:buSzPts val="2960"/>
              <a:buNone/>
            </a:pPr>
            <a:r>
              <a:rPr lang="en-US" sz="2960" b="0" i="0" u="none" strike="noStrike" cap="none" dirty="0" smtClean="0">
                <a:solidFill>
                  <a:srgbClr val="C00000"/>
                </a:solidFill>
                <a:latin typeface="Arial"/>
                <a:ea typeface="Arial"/>
                <a:cs typeface="Arial"/>
                <a:sym typeface="Arial"/>
              </a:rPr>
              <a:t>MATH EXAMPLE </a:t>
            </a:r>
            <a:r>
              <a:rPr lang="mr-IN" sz="2960" b="0" i="0" u="none" strike="noStrike" cap="none" dirty="0" smtClean="0">
                <a:solidFill>
                  <a:srgbClr val="C00000"/>
                </a:solidFill>
                <a:latin typeface="Arial"/>
                <a:ea typeface="Arial"/>
                <a:cs typeface="Arial"/>
                <a:sym typeface="Arial"/>
              </a:rPr>
              <a:t>–</a:t>
            </a:r>
            <a:r>
              <a:rPr lang="en-US" sz="2960" b="0" i="0" u="none" strike="noStrike" cap="none" dirty="0" smtClean="0">
                <a:solidFill>
                  <a:srgbClr val="C00000"/>
                </a:solidFill>
                <a:latin typeface="Arial"/>
                <a:ea typeface="Arial"/>
                <a:cs typeface="Arial"/>
                <a:sym typeface="Arial"/>
              </a:rPr>
              <a:t> make a chain of matching derivatives. </a:t>
            </a:r>
            <a:endParaRPr sz="2960" b="0" i="0" u="none" strike="noStrike" cap="none" dirty="0">
              <a:solidFill>
                <a:srgbClr val="C00000"/>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3</a:t>
            </a:fld>
            <a:endParaRPr sz="1400" dirty="0"/>
          </a:p>
        </p:txBody>
      </p:sp>
      <p:grpSp>
        <p:nvGrpSpPr>
          <p:cNvPr id="22" name="Group 21"/>
          <p:cNvGrpSpPr/>
          <p:nvPr/>
        </p:nvGrpSpPr>
        <p:grpSpPr>
          <a:xfrm>
            <a:off x="457200" y="3025120"/>
            <a:ext cx="7219950" cy="2946399"/>
            <a:chOff x="457200" y="2825751"/>
            <a:chExt cx="7219950" cy="2946399"/>
          </a:xfrm>
        </p:grpSpPr>
        <p:cxnSp>
          <p:nvCxnSpPr>
            <p:cNvPr id="16" name="Straight Connector 15"/>
            <p:cNvCxnSpPr/>
            <p:nvPr/>
          </p:nvCxnSpPr>
          <p:spPr>
            <a:xfrm>
              <a:off x="6216650" y="3025120"/>
              <a:ext cx="0" cy="10477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721225" y="3025120"/>
              <a:ext cx="2955925" cy="10477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468527043"/>
                </p:ext>
              </p:extLst>
            </p:nvPr>
          </p:nvGraphicFramePr>
          <p:xfrm>
            <a:off x="6369050" y="2825751"/>
            <a:ext cx="1308100" cy="1348978"/>
          </p:xfrm>
          <a:graphic>
            <a:graphicData uri="http://schemas.openxmlformats.org/presentationml/2006/ole">
              <mc:AlternateContent xmlns:mc="http://schemas.openxmlformats.org/markup-compatibility/2006">
                <mc:Choice xmlns:v="urn:schemas-microsoft-com:vml" Requires="v">
                  <p:oleObj spid="_x0000_s1165" name="Equation" r:id="rId4" imgW="406400" imgH="419100" progId="Equation.3">
                    <p:embed/>
                  </p:oleObj>
                </mc:Choice>
                <mc:Fallback>
                  <p:oleObj name="Equation" r:id="rId4" imgW="406400" imgH="419100" progId="Equation.3">
                    <p:embed/>
                    <p:pic>
                      <p:nvPicPr>
                        <p:cNvPr id="0" name=""/>
                        <p:cNvPicPr/>
                        <p:nvPr/>
                      </p:nvPicPr>
                      <p:blipFill>
                        <a:blip r:embed="rId5"/>
                        <a:stretch>
                          <a:fillRect/>
                        </a:stretch>
                      </p:blipFill>
                      <p:spPr>
                        <a:xfrm>
                          <a:off x="6369050" y="2825751"/>
                          <a:ext cx="1308100" cy="1348978"/>
                        </a:xfrm>
                        <a:prstGeom prst="rect">
                          <a:avLst/>
                        </a:prstGeom>
                      </p:spPr>
                    </p:pic>
                  </p:oleObj>
                </mc:Fallback>
              </mc:AlternateContent>
            </a:graphicData>
          </a:graphic>
        </p:graphicFrame>
        <p:sp>
          <p:nvSpPr>
            <p:cNvPr id="2" name="Rectangle 1"/>
            <p:cNvSpPr/>
            <p:nvPr/>
          </p:nvSpPr>
          <p:spPr>
            <a:xfrm>
              <a:off x="457200" y="3254375"/>
              <a:ext cx="2955925" cy="10477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825625" y="3254375"/>
              <a:ext cx="0" cy="10477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457200" y="3571875"/>
              <a:ext cx="1368425" cy="523220"/>
            </a:xfrm>
            <a:prstGeom prst="rect">
              <a:avLst/>
            </a:prstGeom>
            <a:noFill/>
          </p:spPr>
          <p:txBody>
            <a:bodyPr wrap="square" rtlCol="0">
              <a:spAutoFit/>
            </a:bodyPr>
            <a:lstStyle/>
            <a:p>
              <a:r>
                <a:rPr lang="en-US" sz="2800" dirty="0" smtClean="0"/>
                <a:t>START</a:t>
              </a:r>
              <a:endParaRPr lang="en-US" sz="2800" dirty="0"/>
            </a:p>
          </p:txBody>
        </p:sp>
        <p:graphicFrame>
          <p:nvGraphicFramePr>
            <p:cNvPr id="10" name="Object 9"/>
            <p:cNvGraphicFramePr>
              <a:graphicFrameLocks noChangeAspect="1"/>
            </p:cNvGraphicFramePr>
            <p:nvPr>
              <p:extLst>
                <p:ext uri="{D42A27DB-BD31-4B8C-83A1-F6EECF244321}">
                  <p14:modId xmlns:p14="http://schemas.microsoft.com/office/powerpoint/2010/main" val="1570283183"/>
                </p:ext>
              </p:extLst>
            </p:nvPr>
          </p:nvGraphicFramePr>
          <p:xfrm>
            <a:off x="1892299" y="3243064"/>
            <a:ext cx="1587211" cy="1114425"/>
          </p:xfrm>
          <a:graphic>
            <a:graphicData uri="http://schemas.openxmlformats.org/presentationml/2006/ole">
              <mc:AlternateContent xmlns:mc="http://schemas.openxmlformats.org/markup-compatibility/2006">
                <mc:Choice xmlns:v="urn:schemas-microsoft-com:vml" Requires="v">
                  <p:oleObj spid="_x0000_s1166" name="Equation" r:id="rId6" imgW="596900" imgH="419100" progId="Equation.3">
                    <p:embed/>
                  </p:oleObj>
                </mc:Choice>
                <mc:Fallback>
                  <p:oleObj name="Equation" r:id="rId6" imgW="596900" imgH="419100" progId="Equation.3">
                    <p:embed/>
                    <p:pic>
                      <p:nvPicPr>
                        <p:cNvPr id="0" name=""/>
                        <p:cNvPicPr/>
                        <p:nvPr/>
                      </p:nvPicPr>
                      <p:blipFill>
                        <a:blip r:embed="rId7"/>
                        <a:stretch>
                          <a:fillRect/>
                        </a:stretch>
                      </p:blipFill>
                      <p:spPr>
                        <a:xfrm>
                          <a:off x="1892299" y="3243064"/>
                          <a:ext cx="1587211" cy="1114425"/>
                        </a:xfrm>
                        <a:prstGeom prst="rect">
                          <a:avLst/>
                        </a:prstGeom>
                      </p:spPr>
                    </p:pic>
                  </p:oleObj>
                </mc:Fallback>
              </mc:AlternateContent>
            </a:graphicData>
          </a:graphic>
        </p:graphicFrame>
        <p:sp>
          <p:nvSpPr>
            <p:cNvPr id="15" name="Rectangle 14"/>
            <p:cNvSpPr/>
            <p:nvPr/>
          </p:nvSpPr>
          <p:spPr>
            <a:xfrm>
              <a:off x="3413125" y="4724400"/>
              <a:ext cx="2955925" cy="10477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883150" y="4724400"/>
              <a:ext cx="0" cy="104775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1786438420"/>
                </p:ext>
              </p:extLst>
            </p:nvPr>
          </p:nvGraphicFramePr>
          <p:xfrm>
            <a:off x="5010150" y="4715155"/>
            <a:ext cx="1089025" cy="1056995"/>
          </p:xfrm>
          <a:graphic>
            <a:graphicData uri="http://schemas.openxmlformats.org/presentationml/2006/ole">
              <mc:AlternateContent xmlns:mc="http://schemas.openxmlformats.org/markup-compatibility/2006">
                <mc:Choice xmlns:v="urn:schemas-microsoft-com:vml" Requires="v">
                  <p:oleObj spid="_x0000_s1167" name="Equation" r:id="rId8" imgW="431800" imgH="419100" progId="Equation.3">
                    <p:embed/>
                  </p:oleObj>
                </mc:Choice>
                <mc:Fallback>
                  <p:oleObj name="Equation" r:id="rId8" imgW="431800" imgH="419100" progId="Equation.3">
                    <p:embed/>
                    <p:pic>
                      <p:nvPicPr>
                        <p:cNvPr id="0" name=""/>
                        <p:cNvPicPr/>
                        <p:nvPr/>
                      </p:nvPicPr>
                      <p:blipFill>
                        <a:blip r:embed="rId9"/>
                        <a:stretch>
                          <a:fillRect/>
                        </a:stretch>
                      </p:blipFill>
                      <p:spPr>
                        <a:xfrm>
                          <a:off x="5010150" y="4715155"/>
                          <a:ext cx="1089025" cy="1056995"/>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02508291"/>
                </p:ext>
              </p:extLst>
            </p:nvPr>
          </p:nvGraphicFramePr>
          <p:xfrm>
            <a:off x="4835524" y="3279774"/>
            <a:ext cx="1263651" cy="594659"/>
          </p:xfrm>
          <a:graphic>
            <a:graphicData uri="http://schemas.openxmlformats.org/presentationml/2006/ole">
              <mc:AlternateContent xmlns:mc="http://schemas.openxmlformats.org/markup-compatibility/2006">
                <mc:Choice xmlns:v="urn:schemas-microsoft-com:vml" Requires="v">
                  <p:oleObj spid="_x0000_s1168" name="Equation" r:id="rId10" imgW="431800" imgH="203200" progId="Equation.3">
                    <p:embed/>
                  </p:oleObj>
                </mc:Choice>
                <mc:Fallback>
                  <p:oleObj name="Equation" r:id="rId10" imgW="431800" imgH="203200" progId="Equation.3">
                    <p:embed/>
                    <p:pic>
                      <p:nvPicPr>
                        <p:cNvPr id="0" name=""/>
                        <p:cNvPicPr/>
                        <p:nvPr/>
                      </p:nvPicPr>
                      <p:blipFill>
                        <a:blip r:embed="rId11"/>
                        <a:stretch>
                          <a:fillRect/>
                        </a:stretch>
                      </p:blipFill>
                      <p:spPr>
                        <a:xfrm>
                          <a:off x="4835524" y="3279774"/>
                          <a:ext cx="1263651" cy="594659"/>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653600732"/>
                </p:ext>
              </p:extLst>
            </p:nvPr>
          </p:nvGraphicFramePr>
          <p:xfrm>
            <a:off x="3419475" y="4995663"/>
            <a:ext cx="1496541" cy="570111"/>
          </p:xfrm>
          <a:graphic>
            <a:graphicData uri="http://schemas.openxmlformats.org/presentationml/2006/ole">
              <mc:AlternateContent xmlns:mc="http://schemas.openxmlformats.org/markup-compatibility/2006">
                <mc:Choice xmlns:v="urn:schemas-microsoft-com:vml" Requires="v">
                  <p:oleObj spid="_x0000_s1169" name="Equation" r:id="rId12" imgW="533400" imgH="203200" progId="Equation.3">
                    <p:embed/>
                  </p:oleObj>
                </mc:Choice>
                <mc:Fallback>
                  <p:oleObj name="Equation" r:id="rId12" imgW="533400" imgH="203200" progId="Equation.3">
                    <p:embed/>
                    <p:pic>
                      <p:nvPicPr>
                        <p:cNvPr id="0" name=""/>
                        <p:cNvPicPr/>
                        <p:nvPr/>
                      </p:nvPicPr>
                      <p:blipFill>
                        <a:blip r:embed="rId13"/>
                        <a:stretch>
                          <a:fillRect/>
                        </a:stretch>
                      </p:blipFill>
                      <p:spPr>
                        <a:xfrm>
                          <a:off x="3419475" y="4995663"/>
                          <a:ext cx="1496541" cy="570111"/>
                        </a:xfrm>
                        <a:prstGeom prst="rect">
                          <a:avLst/>
                        </a:prstGeom>
                      </p:spPr>
                    </p:pic>
                  </p:oleObj>
                </mc:Fallback>
              </mc:AlternateContent>
            </a:graphicData>
          </a:graphic>
        </p:graphicFrame>
      </p:grpSp>
    </p:spTree>
    <p:extLst>
      <p:ext uri="{BB962C8B-B14F-4D97-AF65-F5344CB8AC3E}">
        <p14:creationId xmlns:p14="http://schemas.microsoft.com/office/powerpoint/2010/main" val="39242914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97096"/>
            <a:ext cx="8229600" cy="7686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u="none" strike="noStrike" cap="none" dirty="0" smtClean="0">
                <a:ea typeface="Arial"/>
                <a:sym typeface="Arial"/>
              </a:rPr>
              <a:t>Dominos: ENGINEERING EXAMPLE</a:t>
            </a:r>
            <a:endParaRPr u="none" strike="noStrike" cap="none" dirty="0">
              <a:ea typeface="Arial"/>
              <a:sym typeface="Arial"/>
            </a:endParaRPr>
          </a:p>
        </p:txBody>
      </p:sp>
      <p:sp>
        <p:nvSpPr>
          <p:cNvPr id="74" name="Google Shape;74;p15"/>
          <p:cNvSpPr txBox="1">
            <a:spLocks noGrp="1"/>
          </p:cNvSpPr>
          <p:nvPr>
            <p:ph idx="1"/>
          </p:nvPr>
        </p:nvSpPr>
        <p:spPr>
          <a:xfrm>
            <a:off x="310300" y="865696"/>
            <a:ext cx="8578206" cy="1409486"/>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600"/>
              </a:spcAft>
              <a:buClr>
                <a:schemeClr val="dk1"/>
              </a:buClr>
              <a:buSzPts val="2960"/>
              <a:buFont typeface="Arial"/>
              <a:buChar char="•"/>
            </a:pPr>
            <a:r>
              <a:rPr lang="en-US" sz="2960" b="0" i="0" u="none" strike="noStrike" cap="none" dirty="0" smtClean="0">
                <a:solidFill>
                  <a:srgbClr val="000000"/>
                </a:solidFill>
                <a:latin typeface="Arial"/>
                <a:ea typeface="Arial"/>
                <a:cs typeface="Arial"/>
                <a:sym typeface="Arial"/>
              </a:rPr>
              <a:t>Create an ordering of the </a:t>
            </a:r>
            <a:r>
              <a:rPr lang="en-US" sz="2760" dirty="0">
                <a:solidFill>
                  <a:srgbClr val="000000"/>
                </a:solidFill>
                <a:latin typeface="Arial"/>
                <a:ea typeface="Arial"/>
                <a:cs typeface="Arial"/>
                <a:sym typeface="Arial"/>
              </a:rPr>
              <a:t>D</a:t>
            </a:r>
            <a:r>
              <a:rPr lang="en-US" sz="2760" dirty="0" smtClean="0">
                <a:solidFill>
                  <a:srgbClr val="000000"/>
                </a:solidFill>
                <a:latin typeface="Arial"/>
                <a:ea typeface="Arial"/>
                <a:cs typeface="Arial"/>
                <a:sym typeface="Arial"/>
              </a:rPr>
              <a:t>esign </a:t>
            </a:r>
            <a:r>
              <a:rPr lang="en-US" sz="2760" dirty="0">
                <a:solidFill>
                  <a:srgbClr val="000000"/>
                </a:solidFill>
                <a:latin typeface="Arial"/>
                <a:ea typeface="Arial"/>
                <a:cs typeface="Arial"/>
                <a:sym typeface="Arial"/>
              </a:rPr>
              <a:t>P</a:t>
            </a:r>
            <a:r>
              <a:rPr lang="en-US" sz="2760" dirty="0" smtClean="0">
                <a:solidFill>
                  <a:schemeClr val="tx1"/>
                </a:solidFill>
                <a:latin typeface="Arial"/>
                <a:ea typeface="Arial"/>
                <a:cs typeface="Arial"/>
                <a:sym typeface="Arial"/>
              </a:rPr>
              <a:t>rocess to create a product.</a:t>
            </a:r>
            <a:endParaRPr sz="2760" b="0" i="0" u="none" strike="noStrike" cap="none" dirty="0">
              <a:solidFill>
                <a:schemeClr val="tx1"/>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4</a:t>
            </a:fld>
            <a:endParaRPr sz="1400" dirty="0"/>
          </a:p>
        </p:txBody>
      </p:sp>
      <p:grpSp>
        <p:nvGrpSpPr>
          <p:cNvPr id="22" name="Group 21"/>
          <p:cNvGrpSpPr/>
          <p:nvPr/>
        </p:nvGrpSpPr>
        <p:grpSpPr>
          <a:xfrm>
            <a:off x="457200" y="2321580"/>
            <a:ext cx="7219950" cy="2747030"/>
            <a:chOff x="457200" y="3025120"/>
            <a:chExt cx="7219950" cy="2747030"/>
          </a:xfrm>
        </p:grpSpPr>
        <p:sp>
          <p:nvSpPr>
            <p:cNvPr id="14" name="Rectangle 13"/>
            <p:cNvSpPr/>
            <p:nvPr/>
          </p:nvSpPr>
          <p:spPr>
            <a:xfrm>
              <a:off x="4721225" y="3025120"/>
              <a:ext cx="2955925" cy="10477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457200" y="3254375"/>
              <a:ext cx="2955925" cy="10477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457200" y="3571875"/>
              <a:ext cx="1368425" cy="523220"/>
            </a:xfrm>
            <a:prstGeom prst="rect">
              <a:avLst/>
            </a:prstGeom>
            <a:noFill/>
          </p:spPr>
          <p:txBody>
            <a:bodyPr wrap="square" rtlCol="0">
              <a:spAutoFit/>
            </a:bodyPr>
            <a:lstStyle/>
            <a:p>
              <a:endParaRPr lang="en-US" sz="2800" dirty="0"/>
            </a:p>
          </p:txBody>
        </p:sp>
        <p:graphicFrame>
          <p:nvGraphicFramePr>
            <p:cNvPr id="9" name="Object 8"/>
            <p:cNvGraphicFramePr>
              <a:graphicFrameLocks noChangeAspect="1"/>
            </p:cNvGraphicFramePr>
            <p:nvPr>
              <p:extLst>
                <p:ext uri="{D42A27DB-BD31-4B8C-83A1-F6EECF244321}">
                  <p14:modId xmlns:p14="http://schemas.microsoft.com/office/powerpoint/2010/main" val="1476044720"/>
                </p:ext>
              </p:extLst>
            </p:nvPr>
          </p:nvGraphicFramePr>
          <p:xfrm>
            <a:off x="4038600" y="3562350"/>
            <a:ext cx="127000" cy="190500"/>
          </p:xfrm>
          <a:graphic>
            <a:graphicData uri="http://schemas.openxmlformats.org/presentationml/2006/ole">
              <mc:AlternateContent xmlns:mc="http://schemas.openxmlformats.org/markup-compatibility/2006">
                <mc:Choice xmlns:v="urn:schemas-microsoft-com:vml" Requires="v">
                  <p:oleObj spid="_x0000_s2076" name="Equation" r:id="rId4" imgW="127000" imgH="190500" progId="Equation.DSMT4">
                    <p:embed/>
                  </p:oleObj>
                </mc:Choice>
                <mc:Fallback>
                  <p:oleObj name="Equation" r:id="rId4" imgW="127000" imgH="190500" progId="Equation.DSMT4">
                    <p:embed/>
                    <p:pic>
                      <p:nvPicPr>
                        <p:cNvPr id="0" name=""/>
                        <p:cNvPicPr/>
                        <p:nvPr/>
                      </p:nvPicPr>
                      <p:blipFill>
                        <a:blip r:embed="rId5"/>
                        <a:stretch>
                          <a:fillRect/>
                        </a:stretch>
                      </p:blipFill>
                      <p:spPr>
                        <a:xfrm>
                          <a:off x="4038600" y="3562350"/>
                          <a:ext cx="127000" cy="190500"/>
                        </a:xfrm>
                        <a:prstGeom prst="rect">
                          <a:avLst/>
                        </a:prstGeom>
                      </p:spPr>
                    </p:pic>
                  </p:oleObj>
                </mc:Fallback>
              </mc:AlternateContent>
            </a:graphicData>
          </a:graphic>
        </p:graphicFrame>
        <p:sp>
          <p:nvSpPr>
            <p:cNvPr id="15" name="Rectangle 14"/>
            <p:cNvSpPr/>
            <p:nvPr/>
          </p:nvSpPr>
          <p:spPr>
            <a:xfrm>
              <a:off x="3413125" y="4724400"/>
              <a:ext cx="2955925" cy="104775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extBox 2"/>
          <p:cNvSpPr txBox="1"/>
          <p:nvPr/>
        </p:nvSpPr>
        <p:spPr>
          <a:xfrm>
            <a:off x="539750" y="2644478"/>
            <a:ext cx="2571749" cy="954107"/>
          </a:xfrm>
          <a:prstGeom prst="rect">
            <a:avLst/>
          </a:prstGeom>
          <a:noFill/>
        </p:spPr>
        <p:txBody>
          <a:bodyPr wrap="square" rtlCol="0">
            <a:spAutoFit/>
          </a:bodyPr>
          <a:lstStyle/>
          <a:p>
            <a:r>
              <a:rPr lang="en-US" sz="2800" dirty="0" smtClean="0"/>
              <a:t>Check out the specifications</a:t>
            </a:r>
            <a:endParaRPr lang="en-US" sz="2800" dirty="0"/>
          </a:p>
        </p:txBody>
      </p:sp>
      <p:sp>
        <p:nvSpPr>
          <p:cNvPr id="4" name="TextBox 3"/>
          <p:cNvSpPr txBox="1"/>
          <p:nvPr/>
        </p:nvSpPr>
        <p:spPr>
          <a:xfrm>
            <a:off x="5080000" y="2415223"/>
            <a:ext cx="2428875" cy="954107"/>
          </a:xfrm>
          <a:prstGeom prst="rect">
            <a:avLst/>
          </a:prstGeom>
          <a:noFill/>
        </p:spPr>
        <p:txBody>
          <a:bodyPr wrap="square" rtlCol="0">
            <a:spAutoFit/>
          </a:bodyPr>
          <a:lstStyle/>
          <a:p>
            <a:r>
              <a:rPr lang="en-US" sz="2800" dirty="0" smtClean="0"/>
              <a:t>Update the prototype</a:t>
            </a:r>
            <a:endParaRPr lang="en-US" sz="2800" dirty="0"/>
          </a:p>
        </p:txBody>
      </p:sp>
      <p:sp>
        <p:nvSpPr>
          <p:cNvPr id="5" name="TextBox 4"/>
          <p:cNvSpPr txBox="1"/>
          <p:nvPr/>
        </p:nvSpPr>
        <p:spPr>
          <a:xfrm>
            <a:off x="3578225" y="4108351"/>
            <a:ext cx="2727325" cy="954107"/>
          </a:xfrm>
          <a:prstGeom prst="rect">
            <a:avLst/>
          </a:prstGeom>
          <a:noFill/>
        </p:spPr>
        <p:txBody>
          <a:bodyPr wrap="square" rtlCol="0">
            <a:spAutoFit/>
          </a:bodyPr>
          <a:lstStyle/>
          <a:p>
            <a:r>
              <a:rPr lang="en-US" sz="2800" dirty="0" smtClean="0"/>
              <a:t>Field test the detail design</a:t>
            </a:r>
            <a:endParaRPr lang="en-US" sz="2800" dirty="0"/>
          </a:p>
        </p:txBody>
      </p:sp>
    </p:spTree>
    <p:extLst>
      <p:ext uri="{BB962C8B-B14F-4D97-AF65-F5344CB8AC3E}">
        <p14:creationId xmlns:p14="http://schemas.microsoft.com/office/powerpoint/2010/main" val="21376501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97096"/>
            <a:ext cx="8229600" cy="7686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u="none" strike="noStrike" cap="none" dirty="0" smtClean="0">
                <a:ea typeface="Arial"/>
                <a:sym typeface="Arial"/>
              </a:rPr>
              <a:t>Dominos: BIOLOGY- Phases of Mitosis</a:t>
            </a:r>
            <a:endParaRPr u="none" strike="noStrike" cap="none" dirty="0">
              <a:ea typeface="Arial"/>
              <a:sym typeface="Arial"/>
            </a:endParaRPr>
          </a:p>
        </p:txBody>
      </p:sp>
      <p:sp>
        <p:nvSpPr>
          <p:cNvPr id="74" name="Google Shape;74;p15"/>
          <p:cNvSpPr txBox="1">
            <a:spLocks noGrp="1"/>
          </p:cNvSpPr>
          <p:nvPr>
            <p:ph idx="1"/>
          </p:nvPr>
        </p:nvSpPr>
        <p:spPr>
          <a:xfrm>
            <a:off x="432122" y="722821"/>
            <a:ext cx="8578206" cy="1409486"/>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600"/>
              </a:spcAft>
              <a:buClr>
                <a:schemeClr val="dk1"/>
              </a:buClr>
              <a:buSzPts val="2960"/>
              <a:buFont typeface="Arial"/>
              <a:buChar char="•"/>
            </a:pPr>
            <a:r>
              <a:rPr lang="en-US" sz="2960" b="0" i="0" u="none" strike="noStrike" cap="none" dirty="0" smtClean="0">
                <a:solidFill>
                  <a:srgbClr val="000000"/>
                </a:solidFill>
                <a:latin typeface="Arial"/>
                <a:ea typeface="Arial"/>
                <a:cs typeface="Arial"/>
                <a:sym typeface="Arial"/>
              </a:rPr>
              <a:t>Order the phases of mitosis by picture, description, and name</a:t>
            </a:r>
            <a:endParaRPr sz="2760" b="0" i="0" u="none" strike="noStrike" cap="none" dirty="0">
              <a:solidFill>
                <a:schemeClr val="tx1"/>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5</a:t>
            </a:fld>
            <a:endParaRPr sz="1400" dirty="0"/>
          </a:p>
        </p:txBody>
      </p:sp>
      <p:sp>
        <p:nvSpPr>
          <p:cNvPr id="14" name="Rectangle 13"/>
          <p:cNvSpPr/>
          <p:nvPr/>
        </p:nvSpPr>
        <p:spPr>
          <a:xfrm>
            <a:off x="4721225" y="2132307"/>
            <a:ext cx="3176681" cy="14285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432122" y="2550835"/>
            <a:ext cx="3447728" cy="8305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457200" y="2868335"/>
            <a:ext cx="1584492" cy="848578"/>
          </a:xfrm>
          <a:prstGeom prst="rect">
            <a:avLst/>
          </a:prstGeom>
          <a:noFill/>
        </p:spPr>
        <p:txBody>
          <a:bodyPr wrap="square" rtlCol="0">
            <a:spAutoFit/>
          </a:bodyPr>
          <a:lstStyle/>
          <a:p>
            <a:endParaRPr lang="en-US" sz="2800" dirty="0"/>
          </a:p>
        </p:txBody>
      </p:sp>
      <p:graphicFrame>
        <p:nvGraphicFramePr>
          <p:cNvPr id="9" name="Object 8"/>
          <p:cNvGraphicFramePr>
            <a:graphicFrameLocks noChangeAspect="1"/>
          </p:cNvGraphicFramePr>
          <p:nvPr>
            <p:extLst>
              <p:ext uri="{D42A27DB-BD31-4B8C-83A1-F6EECF244321}">
                <p14:modId xmlns:p14="http://schemas.microsoft.com/office/powerpoint/2010/main" val="1988972312"/>
              </p:ext>
            </p:extLst>
          </p:nvPr>
        </p:nvGraphicFramePr>
        <p:xfrm>
          <a:off x="4038599" y="2858810"/>
          <a:ext cx="205973" cy="308960"/>
        </p:xfrm>
        <a:graphic>
          <a:graphicData uri="http://schemas.openxmlformats.org/presentationml/2006/ole">
            <mc:AlternateContent xmlns:mc="http://schemas.openxmlformats.org/markup-compatibility/2006">
              <mc:Choice xmlns:v="urn:schemas-microsoft-com:vml" Requires="v">
                <p:oleObj spid="_x0000_s4115" name="Equation" r:id="rId4" imgW="127000" imgH="190500" progId="Equation.DSMT4">
                  <p:embed/>
                </p:oleObj>
              </mc:Choice>
              <mc:Fallback>
                <p:oleObj name="Equation" r:id="rId4" imgW="127000" imgH="190500" progId="Equation.DSMT4">
                  <p:embed/>
                  <p:pic>
                    <p:nvPicPr>
                      <p:cNvPr id="0" name=""/>
                      <p:cNvPicPr/>
                      <p:nvPr/>
                    </p:nvPicPr>
                    <p:blipFill>
                      <a:blip r:embed="rId5"/>
                      <a:stretch>
                        <a:fillRect/>
                      </a:stretch>
                    </p:blipFill>
                    <p:spPr>
                      <a:xfrm>
                        <a:off x="4038599" y="2858810"/>
                        <a:ext cx="205973" cy="308960"/>
                      </a:xfrm>
                      <a:prstGeom prst="rect">
                        <a:avLst/>
                      </a:prstGeom>
                    </p:spPr>
                  </p:pic>
                </p:oleObj>
              </mc:Fallback>
            </mc:AlternateContent>
          </a:graphicData>
        </a:graphic>
      </p:graphicFrame>
      <p:sp>
        <p:nvSpPr>
          <p:cNvPr id="15" name="Rectangle 14"/>
          <p:cNvSpPr/>
          <p:nvPr/>
        </p:nvSpPr>
        <p:spPr>
          <a:xfrm>
            <a:off x="2838449" y="4032350"/>
            <a:ext cx="3422650" cy="169928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539750" y="2644478"/>
            <a:ext cx="2571749" cy="523220"/>
          </a:xfrm>
          <a:prstGeom prst="rect">
            <a:avLst/>
          </a:prstGeom>
          <a:noFill/>
        </p:spPr>
        <p:txBody>
          <a:bodyPr wrap="square" rtlCol="0">
            <a:spAutoFit/>
          </a:bodyPr>
          <a:lstStyle/>
          <a:p>
            <a:r>
              <a:rPr lang="en-US" sz="2800" dirty="0" smtClean="0"/>
              <a:t>Metaphase</a:t>
            </a:r>
            <a:endParaRPr lang="en-US" sz="2800" dirty="0"/>
          </a:p>
        </p:txBody>
      </p:sp>
      <p:sp>
        <p:nvSpPr>
          <p:cNvPr id="4" name="TextBox 3"/>
          <p:cNvSpPr txBox="1"/>
          <p:nvPr/>
        </p:nvSpPr>
        <p:spPr>
          <a:xfrm>
            <a:off x="5300756" y="2175837"/>
            <a:ext cx="2597150" cy="1384995"/>
          </a:xfrm>
          <a:prstGeom prst="rect">
            <a:avLst/>
          </a:prstGeom>
          <a:noFill/>
        </p:spPr>
        <p:txBody>
          <a:bodyPr wrap="square" rtlCol="0">
            <a:spAutoFit/>
          </a:bodyPr>
          <a:lstStyle/>
          <a:p>
            <a:r>
              <a:rPr lang="en-US" sz="2800" dirty="0" smtClean="0"/>
              <a:t>The nuclear membrane disappears</a:t>
            </a:r>
            <a:endParaRPr lang="en-US" sz="2800" dirty="0"/>
          </a:p>
        </p:txBody>
      </p:sp>
      <p:pic>
        <p:nvPicPr>
          <p:cNvPr id="6" name="Picture 5" descr="BiologyTelophase.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11499" y="4178300"/>
            <a:ext cx="2832100" cy="1511300"/>
          </a:xfrm>
          <a:prstGeom prst="rect">
            <a:avLst/>
          </a:prstGeom>
        </p:spPr>
      </p:pic>
    </p:spTree>
    <p:extLst>
      <p:ext uri="{BB962C8B-B14F-4D97-AF65-F5344CB8AC3E}">
        <p14:creationId xmlns:p14="http://schemas.microsoft.com/office/powerpoint/2010/main" val="3173925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animBg="1"/>
      <p:bldP spid="15" grpId="0" animBg="1"/>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255846"/>
            <a:ext cx="8229600" cy="7686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u="none" strike="noStrike" cap="none" dirty="0" smtClean="0">
                <a:ea typeface="Arial"/>
                <a:sym typeface="Arial"/>
              </a:rPr>
              <a:t>Dominos: CHEMISTRY  - Create Compounds</a:t>
            </a:r>
            <a:endParaRPr u="none" strike="noStrike" cap="none" dirty="0">
              <a:ea typeface="Arial"/>
              <a:sym typeface="Arial"/>
            </a:endParaRPr>
          </a:p>
        </p:txBody>
      </p:sp>
      <p:sp>
        <p:nvSpPr>
          <p:cNvPr id="74" name="Google Shape;74;p15"/>
          <p:cNvSpPr txBox="1">
            <a:spLocks noGrp="1"/>
          </p:cNvSpPr>
          <p:nvPr>
            <p:ph idx="1"/>
          </p:nvPr>
        </p:nvSpPr>
        <p:spPr>
          <a:xfrm>
            <a:off x="304235" y="1102995"/>
            <a:ext cx="8578206" cy="3364483"/>
          </a:xfrm>
          <a:prstGeom prst="rect">
            <a:avLst/>
          </a:prstGeom>
          <a:noFill/>
          <a:ln>
            <a:noFill/>
          </a:ln>
        </p:spPr>
        <p:txBody>
          <a:bodyPr spcFirstLastPara="1" wrap="square" lIns="91425" tIns="45700" rIns="91425" bIns="45700" anchor="t" anchorCtr="0">
            <a:noAutofit/>
          </a:bodyPr>
          <a:lstStyle/>
          <a:p>
            <a:pPr marL="679450" lvl="1" indent="-342900">
              <a:spcBef>
                <a:spcPts val="0"/>
              </a:spcBef>
              <a:spcAft>
                <a:spcPts val="600"/>
              </a:spcAft>
              <a:buClr>
                <a:schemeClr val="dk1"/>
              </a:buClr>
              <a:buSzPts val="2960"/>
              <a:buFont typeface="Arial"/>
              <a:buChar char="•"/>
            </a:pPr>
            <a:r>
              <a:rPr lang="en-US" sz="2760" b="0" i="0" u="none" strike="noStrike" cap="none" dirty="0" smtClean="0">
                <a:solidFill>
                  <a:schemeClr val="tx1"/>
                </a:solidFill>
                <a:latin typeface="Arial"/>
                <a:ea typeface="Arial"/>
                <a:cs typeface="Arial"/>
                <a:sym typeface="Arial"/>
              </a:rPr>
              <a:t>Lay out ALL the cards. Create as many DIFFERENT compounds, using as many of the cards as you can. </a:t>
            </a:r>
          </a:p>
          <a:p>
            <a:pPr marL="679450" lvl="1" indent="-342900">
              <a:spcBef>
                <a:spcPts val="0"/>
              </a:spcBef>
              <a:spcAft>
                <a:spcPts val="600"/>
              </a:spcAft>
              <a:buClr>
                <a:schemeClr val="dk1"/>
              </a:buClr>
              <a:buSzPts val="2960"/>
              <a:buFont typeface="Arial"/>
              <a:buChar char="•"/>
            </a:pPr>
            <a:r>
              <a:rPr lang="en-US" sz="2760" dirty="0" smtClean="0">
                <a:solidFill>
                  <a:schemeClr val="tx1"/>
                </a:solidFill>
                <a:latin typeface="Arial"/>
                <a:ea typeface="Arial"/>
                <a:cs typeface="Arial"/>
                <a:sym typeface="Arial"/>
              </a:rPr>
              <a:t>Write down the chemical formula and the chemical name. </a:t>
            </a:r>
          </a:p>
          <a:p>
            <a:pPr marL="679450" lvl="1" indent="-342900">
              <a:spcBef>
                <a:spcPts val="0"/>
              </a:spcBef>
              <a:spcAft>
                <a:spcPts val="600"/>
              </a:spcAft>
              <a:buClr>
                <a:schemeClr val="dk1"/>
              </a:buClr>
              <a:buSzPts val="2960"/>
              <a:buFont typeface="Arial"/>
              <a:buChar char="•"/>
            </a:pPr>
            <a:r>
              <a:rPr lang="en-US" sz="2760" b="0" i="0" u="none" strike="noStrike" cap="none" dirty="0" smtClean="0">
                <a:solidFill>
                  <a:schemeClr val="tx1"/>
                </a:solidFill>
                <a:latin typeface="Arial"/>
                <a:ea typeface="Arial"/>
                <a:cs typeface="Arial"/>
                <a:sym typeface="Arial"/>
              </a:rPr>
              <a:t>Your score is the number value of the remaining unused cards.  A score of 0 is a perfect score. </a:t>
            </a:r>
            <a:endParaRPr sz="2760" b="0" i="0" u="none" strike="noStrike" cap="none" dirty="0">
              <a:solidFill>
                <a:schemeClr val="tx1"/>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6</a:t>
            </a:fld>
            <a:endParaRPr sz="1400" dirty="0"/>
          </a:p>
        </p:txBody>
      </p:sp>
      <p:sp>
        <p:nvSpPr>
          <p:cNvPr id="6" name="Rectangle 5"/>
          <p:cNvSpPr/>
          <p:nvPr/>
        </p:nvSpPr>
        <p:spPr>
          <a:xfrm>
            <a:off x="841375" y="4556125"/>
            <a:ext cx="2063750" cy="15875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1000126" y="4762500"/>
            <a:ext cx="1539874" cy="769441"/>
          </a:xfrm>
          <a:prstGeom prst="rect">
            <a:avLst/>
          </a:prstGeom>
          <a:noFill/>
        </p:spPr>
        <p:txBody>
          <a:bodyPr wrap="square" rtlCol="0">
            <a:spAutoFit/>
          </a:bodyPr>
          <a:lstStyle/>
          <a:p>
            <a:r>
              <a:rPr lang="en-US" sz="4400" dirty="0" smtClean="0"/>
              <a:t>Ca</a:t>
            </a:r>
            <a:r>
              <a:rPr lang="en-US" sz="4400" baseline="30000" dirty="0"/>
              <a:t>2</a:t>
            </a:r>
            <a:r>
              <a:rPr lang="en-US" sz="4400" baseline="30000" dirty="0" smtClean="0"/>
              <a:t>+</a:t>
            </a:r>
            <a:endParaRPr lang="en-US" sz="4400" baseline="30000" dirty="0"/>
          </a:p>
        </p:txBody>
      </p:sp>
      <p:sp>
        <p:nvSpPr>
          <p:cNvPr id="10" name="TextBox 9"/>
          <p:cNvSpPr txBox="1"/>
          <p:nvPr/>
        </p:nvSpPr>
        <p:spPr>
          <a:xfrm>
            <a:off x="1111251" y="5658941"/>
            <a:ext cx="1666874" cy="461665"/>
          </a:xfrm>
          <a:prstGeom prst="rect">
            <a:avLst/>
          </a:prstGeom>
          <a:noFill/>
        </p:spPr>
        <p:txBody>
          <a:bodyPr wrap="square" rtlCol="0">
            <a:spAutoFit/>
          </a:bodyPr>
          <a:lstStyle/>
          <a:p>
            <a:r>
              <a:rPr lang="en-US" sz="2400" dirty="0" smtClean="0"/>
              <a:t>Calcium</a:t>
            </a:r>
            <a:endParaRPr lang="en-US" sz="2400" dirty="0"/>
          </a:p>
        </p:txBody>
      </p:sp>
      <p:sp>
        <p:nvSpPr>
          <p:cNvPr id="11" name="Oval 10"/>
          <p:cNvSpPr/>
          <p:nvPr/>
        </p:nvSpPr>
        <p:spPr>
          <a:xfrm>
            <a:off x="2540000" y="4762500"/>
            <a:ext cx="301625" cy="301625"/>
          </a:xfrm>
          <a:prstGeom prst="ellipse">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2541587" y="5604966"/>
            <a:ext cx="301625" cy="301625"/>
          </a:xfrm>
          <a:prstGeom prst="ellipse">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962134" y="4533106"/>
            <a:ext cx="2063750" cy="15875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4593338" y="4896810"/>
            <a:ext cx="1255634" cy="769441"/>
          </a:xfrm>
          <a:prstGeom prst="rect">
            <a:avLst/>
          </a:prstGeom>
          <a:noFill/>
        </p:spPr>
        <p:txBody>
          <a:bodyPr wrap="square" rtlCol="0">
            <a:spAutoFit/>
          </a:bodyPr>
          <a:lstStyle/>
          <a:p>
            <a:r>
              <a:rPr lang="en-US" sz="4400" dirty="0" smtClean="0"/>
              <a:t>Cl</a:t>
            </a:r>
            <a:r>
              <a:rPr lang="en-US" sz="4400" baseline="30000" dirty="0" smtClean="0"/>
              <a:t>1</a:t>
            </a:r>
            <a:r>
              <a:rPr lang="en-US" sz="4400" baseline="30000" dirty="0"/>
              <a:t>-</a:t>
            </a:r>
          </a:p>
        </p:txBody>
      </p:sp>
      <p:sp>
        <p:nvSpPr>
          <p:cNvPr id="21" name="TextBox 20"/>
          <p:cNvSpPr txBox="1"/>
          <p:nvPr/>
        </p:nvSpPr>
        <p:spPr>
          <a:xfrm>
            <a:off x="4249110" y="5604966"/>
            <a:ext cx="1430336" cy="461665"/>
          </a:xfrm>
          <a:prstGeom prst="rect">
            <a:avLst/>
          </a:prstGeom>
          <a:noFill/>
        </p:spPr>
        <p:txBody>
          <a:bodyPr wrap="square" rtlCol="0">
            <a:spAutoFit/>
          </a:bodyPr>
          <a:lstStyle/>
          <a:p>
            <a:r>
              <a:rPr lang="en-US" sz="2400" dirty="0" smtClean="0"/>
              <a:t>Chloride</a:t>
            </a:r>
            <a:endParaRPr lang="en-US" sz="2400" dirty="0"/>
          </a:p>
        </p:txBody>
      </p:sp>
      <p:sp>
        <p:nvSpPr>
          <p:cNvPr id="23" name="Oval 22"/>
          <p:cNvSpPr/>
          <p:nvPr/>
        </p:nvSpPr>
        <p:spPr>
          <a:xfrm>
            <a:off x="4115085" y="5064125"/>
            <a:ext cx="301625" cy="301625"/>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6390262" y="4527290"/>
            <a:ext cx="2063750" cy="15875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6978468" y="4835525"/>
            <a:ext cx="1255634" cy="769441"/>
          </a:xfrm>
          <a:prstGeom prst="rect">
            <a:avLst/>
          </a:prstGeom>
          <a:noFill/>
        </p:spPr>
        <p:txBody>
          <a:bodyPr wrap="square" rtlCol="0">
            <a:spAutoFit/>
          </a:bodyPr>
          <a:lstStyle/>
          <a:p>
            <a:r>
              <a:rPr lang="en-US" sz="4400" dirty="0" smtClean="0"/>
              <a:t>Cl</a:t>
            </a:r>
            <a:r>
              <a:rPr lang="en-US" sz="4400" baseline="30000" dirty="0" smtClean="0"/>
              <a:t>1</a:t>
            </a:r>
            <a:r>
              <a:rPr lang="en-US" sz="4400" baseline="30000" dirty="0"/>
              <a:t>-</a:t>
            </a:r>
          </a:p>
        </p:txBody>
      </p:sp>
      <p:sp>
        <p:nvSpPr>
          <p:cNvPr id="27" name="TextBox 26"/>
          <p:cNvSpPr txBox="1"/>
          <p:nvPr/>
        </p:nvSpPr>
        <p:spPr>
          <a:xfrm>
            <a:off x="6580717" y="5596768"/>
            <a:ext cx="1430336" cy="461665"/>
          </a:xfrm>
          <a:prstGeom prst="rect">
            <a:avLst/>
          </a:prstGeom>
          <a:noFill/>
        </p:spPr>
        <p:txBody>
          <a:bodyPr wrap="square" rtlCol="0">
            <a:spAutoFit/>
          </a:bodyPr>
          <a:lstStyle/>
          <a:p>
            <a:r>
              <a:rPr lang="en-US" sz="2400" dirty="0" smtClean="0"/>
              <a:t>Chloride</a:t>
            </a:r>
            <a:endParaRPr lang="en-US" sz="2400" dirty="0"/>
          </a:p>
        </p:txBody>
      </p:sp>
      <p:sp>
        <p:nvSpPr>
          <p:cNvPr id="28" name="Oval 27"/>
          <p:cNvSpPr/>
          <p:nvPr/>
        </p:nvSpPr>
        <p:spPr>
          <a:xfrm>
            <a:off x="6580717" y="5131353"/>
            <a:ext cx="301625" cy="301625"/>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84502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build="p"/>
      <p:bldP spid="6" grpId="0" animBg="1"/>
      <p:bldP spid="8" grpId="0"/>
      <p:bldP spid="10" grpId="0"/>
      <p:bldP spid="11" grpId="0" animBg="1"/>
      <p:bldP spid="18" grpId="0" animBg="1"/>
      <p:bldP spid="19" grpId="0" animBg="1"/>
      <p:bldP spid="20" grpId="0"/>
      <p:bldP spid="21" grpId="0"/>
      <p:bldP spid="23" grpId="0" animBg="1"/>
      <p:bldP spid="25" grpId="0" animBg="1"/>
      <p:bldP spid="26" grpId="0"/>
      <p:bldP spid="27" grpId="0"/>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97096"/>
            <a:ext cx="8229600" cy="768600"/>
          </a:xfrm>
          <a:prstGeom prst="rect">
            <a:avLst/>
          </a:prstGeom>
          <a:noFill/>
          <a:ln>
            <a:noFill/>
          </a:ln>
          <a:effectLst/>
        </p:spPr>
        <p:txBody>
          <a:bodyPr spcFirstLastPara="1" wrap="square" lIns="91425" tIns="45700" rIns="91425" bIns="45700" anchor="ctr" anchorCtr="0">
            <a:noAutofit/>
          </a:bodyPr>
          <a:lstStyle/>
          <a:p>
            <a:pPr marL="0" marR="0" lvl="0" indent="0" algn="ctr" rtl="0">
              <a:spcBef>
                <a:spcPts val="0"/>
              </a:spcBef>
              <a:spcAft>
                <a:spcPts val="0"/>
              </a:spcAft>
              <a:buClr>
                <a:srgbClr val="008000"/>
              </a:buClr>
              <a:buFont typeface="Arial"/>
              <a:buNone/>
            </a:pPr>
            <a:r>
              <a:rPr lang="en-US" u="none" strike="noStrike" cap="none" dirty="0" smtClean="0">
                <a:ea typeface="Arial"/>
                <a:sym typeface="Arial"/>
              </a:rPr>
              <a:t>Activity 2: </a:t>
            </a:r>
            <a:r>
              <a:rPr lang="en-US" dirty="0" smtClean="0">
                <a:ea typeface="Arial"/>
                <a:sym typeface="Arial"/>
              </a:rPr>
              <a:t>CATEGORIES</a:t>
            </a:r>
            <a:endParaRPr u="none" strike="noStrike" cap="none" dirty="0">
              <a:ea typeface="Arial"/>
              <a:sym typeface="Arial"/>
            </a:endParaRPr>
          </a:p>
        </p:txBody>
      </p:sp>
      <p:sp>
        <p:nvSpPr>
          <p:cNvPr id="74" name="Google Shape;74;p15"/>
          <p:cNvSpPr txBox="1">
            <a:spLocks noGrp="1"/>
          </p:cNvSpPr>
          <p:nvPr>
            <p:ph idx="1"/>
          </p:nvPr>
        </p:nvSpPr>
        <p:spPr>
          <a:xfrm>
            <a:off x="310300" y="865696"/>
            <a:ext cx="8578206" cy="3822978"/>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600"/>
              </a:spcAft>
              <a:buClr>
                <a:schemeClr val="dk1"/>
              </a:buClr>
              <a:buSzPts val="2960"/>
              <a:buFont typeface="Arial"/>
              <a:buChar char="•"/>
            </a:pPr>
            <a:r>
              <a:rPr lang="en-US" sz="3200" b="0" i="0" u="none" strike="noStrike" cap="none" dirty="0" smtClean="0">
                <a:solidFill>
                  <a:schemeClr val="tx1"/>
                </a:solidFill>
                <a:latin typeface="Arial"/>
                <a:ea typeface="Arial"/>
                <a:cs typeface="Arial"/>
                <a:sym typeface="Arial"/>
              </a:rPr>
              <a:t>Categorize content based on some similarity.</a:t>
            </a:r>
          </a:p>
          <a:p>
            <a:pPr marL="342900" marR="0" lvl="0" indent="-342900" algn="l" rtl="0">
              <a:lnSpc>
                <a:spcPct val="150000"/>
              </a:lnSpc>
              <a:spcBef>
                <a:spcPts val="0"/>
              </a:spcBef>
              <a:spcAft>
                <a:spcPts val="600"/>
              </a:spcAft>
              <a:buClr>
                <a:schemeClr val="dk1"/>
              </a:buClr>
              <a:buSzPts val="2960"/>
              <a:buFont typeface="Arial"/>
              <a:buChar char="•"/>
            </a:pPr>
            <a:r>
              <a:rPr lang="en-US" sz="3200" dirty="0" smtClean="0">
                <a:solidFill>
                  <a:srgbClr val="FF0000"/>
                </a:solidFill>
                <a:latin typeface="Arial"/>
                <a:ea typeface="Arial"/>
                <a:cs typeface="Arial"/>
                <a:sym typeface="Arial"/>
              </a:rPr>
              <a:t>MATH </a:t>
            </a:r>
          </a:p>
          <a:p>
            <a:pPr marL="850900" lvl="1" indent="-514350">
              <a:lnSpc>
                <a:spcPct val="150000"/>
              </a:lnSpc>
              <a:spcBef>
                <a:spcPts val="0"/>
              </a:spcBef>
              <a:spcAft>
                <a:spcPts val="600"/>
              </a:spcAft>
              <a:buClr>
                <a:schemeClr val="dk1"/>
              </a:buClr>
              <a:buSzPts val="2960"/>
              <a:buFont typeface="+mj-lt"/>
              <a:buAutoNum type="alphaLcPeriod"/>
            </a:pPr>
            <a:r>
              <a:rPr lang="en-US" sz="3000" dirty="0" smtClean="0">
                <a:solidFill>
                  <a:schemeClr val="tx1"/>
                </a:solidFill>
                <a:latin typeface="Arial"/>
                <a:ea typeface="Arial"/>
                <a:cs typeface="Arial"/>
                <a:sym typeface="Arial"/>
              </a:rPr>
              <a:t>Sequences: convergent &amp; divergent</a:t>
            </a:r>
          </a:p>
          <a:p>
            <a:pPr marL="850900" lvl="1" indent="-514350">
              <a:lnSpc>
                <a:spcPct val="150000"/>
              </a:lnSpc>
              <a:spcBef>
                <a:spcPts val="0"/>
              </a:spcBef>
              <a:spcAft>
                <a:spcPts val="600"/>
              </a:spcAft>
              <a:buClr>
                <a:schemeClr val="dk1"/>
              </a:buClr>
              <a:buSzPts val="2960"/>
              <a:buFont typeface="+mj-lt"/>
              <a:buAutoNum type="alphaLcPeriod"/>
            </a:pPr>
            <a:r>
              <a:rPr lang="en-US" sz="3000" b="0" i="0" u="none" strike="noStrike" cap="none" dirty="0" smtClean="0">
                <a:solidFill>
                  <a:schemeClr val="tx1"/>
                </a:solidFill>
                <a:latin typeface="Arial"/>
                <a:ea typeface="Arial"/>
                <a:cs typeface="Arial"/>
                <a:sym typeface="Arial"/>
              </a:rPr>
              <a:t>Systems of equations: 0, 1, ∞ solutions</a:t>
            </a: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7</a:t>
            </a:fld>
            <a:endParaRPr sz="1400" dirty="0"/>
          </a:p>
        </p:txBody>
      </p:sp>
    </p:spTree>
    <p:extLst>
      <p:ext uri="{BB962C8B-B14F-4D97-AF65-F5344CB8AC3E}">
        <p14:creationId xmlns:p14="http://schemas.microsoft.com/office/powerpoint/2010/main" val="16405373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308738"/>
            <a:ext cx="8229600" cy="768600"/>
          </a:xfrm>
          <a:prstGeom prst="rect">
            <a:avLst/>
          </a:prstGeom>
          <a:noFill/>
          <a:ln>
            <a:noFill/>
          </a:ln>
          <a:effectLst/>
        </p:spPr>
        <p:txBody>
          <a:bodyPr spcFirstLastPara="1" wrap="square" lIns="91425" tIns="45700" rIns="91425" bIns="45700" anchor="ctr" anchorCtr="0">
            <a:noAutofit/>
          </a:bodyPr>
          <a:lstStyle/>
          <a:p>
            <a:pPr lvl="0">
              <a:spcBef>
                <a:spcPts val="0"/>
              </a:spcBef>
              <a:buClr>
                <a:srgbClr val="008000"/>
              </a:buClr>
            </a:pPr>
            <a:r>
              <a:rPr lang="en-US" dirty="0">
                <a:ea typeface="Arial"/>
                <a:sym typeface="Arial"/>
              </a:rPr>
              <a:t>CATEGORIZATION: </a:t>
            </a:r>
            <a:r>
              <a:rPr lang="en-US" dirty="0" smtClean="0">
                <a:ea typeface="Arial"/>
                <a:sym typeface="Arial"/>
              </a:rPr>
              <a:t>Chemistry</a:t>
            </a:r>
            <a:endParaRPr u="none" strike="noStrike" cap="none" dirty="0">
              <a:ea typeface="Arial"/>
              <a:sym typeface="Arial"/>
            </a:endParaRPr>
          </a:p>
        </p:txBody>
      </p:sp>
      <p:sp>
        <p:nvSpPr>
          <p:cNvPr id="74" name="Google Shape;74;p15"/>
          <p:cNvSpPr txBox="1">
            <a:spLocks noGrp="1"/>
          </p:cNvSpPr>
          <p:nvPr>
            <p:ph idx="1"/>
          </p:nvPr>
        </p:nvSpPr>
        <p:spPr>
          <a:xfrm>
            <a:off x="310300" y="1423918"/>
            <a:ext cx="8578206" cy="4029922"/>
          </a:xfrm>
          <a:prstGeom prst="rect">
            <a:avLst/>
          </a:prstGeom>
          <a:noFill/>
          <a:ln>
            <a:noFill/>
          </a:ln>
        </p:spPr>
        <p:txBody>
          <a:bodyPr spcFirstLastPara="1" wrap="square" lIns="91425" tIns="45700" rIns="91425" bIns="45700" anchor="t" anchorCtr="0">
            <a:noAutofit/>
          </a:bodyPr>
          <a:lstStyle/>
          <a:p>
            <a:pPr marL="285750" indent="-285750">
              <a:spcBef>
                <a:spcPts val="0"/>
              </a:spcBef>
              <a:spcAft>
                <a:spcPts val="600"/>
              </a:spcAft>
              <a:buSzPct val="120000"/>
              <a:buFont typeface="Arial"/>
              <a:buChar char="•"/>
            </a:pPr>
            <a:r>
              <a:rPr lang="en-US" sz="3200" dirty="0" smtClean="0">
                <a:solidFill>
                  <a:schemeClr val="tx1"/>
                </a:solidFill>
                <a:ea typeface="Arial"/>
                <a:sym typeface="Arial"/>
              </a:rPr>
              <a:t>Categories: Chemical Reactions</a:t>
            </a:r>
          </a:p>
          <a:p>
            <a:pPr marL="793750" lvl="1" indent="-457200">
              <a:spcBef>
                <a:spcPts val="0"/>
              </a:spcBef>
              <a:spcAft>
                <a:spcPts val="600"/>
              </a:spcAft>
              <a:buSzPct val="120000"/>
              <a:buFont typeface="Wingdings" charset="2"/>
              <a:buChar char="§"/>
            </a:pPr>
            <a:r>
              <a:rPr lang="en-US" sz="2800" dirty="0" smtClean="0">
                <a:solidFill>
                  <a:schemeClr val="tx1"/>
                </a:solidFill>
              </a:rPr>
              <a:t>Decomposition</a:t>
            </a:r>
          </a:p>
          <a:p>
            <a:pPr marL="793750" lvl="1" indent="-457200">
              <a:spcBef>
                <a:spcPts val="0"/>
              </a:spcBef>
              <a:spcAft>
                <a:spcPts val="600"/>
              </a:spcAft>
              <a:buSzPct val="120000"/>
              <a:buFont typeface="Wingdings" charset="2"/>
              <a:buChar char="§"/>
            </a:pPr>
            <a:r>
              <a:rPr lang="en-US" sz="3200" dirty="0" smtClean="0">
                <a:solidFill>
                  <a:schemeClr val="tx1"/>
                </a:solidFill>
              </a:rPr>
              <a:t>Synthesis</a:t>
            </a:r>
          </a:p>
          <a:p>
            <a:pPr marL="793750" lvl="1" indent="-457200">
              <a:spcBef>
                <a:spcPts val="0"/>
              </a:spcBef>
              <a:spcAft>
                <a:spcPts val="600"/>
              </a:spcAft>
              <a:buSzPct val="120000"/>
              <a:buFont typeface="Wingdings" charset="2"/>
              <a:buChar char="§"/>
            </a:pPr>
            <a:r>
              <a:rPr lang="en-US" sz="3200" dirty="0" smtClean="0">
                <a:solidFill>
                  <a:schemeClr val="tx1"/>
                </a:solidFill>
              </a:rPr>
              <a:t>Single Replacement</a:t>
            </a:r>
          </a:p>
          <a:p>
            <a:pPr marL="793750" lvl="1" indent="-457200">
              <a:spcBef>
                <a:spcPts val="0"/>
              </a:spcBef>
              <a:spcAft>
                <a:spcPts val="600"/>
              </a:spcAft>
              <a:buSzPct val="120000"/>
              <a:buFont typeface="Wingdings" charset="2"/>
              <a:buChar char="§"/>
            </a:pPr>
            <a:r>
              <a:rPr lang="en-US" sz="3200" dirty="0" smtClean="0">
                <a:solidFill>
                  <a:schemeClr val="tx1"/>
                </a:solidFill>
              </a:rPr>
              <a:t>Double Replac</a:t>
            </a:r>
            <a:r>
              <a:rPr lang="en-US" sz="3200" dirty="0" smtClean="0">
                <a:solidFill>
                  <a:srgbClr val="000000"/>
                </a:solidFill>
              </a:rPr>
              <a:t>ement</a:t>
            </a:r>
          </a:p>
          <a:p>
            <a:pPr marL="793750" lvl="1" indent="-457200">
              <a:spcBef>
                <a:spcPts val="0"/>
              </a:spcBef>
              <a:spcAft>
                <a:spcPts val="600"/>
              </a:spcAft>
              <a:buSzPct val="120000"/>
              <a:buFont typeface="Wingdings" charset="2"/>
              <a:buChar char="§"/>
            </a:pPr>
            <a:r>
              <a:rPr lang="en-US" sz="3200" dirty="0" smtClean="0">
                <a:solidFill>
                  <a:srgbClr val="000000"/>
                </a:solidFill>
              </a:rPr>
              <a:t>Combustion</a:t>
            </a:r>
            <a:endParaRPr lang="en-US" sz="3200" dirty="0">
              <a:solidFill>
                <a:srgbClr val="000000"/>
              </a:solidFill>
            </a:endParaRPr>
          </a:p>
          <a:p>
            <a:pPr marL="342900" marR="0" lvl="0" indent="-342900" algn="l" rtl="0">
              <a:spcBef>
                <a:spcPts val="0"/>
              </a:spcBef>
              <a:spcAft>
                <a:spcPts val="600"/>
              </a:spcAft>
              <a:buClrTx/>
              <a:buSzPct val="120000"/>
              <a:buFont typeface="Arial"/>
              <a:buChar char="•"/>
            </a:pPr>
            <a:r>
              <a:rPr lang="en-US" sz="2960" b="0" i="0" u="none" strike="noStrike" cap="none" dirty="0" smtClean="0">
                <a:solidFill>
                  <a:srgbClr val="C00000"/>
                </a:solidFill>
                <a:latin typeface="Arial"/>
                <a:ea typeface="Arial"/>
                <a:cs typeface="Arial"/>
                <a:sym typeface="Arial"/>
              </a:rPr>
              <a:t>Words, Chemical Reactions, etc. </a:t>
            </a:r>
            <a:endParaRPr sz="2960" b="0" i="0" u="none" strike="noStrike" cap="none" dirty="0">
              <a:solidFill>
                <a:srgbClr val="C00000"/>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8</a:t>
            </a:fld>
            <a:endParaRPr sz="1400" dirty="0"/>
          </a:p>
        </p:txBody>
      </p:sp>
    </p:spTree>
    <p:extLst>
      <p:ext uri="{BB962C8B-B14F-4D97-AF65-F5344CB8AC3E}">
        <p14:creationId xmlns:p14="http://schemas.microsoft.com/office/powerpoint/2010/main" val="7927248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308738"/>
            <a:ext cx="8229600" cy="768600"/>
          </a:xfrm>
          <a:prstGeom prst="rect">
            <a:avLst/>
          </a:prstGeom>
          <a:noFill/>
          <a:ln>
            <a:noFill/>
          </a:ln>
          <a:effectLst/>
        </p:spPr>
        <p:txBody>
          <a:bodyPr spcFirstLastPara="1" wrap="square" lIns="91425" tIns="45700" rIns="91425" bIns="45700" anchor="ctr" anchorCtr="0">
            <a:noAutofit/>
          </a:bodyPr>
          <a:lstStyle/>
          <a:p>
            <a:pPr lvl="0">
              <a:spcBef>
                <a:spcPts val="0"/>
              </a:spcBef>
              <a:buClr>
                <a:srgbClr val="008000"/>
              </a:buClr>
            </a:pPr>
            <a:r>
              <a:rPr lang="en-US" dirty="0">
                <a:ea typeface="Arial"/>
                <a:sym typeface="Arial"/>
              </a:rPr>
              <a:t>CATEGORIZATION: </a:t>
            </a:r>
            <a:r>
              <a:rPr lang="en-US" dirty="0" smtClean="0">
                <a:ea typeface="Arial"/>
                <a:sym typeface="Arial"/>
              </a:rPr>
              <a:t>Engineering</a:t>
            </a:r>
            <a:endParaRPr u="none" strike="noStrike" cap="none" dirty="0">
              <a:ea typeface="Arial"/>
              <a:sym typeface="Arial"/>
            </a:endParaRPr>
          </a:p>
        </p:txBody>
      </p:sp>
      <p:sp>
        <p:nvSpPr>
          <p:cNvPr id="74" name="Google Shape;74;p15"/>
          <p:cNvSpPr txBox="1">
            <a:spLocks noGrp="1"/>
          </p:cNvSpPr>
          <p:nvPr>
            <p:ph idx="1"/>
          </p:nvPr>
        </p:nvSpPr>
        <p:spPr>
          <a:xfrm>
            <a:off x="310300" y="1423918"/>
            <a:ext cx="8578206" cy="4029922"/>
          </a:xfrm>
          <a:prstGeom prst="rect">
            <a:avLst/>
          </a:prstGeom>
          <a:noFill/>
          <a:ln>
            <a:noFill/>
          </a:ln>
        </p:spPr>
        <p:txBody>
          <a:bodyPr spcFirstLastPara="1" wrap="square" lIns="91425" tIns="45700" rIns="91425" bIns="45700" anchor="t" anchorCtr="0">
            <a:noAutofit/>
          </a:bodyPr>
          <a:lstStyle/>
          <a:p>
            <a:pPr marL="285750" indent="-285750">
              <a:spcBef>
                <a:spcPts val="0"/>
              </a:spcBef>
              <a:spcAft>
                <a:spcPts val="600"/>
              </a:spcAft>
              <a:buSzPct val="120000"/>
              <a:buFont typeface="Arial"/>
              <a:buChar char="•"/>
            </a:pPr>
            <a:r>
              <a:rPr lang="en-US" sz="3200" dirty="0" smtClean="0">
                <a:solidFill>
                  <a:srgbClr val="000000"/>
                </a:solidFill>
              </a:rPr>
              <a:t>Different engineering disciplines and who/what they serve.</a:t>
            </a:r>
          </a:p>
          <a:p>
            <a:pPr marL="285750" indent="-285750">
              <a:spcBef>
                <a:spcPts val="0"/>
              </a:spcBef>
              <a:spcAft>
                <a:spcPts val="600"/>
              </a:spcAft>
              <a:buSzPct val="120000"/>
              <a:buFont typeface="Arial"/>
              <a:buChar char="•"/>
            </a:pPr>
            <a:r>
              <a:rPr lang="en-US" sz="3200" dirty="0" smtClean="0">
                <a:solidFill>
                  <a:srgbClr val="000000"/>
                </a:solidFill>
              </a:rPr>
              <a:t>Could be used as a starting off point for exploring different engineering disciplines. </a:t>
            </a:r>
            <a:endParaRPr sz="2960" b="0" i="0" strike="noStrike" cap="none" dirty="0">
              <a:solidFill>
                <a:srgbClr val="C00000"/>
              </a:solidFill>
              <a:latin typeface="Arial"/>
              <a:ea typeface="Arial"/>
              <a:cs typeface="Arial"/>
              <a:sym typeface="Arial"/>
            </a:endParaRPr>
          </a:p>
        </p:txBody>
      </p:sp>
      <p:sp>
        <p:nvSpPr>
          <p:cNvPr id="75" name="Google Shape;75;p15"/>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sz="1400"/>
              <a:t>9</a:t>
            </a:fld>
            <a:endParaRPr sz="1400" dirty="0"/>
          </a:p>
        </p:txBody>
      </p:sp>
    </p:spTree>
    <p:extLst>
      <p:ext uri="{BB962C8B-B14F-4D97-AF65-F5344CB8AC3E}">
        <p14:creationId xmlns:p14="http://schemas.microsoft.com/office/powerpoint/2010/main" val="261849566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506</TotalTime>
  <Words>908</Words>
  <Application>Microsoft Macintosh PowerPoint</Application>
  <PresentationFormat>On-screen Show (4:3)</PresentationFormat>
  <Paragraphs>152</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Breeze</vt:lpstr>
      <vt:lpstr>Equation</vt:lpstr>
      <vt:lpstr>Tactivities for Active Learning in the Classroom</vt:lpstr>
      <vt:lpstr>Purpose of Today’s Workshop</vt:lpstr>
      <vt:lpstr>Activity 1: Sequencing--Dominos</vt:lpstr>
      <vt:lpstr>Dominos: ENGINEERING EXAMPLE</vt:lpstr>
      <vt:lpstr>Dominos: BIOLOGY- Phases of Mitosis</vt:lpstr>
      <vt:lpstr>Dominos: CHEMISTRY  - Create Compounds</vt:lpstr>
      <vt:lpstr>Activity 2: CATEGORIES</vt:lpstr>
      <vt:lpstr>CATEGORIZATION: Chemistry</vt:lpstr>
      <vt:lpstr>CATEGORIZATION: Engineering</vt:lpstr>
      <vt:lpstr>CATEGORIZATION: Biology</vt:lpstr>
      <vt:lpstr>ABCD Cards</vt:lpstr>
      <vt:lpstr>Question: What is the most commonly fractured bone in the human body?</vt:lpstr>
      <vt:lpstr>Answer: What is the most commonly fractured bone in the human body?</vt:lpstr>
      <vt:lpstr>Question: What causes night and day?</vt:lpstr>
      <vt:lpstr>Answer: What causes night and day?</vt:lpstr>
      <vt:lpstr>Question: Which of the following is not a typical side effect of aspirin?</vt:lpstr>
      <vt:lpstr>Answer: Which of the following is not a typical side effect of aspirin?</vt:lpstr>
      <vt:lpstr>Question: The regulatory mechanism of the market system is...</vt:lpstr>
      <vt:lpstr>Answer: The regulatory mechanism of the market system is...</vt:lpstr>
      <vt:lpstr>Whole Class Movement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STEM Teaching </dc:title>
  <cp:lastModifiedBy>Julia  Olkin</cp:lastModifiedBy>
  <cp:revision>41</cp:revision>
  <cp:lastPrinted>2018-08-15T03:26:29Z</cp:lastPrinted>
  <dcterms:modified xsi:type="dcterms:W3CDTF">2018-10-22T16:47:24Z</dcterms:modified>
</cp:coreProperties>
</file>