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58" r:id="rId4"/>
    <p:sldId id="259" r:id="rId5"/>
    <p:sldId id="260" r:id="rId6"/>
    <p:sldId id="269" r:id="rId7"/>
    <p:sldId id="270" r:id="rId8"/>
    <p:sldId id="271" r:id="rId9"/>
    <p:sldId id="272" r:id="rId10"/>
    <p:sldId id="273" r:id="rId11"/>
    <p:sldId id="274" r:id="rId12"/>
    <p:sldId id="275" r:id="rId13"/>
    <p:sldId id="261" r:id="rId14"/>
    <p:sldId id="262" r:id="rId15"/>
    <p:sldId id="263" r:id="rId16"/>
    <p:sldId id="264" r:id="rId17"/>
    <p:sldId id="265" r:id="rId18"/>
    <p:sldId id="266" r:id="rId19"/>
    <p:sldId id="267"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A7F569-49CD-4E2F-B309-55DC20FAEF23}" v="9" dt="2018-10-16T23:01:38.4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1969187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EDF61B7-7245-4328-85C7-A6C204F401C6}" type="datetimeFigureOut">
              <a:rPr lang="en-US" smtClean="0"/>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349854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13452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7176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3509181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754324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4145420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1554595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1107111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70048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3673525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DF61B7-7245-4328-85C7-A6C204F401C6}" type="datetimeFigureOut">
              <a:rPr lang="en-US" smtClean="0"/>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2535165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DF61B7-7245-4328-85C7-A6C204F401C6}" type="datetimeFigureOut">
              <a:rPr lang="en-US" smtClean="0"/>
              <a:t>10/16/2018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2268616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2872129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1012696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EDF61B7-7245-4328-85C7-A6C204F401C6}" type="datetimeFigureOut">
              <a:rPr lang="en-US" smtClean="0"/>
              <a:t>10/16/2018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2172387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EDF61B7-7245-4328-85C7-A6C204F401C6}" type="datetimeFigureOut">
              <a:rPr lang="en-US" smtClean="0"/>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779A1-558C-4499-BDE0-8ACC462F20DB}" type="slidenum">
              <a:rPr lang="en-US" smtClean="0"/>
              <a:t>‹#›</a:t>
            </a:fld>
            <a:endParaRPr lang="en-US"/>
          </a:p>
        </p:txBody>
      </p:sp>
    </p:spTree>
    <p:extLst>
      <p:ext uri="{BB962C8B-B14F-4D97-AF65-F5344CB8AC3E}">
        <p14:creationId xmlns:p14="http://schemas.microsoft.com/office/powerpoint/2010/main" val="3553725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EDF61B7-7245-4328-85C7-A6C204F401C6}" type="datetimeFigureOut">
              <a:rPr lang="en-US" smtClean="0"/>
              <a:t>10/16/2018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5D779A1-558C-4499-BDE0-8ACC462F20DB}" type="slidenum">
              <a:rPr lang="en-US" smtClean="0"/>
              <a:t>‹#›</a:t>
            </a:fld>
            <a:endParaRPr lang="en-US"/>
          </a:p>
        </p:txBody>
      </p:sp>
    </p:spTree>
    <p:extLst>
      <p:ext uri="{BB962C8B-B14F-4D97-AF65-F5344CB8AC3E}">
        <p14:creationId xmlns:p14="http://schemas.microsoft.com/office/powerpoint/2010/main" val="1284987940"/>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a:t>Working Together: “Mental Health Inside and Outside of the Classroom”</a:t>
            </a:r>
          </a:p>
        </p:txBody>
      </p:sp>
      <p:sp>
        <p:nvSpPr>
          <p:cNvPr id="3" name="Subtitle 2"/>
          <p:cNvSpPr>
            <a:spLocks noGrp="1"/>
          </p:cNvSpPr>
          <p:nvPr>
            <p:ph type="subTitle" idx="1"/>
          </p:nvPr>
        </p:nvSpPr>
        <p:spPr/>
        <p:txBody>
          <a:bodyPr/>
          <a:lstStyle/>
          <a:p>
            <a:r>
              <a:rPr lang="en-US" dirty="0"/>
              <a:t>Fall flex day 2018 (October 23)</a:t>
            </a:r>
          </a:p>
          <a:p>
            <a:r>
              <a:rPr lang="en-US" dirty="0"/>
              <a:t>Las </a:t>
            </a:r>
            <a:r>
              <a:rPr lang="en-US" dirty="0" err="1"/>
              <a:t>positas</a:t>
            </a:r>
            <a:r>
              <a:rPr lang="en-US" dirty="0"/>
              <a:t> college</a:t>
            </a:r>
          </a:p>
        </p:txBody>
      </p:sp>
    </p:spTree>
    <p:extLst>
      <p:ext uri="{BB962C8B-B14F-4D97-AF65-F5344CB8AC3E}">
        <p14:creationId xmlns:p14="http://schemas.microsoft.com/office/powerpoint/2010/main" val="692884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5370B-D4A0-460A-A406-C3E0F636E616}"/>
              </a:ext>
            </a:extLst>
          </p:cNvPr>
          <p:cNvSpPr>
            <a:spLocks noGrp="1"/>
          </p:cNvSpPr>
          <p:nvPr>
            <p:ph type="title"/>
          </p:nvPr>
        </p:nvSpPr>
        <p:spPr/>
        <p:txBody>
          <a:bodyPr/>
          <a:lstStyle/>
          <a:p>
            <a:r>
              <a:rPr lang="en-US"/>
              <a:t>Autonomy</a:t>
            </a:r>
          </a:p>
        </p:txBody>
      </p:sp>
      <p:sp>
        <p:nvSpPr>
          <p:cNvPr id="3" name="Content Placeholder 2">
            <a:extLst>
              <a:ext uri="{FF2B5EF4-FFF2-40B4-BE49-F238E27FC236}">
                <a16:creationId xmlns:a16="http://schemas.microsoft.com/office/drawing/2014/main" id="{0EC7EC9F-81C8-4B68-A8A7-BD2F4E809F2A}"/>
              </a:ext>
            </a:extLst>
          </p:cNvPr>
          <p:cNvSpPr>
            <a:spLocks noGrp="1"/>
          </p:cNvSpPr>
          <p:nvPr>
            <p:ph idx="1"/>
          </p:nvPr>
        </p:nvSpPr>
        <p:spPr/>
        <p:txBody>
          <a:bodyPr vert="horz" lIns="91440" tIns="45720" rIns="91440" bIns="45720" rtlCol="0" anchor="t">
            <a:normAutofit/>
          </a:bodyPr>
          <a:lstStyle/>
          <a:p>
            <a:pPr>
              <a:buFont typeface="Arial" charset="2"/>
              <a:buChar char="•"/>
            </a:pPr>
            <a:r>
              <a:rPr lang="en-US" sz="2800"/>
              <a:t>People do not like to feel micromanaged.</a:t>
            </a:r>
          </a:p>
          <a:p>
            <a:pPr>
              <a:buFont typeface="Arial" charset="2"/>
              <a:buChar char="•"/>
            </a:pPr>
            <a:r>
              <a:rPr lang="en-US" sz="2800"/>
              <a:t>People are more productive when they are given flexibility in their schedule and trust in their abilities to get the tasks done.  </a:t>
            </a:r>
          </a:p>
          <a:p>
            <a:pPr>
              <a:buFont typeface="Arial" charset="2"/>
              <a:buChar char="•"/>
            </a:pPr>
            <a:r>
              <a:rPr lang="en-US" sz="2800"/>
              <a:t>The pursuit of work-life balance is often a greater motivator for people to leave a job than moving on to another one based on an increase in salary. </a:t>
            </a:r>
          </a:p>
        </p:txBody>
      </p:sp>
    </p:spTree>
    <p:extLst>
      <p:ext uri="{BB962C8B-B14F-4D97-AF65-F5344CB8AC3E}">
        <p14:creationId xmlns:p14="http://schemas.microsoft.com/office/powerpoint/2010/main" val="3218624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5370B-D4A0-460A-A406-C3E0F636E616}"/>
              </a:ext>
            </a:extLst>
          </p:cNvPr>
          <p:cNvSpPr>
            <a:spLocks noGrp="1"/>
          </p:cNvSpPr>
          <p:nvPr>
            <p:ph type="title"/>
          </p:nvPr>
        </p:nvSpPr>
        <p:spPr/>
        <p:txBody>
          <a:bodyPr/>
          <a:lstStyle/>
          <a:p>
            <a:r>
              <a:rPr lang="en-US"/>
              <a:t>Relatedness</a:t>
            </a:r>
          </a:p>
        </p:txBody>
      </p:sp>
      <p:sp>
        <p:nvSpPr>
          <p:cNvPr id="3" name="Content Placeholder 2">
            <a:extLst>
              <a:ext uri="{FF2B5EF4-FFF2-40B4-BE49-F238E27FC236}">
                <a16:creationId xmlns:a16="http://schemas.microsoft.com/office/drawing/2014/main" id="{0EC7EC9F-81C8-4B68-A8A7-BD2F4E809F2A}"/>
              </a:ext>
            </a:extLst>
          </p:cNvPr>
          <p:cNvSpPr>
            <a:spLocks noGrp="1"/>
          </p:cNvSpPr>
          <p:nvPr>
            <p:ph idx="1"/>
          </p:nvPr>
        </p:nvSpPr>
        <p:spPr/>
        <p:txBody>
          <a:bodyPr vert="horz" lIns="91440" tIns="45720" rIns="91440" bIns="45720" rtlCol="0" anchor="t">
            <a:normAutofit/>
          </a:bodyPr>
          <a:lstStyle/>
          <a:p>
            <a:pPr>
              <a:buFont typeface="Arial" charset="2"/>
              <a:buChar char="•"/>
            </a:pPr>
            <a:r>
              <a:rPr lang="en-US" sz="2800"/>
              <a:t>Feelings of loneliness and isolation can be very stressful (just as much as physical pain).</a:t>
            </a:r>
            <a:endParaRPr lang="en-US" sz="2800" dirty="0"/>
          </a:p>
          <a:p>
            <a:pPr>
              <a:buFont typeface="Arial" charset="2"/>
              <a:buChar char="•"/>
            </a:pPr>
            <a:r>
              <a:rPr lang="en-US" sz="2800"/>
              <a:t>Healthy relationships require trust, goodwill, empathy, and time spent together.</a:t>
            </a:r>
            <a:endParaRPr lang="en-US" sz="2800" dirty="0"/>
          </a:p>
          <a:p>
            <a:pPr>
              <a:buFont typeface="Arial" charset="2"/>
              <a:buChar char="•"/>
            </a:pPr>
            <a:r>
              <a:rPr lang="en-US" sz="2800"/>
              <a:t>Organizational leaders should deliberately assemble teams that minimize potential conflicts while promoting feelings of inclusion and warmth. </a:t>
            </a:r>
          </a:p>
        </p:txBody>
      </p:sp>
    </p:spTree>
    <p:extLst>
      <p:ext uri="{BB962C8B-B14F-4D97-AF65-F5344CB8AC3E}">
        <p14:creationId xmlns:p14="http://schemas.microsoft.com/office/powerpoint/2010/main" val="2923745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5370B-D4A0-460A-A406-C3E0F636E616}"/>
              </a:ext>
            </a:extLst>
          </p:cNvPr>
          <p:cNvSpPr>
            <a:spLocks noGrp="1"/>
          </p:cNvSpPr>
          <p:nvPr>
            <p:ph type="title"/>
          </p:nvPr>
        </p:nvSpPr>
        <p:spPr/>
        <p:txBody>
          <a:bodyPr/>
          <a:lstStyle/>
          <a:p>
            <a:r>
              <a:rPr lang="en-US"/>
              <a:t>Fairness</a:t>
            </a:r>
          </a:p>
        </p:txBody>
      </p:sp>
      <p:sp>
        <p:nvSpPr>
          <p:cNvPr id="3" name="Content Placeholder 2">
            <a:extLst>
              <a:ext uri="{FF2B5EF4-FFF2-40B4-BE49-F238E27FC236}">
                <a16:creationId xmlns:a16="http://schemas.microsoft.com/office/drawing/2014/main" id="{0EC7EC9F-81C8-4B68-A8A7-BD2F4E809F2A}"/>
              </a:ext>
            </a:extLst>
          </p:cNvPr>
          <p:cNvSpPr>
            <a:spLocks noGrp="1"/>
          </p:cNvSpPr>
          <p:nvPr>
            <p:ph idx="1"/>
          </p:nvPr>
        </p:nvSpPr>
        <p:spPr/>
        <p:txBody>
          <a:bodyPr vert="horz" lIns="91440" tIns="45720" rIns="91440" bIns="45720" rtlCol="0" anchor="t">
            <a:normAutofit fontScale="85000" lnSpcReduction="10000"/>
          </a:bodyPr>
          <a:lstStyle/>
          <a:p>
            <a:pPr>
              <a:buFont typeface="Arial" charset="2"/>
              <a:buChar char="•"/>
            </a:pPr>
            <a:r>
              <a:rPr lang="en-US" sz="2800" dirty="0"/>
              <a:t>Lack of perceived fairness leads to feelings of hostility </a:t>
            </a:r>
            <a:r>
              <a:rPr lang="en-US" sz="2800"/>
              <a:t>and distrust.</a:t>
            </a:r>
          </a:p>
          <a:p>
            <a:pPr>
              <a:buFont typeface="Arial" charset="2"/>
              <a:buChar char="•"/>
            </a:pPr>
            <a:r>
              <a:rPr lang="en-US" sz="2800" dirty="0"/>
              <a:t>People are more committed to feelings of institutional fairness than financial incentives alone and some people with stay with an organization because they perceive it as being fair. </a:t>
            </a:r>
          </a:p>
          <a:p>
            <a:pPr>
              <a:buFont typeface="Arial" charset="2"/>
              <a:buChar char="•"/>
            </a:pPr>
            <a:r>
              <a:rPr lang="en-US" sz="2800" dirty="0"/>
              <a:t>Leaders who play favorites create an atmosphere of distrust and lack of productivity from those outside of their inner circle.</a:t>
            </a:r>
          </a:p>
          <a:p>
            <a:pPr>
              <a:buFont typeface="Arial" charset="2"/>
              <a:buChar char="•"/>
            </a:pPr>
            <a:r>
              <a:rPr lang="en-US" sz="2800" dirty="0"/>
              <a:t>Trust and collaboration are not possible in an institution with a perceived unfair social environment.</a:t>
            </a:r>
          </a:p>
        </p:txBody>
      </p:sp>
    </p:spTree>
    <p:extLst>
      <p:ext uri="{BB962C8B-B14F-4D97-AF65-F5344CB8AC3E}">
        <p14:creationId xmlns:p14="http://schemas.microsoft.com/office/powerpoint/2010/main" val="2224930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 #2 Anecdote (Title)</a:t>
            </a:r>
          </a:p>
        </p:txBody>
      </p:sp>
      <p:sp>
        <p:nvSpPr>
          <p:cNvPr id="3" name="Content Placeholder 2"/>
          <p:cNvSpPr>
            <a:spLocks noGrp="1"/>
          </p:cNvSpPr>
          <p:nvPr>
            <p:ph idx="1"/>
          </p:nvPr>
        </p:nvSpPr>
        <p:spPr/>
        <p:txBody>
          <a:bodyPr/>
          <a:lstStyle/>
          <a:p>
            <a:r>
              <a:rPr lang="en-US" dirty="0"/>
              <a:t>Bullet Points relevant to the anecdote</a:t>
            </a:r>
          </a:p>
        </p:txBody>
      </p:sp>
    </p:spTree>
    <p:extLst>
      <p:ext uri="{BB962C8B-B14F-4D97-AF65-F5344CB8AC3E}">
        <p14:creationId xmlns:p14="http://schemas.microsoft.com/office/powerpoint/2010/main" val="286802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 #3 Anecdote (Title)</a:t>
            </a:r>
          </a:p>
        </p:txBody>
      </p:sp>
      <p:sp>
        <p:nvSpPr>
          <p:cNvPr id="3" name="Content Placeholder 2"/>
          <p:cNvSpPr>
            <a:spLocks noGrp="1"/>
          </p:cNvSpPr>
          <p:nvPr>
            <p:ph idx="1"/>
          </p:nvPr>
        </p:nvSpPr>
        <p:spPr/>
        <p:txBody>
          <a:bodyPr/>
          <a:lstStyle/>
          <a:p>
            <a:r>
              <a:rPr lang="en-US" dirty="0"/>
              <a:t>Bullet Points relevant to the anecdote</a:t>
            </a:r>
          </a:p>
        </p:txBody>
      </p:sp>
    </p:spTree>
    <p:extLst>
      <p:ext uri="{BB962C8B-B14F-4D97-AF65-F5344CB8AC3E}">
        <p14:creationId xmlns:p14="http://schemas.microsoft.com/office/powerpoint/2010/main" val="3165053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 #4 Anecdote (Title)</a:t>
            </a:r>
          </a:p>
        </p:txBody>
      </p:sp>
      <p:sp>
        <p:nvSpPr>
          <p:cNvPr id="3" name="Content Placeholder 2"/>
          <p:cNvSpPr>
            <a:spLocks noGrp="1"/>
          </p:cNvSpPr>
          <p:nvPr>
            <p:ph idx="1"/>
          </p:nvPr>
        </p:nvSpPr>
        <p:spPr/>
        <p:txBody>
          <a:bodyPr/>
          <a:lstStyle/>
          <a:p>
            <a:r>
              <a:rPr lang="en-US" dirty="0"/>
              <a:t>Bullet Points relevant to the anecdote</a:t>
            </a:r>
          </a:p>
        </p:txBody>
      </p:sp>
    </p:spTree>
    <p:extLst>
      <p:ext uri="{BB962C8B-B14F-4D97-AF65-F5344CB8AC3E}">
        <p14:creationId xmlns:p14="http://schemas.microsoft.com/office/powerpoint/2010/main" val="3056656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Group Conversations</a:t>
            </a:r>
          </a:p>
        </p:txBody>
      </p:sp>
      <p:sp>
        <p:nvSpPr>
          <p:cNvPr id="3" name="Content Placeholder 2"/>
          <p:cNvSpPr>
            <a:spLocks noGrp="1"/>
          </p:cNvSpPr>
          <p:nvPr>
            <p:ph idx="1"/>
          </p:nvPr>
        </p:nvSpPr>
        <p:spPr/>
        <p:txBody>
          <a:bodyPr/>
          <a:lstStyle/>
          <a:p>
            <a:r>
              <a:rPr lang="en-US" dirty="0"/>
              <a:t>You’ve heard our stories.  Now it’s time to hear from you! </a:t>
            </a:r>
          </a:p>
          <a:p>
            <a:r>
              <a:rPr lang="en-US" dirty="0"/>
              <a:t>Let’s break up into small groups.</a:t>
            </a:r>
          </a:p>
        </p:txBody>
      </p:sp>
    </p:spTree>
    <p:extLst>
      <p:ext uri="{BB962C8B-B14F-4D97-AF65-F5344CB8AC3E}">
        <p14:creationId xmlns:p14="http://schemas.microsoft.com/office/powerpoint/2010/main" val="322166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Conversation Starters for Small Groups</a:t>
            </a:r>
          </a:p>
        </p:txBody>
      </p:sp>
      <p:sp>
        <p:nvSpPr>
          <p:cNvPr id="3" name="Content Placeholder 2"/>
          <p:cNvSpPr>
            <a:spLocks noGrp="1"/>
          </p:cNvSpPr>
          <p:nvPr>
            <p:ph idx="1"/>
          </p:nvPr>
        </p:nvSpPr>
        <p:spPr/>
        <p:txBody>
          <a:bodyPr/>
          <a:lstStyle/>
          <a:p>
            <a:r>
              <a:rPr lang="en-US" dirty="0"/>
              <a:t>Have you ever experienced a challenging situation inside or outside the classroom involving student behavior that made you feel concerned about them? How did you respond? </a:t>
            </a:r>
          </a:p>
          <a:p>
            <a:endParaRPr lang="en-US" dirty="0"/>
          </a:p>
          <a:p>
            <a:r>
              <a:rPr lang="en-US" dirty="0"/>
              <a:t>How can you identify a student in need? What are some signs that you notice?</a:t>
            </a:r>
          </a:p>
          <a:p>
            <a:endParaRPr lang="en-US" dirty="0"/>
          </a:p>
          <a:p>
            <a:r>
              <a:rPr lang="en-US" dirty="0"/>
              <a:t>What are some ways in which we can support students’ emotional and mental needs and challenges? </a:t>
            </a:r>
          </a:p>
          <a:p>
            <a:endParaRPr lang="en-US" dirty="0"/>
          </a:p>
          <a:p>
            <a:endParaRPr lang="en-US" dirty="0"/>
          </a:p>
          <a:p>
            <a:endParaRPr lang="en-US" dirty="0"/>
          </a:p>
        </p:txBody>
      </p:sp>
    </p:spTree>
    <p:extLst>
      <p:ext uri="{BB962C8B-B14F-4D97-AF65-F5344CB8AC3E}">
        <p14:creationId xmlns:p14="http://schemas.microsoft.com/office/powerpoint/2010/main" val="946042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 Out</a:t>
            </a:r>
          </a:p>
        </p:txBody>
      </p:sp>
      <p:sp>
        <p:nvSpPr>
          <p:cNvPr id="3" name="Content Placeholder 2"/>
          <p:cNvSpPr>
            <a:spLocks noGrp="1"/>
          </p:cNvSpPr>
          <p:nvPr>
            <p:ph idx="1"/>
          </p:nvPr>
        </p:nvSpPr>
        <p:spPr/>
        <p:txBody>
          <a:bodyPr/>
          <a:lstStyle/>
          <a:p>
            <a:r>
              <a:rPr lang="en-US" dirty="0"/>
              <a:t>Let’s share some of the highlights of our small group conversations.</a:t>
            </a:r>
          </a:p>
        </p:txBody>
      </p:sp>
    </p:spTree>
    <p:extLst>
      <p:ext uri="{BB962C8B-B14F-4D97-AF65-F5344CB8AC3E}">
        <p14:creationId xmlns:p14="http://schemas.microsoft.com/office/powerpoint/2010/main" val="213652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Where does this conversation go from here? What comes next?</a:t>
            </a:r>
          </a:p>
        </p:txBody>
      </p:sp>
    </p:spTree>
    <p:extLst>
      <p:ext uri="{BB962C8B-B14F-4D97-AF65-F5344CB8AC3E}">
        <p14:creationId xmlns:p14="http://schemas.microsoft.com/office/powerpoint/2010/main" val="3858481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“Working Together”?</a:t>
            </a:r>
          </a:p>
        </p:txBody>
      </p:sp>
      <p:sp>
        <p:nvSpPr>
          <p:cNvPr id="3" name="Content Placeholder 2"/>
          <p:cNvSpPr>
            <a:spLocks noGrp="1"/>
          </p:cNvSpPr>
          <p:nvPr>
            <p:ph idx="1"/>
          </p:nvPr>
        </p:nvSpPr>
        <p:spPr/>
        <p:txBody>
          <a:bodyPr>
            <a:normAutofit fontScale="92500" lnSpcReduction="10000"/>
          </a:bodyPr>
          <a:lstStyle/>
          <a:p>
            <a:r>
              <a:rPr lang="en-US" dirty="0"/>
              <a:t>We are a team of faculty who meet periodically to engage in productive and lively discussion about hot topics both inside and outside of the classroom.  This group was founded in early 2016 and has remained active ever since.  </a:t>
            </a:r>
          </a:p>
          <a:p>
            <a:endParaRPr lang="en-US" dirty="0"/>
          </a:p>
          <a:p>
            <a:r>
              <a:rPr lang="en-US" dirty="0"/>
              <a:t>Howard Blumenfeld (Mathematics Faculty/Professional Development Coordinator)</a:t>
            </a:r>
          </a:p>
          <a:p>
            <a:r>
              <a:rPr lang="en-US" dirty="0"/>
              <a:t>Sheena Turner-August (Psychology Faculty)</a:t>
            </a:r>
          </a:p>
          <a:p>
            <a:r>
              <a:rPr lang="en-US" dirty="0"/>
              <a:t>Marsha Vernoga (Nutrition Faculty)</a:t>
            </a:r>
          </a:p>
          <a:p>
            <a:r>
              <a:rPr lang="en-US" dirty="0"/>
              <a:t>Marty Nash (English Faculty)</a:t>
            </a:r>
          </a:p>
          <a:p>
            <a:r>
              <a:rPr lang="en-US" dirty="0"/>
              <a:t>Elizabeth Owens (Mathematics Faculty)</a:t>
            </a:r>
          </a:p>
          <a:p>
            <a:r>
              <a:rPr lang="en-US" dirty="0"/>
              <a:t>Steve Chiolis (Humanities/English Faculty)</a:t>
            </a:r>
          </a:p>
        </p:txBody>
      </p:sp>
    </p:spTree>
    <p:extLst>
      <p:ext uri="{BB962C8B-B14F-4D97-AF65-F5344CB8AC3E}">
        <p14:creationId xmlns:p14="http://schemas.microsoft.com/office/powerpoint/2010/main" val="3375103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r>
              <a:rPr lang="en-US" dirty="0"/>
              <a:t>The Working Together Team would like to thank you for participating in our FLEX day session and we look forward to working with all of you in the near future.  Together we can make a difference!</a:t>
            </a:r>
          </a:p>
          <a:p>
            <a:endParaRPr lang="en-US" dirty="0"/>
          </a:p>
          <a:p>
            <a:r>
              <a:rPr lang="en-US" dirty="0"/>
              <a:t>Special thank you to our guest facilitators today!</a:t>
            </a:r>
          </a:p>
        </p:txBody>
      </p:sp>
    </p:spTree>
    <p:extLst>
      <p:ext uri="{BB962C8B-B14F-4D97-AF65-F5344CB8AC3E}">
        <p14:creationId xmlns:p14="http://schemas.microsoft.com/office/powerpoint/2010/main" val="3614412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Guests </a:t>
            </a:r>
          </a:p>
        </p:txBody>
      </p:sp>
      <p:sp>
        <p:nvSpPr>
          <p:cNvPr id="3" name="Content Placeholder 2"/>
          <p:cNvSpPr>
            <a:spLocks noGrp="1"/>
          </p:cNvSpPr>
          <p:nvPr>
            <p:ph idx="1"/>
          </p:nvPr>
        </p:nvSpPr>
        <p:spPr/>
        <p:txBody>
          <a:bodyPr/>
          <a:lstStyle/>
          <a:p>
            <a:r>
              <a:rPr lang="en-US" dirty="0"/>
              <a:t>We are fortunate to have some special guests join us today!</a:t>
            </a:r>
          </a:p>
          <a:p>
            <a:endParaRPr lang="en-US" dirty="0"/>
          </a:p>
          <a:p>
            <a:r>
              <a:rPr lang="en-US" dirty="0"/>
              <a:t>Jaime Gano (Health Educator)</a:t>
            </a:r>
          </a:p>
          <a:p>
            <a:r>
              <a:rPr lang="en-US" dirty="0"/>
              <a:t>Cheryl </a:t>
            </a:r>
            <a:r>
              <a:rPr lang="en-US" dirty="0" err="1"/>
              <a:t>Dicksinson</a:t>
            </a:r>
            <a:r>
              <a:rPr lang="en-US" dirty="0"/>
              <a:t> (Mental Health Counselor in the Student Health Center)</a:t>
            </a:r>
          </a:p>
          <a:p>
            <a:r>
              <a:rPr lang="en-US" dirty="0"/>
              <a:t>Peter Hartman (Mental Health Counselor in the Student Health Center)</a:t>
            </a:r>
          </a:p>
          <a:p>
            <a:r>
              <a:rPr lang="en-US" dirty="0"/>
              <a:t>Rebecca </a:t>
            </a:r>
            <a:r>
              <a:rPr lang="en-US" dirty="0" err="1"/>
              <a:t>Ferelli</a:t>
            </a:r>
            <a:r>
              <a:rPr lang="en-US" dirty="0"/>
              <a:t> (DSPS Counselor/Instructor)</a:t>
            </a:r>
          </a:p>
          <a:p>
            <a:endParaRPr lang="en-US" dirty="0"/>
          </a:p>
        </p:txBody>
      </p:sp>
    </p:spTree>
    <p:extLst>
      <p:ext uri="{BB962C8B-B14F-4D97-AF65-F5344CB8AC3E}">
        <p14:creationId xmlns:p14="http://schemas.microsoft.com/office/powerpoint/2010/main" val="3703364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Anecdotes</a:t>
            </a:r>
          </a:p>
        </p:txBody>
      </p:sp>
      <p:sp>
        <p:nvSpPr>
          <p:cNvPr id="3" name="Content Placeholder 2"/>
          <p:cNvSpPr>
            <a:spLocks noGrp="1"/>
          </p:cNvSpPr>
          <p:nvPr>
            <p:ph idx="1"/>
          </p:nvPr>
        </p:nvSpPr>
        <p:spPr/>
        <p:txBody>
          <a:bodyPr/>
          <a:lstStyle/>
          <a:p>
            <a:r>
              <a:rPr lang="en-US" dirty="0"/>
              <a:t>We believe in the power of sharing personal experiences.  Four of us will share our stories with you now.</a:t>
            </a:r>
          </a:p>
          <a:p>
            <a:endParaRPr lang="en-US" dirty="0"/>
          </a:p>
          <a:p>
            <a:r>
              <a:rPr lang="en-US" dirty="0"/>
              <a:t>**Names of four people sharing will go here**  </a:t>
            </a:r>
          </a:p>
        </p:txBody>
      </p:sp>
    </p:spTree>
    <p:extLst>
      <p:ext uri="{BB962C8B-B14F-4D97-AF65-F5344CB8AC3E}">
        <p14:creationId xmlns:p14="http://schemas.microsoft.com/office/powerpoint/2010/main" val="2229779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Mindfulness and Mindlessness</a:t>
            </a:r>
            <a:br>
              <a:rPr lang="en-US" dirty="0"/>
            </a:br>
            <a:r>
              <a:rPr lang="en-US" i="1" dirty="0"/>
              <a:t>Howard Blumenfeld</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r>
              <a:rPr lang="en-US" dirty="0"/>
              <a:t>"One of the reasons mindfulness can be difficult to talk about, in particular when discussing mindfulness with the busy people who run our companies and institutions, is that these people tend to spend little time thinking about themselves and other people, but a lot of time thinking about strategy, data, and systems. </a:t>
            </a:r>
            <a:r>
              <a:rPr lang="en-US" b="1" dirty="0"/>
              <a:t>"</a:t>
            </a:r>
            <a:br>
              <a:rPr lang="en-US" b="1" dirty="0"/>
            </a:br>
            <a:br>
              <a:rPr lang="en-US" b="1" dirty="0"/>
            </a:br>
            <a:r>
              <a:rPr lang="en-US" b="1" dirty="0"/>
              <a:t>-David Rock</a:t>
            </a:r>
            <a:endParaRPr lang="en-US" b="1" i="1" dirty="0"/>
          </a:p>
        </p:txBody>
      </p:sp>
    </p:spTree>
    <p:extLst>
      <p:ext uri="{BB962C8B-B14F-4D97-AF65-F5344CB8AC3E}">
        <p14:creationId xmlns:p14="http://schemas.microsoft.com/office/powerpoint/2010/main" val="353524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Mindfulness and Mindlessness</a:t>
            </a:r>
            <a:br>
              <a:rPr lang="en-US" dirty="0"/>
            </a:br>
            <a:endParaRPr lang="en-US" i="1"/>
          </a:p>
        </p:txBody>
      </p:sp>
      <p:sp>
        <p:nvSpPr>
          <p:cNvPr id="3" name="Content Placeholder 2"/>
          <p:cNvSpPr>
            <a:spLocks noGrp="1"/>
          </p:cNvSpPr>
          <p:nvPr>
            <p:ph idx="1"/>
          </p:nvPr>
        </p:nvSpPr>
        <p:spPr>
          <a:xfrm>
            <a:off x="1010385" y="1151528"/>
            <a:ext cx="8946541" cy="4195481"/>
          </a:xfrm>
        </p:spPr>
        <p:txBody>
          <a:bodyPr vert="horz" lIns="91440" tIns="45720" rIns="91440" bIns="45720" rtlCol="0" anchor="t">
            <a:noAutofit/>
          </a:bodyPr>
          <a:lstStyle/>
          <a:p>
            <a:pPr>
              <a:buFont typeface="Wingdings" charset="2"/>
              <a:buChar char="§"/>
            </a:pPr>
            <a:endParaRPr lang="en-US" b="1" dirty="0"/>
          </a:p>
          <a:p>
            <a:pPr>
              <a:buFont typeface="Wingdings" charset="2"/>
              <a:buChar char="§"/>
            </a:pPr>
            <a:r>
              <a:rPr lang="en-US" sz="2400"/>
              <a:t>The human brain is a highly social organ.  Physiological and neurological responses are directly and profoundly influenced by social interaction.</a:t>
            </a:r>
            <a:endParaRPr lang="en-US" sz="2400" dirty="0"/>
          </a:p>
          <a:p>
            <a:pPr>
              <a:buFont typeface="Wingdings" charset="2"/>
              <a:buChar char="§"/>
            </a:pPr>
            <a:r>
              <a:rPr lang="en-US" sz="2400"/>
              <a:t>People who feel reprimanded, betrayed, or unrecognized at work experience a perceived threat response equivalent to getting hit in the head by an object.</a:t>
            </a:r>
            <a:endParaRPr lang="en-US" sz="2400" dirty="0"/>
          </a:p>
          <a:p>
            <a:pPr>
              <a:buFont typeface="Wingdings" charset="2"/>
              <a:buChar char="§"/>
            </a:pPr>
            <a:r>
              <a:rPr lang="en-US" sz="2400"/>
              <a:t>People who do not feel valued at work will limit their commitment and engagement to the workplace.</a:t>
            </a:r>
            <a:endParaRPr lang="en-US" sz="2400" dirty="0"/>
          </a:p>
          <a:p>
            <a:pPr>
              <a:buFont typeface="Wingdings" charset="2"/>
              <a:buChar char="§"/>
            </a:pPr>
            <a:r>
              <a:rPr lang="en-US" sz="2400"/>
              <a:t>The threat response (triggered in social interactions) is typically longer-lasting and more intense than the reward response.</a:t>
            </a:r>
            <a:endParaRPr lang="en-US" sz="2400" dirty="0"/>
          </a:p>
          <a:p>
            <a:pPr>
              <a:buFont typeface="Wingdings" charset="2"/>
              <a:buChar char="§"/>
            </a:pPr>
            <a:endParaRPr lang="en-US" sz="2400" dirty="0"/>
          </a:p>
        </p:txBody>
      </p:sp>
    </p:spTree>
    <p:extLst>
      <p:ext uri="{BB962C8B-B14F-4D97-AF65-F5344CB8AC3E}">
        <p14:creationId xmlns:p14="http://schemas.microsoft.com/office/powerpoint/2010/main" val="402039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400530"/>
          </a:xfrm>
        </p:spPr>
        <p:txBody>
          <a:bodyPr/>
          <a:lstStyle/>
          <a:p>
            <a:r>
              <a:rPr lang="en-US" sz="3600"/>
              <a:t>The Five Social Qualities of Productivity: SCARF</a:t>
            </a:r>
            <a:br>
              <a:rPr lang="en-US" sz="3600" dirty="0"/>
            </a:br>
            <a:endParaRPr lang="en-US" sz="3600" i="1"/>
          </a:p>
        </p:txBody>
      </p:sp>
      <p:sp>
        <p:nvSpPr>
          <p:cNvPr id="3" name="Content Placeholder 2"/>
          <p:cNvSpPr>
            <a:spLocks noGrp="1"/>
          </p:cNvSpPr>
          <p:nvPr>
            <p:ph idx="1"/>
          </p:nvPr>
        </p:nvSpPr>
        <p:spPr>
          <a:xfrm>
            <a:off x="1103312" y="2052918"/>
            <a:ext cx="8946541" cy="4195481"/>
          </a:xfrm>
        </p:spPr>
        <p:txBody>
          <a:bodyPr vert="horz" lIns="91440" tIns="45720" rIns="91440" bIns="45720" rtlCol="0" anchor="t">
            <a:normAutofit/>
          </a:bodyPr>
          <a:lstStyle/>
          <a:p>
            <a:pPr>
              <a:buFont typeface="Wingdings" charset="2"/>
              <a:buChar char="§"/>
            </a:pPr>
            <a:endParaRPr lang="en-US" sz="3600" b="1" dirty="0"/>
          </a:p>
          <a:p>
            <a:pPr>
              <a:buFont typeface="Wingdings" charset="2"/>
              <a:buChar char="§"/>
            </a:pPr>
            <a:r>
              <a:rPr lang="en-US" sz="3600" b="1"/>
              <a:t>S</a:t>
            </a:r>
            <a:r>
              <a:rPr lang="en-US" sz="3600"/>
              <a:t>tatus</a:t>
            </a:r>
            <a:endParaRPr lang="en-US" sz="3600" dirty="0"/>
          </a:p>
          <a:p>
            <a:pPr>
              <a:buFont typeface="Wingdings" charset="2"/>
              <a:buChar char="§"/>
            </a:pPr>
            <a:r>
              <a:rPr lang="en-US" sz="3600" b="1"/>
              <a:t>C</a:t>
            </a:r>
            <a:r>
              <a:rPr lang="en-US" sz="3600"/>
              <a:t>ertainty</a:t>
            </a:r>
            <a:endParaRPr lang="en-US" sz="3600" dirty="0"/>
          </a:p>
          <a:p>
            <a:pPr>
              <a:buFont typeface="Wingdings" charset="2"/>
              <a:buChar char="§"/>
            </a:pPr>
            <a:r>
              <a:rPr lang="en-US" sz="3600" b="1"/>
              <a:t>A</a:t>
            </a:r>
            <a:r>
              <a:rPr lang="en-US" sz="3600"/>
              <a:t>utonomy</a:t>
            </a:r>
            <a:endParaRPr lang="en-US" sz="3600" dirty="0"/>
          </a:p>
          <a:p>
            <a:pPr>
              <a:buFont typeface="Wingdings" charset="2"/>
              <a:buChar char="§"/>
            </a:pPr>
            <a:r>
              <a:rPr lang="en-US" sz="3600" b="1"/>
              <a:t>R</a:t>
            </a:r>
            <a:r>
              <a:rPr lang="en-US" sz="3600"/>
              <a:t>elatedness</a:t>
            </a:r>
            <a:endParaRPr lang="en-US" sz="3600" dirty="0"/>
          </a:p>
          <a:p>
            <a:pPr>
              <a:buFont typeface="Wingdings" charset="2"/>
              <a:buChar char="§"/>
            </a:pPr>
            <a:r>
              <a:rPr lang="en-US" sz="3600" b="1"/>
              <a:t>F</a:t>
            </a:r>
            <a:r>
              <a:rPr lang="en-US" sz="3600"/>
              <a:t>airness</a:t>
            </a:r>
            <a:endParaRPr lang="en-US" sz="3600" dirty="0"/>
          </a:p>
          <a:p>
            <a:pPr>
              <a:buFont typeface="Wingdings" charset="2"/>
              <a:buChar char="§"/>
            </a:pPr>
            <a:endParaRPr lang="en-US" b="1" dirty="0"/>
          </a:p>
        </p:txBody>
      </p:sp>
    </p:spTree>
    <p:extLst>
      <p:ext uri="{BB962C8B-B14F-4D97-AF65-F5344CB8AC3E}">
        <p14:creationId xmlns:p14="http://schemas.microsoft.com/office/powerpoint/2010/main" val="1254576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5370B-D4A0-460A-A406-C3E0F636E616}"/>
              </a:ext>
            </a:extLst>
          </p:cNvPr>
          <p:cNvSpPr>
            <a:spLocks noGrp="1"/>
          </p:cNvSpPr>
          <p:nvPr>
            <p:ph type="title"/>
          </p:nvPr>
        </p:nvSpPr>
        <p:spPr/>
        <p:txBody>
          <a:bodyPr/>
          <a:lstStyle/>
          <a:p>
            <a:r>
              <a:rPr lang="en-US"/>
              <a:t>Status</a:t>
            </a:r>
          </a:p>
        </p:txBody>
      </p:sp>
      <p:sp>
        <p:nvSpPr>
          <p:cNvPr id="3" name="Content Placeholder 2">
            <a:extLst>
              <a:ext uri="{FF2B5EF4-FFF2-40B4-BE49-F238E27FC236}">
                <a16:creationId xmlns:a16="http://schemas.microsoft.com/office/drawing/2014/main" id="{0EC7EC9F-81C8-4B68-A8A7-BD2F4E809F2A}"/>
              </a:ext>
            </a:extLst>
          </p:cNvPr>
          <p:cNvSpPr>
            <a:spLocks noGrp="1"/>
          </p:cNvSpPr>
          <p:nvPr>
            <p:ph idx="1"/>
          </p:nvPr>
        </p:nvSpPr>
        <p:spPr/>
        <p:txBody>
          <a:bodyPr vert="horz" lIns="91440" tIns="45720" rIns="91440" bIns="45720" rtlCol="0" anchor="t">
            <a:normAutofit/>
          </a:bodyPr>
          <a:lstStyle/>
          <a:p>
            <a:pPr>
              <a:buFont typeface="Arial" charset="2"/>
              <a:buChar char="•"/>
            </a:pPr>
            <a:r>
              <a:rPr lang="en-US" sz="2800"/>
              <a:t>Feelings of low status = similar feelings to sleep deprivation &amp; chronic anxiety</a:t>
            </a:r>
          </a:p>
          <a:p>
            <a:pPr>
              <a:buFont typeface="Arial" charset="2"/>
              <a:buChar char="•"/>
            </a:pPr>
            <a:r>
              <a:rPr lang="en-US" sz="2800"/>
              <a:t>Performance reviews can provoke a threat response </a:t>
            </a:r>
          </a:p>
          <a:p>
            <a:pPr>
              <a:buFont typeface="Arial" charset="2"/>
              <a:buChar char="•"/>
            </a:pPr>
            <a:r>
              <a:rPr lang="en-US" sz="2800"/>
              <a:t>Perception of status increases when people are given genuine praise</a:t>
            </a:r>
          </a:p>
          <a:p>
            <a:pPr>
              <a:buFont typeface="Arial" charset="2"/>
              <a:buChar char="•"/>
            </a:pPr>
            <a:r>
              <a:rPr lang="en-US" sz="2800"/>
              <a:t>The values of an institution define what "status" means</a:t>
            </a:r>
            <a:endParaRPr lang="en-US" sz="2800" dirty="0"/>
          </a:p>
        </p:txBody>
      </p:sp>
    </p:spTree>
    <p:extLst>
      <p:ext uri="{BB962C8B-B14F-4D97-AF65-F5344CB8AC3E}">
        <p14:creationId xmlns:p14="http://schemas.microsoft.com/office/powerpoint/2010/main" val="1299151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5370B-D4A0-460A-A406-C3E0F636E616}"/>
              </a:ext>
            </a:extLst>
          </p:cNvPr>
          <p:cNvSpPr>
            <a:spLocks noGrp="1"/>
          </p:cNvSpPr>
          <p:nvPr>
            <p:ph type="title"/>
          </p:nvPr>
        </p:nvSpPr>
        <p:spPr/>
        <p:txBody>
          <a:bodyPr/>
          <a:lstStyle/>
          <a:p>
            <a:r>
              <a:rPr lang="en-US"/>
              <a:t>Certainty</a:t>
            </a:r>
          </a:p>
        </p:txBody>
      </p:sp>
      <p:sp>
        <p:nvSpPr>
          <p:cNvPr id="3" name="Content Placeholder 2">
            <a:extLst>
              <a:ext uri="{FF2B5EF4-FFF2-40B4-BE49-F238E27FC236}">
                <a16:creationId xmlns:a16="http://schemas.microsoft.com/office/drawing/2014/main" id="{0EC7EC9F-81C8-4B68-A8A7-BD2F4E809F2A}"/>
              </a:ext>
            </a:extLst>
          </p:cNvPr>
          <p:cNvSpPr>
            <a:spLocks noGrp="1"/>
          </p:cNvSpPr>
          <p:nvPr>
            <p:ph idx="1"/>
          </p:nvPr>
        </p:nvSpPr>
        <p:spPr/>
        <p:txBody>
          <a:bodyPr vert="horz" lIns="91440" tIns="45720" rIns="91440" bIns="45720" rtlCol="0" anchor="t">
            <a:normAutofit fontScale="92500" lnSpcReduction="10000"/>
          </a:bodyPr>
          <a:lstStyle/>
          <a:p>
            <a:pPr>
              <a:buFont typeface="Arial" charset="2"/>
              <a:buChar char="•"/>
            </a:pPr>
            <a:r>
              <a:rPr lang="en-US" sz="2800"/>
              <a:t>Strong levels of uncertainty make people feel threatened and on high alert.</a:t>
            </a:r>
            <a:endParaRPr lang="en-US"/>
          </a:p>
          <a:p>
            <a:pPr>
              <a:buFont typeface="Arial" charset="2"/>
              <a:buChar char="•"/>
            </a:pPr>
            <a:r>
              <a:rPr lang="en-US" sz="2800"/>
              <a:t>Strong levels of uncertainty diminishes memory, reduces performance quality, and can make people lose focus.</a:t>
            </a:r>
          </a:p>
          <a:p>
            <a:pPr>
              <a:buFont typeface="Arial" charset="2"/>
              <a:buChar char="•"/>
            </a:pPr>
            <a:r>
              <a:rPr lang="en-US" sz="2800"/>
              <a:t>Mild levels of uncertainty can make people curious and lead to novel solutions to problems.</a:t>
            </a:r>
          </a:p>
          <a:p>
            <a:pPr>
              <a:buFont typeface="Arial" charset="2"/>
              <a:buChar char="•"/>
            </a:pPr>
            <a:r>
              <a:rPr lang="en-US" sz="2800"/>
              <a:t>Effective leaders promote a perception of certainty through transparency, providing rationales for decisions, and reducing ambiguity.   </a:t>
            </a:r>
            <a:endParaRPr lang="en-US" sz="2800" dirty="0"/>
          </a:p>
        </p:txBody>
      </p:sp>
    </p:spTree>
    <p:extLst>
      <p:ext uri="{BB962C8B-B14F-4D97-AF65-F5344CB8AC3E}">
        <p14:creationId xmlns:p14="http://schemas.microsoft.com/office/powerpoint/2010/main" val="3928838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25</TotalTime>
  <Words>413</Words>
  <Application>Microsoft Office PowerPoint</Application>
  <PresentationFormat>Widescreen</PresentationFormat>
  <Paragraphs>49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Ion</vt:lpstr>
      <vt:lpstr>Working Together: “Mental Health Inside and Outside of the Classroom”</vt:lpstr>
      <vt:lpstr>What is “Working Together”?</vt:lpstr>
      <vt:lpstr>Special Guests </vt:lpstr>
      <vt:lpstr>Personal Anecdotes</vt:lpstr>
      <vt:lpstr>Mindfulness and Mindlessness Howard Blumenfeld</vt:lpstr>
      <vt:lpstr>Mindfulness and Mindlessness </vt:lpstr>
      <vt:lpstr>The Five Social Qualities of Productivity: SCARF </vt:lpstr>
      <vt:lpstr>Status</vt:lpstr>
      <vt:lpstr>Certainty</vt:lpstr>
      <vt:lpstr>Autonomy</vt:lpstr>
      <vt:lpstr>Relatedness</vt:lpstr>
      <vt:lpstr>Fairness</vt:lpstr>
      <vt:lpstr>Person #2 Anecdote (Title)</vt:lpstr>
      <vt:lpstr>Person #3 Anecdote (Title)</vt:lpstr>
      <vt:lpstr>Person #4 Anecdote (Title)</vt:lpstr>
      <vt:lpstr>Small Group Conversations</vt:lpstr>
      <vt:lpstr>Conversation Starters for Small Groups</vt:lpstr>
      <vt:lpstr>Share Out</vt:lpstr>
      <vt:lpstr>Next Steps</vt:lpstr>
      <vt:lpstr>Thank you!</vt:lpstr>
    </vt:vector>
  </TitlesOfParts>
  <Company>Las Positas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Together: “Mental Health Inside and Outside of the Classroom”</dc:title>
  <dc:creator>Howard Blumenfeld</dc:creator>
  <cp:lastModifiedBy>Howard Blumenfeld</cp:lastModifiedBy>
  <cp:revision>340</cp:revision>
  <dcterms:created xsi:type="dcterms:W3CDTF">2018-09-13T01:32:43Z</dcterms:created>
  <dcterms:modified xsi:type="dcterms:W3CDTF">2018-10-16T23:54:32Z</dcterms:modified>
</cp:coreProperties>
</file>