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6" r:id="rId4"/>
    <p:sldId id="267" r:id="rId5"/>
    <p:sldId id="261" r:id="rId6"/>
    <p:sldId id="259" r:id="rId7"/>
    <p:sldId id="265" r:id="rId8"/>
    <p:sldId id="262" r:id="rId9"/>
    <p:sldId id="264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0324"/>
    <a:srgbClr val="D79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 snapToObjects="1" showGuides="1">
      <p:cViewPr varScale="1">
        <p:scale>
          <a:sx n="109" d="100"/>
          <a:sy n="109" d="100"/>
        </p:scale>
        <p:origin x="1710" y="-60"/>
      </p:cViewPr>
      <p:guideLst>
        <p:guide orient="horz" pos="2160"/>
        <p:guide pos="281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99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293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75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0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795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35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642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342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41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09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583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8F250-0D09-3E4A-A1DD-97D7FE578F6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75900-AE01-2E42-963E-9125152E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9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7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commed@laspositascollege.edu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78169" y="5512776"/>
            <a:ext cx="6172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Verdana"/>
                <a:cs typeface="Verdana"/>
              </a:rPr>
              <a:t>Community Education Update</a:t>
            </a:r>
            <a:endParaRPr lang="en-US" sz="3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3154" y="114299"/>
            <a:ext cx="2989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October 22, 2019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3859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8629" y="237810"/>
            <a:ext cx="5051539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Verdana"/>
                <a:cs typeface="Verdana"/>
              </a:rPr>
              <a:t>Statewide Information </a:t>
            </a:r>
            <a:endParaRPr lang="en-US" sz="3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39724" y="6288517"/>
            <a:ext cx="5530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7F0324"/>
                </a:solidFill>
                <a:latin typeface="Verdana"/>
                <a:cs typeface="Verdana"/>
              </a:rPr>
              <a:t>10</a:t>
            </a:r>
            <a:endParaRPr lang="en-US" sz="1500" dirty="0">
              <a:solidFill>
                <a:srgbClr val="7F0324"/>
              </a:solidFill>
              <a:latin typeface="Verdana"/>
              <a:cs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8335" y="2732383"/>
            <a:ext cx="4711504" cy="3539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884" y="2146496"/>
            <a:ext cx="451656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u="sng" dirty="0" smtClean="0"/>
              <a:t>Legislation</a:t>
            </a:r>
            <a:endParaRPr lang="en-US" sz="2400" b="1" u="sng" dirty="0"/>
          </a:p>
          <a:p>
            <a:pPr algn="r"/>
            <a:endParaRPr lang="en-US" b="1" dirty="0" smtClean="0"/>
          </a:p>
          <a:p>
            <a:pPr algn="r"/>
            <a:r>
              <a:rPr lang="en-US" b="1" dirty="0" smtClean="0"/>
              <a:t>SB383 passed: Changes verbiage in Ed code from homemaking to family and domestic science, endorsed    </a:t>
            </a:r>
          </a:p>
          <a:p>
            <a:pPr algn="r"/>
            <a:endParaRPr lang="en-US" b="1" dirty="0" smtClean="0"/>
          </a:p>
          <a:p>
            <a:pPr algn="r"/>
            <a:r>
              <a:rPr lang="en-US" b="1" dirty="0" smtClean="0"/>
              <a:t>AB1727 vetoed: Census accounting for noncredit, sponsored bill</a:t>
            </a:r>
          </a:p>
          <a:p>
            <a:pPr algn="r"/>
            <a:endParaRPr lang="en-US" b="1" dirty="0"/>
          </a:p>
          <a:p>
            <a:pPr algn="r"/>
            <a:r>
              <a:rPr lang="en-US" b="1" dirty="0"/>
              <a:t>AB5 passed:  “Gig Law”</a:t>
            </a:r>
          </a:p>
          <a:p>
            <a:pPr algn="r"/>
            <a:endParaRPr lang="en-US" b="1" dirty="0"/>
          </a:p>
          <a:p>
            <a:pPr algn="r"/>
            <a:r>
              <a:rPr lang="en-US" sz="2400" b="1" u="sng" dirty="0" smtClean="0"/>
              <a:t>CCC Chancellor’s Office</a:t>
            </a:r>
          </a:p>
          <a:p>
            <a:pPr algn="r"/>
            <a:endParaRPr lang="en-US" b="1" dirty="0" smtClean="0"/>
          </a:p>
          <a:p>
            <a:pPr algn="r"/>
            <a:r>
              <a:rPr lang="en-US" b="1" dirty="0" smtClean="0"/>
              <a:t>Guidelines for Community Services revisions await approval</a:t>
            </a:r>
          </a:p>
          <a:p>
            <a:pPr algn="r"/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59623" y="1321826"/>
            <a:ext cx="6339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Association for Community and Continuing Education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6" y="1271932"/>
            <a:ext cx="1993667" cy="78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8630" y="237810"/>
            <a:ext cx="4506416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Verdana"/>
                <a:cs typeface="Verdana"/>
              </a:rPr>
              <a:t>History and Mission</a:t>
            </a:r>
            <a:endParaRPr lang="en-US" sz="3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40368" y="1322577"/>
            <a:ext cx="7175370" cy="513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  <a:latin typeface="Verdana"/>
                <a:cs typeface="Verdana"/>
              </a:rPr>
              <a:t>Community Education began in earnest at Las </a:t>
            </a:r>
            <a:r>
              <a:rPr lang="en-US" sz="1600" dirty="0" err="1" smtClean="0">
                <a:solidFill>
                  <a:schemeClr val="tx1"/>
                </a:solidFill>
                <a:latin typeface="Verdana"/>
                <a:cs typeface="Verdana"/>
              </a:rPr>
              <a:t>Positas</a:t>
            </a:r>
            <a:r>
              <a:rPr lang="en-US" sz="1600" dirty="0" smtClean="0">
                <a:solidFill>
                  <a:schemeClr val="tx1"/>
                </a:solidFill>
                <a:latin typeface="Verdana"/>
                <a:cs typeface="Verdana"/>
              </a:rPr>
              <a:t> in 1998 when Professor Eric </a:t>
            </a:r>
            <a:r>
              <a:rPr lang="en-US" sz="1600" dirty="0" err="1" smtClean="0">
                <a:solidFill>
                  <a:schemeClr val="tx1"/>
                </a:solidFill>
                <a:latin typeface="Verdana"/>
                <a:cs typeface="Verdana"/>
              </a:rPr>
              <a:t>Golanty</a:t>
            </a:r>
            <a:r>
              <a:rPr lang="en-US" sz="1600" dirty="0" smtClean="0">
                <a:solidFill>
                  <a:schemeClr val="tx1"/>
                </a:solidFill>
                <a:latin typeface="Verdana"/>
                <a:cs typeface="Verdana"/>
              </a:rPr>
              <a:t> started offering a small range of computer classes for a fee to the Tri-Valley. Karen Halliday, VP Student Services, picked up the program and nurtured it.</a:t>
            </a:r>
          </a:p>
          <a:p>
            <a:endParaRPr lang="en-US" sz="1600" dirty="0">
              <a:solidFill>
                <a:schemeClr val="tx1"/>
              </a:solidFill>
              <a:latin typeface="Verdana"/>
              <a:cs typeface="Verdana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Verdana"/>
                <a:cs typeface="Verdana"/>
              </a:rPr>
              <a:t>Had our 20</a:t>
            </a:r>
            <a:r>
              <a:rPr lang="en-US" sz="1600" baseline="30000" dirty="0" smtClean="0">
                <a:solidFill>
                  <a:schemeClr val="tx1"/>
                </a:solidFill>
                <a:latin typeface="Verdana"/>
                <a:cs typeface="Verdana"/>
              </a:rPr>
              <a:t>th</a:t>
            </a:r>
            <a:r>
              <a:rPr lang="en-US" sz="1600" dirty="0" smtClean="0">
                <a:solidFill>
                  <a:schemeClr val="tx1"/>
                </a:solidFill>
                <a:latin typeface="Verdana"/>
                <a:cs typeface="Verdana"/>
              </a:rPr>
              <a:t> Anniversary as a program last year! </a:t>
            </a:r>
          </a:p>
          <a:p>
            <a:endParaRPr lang="en-US" sz="1600" dirty="0">
              <a:solidFill>
                <a:schemeClr val="tx1"/>
              </a:solidFill>
              <a:latin typeface="Verdana"/>
              <a:cs typeface="Verdana"/>
            </a:endParaRPr>
          </a:p>
          <a:p>
            <a:r>
              <a:rPr lang="en-US" sz="1600" b="1" dirty="0" smtClean="0">
                <a:solidFill>
                  <a:schemeClr val="tx1"/>
                </a:solidFill>
                <a:latin typeface="Verdana"/>
                <a:cs typeface="Verdana"/>
              </a:rPr>
              <a:t>Program Mission:</a:t>
            </a:r>
          </a:p>
          <a:p>
            <a:endParaRPr lang="en-US" sz="1600" dirty="0">
              <a:solidFill>
                <a:schemeClr val="tx1"/>
              </a:solidFill>
              <a:latin typeface="Verdana"/>
              <a:cs typeface="Verdana"/>
            </a:endParaRPr>
          </a:p>
          <a:p>
            <a:r>
              <a:rPr lang="en-US" sz="1600" dirty="0">
                <a:solidFill>
                  <a:schemeClr val="tx1"/>
                </a:solidFill>
                <a:latin typeface="Verdana"/>
                <a:cs typeface="Verdana"/>
              </a:rPr>
              <a:t>Community Education at Las </a:t>
            </a:r>
            <a:r>
              <a:rPr lang="en-US" sz="1600" dirty="0" err="1">
                <a:solidFill>
                  <a:schemeClr val="tx1"/>
                </a:solidFill>
                <a:latin typeface="Verdana"/>
                <a:cs typeface="Verdana"/>
              </a:rPr>
              <a:t>Positas</a:t>
            </a:r>
            <a:r>
              <a:rPr lang="en-US" sz="1600" dirty="0">
                <a:solidFill>
                  <a:schemeClr val="tx1"/>
                </a:solidFill>
                <a:latin typeface="Verdana"/>
                <a:cs typeface="Verdana"/>
              </a:rPr>
              <a:t> College is an inclusive, learning-centered program providing educational and personal enrichment opportunities to all Community members. The program supports the life-long learning goals of all students (both for-credit and not-for-credit) to enhance their basic skills, career and technical training, retraining and personal enrichment objectives, and to help all community members meet their personal and professional goals. </a:t>
            </a:r>
            <a:endParaRPr lang="en-US" sz="1600" dirty="0" smtClean="0">
              <a:solidFill>
                <a:schemeClr val="tx1"/>
              </a:solidFill>
              <a:latin typeface="Verdana"/>
              <a:cs typeface="Verdana"/>
            </a:endParaRPr>
          </a:p>
          <a:p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39724" y="6288517"/>
            <a:ext cx="5530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7F0324"/>
                </a:solidFill>
                <a:latin typeface="Verdana"/>
                <a:cs typeface="Verdana"/>
              </a:rPr>
              <a:t>2</a:t>
            </a:r>
            <a:endParaRPr lang="en-US" sz="1500" dirty="0">
              <a:solidFill>
                <a:srgbClr val="7F0324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635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8630" y="-8411"/>
            <a:ext cx="4506416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Verdana"/>
                <a:cs typeface="Verdana"/>
              </a:rPr>
              <a:t>Las </a:t>
            </a:r>
            <a:r>
              <a:rPr lang="en-US" sz="3200" dirty="0" err="1" smtClean="0">
                <a:solidFill>
                  <a:schemeClr val="bg1"/>
                </a:solidFill>
                <a:latin typeface="Verdana"/>
                <a:cs typeface="Verdana"/>
              </a:rPr>
              <a:t>Positas</a:t>
            </a:r>
            <a:r>
              <a:rPr lang="en-US" sz="3200" dirty="0" smtClean="0">
                <a:solidFill>
                  <a:schemeClr val="bg1"/>
                </a:solidFill>
                <a:latin typeface="Verdana"/>
                <a:cs typeface="Verdana"/>
              </a:rPr>
              <a:t> College Values</a:t>
            </a:r>
            <a:endParaRPr lang="en-US" sz="3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40368" y="1322577"/>
            <a:ext cx="7175370" cy="513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39724" y="6288517"/>
            <a:ext cx="5530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7F0324"/>
                </a:solidFill>
                <a:latin typeface="Verdana"/>
                <a:cs typeface="Verdana"/>
              </a:rPr>
              <a:t>3</a:t>
            </a:r>
            <a:endParaRPr lang="en-US" sz="1500" dirty="0">
              <a:solidFill>
                <a:srgbClr val="7F0324"/>
              </a:solidFill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2031" y="1879020"/>
            <a:ext cx="72272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Las </a:t>
            </a:r>
            <a:r>
              <a:rPr lang="en-US" sz="2000" b="1" dirty="0" err="1"/>
              <a:t>Positas</a:t>
            </a:r>
            <a:r>
              <a:rPr lang="en-US" sz="2000" b="1" dirty="0"/>
              <a:t> College Values </a:t>
            </a:r>
            <a:r>
              <a:rPr lang="en-US" sz="2000" b="1" dirty="0" smtClean="0"/>
              <a:t>Statement</a:t>
            </a:r>
          </a:p>
          <a:p>
            <a:endParaRPr lang="en-US" sz="2000" b="1" dirty="0"/>
          </a:p>
          <a:p>
            <a:r>
              <a:rPr lang="en-US" sz="2000" dirty="0"/>
              <a:t>Las </a:t>
            </a:r>
            <a:r>
              <a:rPr lang="en-US" sz="2000" dirty="0" err="1"/>
              <a:t>Positas</a:t>
            </a:r>
            <a:r>
              <a:rPr lang="en-US" sz="2000" dirty="0"/>
              <a:t> College thrives as a collaborative </a:t>
            </a:r>
            <a:r>
              <a:rPr lang="en-US" sz="2000" b="1" dirty="0"/>
              <a:t>teaching and learning </a:t>
            </a:r>
            <a:r>
              <a:rPr lang="en-US" sz="2000" dirty="0"/>
              <a:t>community committed to integrity and excellence by:</a:t>
            </a:r>
          </a:p>
          <a:p>
            <a:endParaRPr lang="en-US" sz="2000" dirty="0"/>
          </a:p>
          <a:p>
            <a:r>
              <a:rPr lang="en-US" sz="2000" b="1" dirty="0"/>
              <a:t>Encouraging and celebrating lifelong learning</a:t>
            </a:r>
          </a:p>
          <a:p>
            <a:r>
              <a:rPr lang="en-US" sz="2000" dirty="0"/>
              <a:t>Responding to the needs of the ever-changing workplace</a:t>
            </a:r>
          </a:p>
          <a:p>
            <a:r>
              <a:rPr lang="en-US" sz="2000" dirty="0"/>
              <a:t>Demonstrating civic, social and environmental responsibility</a:t>
            </a:r>
          </a:p>
          <a:p>
            <a:r>
              <a:rPr lang="en-US" sz="2000" dirty="0"/>
              <a:t>Promoting ethical behavior, tolerance and mutual respect in a diverse community</a:t>
            </a:r>
          </a:p>
          <a:p>
            <a:r>
              <a:rPr lang="en-US" sz="2000" dirty="0"/>
              <a:t>Fostering a climate of discovery, creativity and personal development</a:t>
            </a:r>
          </a:p>
          <a:p>
            <a:r>
              <a:rPr lang="en-US" sz="2000" dirty="0"/>
              <a:t>Holding firm to the belief that each of us makes an astonishing difference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62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74" y="2075846"/>
            <a:ext cx="2678655" cy="2346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021" y="412083"/>
            <a:ext cx="3930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What Community Education  Does: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32386" y="0"/>
            <a:ext cx="4950068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Community members meet the college</a:t>
            </a:r>
          </a:p>
          <a:p>
            <a:endParaRPr lang="en-US" sz="2200" dirty="0"/>
          </a:p>
          <a:p>
            <a:r>
              <a:rPr lang="en-US" sz="2200" dirty="0" smtClean="0"/>
              <a:t>Incubator for new curriculum</a:t>
            </a:r>
          </a:p>
          <a:p>
            <a:endParaRPr lang="en-US" sz="2200" dirty="0" smtClean="0"/>
          </a:p>
          <a:p>
            <a:r>
              <a:rPr lang="en-US" sz="2200" dirty="0" smtClean="0"/>
              <a:t>Insight into trends in the Community</a:t>
            </a:r>
          </a:p>
          <a:p>
            <a:endParaRPr lang="en-US" sz="2200" dirty="0"/>
          </a:p>
          <a:p>
            <a:r>
              <a:rPr lang="en-US" sz="2200" dirty="0" smtClean="0"/>
              <a:t>Nimble response to Community educational needs</a:t>
            </a:r>
          </a:p>
          <a:p>
            <a:endParaRPr lang="en-US" sz="2200" dirty="0"/>
          </a:p>
          <a:p>
            <a:r>
              <a:rPr lang="en-US" sz="2200" dirty="0" smtClean="0"/>
              <a:t>Provide a low-pressure venue for the community to participate in College life as both student and instructor</a:t>
            </a:r>
          </a:p>
          <a:p>
            <a:endParaRPr lang="en-US" sz="2200" dirty="0"/>
          </a:p>
          <a:p>
            <a:r>
              <a:rPr lang="en-US" sz="2200" dirty="0" smtClean="0"/>
              <a:t>Small Business Training</a:t>
            </a:r>
          </a:p>
          <a:p>
            <a:endParaRPr lang="en-US" sz="2200" dirty="0"/>
          </a:p>
          <a:p>
            <a:r>
              <a:rPr lang="en-US" sz="2200" dirty="0" smtClean="0"/>
              <a:t>Campus Partnerships</a:t>
            </a:r>
          </a:p>
          <a:p>
            <a:endParaRPr lang="en-US" sz="2200" dirty="0" smtClean="0"/>
          </a:p>
          <a:p>
            <a:r>
              <a:rPr lang="en-US" sz="2200" dirty="0" smtClean="0"/>
              <a:t>Pathway into credit courses</a:t>
            </a:r>
          </a:p>
          <a:p>
            <a:endParaRPr lang="en-US" sz="2200" dirty="0"/>
          </a:p>
          <a:p>
            <a:r>
              <a:rPr lang="en-US" sz="2200" dirty="0" smtClean="0"/>
              <a:t>Other pathway opportunities for students</a:t>
            </a:r>
            <a:endParaRPr lang="en-US" sz="22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5292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8630" y="176255"/>
            <a:ext cx="4893278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Verdana"/>
                <a:cs typeface="Verdana"/>
              </a:rPr>
              <a:t>Teaching </a:t>
            </a:r>
            <a:endParaRPr lang="en-US" sz="4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39724" y="6288517"/>
            <a:ext cx="5530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7F0324"/>
                </a:solidFill>
                <a:latin typeface="Verdana"/>
                <a:cs typeface="Verdana"/>
              </a:rPr>
              <a:t>6</a:t>
            </a:r>
            <a:endParaRPr lang="en-US" sz="1500" dirty="0">
              <a:solidFill>
                <a:srgbClr val="7F0324"/>
              </a:solidFill>
              <a:latin typeface="Verdana"/>
              <a:cs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93531"/>
            <a:ext cx="110695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Class Ideas						Evaluations	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Class Proposals				Continuous Improvement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Class Scheduling                 Minimum Enrollment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8630" y="207033"/>
            <a:ext cx="3918997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Verdana"/>
                <a:cs typeface="Verdana"/>
              </a:rPr>
              <a:t>Learning</a:t>
            </a:r>
            <a:endParaRPr lang="en-US" sz="3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098634" y="1454740"/>
            <a:ext cx="3844636" cy="14778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Verdana"/>
                <a:cs typeface="Verdana"/>
              </a:rPr>
              <a:t>In-Person classes</a:t>
            </a:r>
          </a:p>
          <a:p>
            <a:pPr marL="0" indent="0">
              <a:buNone/>
            </a:pPr>
            <a:r>
              <a:rPr lang="en-US" dirty="0" smtClean="0">
                <a:latin typeface="Verdana"/>
                <a:cs typeface="Verdana"/>
              </a:rPr>
              <a:t>Online Classes</a:t>
            </a:r>
          </a:p>
          <a:p>
            <a:pPr marL="0" indent="0">
              <a:buNone/>
            </a:pPr>
            <a:r>
              <a:rPr lang="en-US" dirty="0" smtClean="0">
                <a:latin typeface="Verdana"/>
                <a:cs typeface="Verdana"/>
              </a:rPr>
              <a:t>Student Evaluations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745524" y="3411414"/>
            <a:ext cx="4809391" cy="3270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Verdana"/>
                <a:cs typeface="Verdana"/>
              </a:rPr>
              <a:t>Special programs and events:</a:t>
            </a:r>
          </a:p>
          <a:p>
            <a:endParaRPr lang="en-US" sz="1800" dirty="0">
              <a:latin typeface="Verdana"/>
              <a:cs typeface="Verdana"/>
            </a:endParaRPr>
          </a:p>
          <a:p>
            <a:r>
              <a:rPr lang="en-US" sz="1800" dirty="0" smtClean="0">
                <a:latin typeface="Verdana"/>
                <a:cs typeface="Verdana"/>
              </a:rPr>
              <a:t>Phlebotomy CPT-1 State Certification</a:t>
            </a:r>
          </a:p>
          <a:p>
            <a:endParaRPr lang="en-US" sz="1800" dirty="0">
              <a:latin typeface="Verdana"/>
              <a:cs typeface="Verdana"/>
            </a:endParaRPr>
          </a:p>
          <a:p>
            <a:r>
              <a:rPr lang="en-US" sz="1800" dirty="0" smtClean="0">
                <a:latin typeface="Verdana"/>
                <a:cs typeface="Verdana"/>
              </a:rPr>
              <a:t>Certificate in Winery Sales and Service</a:t>
            </a:r>
          </a:p>
          <a:p>
            <a:endParaRPr lang="en-US" sz="1800" dirty="0">
              <a:latin typeface="Verdana"/>
              <a:cs typeface="Verdana"/>
            </a:endParaRPr>
          </a:p>
          <a:p>
            <a:r>
              <a:rPr lang="en-US" sz="1800" dirty="0" smtClean="0">
                <a:latin typeface="Verdana"/>
                <a:cs typeface="Verdana"/>
              </a:rPr>
              <a:t>Fencing</a:t>
            </a:r>
          </a:p>
          <a:p>
            <a:endParaRPr lang="en-US" sz="1800" dirty="0">
              <a:latin typeface="Verdana"/>
              <a:cs typeface="Verdana"/>
            </a:endParaRPr>
          </a:p>
          <a:p>
            <a:r>
              <a:rPr lang="en-US" sz="1800" dirty="0" smtClean="0">
                <a:latin typeface="Verdana"/>
                <a:cs typeface="Verdana"/>
              </a:rPr>
              <a:t>HVAC</a:t>
            </a:r>
          </a:p>
          <a:p>
            <a:endParaRPr lang="en-US" sz="1200" dirty="0">
              <a:latin typeface="Verdana"/>
              <a:cs typeface="Verdana"/>
            </a:endParaRPr>
          </a:p>
          <a:p>
            <a:endParaRPr lang="en-US" sz="1200" dirty="0" smtClean="0">
              <a:latin typeface="Verdana"/>
              <a:cs typeface="Verdana"/>
            </a:endParaRPr>
          </a:p>
          <a:p>
            <a:endParaRPr lang="en-US" sz="1200" dirty="0">
              <a:latin typeface="Verdana"/>
              <a:cs typeface="Verdana"/>
            </a:endParaRPr>
          </a:p>
          <a:p>
            <a:endParaRPr lang="en-US" sz="1200" dirty="0" smtClean="0">
              <a:latin typeface="Verdana"/>
              <a:cs typeface="Verdana"/>
            </a:endParaRPr>
          </a:p>
          <a:p>
            <a:endParaRPr lang="en-US" sz="1200" dirty="0" smtClean="0">
              <a:latin typeface="Verdana"/>
              <a:cs typeface="Verdana"/>
            </a:endParaRPr>
          </a:p>
          <a:p>
            <a:endParaRPr lang="en-US" sz="1200" dirty="0" smtClean="0">
              <a:latin typeface="Verdan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39724" y="6288517"/>
            <a:ext cx="5530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7F0324"/>
                </a:solidFill>
                <a:latin typeface="Verdana"/>
                <a:cs typeface="Verdana"/>
              </a:rPr>
              <a:t>7</a:t>
            </a:r>
            <a:endParaRPr lang="en-US" sz="1500" dirty="0">
              <a:solidFill>
                <a:srgbClr val="7F0324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267366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6" y="1178597"/>
            <a:ext cx="2840039" cy="1917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6068" y="219780"/>
            <a:ext cx="4541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On Campus Partnerships</a:t>
            </a:r>
            <a:endParaRPr lang="en-US" sz="3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31524" y="79103"/>
            <a:ext cx="292783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400" dirty="0" smtClean="0"/>
          </a:p>
          <a:p>
            <a:pPr algn="r"/>
            <a:r>
              <a:rPr lang="en-US" sz="2800" dirty="0" smtClean="0"/>
              <a:t>EMS Testing Center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 smtClean="0"/>
              <a:t>CTE Cooperative Summer camps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 smtClean="0"/>
              <a:t>Code Jam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 smtClean="0"/>
              <a:t>Adaptive Horticulture</a:t>
            </a:r>
            <a:endParaRPr lang="en-US" sz="2800" dirty="0"/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11" y="5117123"/>
            <a:ext cx="5093123" cy="1546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6522">
            <a:off x="1380782" y="3278798"/>
            <a:ext cx="2766481" cy="20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37" y="0"/>
            <a:ext cx="2503334" cy="33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8630" y="207033"/>
            <a:ext cx="3918997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Verdana"/>
                <a:cs typeface="Verdana"/>
              </a:rPr>
              <a:t>Travel</a:t>
            </a:r>
            <a:r>
              <a:rPr lang="en-US" sz="32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3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39724" y="6288517"/>
            <a:ext cx="5530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7F0324"/>
                </a:solidFill>
                <a:latin typeface="Verdana"/>
                <a:cs typeface="Verdana"/>
              </a:rPr>
              <a:t>8</a:t>
            </a:r>
            <a:endParaRPr lang="en-US" sz="1500" dirty="0">
              <a:solidFill>
                <a:srgbClr val="7F0324"/>
              </a:solidFill>
              <a:latin typeface="Verdana"/>
              <a:cs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1971"/>
            <a:ext cx="4528038" cy="3396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3892" y="1048962"/>
            <a:ext cx="70074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/>
              <a:t>Domestic and International Travel </a:t>
            </a:r>
          </a:p>
          <a:p>
            <a:pPr algn="r"/>
            <a:endParaRPr lang="en-US" sz="3200" b="1" dirty="0"/>
          </a:p>
          <a:p>
            <a:pPr algn="r"/>
            <a:r>
              <a:rPr lang="en-US" sz="3200" b="1" dirty="0" smtClean="0"/>
              <a:t>Who can travel?</a:t>
            </a:r>
          </a:p>
          <a:p>
            <a:pPr algn="r"/>
            <a:endParaRPr lang="en-US" sz="3200" b="1" dirty="0"/>
          </a:p>
          <a:p>
            <a:pPr algn="r"/>
            <a:r>
              <a:rPr lang="en-US" sz="3200" b="1" dirty="0" smtClean="0"/>
              <a:t>How to register your trip with the college</a:t>
            </a:r>
          </a:p>
          <a:p>
            <a:pPr algn="r"/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39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8629" y="237810"/>
            <a:ext cx="5051539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Verdana"/>
                <a:cs typeface="Verdana"/>
              </a:rPr>
              <a:t>Program Information </a:t>
            </a:r>
            <a:endParaRPr lang="en-US" sz="3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39724" y="6288517"/>
            <a:ext cx="5530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7F0324"/>
                </a:solidFill>
                <a:latin typeface="Verdana"/>
                <a:cs typeface="Verdana"/>
              </a:rPr>
              <a:t>9</a:t>
            </a:r>
            <a:endParaRPr lang="en-US" sz="1500" dirty="0">
              <a:solidFill>
                <a:srgbClr val="7F0324"/>
              </a:solidFill>
              <a:latin typeface="Verdana"/>
              <a:cs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1" y="1425381"/>
            <a:ext cx="4711504" cy="3533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2230" y="1134208"/>
            <a:ext cx="6101861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/>
              <a:t>Program Review </a:t>
            </a:r>
            <a:endParaRPr lang="en-US" sz="3200" b="1" dirty="0" smtClean="0"/>
          </a:p>
          <a:p>
            <a:pPr algn="r"/>
            <a:r>
              <a:rPr lang="en-US" sz="3200" b="1" dirty="0" smtClean="0"/>
              <a:t> </a:t>
            </a:r>
            <a:endParaRPr lang="en-US" sz="3200" b="1" dirty="0" smtClean="0"/>
          </a:p>
          <a:p>
            <a:pPr algn="r"/>
            <a:r>
              <a:rPr lang="en-US" sz="3200" b="1" dirty="0" smtClean="0"/>
              <a:t>Guided </a:t>
            </a:r>
            <a:r>
              <a:rPr lang="en-US" sz="3200" b="1" dirty="0" smtClean="0"/>
              <a:t>Pathways</a:t>
            </a:r>
          </a:p>
          <a:p>
            <a:pPr algn="r"/>
            <a:endParaRPr lang="en-US" sz="3200" b="1" dirty="0" smtClean="0"/>
          </a:p>
          <a:p>
            <a:pPr algn="r"/>
            <a:r>
              <a:rPr lang="en-US" sz="3200" b="1" dirty="0" smtClean="0"/>
              <a:t>Marketing</a:t>
            </a:r>
          </a:p>
          <a:p>
            <a:pPr algn="r"/>
            <a:endParaRPr lang="en-US" sz="3200" b="1" dirty="0"/>
          </a:p>
          <a:p>
            <a:pPr algn="r"/>
            <a:r>
              <a:rPr lang="en-US" sz="3200" b="1" dirty="0" smtClean="0"/>
              <a:t>Facebook</a:t>
            </a:r>
          </a:p>
          <a:p>
            <a:pPr algn="r"/>
            <a:endParaRPr lang="en-US" sz="3200" b="1" dirty="0"/>
          </a:p>
          <a:p>
            <a:pPr algn="r"/>
            <a:r>
              <a:rPr lang="en-US" sz="3200" b="1" dirty="0" smtClean="0">
                <a:hlinkClick r:id="rId3"/>
              </a:rPr>
              <a:t>commed@laspositascollege.edu</a:t>
            </a:r>
            <a:endParaRPr lang="en-US" sz="3200" b="1" dirty="0" smtClean="0"/>
          </a:p>
          <a:p>
            <a:pPr algn="r"/>
            <a:r>
              <a:rPr lang="en-US" sz="3200" b="1" dirty="0" smtClean="0"/>
              <a:t>Room 1663</a:t>
            </a:r>
          </a:p>
          <a:p>
            <a:pPr algn="r"/>
            <a:r>
              <a:rPr lang="en-US" sz="3200" b="1" dirty="0" smtClean="0"/>
              <a:t>Phone 925-424-1467</a:t>
            </a:r>
          </a:p>
          <a:p>
            <a:pPr algn="r"/>
            <a:endParaRPr lang="en-US" sz="3200" b="1" dirty="0"/>
          </a:p>
          <a:p>
            <a:endParaRPr lang="en-US" sz="3200" b="1" dirty="0" smtClean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624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408</Words>
  <Application>Microsoft Office PowerPoint</Application>
  <PresentationFormat>On-screen Show (4:3)</PresentationFormat>
  <Paragraphs>115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Ogden Costa Creative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 Costa</dc:creator>
  <cp:lastModifiedBy>Windows User</cp:lastModifiedBy>
  <cp:revision>38</cp:revision>
  <dcterms:created xsi:type="dcterms:W3CDTF">2016-07-28T19:14:12Z</dcterms:created>
  <dcterms:modified xsi:type="dcterms:W3CDTF">2019-10-23T00:22:20Z</dcterms:modified>
</cp:coreProperties>
</file>