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7" r:id="rId1"/>
  </p:sldMasterIdLst>
  <p:notesMasterIdLst>
    <p:notesMasterId r:id="rId10"/>
  </p:notesMasterIdLst>
  <p:sldIdLst>
    <p:sldId id="256" r:id="rId2"/>
    <p:sldId id="265" r:id="rId3"/>
    <p:sldId id="257" r:id="rId4"/>
    <p:sldId id="261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1E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/>
    <p:restoredTop sz="68977" autoAdjust="0"/>
  </p:normalViewPr>
  <p:slideViewPr>
    <p:cSldViewPr snapToGrid="0" snapToObjects="1">
      <p:cViewPr varScale="1">
        <p:scale>
          <a:sx n="66" d="100"/>
          <a:sy n="66" d="100"/>
        </p:scale>
        <p:origin x="59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3504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A6D16-43F3-5C47-B945-466BF73B26CB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23B29-7061-FE4E-B36F-841DA107F2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0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Model the Way: Leading Students Toward Equity, Inclusion, and Collaboration</a:t>
            </a:r>
            <a:endParaRPr lang="en-US" sz="1400" b="0" dirty="0">
              <a:effectLst/>
            </a:endParaRPr>
          </a:p>
          <a:p>
            <a:br>
              <a:rPr lang="en-US" sz="1400" b="0" dirty="0">
                <a:effectLst/>
              </a:rPr>
            </a:br>
            <a:r>
              <a:rPr lang="en-US" sz="1400" b="1" dirty="0"/>
              <a:t>Presented by Tracey Coleman, Melissa Korber, and Kimberly Burks</a:t>
            </a:r>
            <a:endParaRPr lang="en-US" sz="1400" b="0" dirty="0">
              <a:effectLst/>
            </a:endParaRPr>
          </a:p>
          <a:p>
            <a:br>
              <a:rPr lang="en-US" sz="1400" b="0" dirty="0">
                <a:effectLst/>
              </a:rPr>
            </a:br>
            <a:r>
              <a:rPr lang="en-US" sz="1400" b="1" dirty="0"/>
              <a:t>Part 1: Personality Matrix</a:t>
            </a:r>
            <a:endParaRPr lang="en-US" sz="1400" b="0" dirty="0">
              <a:effectLst/>
            </a:endParaRPr>
          </a:p>
          <a:p>
            <a:pPr fontAlgn="base"/>
            <a:br>
              <a:rPr lang="en-US" sz="1400" b="0" dirty="0">
                <a:effectLst/>
              </a:rPr>
            </a:br>
            <a:r>
              <a:rPr lang="en-US" sz="1400" b="1" dirty="0"/>
              <a:t>Introduction by Melissa Korber (5 minutes)</a:t>
            </a:r>
          </a:p>
          <a:p>
            <a:pPr fontAlgn="base"/>
            <a:r>
              <a:rPr lang="en-US" sz="1400" b="0" dirty="0"/>
              <a:t>Remember to sign in</a:t>
            </a:r>
          </a:p>
          <a:p>
            <a:r>
              <a:rPr lang="en-US" sz="1400" dirty="0"/>
              <a:t>  Workshop based on leadership institute Personality Matrix.</a:t>
            </a:r>
            <a:endParaRPr lang="en-US" sz="1400" b="0" dirty="0">
              <a:effectLst/>
            </a:endParaRPr>
          </a:p>
          <a:p>
            <a:r>
              <a:rPr lang="en-US" sz="1400" dirty="0"/>
              <a:t>Goal is to identify personality style based on behaviors. Then to consider how personalities affect leadership, collaboration, and student success.</a:t>
            </a:r>
            <a:endParaRPr lang="en-US" sz="1400" b="0" dirty="0">
              <a:effectLst/>
            </a:endParaRPr>
          </a:p>
          <a:p>
            <a:br>
              <a:rPr lang="en-US" sz="1400" b="0" dirty="0">
                <a:effectLst/>
              </a:rPr>
            </a:br>
            <a:r>
              <a:rPr lang="en-US" sz="1400" dirty="0"/>
              <a:t>Safety Rules - Burks (2 minutes)</a:t>
            </a:r>
            <a:endParaRPr lang="en-US" sz="1400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23B29-7061-FE4E-B36F-841DA107F2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Kimberly Burks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23B29-7061-FE4E-B36F-841DA107F2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80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600" b="1" dirty="0"/>
              <a:t>The Personality Matrix. (15 minutes)</a:t>
            </a:r>
          </a:p>
          <a:p>
            <a:r>
              <a:rPr lang="en-US" sz="1600" dirty="0"/>
              <a:t>Take the assessment and discover if you are a Lion, Peacock, Owl, or Koala.</a:t>
            </a:r>
          </a:p>
          <a:p>
            <a:endParaRPr lang="en-US" sz="1600" b="0" dirty="0">
              <a:effectLst/>
            </a:endParaRPr>
          </a:p>
          <a:p>
            <a:endParaRPr lang="en-US" sz="1600" b="0" dirty="0">
              <a:effectLst/>
            </a:endParaRPr>
          </a:p>
          <a:p>
            <a:pPr fontAlgn="base"/>
            <a:br>
              <a:rPr lang="en-US" sz="1600" b="0" dirty="0">
                <a:effectLst/>
              </a:rPr>
            </a:br>
            <a:r>
              <a:rPr lang="en-US" sz="1600" b="1" dirty="0"/>
              <a:t>Discussion (30 minutes)  </a:t>
            </a:r>
          </a:p>
          <a:p>
            <a:r>
              <a:rPr lang="en-US" sz="1600" b="1" i="1" dirty="0"/>
              <a:t>Transition</a:t>
            </a:r>
            <a:r>
              <a:rPr lang="en-US" sz="1600" b="1" dirty="0"/>
              <a:t>:</a:t>
            </a:r>
            <a:r>
              <a:rPr lang="en-US" sz="1600" dirty="0"/>
              <a:t> Prize for the person who can correctly identify all three of our personality styles. Hint: Two of us have the same styles. (Put your guess with the name in envelope; prize to be given at the end of the workshop. Think about that, but don’t submit a guess until after we discuss this.)</a:t>
            </a:r>
            <a:endParaRPr lang="en-US" sz="1600" b="0" dirty="0">
              <a:effectLst/>
            </a:endParaRPr>
          </a:p>
          <a:p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23B29-7061-FE4E-B36F-841DA107F2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89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b="0" dirty="0">
                <a:effectLst/>
              </a:rPr>
            </a:br>
            <a:r>
              <a:rPr lang="en-US" b="1" i="1" dirty="0"/>
              <a:t>Discussion:</a:t>
            </a:r>
            <a:r>
              <a:rPr lang="en-US" dirty="0"/>
              <a:t> </a:t>
            </a:r>
            <a:endParaRPr lang="en-US" b="0" dirty="0">
              <a:effectLst/>
            </a:endParaRPr>
          </a:p>
          <a:p>
            <a:r>
              <a:rPr lang="en-US" dirty="0"/>
              <a:t>Give each group a description of their personality style for the discussion. In groups create a list of </a:t>
            </a:r>
            <a:r>
              <a:rPr lang="en-US" b="1" dirty="0"/>
              <a:t>strengths and weaknesses</a:t>
            </a:r>
            <a:r>
              <a:rPr lang="en-US" dirty="0"/>
              <a:t> for your style. Use worksheet with brief description. Also discuss how your personality style affects:</a:t>
            </a:r>
            <a:endParaRPr lang="en-US" b="0" dirty="0">
              <a:effectLst/>
            </a:endParaRPr>
          </a:p>
          <a:p>
            <a:pPr fontAlgn="base"/>
            <a:r>
              <a:rPr lang="en-US" dirty="0"/>
              <a:t>How you lead others</a:t>
            </a:r>
          </a:p>
          <a:p>
            <a:pPr fontAlgn="base"/>
            <a:r>
              <a:rPr lang="en-US" dirty="0"/>
              <a:t>How you collaborate with others</a:t>
            </a:r>
          </a:p>
          <a:p>
            <a:pPr fontAlgn="base"/>
            <a:r>
              <a:rPr lang="en-US" dirty="0"/>
              <a:t>How you promote student success</a:t>
            </a:r>
          </a:p>
          <a:p>
            <a:pPr fontAlgn="base"/>
            <a:r>
              <a:rPr lang="en-US" dirty="0"/>
              <a:t>How you engage with students who are facing personal challenges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r>
              <a:rPr lang="en-US" b="1" i="1" dirty="0"/>
              <a:t>Report Out:</a:t>
            </a:r>
            <a:r>
              <a:rPr lang="en-US" dirty="0"/>
              <a:t> Led by Kimberly Burks, groups will report about their group’s strengths </a:t>
            </a:r>
            <a:endParaRPr lang="en-US" b="0" dirty="0">
              <a:effectLst/>
            </a:endParaRPr>
          </a:p>
          <a:p>
            <a:r>
              <a:rPr lang="en-US" dirty="0"/>
              <a:t>and weakness and responses to the questions. [Will include a quick reminder that all personality styles are of equal value.  Not one style is better than another. Also, all participants will receive a handout of all personality style descriptions before the report out.]</a:t>
            </a:r>
          </a:p>
          <a:p>
            <a:endParaRPr lang="en-US" b="0" dirty="0">
              <a:effectLst/>
            </a:endParaRPr>
          </a:p>
          <a:p>
            <a:r>
              <a:rPr lang="en-US" dirty="0"/>
              <a:t>Submit entries for prize.</a:t>
            </a:r>
            <a:endParaRPr lang="en-US" b="0" dirty="0">
              <a:effectLst/>
            </a:endParaRPr>
          </a:p>
          <a:p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23B29-7061-FE4E-B36F-841DA107F2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57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Part 2: The Finish Line Game</a:t>
            </a:r>
            <a:endParaRPr lang="en-US" sz="1400" b="0" dirty="0">
              <a:effectLst/>
            </a:endParaRPr>
          </a:p>
          <a:p>
            <a:pPr fontAlgn="base"/>
            <a:br>
              <a:rPr lang="en-US" sz="1400" b="0" dirty="0">
                <a:effectLst/>
              </a:rPr>
            </a:br>
            <a:r>
              <a:rPr lang="en-US" sz="1400" b="1" dirty="0"/>
              <a:t>Transition and Introduction by Tracey Coleman (10 minutes)</a:t>
            </a:r>
          </a:p>
          <a:p>
            <a:r>
              <a:rPr lang="en-US" sz="1400" dirty="0"/>
              <a:t>Take what you know about yourself and apply it to “The Finish Line” game. The game increases awareness to barriers to graduation faced by students.</a:t>
            </a:r>
            <a:endParaRPr lang="en-US" sz="1400" b="0" dirty="0">
              <a:effectLst/>
            </a:endParaRPr>
          </a:p>
          <a:p>
            <a:pPr fontAlgn="base"/>
            <a:br>
              <a:rPr lang="en-US" b="0" dirty="0">
                <a:effectLst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23B29-7061-FE4E-B36F-841DA107F2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5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br>
              <a:rPr lang="en-US" b="0" dirty="0">
                <a:effectLst/>
              </a:rPr>
            </a:br>
            <a:r>
              <a:rPr lang="en-US" b="1" dirty="0"/>
              <a:t>Play “The Finish Line” (40 minutes)</a:t>
            </a:r>
          </a:p>
          <a:p>
            <a:r>
              <a:rPr lang="en-US" dirty="0"/>
              <a:t>In groups, participants will play the game.  (Directions above)</a:t>
            </a:r>
            <a:endParaRPr lang="en-US" b="0" dirty="0">
              <a:effectLst/>
            </a:endParaRPr>
          </a:p>
          <a:p>
            <a:br>
              <a:rPr lang="en-US" dirty="0"/>
            </a:b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23B29-7061-FE4E-B36F-841DA107F2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69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br>
              <a:rPr lang="en-US" b="0" dirty="0">
                <a:effectLst/>
              </a:rPr>
            </a:br>
            <a:r>
              <a:rPr lang="en-US" b="1" dirty="0"/>
              <a:t>Report Out and Discussion (10 minutes)</a:t>
            </a:r>
          </a:p>
          <a:p>
            <a:r>
              <a:rPr lang="en-US" dirty="0"/>
              <a:t>Each group will report out about its experience. </a:t>
            </a:r>
            <a:endParaRPr lang="en-US" b="0" dirty="0">
              <a:effectLst/>
            </a:endParaRPr>
          </a:p>
          <a:p>
            <a:r>
              <a:rPr lang="en-US" dirty="0"/>
              <a:t>Discussion questions (led by Tracey Coleman):</a:t>
            </a:r>
            <a:endParaRPr lang="en-US" b="0" dirty="0">
              <a:effectLst/>
            </a:endParaRPr>
          </a:p>
          <a:p>
            <a:pPr fontAlgn="base"/>
            <a:r>
              <a:rPr lang="en-US" dirty="0"/>
              <a:t>What can we do to promote student equity?</a:t>
            </a:r>
          </a:p>
          <a:p>
            <a:pPr fontAlgn="base"/>
            <a:r>
              <a:rPr lang="en-US" dirty="0"/>
              <a:t>How do our personalities impact our ability to promote student equity?</a:t>
            </a:r>
          </a:p>
          <a:p>
            <a:pPr fontAlgn="base"/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23B29-7061-FE4E-B36F-841DA107F2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716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Conclusion (5 minutes)</a:t>
            </a:r>
          </a:p>
          <a:p>
            <a:r>
              <a:rPr lang="en-US" dirty="0"/>
              <a:t>Reveal winner of the prize</a:t>
            </a:r>
            <a:endParaRPr lang="en-US" b="0" dirty="0">
              <a:effectLst/>
            </a:endParaRPr>
          </a:p>
          <a:p>
            <a:r>
              <a:rPr lang="en-US" dirty="0"/>
              <a:t>Final takeaways: What can you use on your job this week?</a:t>
            </a:r>
          </a:p>
          <a:p>
            <a:endParaRPr lang="en-US" b="0" dirty="0">
              <a:effectLst/>
            </a:endParaRPr>
          </a:p>
          <a:p>
            <a:r>
              <a:rPr lang="en-US" b="1" dirty="0">
                <a:effectLst/>
              </a:rPr>
              <a:t>Tracey: </a:t>
            </a:r>
            <a:r>
              <a:rPr lang="en-US" b="0" dirty="0">
                <a:effectLst/>
              </a:rPr>
              <a:t>Surveys</a:t>
            </a:r>
          </a:p>
          <a:p>
            <a:br>
              <a:rPr lang="en-US" dirty="0"/>
            </a:br>
            <a:br>
              <a:rPr lang="en-US" b="0" dirty="0">
                <a:effectLst/>
              </a:rPr>
            </a:br>
            <a:br>
              <a:rPr lang="en-US" dirty="0"/>
            </a:br>
            <a:br>
              <a:rPr lang="en-US" b="0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23B29-7061-FE4E-B36F-841DA107F2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89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0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3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0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5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33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9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15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8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6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0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B4763-3F96-8C44-ADDC-C2976654C195}" type="datetimeFigureOut">
              <a:rPr lang="en-US" smtClean="0"/>
              <a:t>10/21/19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2E0C-8D73-D54F-86D4-161B7E8DB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167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EEB8-AF6E-404A-9449-04BF0C041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8" y="775856"/>
            <a:ext cx="10958946" cy="2660072"/>
          </a:xfrm>
        </p:spPr>
        <p:txBody>
          <a:bodyPr>
            <a:noAutofit/>
          </a:bodyPr>
          <a:lstStyle/>
          <a:p>
            <a:pPr algn="ctr"/>
            <a:r>
              <a:rPr lang="en-US" sz="5400" b="1" cap="small" dirty="0">
                <a:solidFill>
                  <a:srgbClr val="71E2F0"/>
                </a:solidFill>
              </a:rPr>
              <a:t>Model the Way: </a:t>
            </a:r>
            <a:br>
              <a:rPr lang="en-US" sz="5400" b="1" cap="small" dirty="0">
                <a:solidFill>
                  <a:srgbClr val="71E2F0"/>
                </a:solidFill>
              </a:rPr>
            </a:br>
            <a:r>
              <a:rPr lang="en-US" sz="5400" b="1" cap="small" dirty="0">
                <a:solidFill>
                  <a:srgbClr val="71E2F0"/>
                </a:solidFill>
              </a:rPr>
              <a:t>Leading Students Toward Equity, Inclusion, and Collaboration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961DF-BA89-C44F-BFF8-56BF90E2B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490" y="3602182"/>
            <a:ext cx="11194474" cy="692727"/>
          </a:xfrm>
        </p:spPr>
        <p:txBody>
          <a:bodyPr>
            <a:noAutofit/>
          </a:bodyPr>
          <a:lstStyle/>
          <a:p>
            <a:pPr algn="ctr"/>
            <a:r>
              <a:rPr lang="en-US" sz="3000" b="1" cap="small" dirty="0">
                <a:solidFill>
                  <a:srgbClr val="71E2F1"/>
                </a:solidFill>
              </a:rPr>
              <a:t>Presented by </a:t>
            </a:r>
          </a:p>
          <a:p>
            <a:pPr algn="ctr"/>
            <a:r>
              <a:rPr lang="en-US" sz="3000" b="1" cap="small" dirty="0">
                <a:solidFill>
                  <a:srgbClr val="71E2F1"/>
                </a:solidFill>
              </a:rPr>
              <a:t>Tracey Coleman, Melissa Korber, and Kimberly Burks</a:t>
            </a:r>
          </a:p>
        </p:txBody>
      </p:sp>
    </p:spTree>
    <p:extLst>
      <p:ext uri="{BB962C8B-B14F-4D97-AF65-F5344CB8AC3E}">
        <p14:creationId xmlns:p14="http://schemas.microsoft.com/office/powerpoint/2010/main" val="27235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91E79FA-A18B-4576-9604-570BF3A47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400" y="548473"/>
            <a:ext cx="8610600" cy="1293028"/>
          </a:xfrm>
        </p:spPr>
        <p:txBody>
          <a:bodyPr/>
          <a:lstStyle/>
          <a:p>
            <a:r>
              <a:rPr lang="en-US" b="1" dirty="0">
                <a:solidFill>
                  <a:srgbClr val="71E2F1"/>
                </a:solidFill>
              </a:rPr>
              <a:t>SAFE Space Agreement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B50869-203C-495E-AAB7-857525B91A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90270"/>
              </p:ext>
            </p:extLst>
          </p:nvPr>
        </p:nvGraphicFramePr>
        <p:xfrm>
          <a:off x="4660901" y="1721933"/>
          <a:ext cx="7239000" cy="44435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404998667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3054609805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1470906741"/>
                    </a:ext>
                  </a:extLst>
                </a:gridCol>
              </a:tblGrid>
              <a:tr h="85855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Demonstrate understanding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Be mindful of your biases; avoid stereotyping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Have a positive attitude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786302"/>
                  </a:ext>
                </a:extLst>
              </a:tr>
              <a:tr h="11161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Make room for mistakes and lessons learned</a:t>
                      </a:r>
                    </a:p>
                    <a:p>
                      <a:endParaRPr lang="en-US" sz="1600" b="1" dirty="0">
                        <a:solidFill>
                          <a:srgbClr val="71E2F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Encourage one another</a:t>
                      </a:r>
                    </a:p>
                    <a:p>
                      <a:endParaRPr lang="en-US" sz="1600" b="1" dirty="0">
                        <a:solidFill>
                          <a:srgbClr val="71E2F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Be open to new ideas and new perspectives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972149"/>
                  </a:ext>
                </a:extLst>
              </a:tr>
              <a:tr h="40989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Be accepting of 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Respect one another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Be attentive and supportive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29125"/>
                  </a:ext>
                </a:extLst>
              </a:tr>
              <a:tr h="40989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Share your own thoughts, beliefs and 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Refrain from judging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Do not put others on the spot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342082"/>
                  </a:ext>
                </a:extLst>
              </a:tr>
              <a:tr h="409899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One person speaks at a time; listen to one another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Maintain confidentiality; do not repeat what is shared by your peers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71E2F1"/>
                          </a:solidFill>
                        </a:rPr>
                        <a:t>Trust the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64823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83DE9A0-BA87-460D-9173-7EEEE2358EC4}"/>
              </a:ext>
            </a:extLst>
          </p:cNvPr>
          <p:cNvSpPr txBox="1"/>
          <p:nvPr/>
        </p:nvSpPr>
        <p:spPr>
          <a:xfrm>
            <a:off x="3492500" y="6375400"/>
            <a:ext cx="840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1E2F1"/>
                </a:solidFill>
              </a:rPr>
              <a:t>(Adapted from LPC’s Umoja Safe Space agreement, PCN 30 – Fall 2017)</a:t>
            </a:r>
          </a:p>
        </p:txBody>
      </p:sp>
      <p:pic>
        <p:nvPicPr>
          <p:cNvPr id="1032" name="Picture 8" descr="Image result for safe space picture">
            <a:extLst>
              <a:ext uri="{FF2B5EF4-FFF2-40B4-BE49-F238E27FC236}">
                <a16:creationId xmlns:a16="http://schemas.microsoft.com/office/drawing/2014/main" id="{D5A9AEAF-DFFC-4C9E-B1AA-BE0090274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640052"/>
            <a:ext cx="3187700" cy="425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8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EEB8-AF6E-404A-9449-04BF0C041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30" y="857825"/>
            <a:ext cx="11012320" cy="3432747"/>
          </a:xfrm>
        </p:spPr>
        <p:txBody>
          <a:bodyPr>
            <a:noAutofit/>
          </a:bodyPr>
          <a:lstStyle/>
          <a:p>
            <a:pPr algn="ctr"/>
            <a:r>
              <a:rPr lang="en-US" sz="5400" b="1" cap="small" dirty="0">
                <a:solidFill>
                  <a:srgbClr val="71E2F0"/>
                </a:solidFill>
              </a:rPr>
              <a:t>The Personality Matrix </a:t>
            </a:r>
            <a:br>
              <a:rPr lang="en-US" sz="5400" b="1" cap="small" dirty="0">
                <a:solidFill>
                  <a:srgbClr val="71E2F0"/>
                </a:solidFill>
              </a:rPr>
            </a:br>
            <a:r>
              <a:rPr lang="en-US" sz="3600" b="1" cap="small" dirty="0">
                <a:solidFill>
                  <a:srgbClr val="71E2F0"/>
                </a:solidFill>
              </a:rPr>
              <a:t>What Is Your Personality style? </a:t>
            </a:r>
            <a:br>
              <a:rPr lang="en-US" sz="3600" b="1" cap="small" dirty="0">
                <a:solidFill>
                  <a:srgbClr val="71E2F0"/>
                </a:solidFill>
              </a:rPr>
            </a:br>
            <a:r>
              <a:rPr lang="en-US" sz="3600" b="1" cap="small" dirty="0">
                <a:solidFill>
                  <a:srgbClr val="71E2F0"/>
                </a:solidFill>
              </a:rPr>
              <a:t>How Does Your style Impact Others?</a:t>
            </a:r>
            <a:br>
              <a:rPr lang="en-US" sz="5400" b="1" cap="small" dirty="0">
                <a:solidFill>
                  <a:srgbClr val="71E2F0"/>
                </a:solidFill>
              </a:rPr>
            </a:br>
            <a:br>
              <a:rPr lang="en-US" sz="5400" b="1" cap="small" dirty="0">
                <a:solidFill>
                  <a:srgbClr val="71E2F0"/>
                </a:solidFill>
              </a:rPr>
            </a:br>
            <a:endParaRPr lang="en-US" sz="5400" b="1" cap="small" dirty="0">
              <a:solidFill>
                <a:srgbClr val="71E2F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8352F-E047-C249-8F21-BF7B56FF559C}"/>
              </a:ext>
            </a:extLst>
          </p:cNvPr>
          <p:cNvSpPr txBox="1"/>
          <p:nvPr/>
        </p:nvSpPr>
        <p:spPr>
          <a:xfrm>
            <a:off x="817418" y="3964546"/>
            <a:ext cx="2627289" cy="1790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7DDF9-462A-9F49-98FB-A7CC90D32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015" y="3075815"/>
            <a:ext cx="2628900" cy="1790700"/>
          </a:xfrm>
          <a:prstGeom prst="rect">
            <a:avLst/>
          </a:prstGeom>
        </p:spPr>
      </p:pic>
      <p:pic>
        <p:nvPicPr>
          <p:cNvPr id="9" name="image1.jpg">
            <a:extLst>
              <a:ext uri="{FF2B5EF4-FFF2-40B4-BE49-F238E27FC236}">
                <a16:creationId xmlns:a16="http://schemas.microsoft.com/office/drawing/2014/main" id="{63DAF7A8-1DA6-2F4A-BD38-EC3D082CB2DD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 t="1" b="-1106"/>
          <a:stretch/>
        </p:blipFill>
        <p:spPr>
          <a:xfrm>
            <a:off x="660455" y="3330452"/>
            <a:ext cx="2452731" cy="192024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71E2F1"/>
            </a:solidFill>
          </a:ln>
          <a:effectLst>
            <a:outerShdw blurRad="50800" dist="50800" dir="5400000" algn="ctr" rotWithShape="0">
              <a:srgbClr val="71E2F1">
                <a:alpha val="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>
              <a:rot lat="0" lon="0" rev="3000000"/>
            </a:lightRig>
          </a:scene3d>
        </p:spPr>
      </p:pic>
      <p:pic>
        <p:nvPicPr>
          <p:cNvPr id="10" name="image3.jpg">
            <a:extLst>
              <a:ext uri="{FF2B5EF4-FFF2-40B4-BE49-F238E27FC236}">
                <a16:creationId xmlns:a16="http://schemas.microsoft.com/office/drawing/2014/main" id="{749C4E3B-7FE5-2E48-A36D-3858ED8EBC87}"/>
              </a:ext>
            </a:extLst>
          </p:cNvPr>
          <p:cNvPicPr/>
          <p:nvPr/>
        </p:nvPicPr>
        <p:blipFill rotWithShape="1">
          <a:blip r:embed="rId5"/>
          <a:srcRect l="29" r="20446" b="6868"/>
          <a:stretch/>
        </p:blipFill>
        <p:spPr>
          <a:xfrm>
            <a:off x="3468169" y="3330452"/>
            <a:ext cx="2450592" cy="1920240"/>
          </a:xfrm>
          <a:prstGeom prst="rect">
            <a:avLst/>
          </a:prstGeom>
          <a:ln w="28575">
            <a:solidFill>
              <a:srgbClr val="71E2F1"/>
            </a:solidFill>
          </a:ln>
          <a:scene3d>
            <a:camera prst="orthographicFront"/>
            <a:lightRig rig="threePt" dir="t">
              <a:rot lat="0" lon="0" rev="1200000"/>
            </a:lightRig>
          </a:scene3d>
        </p:spPr>
      </p:pic>
      <p:pic>
        <p:nvPicPr>
          <p:cNvPr id="11" name="image4.jpg">
            <a:extLst>
              <a:ext uri="{FF2B5EF4-FFF2-40B4-BE49-F238E27FC236}">
                <a16:creationId xmlns:a16="http://schemas.microsoft.com/office/drawing/2014/main" id="{9AE40DE2-8B30-7F47-979E-5BCB9E212982}"/>
              </a:ext>
            </a:extLst>
          </p:cNvPr>
          <p:cNvPicPr/>
          <p:nvPr/>
        </p:nvPicPr>
        <p:blipFill rotWithShape="1">
          <a:blip r:embed="rId6"/>
          <a:srcRect l="-2" t="1" r="20429" b="12902"/>
          <a:stretch/>
        </p:blipFill>
        <p:spPr>
          <a:xfrm>
            <a:off x="6266700" y="3330452"/>
            <a:ext cx="2450592" cy="1920240"/>
          </a:xfrm>
          <a:prstGeom prst="rect">
            <a:avLst/>
          </a:prstGeom>
          <a:ln w="28575">
            <a:solidFill>
              <a:srgbClr val="71E2F1"/>
            </a:solidFill>
          </a:ln>
          <a:effectLst>
            <a:outerShdw blurRad="50800" dist="228600" sx="1000" sy="1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</p:spPr>
      </p:pic>
      <p:pic>
        <p:nvPicPr>
          <p:cNvPr id="15" name="image2.jpg">
            <a:extLst>
              <a:ext uri="{FF2B5EF4-FFF2-40B4-BE49-F238E27FC236}">
                <a16:creationId xmlns:a16="http://schemas.microsoft.com/office/drawing/2014/main" id="{B8470047-0ED2-6A4A-B5D9-C8A87DDB7711}"/>
              </a:ext>
            </a:extLst>
          </p:cNvPr>
          <p:cNvPicPr>
            <a:picLocks/>
          </p:cNvPicPr>
          <p:nvPr/>
        </p:nvPicPr>
        <p:blipFill rotWithShape="1">
          <a:blip r:embed="rId7"/>
          <a:srcRect r="1697"/>
          <a:stretch/>
        </p:blipFill>
        <p:spPr>
          <a:xfrm>
            <a:off x="9072275" y="3330452"/>
            <a:ext cx="2450592" cy="1920240"/>
          </a:xfrm>
          <a:prstGeom prst="rect">
            <a:avLst/>
          </a:prstGeom>
          <a:ln w="28575">
            <a:solidFill>
              <a:srgbClr val="71E2F1"/>
            </a:solidFill>
          </a:ln>
        </p:spPr>
      </p:pic>
    </p:spTree>
    <p:extLst>
      <p:ext uri="{BB962C8B-B14F-4D97-AF65-F5344CB8AC3E}">
        <p14:creationId xmlns:p14="http://schemas.microsoft.com/office/powerpoint/2010/main" val="29382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F71F-F04F-A440-B3BE-6B7D0157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56745"/>
            <a:ext cx="9948042" cy="1576552"/>
          </a:xfrm>
        </p:spPr>
        <p:txBody>
          <a:bodyPr>
            <a:noAutofit/>
          </a:bodyPr>
          <a:lstStyle/>
          <a:p>
            <a:pPr algn="l"/>
            <a:r>
              <a:rPr lang="en-US" sz="5400" b="1" cap="small" dirty="0">
                <a:solidFill>
                  <a:srgbClr val="71E2F0"/>
                </a:solidFill>
              </a:rPr>
              <a:t>Discuss The Personality Matrix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8F7C-E601-EF44-B86E-85109A48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946" y="2333297"/>
            <a:ext cx="10105696" cy="388538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b="1" dirty="0">
                <a:solidFill>
                  <a:srgbClr val="71E2F1"/>
                </a:solidFill>
              </a:rPr>
              <a:t>Create a list of strengths and weaknesses for your style</a:t>
            </a:r>
          </a:p>
          <a:p>
            <a:pPr marL="457200" indent="-457200">
              <a:buAutoNum type="arabicPeriod"/>
            </a:pPr>
            <a:r>
              <a:rPr lang="en-US" sz="2800" b="1" dirty="0">
                <a:solidFill>
                  <a:srgbClr val="71E2F1"/>
                </a:solidFill>
              </a:rPr>
              <a:t> Discuss how your personality style affects: </a:t>
            </a:r>
          </a:p>
          <a:p>
            <a:pPr lvl="1" fontAlgn="base"/>
            <a:r>
              <a:rPr lang="en-US" sz="2800" b="1" dirty="0">
                <a:solidFill>
                  <a:srgbClr val="71E2F1"/>
                </a:solidFill>
              </a:rPr>
              <a:t>How you lead others</a:t>
            </a:r>
          </a:p>
          <a:p>
            <a:pPr lvl="1" fontAlgn="base"/>
            <a:r>
              <a:rPr lang="en-US" sz="2800" b="1" dirty="0">
                <a:solidFill>
                  <a:srgbClr val="71E2F1"/>
                </a:solidFill>
              </a:rPr>
              <a:t>How you collaborate with others</a:t>
            </a:r>
          </a:p>
          <a:p>
            <a:pPr lvl="1" fontAlgn="base"/>
            <a:r>
              <a:rPr lang="en-US" sz="2800" b="1" dirty="0">
                <a:solidFill>
                  <a:srgbClr val="71E2F1"/>
                </a:solidFill>
              </a:rPr>
              <a:t>How you promote student success</a:t>
            </a:r>
          </a:p>
          <a:p>
            <a:pPr lvl="1" fontAlgn="base"/>
            <a:r>
              <a:rPr lang="en-US" sz="2800" b="1" dirty="0">
                <a:solidFill>
                  <a:srgbClr val="71E2F1"/>
                </a:solidFill>
              </a:rPr>
              <a:t>How you engage with students who are facing personal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7EEB8-AF6E-404A-9449-04BF0C041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8" y="775856"/>
            <a:ext cx="10958946" cy="3149758"/>
          </a:xfrm>
        </p:spPr>
        <p:txBody>
          <a:bodyPr>
            <a:noAutofit/>
          </a:bodyPr>
          <a:lstStyle/>
          <a:p>
            <a:pPr algn="ctr"/>
            <a:r>
              <a:rPr lang="en-US" sz="5400" b="1" cap="small" dirty="0">
                <a:solidFill>
                  <a:srgbClr val="71E2F0"/>
                </a:solidFill>
              </a:rPr>
              <a:t>The Finish Line Game</a:t>
            </a:r>
            <a:br>
              <a:rPr lang="en-US" sz="5400" b="1" cap="small" dirty="0">
                <a:solidFill>
                  <a:srgbClr val="71E2F0"/>
                </a:solidFill>
              </a:rPr>
            </a:br>
            <a:r>
              <a:rPr lang="en-US" sz="3600" b="1" cap="small" dirty="0">
                <a:solidFill>
                  <a:srgbClr val="71E2F0"/>
                </a:solidFill>
              </a:rPr>
              <a:t>What Barriers Do Students Face?</a:t>
            </a:r>
            <a:br>
              <a:rPr lang="en-US" sz="3600" b="1" cap="small" dirty="0">
                <a:solidFill>
                  <a:srgbClr val="71E2F0"/>
                </a:solidFill>
              </a:rPr>
            </a:br>
            <a:r>
              <a:rPr lang="en-US" sz="3600" b="1" cap="small" dirty="0">
                <a:solidFill>
                  <a:srgbClr val="71E2F0"/>
                </a:solidFill>
              </a:rPr>
              <a:t>How Can We Take What We Know About Ourselves To Help Them Achieve Their Goals?</a:t>
            </a:r>
            <a:br>
              <a:rPr lang="en-US" sz="4000" b="1" cap="small" dirty="0">
                <a:solidFill>
                  <a:srgbClr val="71E2F0"/>
                </a:solidFill>
              </a:rPr>
            </a:br>
            <a:endParaRPr lang="en-US" sz="4000" b="1" cap="small" dirty="0">
              <a:solidFill>
                <a:srgbClr val="71E2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EBEF69-A535-E34F-BD63-06A28B810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385" y="3598937"/>
            <a:ext cx="3304215" cy="1903228"/>
          </a:xfrm>
          <a:prstGeom prst="rect">
            <a:avLst/>
          </a:prstGeom>
          <a:ln w="28575">
            <a:solidFill>
              <a:srgbClr val="71E2F1"/>
            </a:solidFill>
          </a:ln>
        </p:spPr>
      </p:pic>
    </p:spTree>
    <p:extLst>
      <p:ext uri="{BB962C8B-B14F-4D97-AF65-F5344CB8AC3E}">
        <p14:creationId xmlns:p14="http://schemas.microsoft.com/office/powerpoint/2010/main" val="11021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F71F-F04F-A440-B3BE-6B7D0157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8" y="901532"/>
            <a:ext cx="8967952" cy="1293028"/>
          </a:xfrm>
        </p:spPr>
        <p:txBody>
          <a:bodyPr>
            <a:normAutofit/>
          </a:bodyPr>
          <a:lstStyle/>
          <a:p>
            <a:pPr algn="l"/>
            <a:r>
              <a:rPr lang="en-US" sz="5400" b="1" cap="small" dirty="0">
                <a:solidFill>
                  <a:srgbClr val="71E2F0"/>
                </a:solidFill>
              </a:rPr>
              <a:t>Play The Finish Line Game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8F7C-E601-EF44-B86E-85109A48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946" y="2333296"/>
            <a:ext cx="10105696" cy="379948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b="1" dirty="0">
                <a:solidFill>
                  <a:srgbClr val="71E2F1"/>
                </a:solidFill>
              </a:rPr>
              <a:t>Form new groups with a variety of personality styles</a:t>
            </a:r>
          </a:p>
          <a:p>
            <a:pPr marL="457200" indent="-457200">
              <a:buAutoNum type="arabicPeriod"/>
            </a:pPr>
            <a:r>
              <a:rPr lang="en-US" sz="2800" b="1" dirty="0">
                <a:solidFill>
                  <a:srgbClr val="71E2F1"/>
                </a:solidFill>
              </a:rPr>
              <a:t> Set up and play the game</a:t>
            </a:r>
          </a:p>
          <a:p>
            <a:pPr lvl="1" fontAlgn="base"/>
            <a:r>
              <a:rPr lang="en-US" sz="2800" b="1" dirty="0">
                <a:solidFill>
                  <a:srgbClr val="71E2F1"/>
                </a:solidFill>
              </a:rPr>
              <a:t>Roll die to see who goes first</a:t>
            </a:r>
          </a:p>
          <a:p>
            <a:pPr lvl="1" fontAlgn="base"/>
            <a:r>
              <a:rPr lang="en-US" sz="2800" b="1" dirty="0">
                <a:solidFill>
                  <a:srgbClr val="71E2F1"/>
                </a:solidFill>
              </a:rPr>
              <a:t>Have each person choose a marker and take a stack of same-color cards</a:t>
            </a:r>
          </a:p>
          <a:p>
            <a:pPr lvl="1" fontAlgn="base"/>
            <a:r>
              <a:rPr lang="en-US" sz="2800" b="1" dirty="0">
                <a:solidFill>
                  <a:srgbClr val="71E2F1"/>
                </a:solidFill>
              </a:rPr>
              <a:t>Read the Biographical Information on the first card</a:t>
            </a:r>
          </a:p>
          <a:p>
            <a:pPr lvl="1" fontAlgn="base"/>
            <a:r>
              <a:rPr lang="en-US" sz="2800" b="1" dirty="0">
                <a:solidFill>
                  <a:srgbClr val="71E2F1"/>
                </a:solidFill>
              </a:rPr>
              <a:t>Take turns rolling the die, moving your marker, and reading a card each turn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338500-375B-7342-A53A-501CAB74C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0842" y="385812"/>
            <a:ext cx="1533956" cy="1748711"/>
          </a:xfrm>
          <a:prstGeom prst="rect">
            <a:avLst/>
          </a:prstGeom>
          <a:ln w="28575">
            <a:solidFill>
              <a:srgbClr val="71E2F1"/>
            </a:solidFill>
          </a:ln>
        </p:spPr>
      </p:pic>
    </p:spTree>
    <p:extLst>
      <p:ext uri="{BB962C8B-B14F-4D97-AF65-F5344CB8AC3E}">
        <p14:creationId xmlns:p14="http://schemas.microsoft.com/office/powerpoint/2010/main" val="226633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F71F-F04F-A440-B3BE-6B7D0157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28" y="901532"/>
            <a:ext cx="8967952" cy="1293028"/>
          </a:xfrm>
        </p:spPr>
        <p:txBody>
          <a:bodyPr>
            <a:normAutofit/>
          </a:bodyPr>
          <a:lstStyle/>
          <a:p>
            <a:pPr algn="l"/>
            <a:r>
              <a:rPr lang="en-US" sz="5400" b="1" cap="small" dirty="0">
                <a:solidFill>
                  <a:srgbClr val="71E2F0"/>
                </a:solidFill>
              </a:rPr>
              <a:t>Discuss The Finish Line Game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8F7C-E601-EF44-B86E-85109A48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946" y="2333296"/>
            <a:ext cx="10105696" cy="3799489"/>
          </a:xfrm>
        </p:spPr>
        <p:txBody>
          <a:bodyPr>
            <a:normAutofit/>
          </a:bodyPr>
          <a:lstStyle/>
          <a:p>
            <a:pPr marL="514350" indent="-514350" fontAlgn="base">
              <a:buAutoNum type="arabicPeriod"/>
            </a:pPr>
            <a:r>
              <a:rPr lang="en-US" sz="3000" b="1" dirty="0">
                <a:solidFill>
                  <a:srgbClr val="71E2F1"/>
                </a:solidFill>
              </a:rPr>
              <a:t>Report Out: Each group will tell about its experiences</a:t>
            </a:r>
          </a:p>
          <a:p>
            <a:pPr marL="514350" indent="-514350" fontAlgn="base">
              <a:buAutoNum type="arabicPeriod"/>
            </a:pPr>
            <a:r>
              <a:rPr lang="en-US" sz="3000" b="1" dirty="0">
                <a:solidFill>
                  <a:srgbClr val="71E2F1"/>
                </a:solidFill>
              </a:rPr>
              <a:t>Discussion Questions</a:t>
            </a:r>
          </a:p>
          <a:p>
            <a:pPr lvl="1" fontAlgn="base"/>
            <a:r>
              <a:rPr lang="en-US" sz="3000" b="1" dirty="0">
                <a:solidFill>
                  <a:srgbClr val="71E2F1"/>
                </a:solidFill>
              </a:rPr>
              <a:t>What can we do to promote student equity?</a:t>
            </a:r>
          </a:p>
          <a:p>
            <a:pPr lvl="1" fontAlgn="base"/>
            <a:r>
              <a:rPr lang="en-US" sz="3000" b="1" dirty="0">
                <a:solidFill>
                  <a:srgbClr val="71E2F1"/>
                </a:solidFill>
              </a:rPr>
              <a:t>How do our personality styles impact our ability to promote student equity?</a:t>
            </a:r>
          </a:p>
        </p:txBody>
      </p:sp>
    </p:spTree>
    <p:extLst>
      <p:ext uri="{BB962C8B-B14F-4D97-AF65-F5344CB8AC3E}">
        <p14:creationId xmlns:p14="http://schemas.microsoft.com/office/powerpoint/2010/main" val="93022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F71F-F04F-A440-B3BE-6B7D0157B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669" y="901532"/>
            <a:ext cx="9992711" cy="1293028"/>
          </a:xfrm>
        </p:spPr>
        <p:txBody>
          <a:bodyPr>
            <a:noAutofit/>
          </a:bodyPr>
          <a:lstStyle/>
          <a:p>
            <a:pPr algn="l"/>
            <a:br>
              <a:rPr lang="en-US" sz="5400" b="1" cap="small" dirty="0">
                <a:solidFill>
                  <a:srgbClr val="71E2F0"/>
                </a:solidFill>
              </a:rPr>
            </a:br>
            <a:r>
              <a:rPr lang="en-US" sz="5400" b="1" cap="small" dirty="0">
                <a:solidFill>
                  <a:srgbClr val="71E2F0"/>
                </a:solidFill>
              </a:rPr>
              <a:t>Our Finish Line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8F7C-E601-EF44-B86E-85109A48E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69" y="2727434"/>
            <a:ext cx="11098924" cy="3547241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rgbClr val="71E2F1"/>
                </a:solidFill>
              </a:rPr>
              <a:t>The Personality Prize</a:t>
            </a:r>
          </a:p>
          <a:p>
            <a:pPr lvl="1"/>
            <a:r>
              <a:rPr lang="en-US" sz="2800" b="1" dirty="0">
                <a:solidFill>
                  <a:srgbClr val="71E2F1"/>
                </a:solidFill>
              </a:rPr>
              <a:t>Who won?</a:t>
            </a:r>
          </a:p>
          <a:p>
            <a:pPr lvl="1"/>
            <a:r>
              <a:rPr lang="en-US" sz="2800" b="1" dirty="0">
                <a:solidFill>
                  <a:srgbClr val="71E2F1"/>
                </a:solidFill>
              </a:rPr>
              <a:t>How did you know?          </a:t>
            </a:r>
            <a:r>
              <a:rPr lang="en-US" sz="1000" b="1" dirty="0">
                <a:solidFill>
                  <a:srgbClr val="71E2F1"/>
                </a:solidFill>
              </a:rPr>
              <a:t>Image from lpcstories.blogspot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1E2F1"/>
                </a:solidFill>
              </a:rPr>
              <a:t>2. Final take-aways                      </a:t>
            </a:r>
          </a:p>
          <a:p>
            <a:pPr lvl="1"/>
            <a:r>
              <a:rPr lang="en-US" sz="2800" b="1" dirty="0">
                <a:solidFill>
                  <a:srgbClr val="71E2F1"/>
                </a:solidFill>
              </a:rPr>
              <a:t>What did you learn?</a:t>
            </a:r>
          </a:p>
          <a:p>
            <a:pPr lvl="1"/>
            <a:r>
              <a:rPr lang="en-US" sz="2800" b="1" dirty="0">
                <a:solidFill>
                  <a:srgbClr val="71E2F1"/>
                </a:solidFill>
              </a:rPr>
              <a:t>What can you use to promote student equity this week?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08A91EF-C8C8-8244-8688-7C3A6BCE0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59" y="1718441"/>
            <a:ext cx="6203438" cy="2017986"/>
          </a:xfrm>
          <a:prstGeom prst="rect">
            <a:avLst/>
          </a:prstGeom>
          <a:ln w="28575">
            <a:solidFill>
              <a:srgbClr val="71E2F1"/>
            </a:solidFill>
          </a:ln>
        </p:spPr>
      </p:pic>
    </p:spTree>
    <p:extLst>
      <p:ext uri="{BB962C8B-B14F-4D97-AF65-F5344CB8AC3E}">
        <p14:creationId xmlns:p14="http://schemas.microsoft.com/office/powerpoint/2010/main" val="222185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{EF26168E-F27D-0140-8641-FE1CC48D7C50}tf10001079</Template>
  <TotalTime>574</TotalTime>
  <Words>372</Words>
  <Application>Microsoft Macintosh PowerPoint</Application>
  <PresentationFormat>Widescreen</PresentationFormat>
  <Paragraphs>106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Vapor Trail</vt:lpstr>
      <vt:lpstr>Model the Way:  Leading Students Toward Equity, Inclusion, and Collaboration</vt:lpstr>
      <vt:lpstr>SAFE Space Agreement</vt:lpstr>
      <vt:lpstr>The Personality Matrix  What Is Your Personality style?  How Does Your style Impact Others?  </vt:lpstr>
      <vt:lpstr>Discuss The Personality Matrix</vt:lpstr>
      <vt:lpstr>The Finish Line Game What Barriers Do Students Face? How Can We Take What We Know About Ourselves To Help Them Achieve Their Goals? </vt:lpstr>
      <vt:lpstr>Play The Finish Line Game</vt:lpstr>
      <vt:lpstr>Discuss The Finish Line Game</vt:lpstr>
      <vt:lpstr> Our Finish Line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the Way:  Leading Students Toward Equity, Inclusion, and Collaboration</dc:title>
  <dc:creator>Microsoft Office User</dc:creator>
  <cp:lastModifiedBy>Microsoft Office User</cp:lastModifiedBy>
  <cp:revision>34</cp:revision>
  <dcterms:created xsi:type="dcterms:W3CDTF">2019-10-16T03:11:16Z</dcterms:created>
  <dcterms:modified xsi:type="dcterms:W3CDTF">2019-10-22T05:30:31Z</dcterms:modified>
</cp:coreProperties>
</file>