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800" r:id="rId1"/>
  </p:sldMasterIdLst>
  <p:notesMasterIdLst>
    <p:notesMasterId r:id="rId13"/>
  </p:notesMasterIdLst>
  <p:sldIdLst>
    <p:sldId id="256" r:id="rId2"/>
    <p:sldId id="277" r:id="rId3"/>
    <p:sldId id="303" r:id="rId4"/>
    <p:sldId id="304" r:id="rId5"/>
    <p:sldId id="305" r:id="rId6"/>
    <p:sldId id="306" r:id="rId7"/>
    <p:sldId id="307" r:id="rId8"/>
    <p:sldId id="280" r:id="rId9"/>
    <p:sldId id="308" r:id="rId10"/>
    <p:sldId id="309" r:id="rId11"/>
    <p:sldId id="27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4" autoAdjust="0"/>
    <p:restoredTop sz="94434" autoAdjust="0"/>
  </p:normalViewPr>
  <p:slideViewPr>
    <p:cSldViewPr snapToGrid="0">
      <p:cViewPr varScale="1">
        <p:scale>
          <a:sx n="51" d="100"/>
          <a:sy n="51" d="100"/>
        </p:scale>
        <p:origin x="77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B57BF-CE39-4029-B4ED-A71EF10D0819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D673DA-8F77-41CD-B0D7-DB2D31332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90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673DA-8F77-41CD-B0D7-DB2D313320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1538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673DA-8F77-41CD-B0D7-DB2D313320C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3138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673DA-8F77-41CD-B0D7-DB2D313320C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41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673DA-8F77-41CD-B0D7-DB2D313320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157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673DA-8F77-41CD-B0D7-DB2D313320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786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673DA-8F77-41CD-B0D7-DB2D313320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8518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673DA-8F77-41CD-B0D7-DB2D313320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5245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673DA-8F77-41CD-B0D7-DB2D313320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5677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673DA-8F77-41CD-B0D7-DB2D313320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675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673DA-8F77-41CD-B0D7-DB2D313320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4358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673DA-8F77-41CD-B0D7-DB2D313320C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82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5923F103-BC34-4FE4-A40E-EDDEECFDA5D0}" type="datetimeFigureOut">
              <a:rPr lang="en-US" smtClean="0"/>
              <a:pPr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1752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945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2511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667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777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8310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88899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303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543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443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206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437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212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25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7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949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469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BE451C3-0FF4-47C4-B829-773ADF60F88C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7577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  <p:sldLayoutId id="2147483813" r:id="rId13"/>
    <p:sldLayoutId id="2147483814" r:id="rId14"/>
    <p:sldLayoutId id="2147483815" r:id="rId15"/>
    <p:sldLayoutId id="2147483816" r:id="rId16"/>
    <p:sldLayoutId id="214748381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vc.ed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vc.edu/excel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pccd.org/HR/UnionAgreements.php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824248"/>
            <a:ext cx="9573146" cy="347661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Let‘s Review a Course using the OEI Course </a:t>
            </a:r>
            <a:r>
              <a:rPr lang="en-US" dirty="0">
                <a:solidFill>
                  <a:schemeClr val="tx1"/>
                </a:solidFill>
              </a:rPr>
              <a:t>Design Rubric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4" y="4300863"/>
            <a:ext cx="9959513" cy="1337937"/>
          </a:xfrm>
        </p:spPr>
        <p:txBody>
          <a:bodyPr>
            <a:normAutofit/>
          </a:bodyPr>
          <a:lstStyle/>
          <a:p>
            <a:r>
              <a:rPr lang="en-US" dirty="0" smtClean="0"/>
              <a:t>CVC-OEI (</a:t>
            </a:r>
            <a:r>
              <a:rPr lang="en-US" dirty="0" smtClean="0">
                <a:solidFill>
                  <a:schemeClr val="tx1"/>
                </a:solidFill>
              </a:rPr>
              <a:t>California </a:t>
            </a:r>
            <a:r>
              <a:rPr lang="en-US" dirty="0">
                <a:solidFill>
                  <a:schemeClr val="tx1"/>
                </a:solidFill>
              </a:rPr>
              <a:t>virtual campus-online education </a:t>
            </a:r>
            <a:r>
              <a:rPr lang="en-US" dirty="0" smtClean="0">
                <a:solidFill>
                  <a:schemeClr val="tx1"/>
                </a:solidFill>
              </a:rPr>
              <a:t>Initiative)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algn="r"/>
            <a:r>
              <a:rPr lang="en-US" dirty="0">
                <a:solidFill>
                  <a:schemeClr val="tx1"/>
                </a:solidFill>
              </a:rPr>
              <a:t>Christina </a:t>
            </a:r>
            <a:r>
              <a:rPr lang="en-US" dirty="0" smtClean="0">
                <a:solidFill>
                  <a:schemeClr val="tx1"/>
                </a:solidFill>
              </a:rPr>
              <a:t>Lee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2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ABA17D-1A92-4A95-8DD1-1115496D2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white"/>
                </a:solidFill>
              </a:rPr>
              <a:t>discussion of </a:t>
            </a:r>
            <a:r>
              <a:rPr lang="en-US" dirty="0" smtClean="0">
                <a:solidFill>
                  <a:prstClr val="white"/>
                </a:solidFill>
              </a:rPr>
              <a:t>Reviews (norming activity)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6C7DFB-52BD-4344-8BF2-0CD02A8FE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Section A:</a:t>
            </a:r>
          </a:p>
          <a:p>
            <a:r>
              <a:rPr lang="en-US" sz="3200" dirty="0" smtClean="0"/>
              <a:t>A1-A3: Objectives</a:t>
            </a:r>
          </a:p>
          <a:p>
            <a:r>
              <a:rPr lang="en-US" sz="3200" dirty="0" smtClean="0"/>
              <a:t>A4-A8: Use of CMS</a:t>
            </a:r>
          </a:p>
          <a:p>
            <a:r>
              <a:rPr lang="en-US" sz="3200" dirty="0" smtClean="0"/>
              <a:t>A9-A11: Learner Support</a:t>
            </a:r>
          </a:p>
          <a:p>
            <a:r>
              <a:rPr lang="en-US" sz="3200" dirty="0" smtClean="0"/>
              <a:t>A12-A14: Institutional Support</a:t>
            </a:r>
          </a:p>
        </p:txBody>
      </p:sp>
    </p:spTree>
    <p:extLst>
      <p:ext uri="{BB962C8B-B14F-4D97-AF65-F5344CB8AC3E}">
        <p14:creationId xmlns:p14="http://schemas.microsoft.com/office/powerpoint/2010/main" val="342025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122218"/>
            <a:ext cx="9790136" cy="4918364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Questions?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Thank you!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7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4FD6A9-D152-47AF-8C0B-3E47CB026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D10ED1-5BD3-42F2-9121-AC6DB3223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cap="all" dirty="0">
                <a:ln w="3175" cmpd="sng">
                  <a:noFill/>
                </a:ln>
                <a:solidFill>
                  <a:prstClr val="white"/>
                </a:solidFill>
              </a:rPr>
              <a:t>Introduction to the CVC-OEI</a:t>
            </a:r>
          </a:p>
          <a:p>
            <a:r>
              <a:rPr lang="en-US" sz="2800" cap="all" dirty="0" smtClean="0">
                <a:ln w="3175" cmpd="sng">
                  <a:noFill/>
                </a:ln>
                <a:solidFill>
                  <a:prstClr val="white"/>
                </a:solidFill>
              </a:rPr>
              <a:t>benefits of being in the OEI consortium &amp; What’s expected from las </a:t>
            </a:r>
            <a:r>
              <a:rPr lang="en-US" sz="2800" cap="all" dirty="0" err="1" smtClean="0">
                <a:ln w="3175" cmpd="sng">
                  <a:noFill/>
                </a:ln>
                <a:solidFill>
                  <a:prstClr val="white"/>
                </a:solidFill>
              </a:rPr>
              <a:t>Positas</a:t>
            </a:r>
            <a:r>
              <a:rPr lang="en-US" sz="2800" cap="all" dirty="0" smtClean="0">
                <a:ln w="3175" cmpd="sng">
                  <a:noFill/>
                </a:ln>
                <a:solidFill>
                  <a:prstClr val="white"/>
                </a:solidFill>
              </a:rPr>
              <a:t> College</a:t>
            </a:r>
            <a:endParaRPr lang="en-US" sz="2800" cap="all" dirty="0">
              <a:ln w="3175" cmpd="sng">
                <a:noFill/>
              </a:ln>
              <a:solidFill>
                <a:prstClr val="white"/>
              </a:solidFill>
            </a:endParaRPr>
          </a:p>
          <a:p>
            <a:r>
              <a:rPr lang="en-US" sz="2800" cap="all" dirty="0" smtClean="0">
                <a:ln w="3175" cmpd="sng">
                  <a:noFill/>
                </a:ln>
                <a:solidFill>
                  <a:prstClr val="white"/>
                </a:solidFill>
              </a:rPr>
              <a:t>FA Contract Related to the OEI</a:t>
            </a:r>
          </a:p>
          <a:p>
            <a:r>
              <a:rPr lang="en-US" sz="2800" cap="all" dirty="0" smtClean="0">
                <a:ln w="3175" cmpd="sng">
                  <a:noFill/>
                </a:ln>
                <a:solidFill>
                  <a:prstClr val="white"/>
                </a:solidFill>
              </a:rPr>
              <a:t>Overview </a:t>
            </a:r>
            <a:r>
              <a:rPr lang="en-US" sz="2800" cap="all" dirty="0">
                <a:ln w="3175" cmpd="sng">
                  <a:noFill/>
                </a:ln>
                <a:solidFill>
                  <a:prstClr val="white"/>
                </a:solidFill>
              </a:rPr>
              <a:t>of the </a:t>
            </a:r>
            <a:r>
              <a:rPr lang="en-US" sz="2800" cap="all" dirty="0" err="1">
                <a:ln w="3175" cmpd="sng">
                  <a:noFill/>
                </a:ln>
                <a:solidFill>
                  <a:prstClr val="white"/>
                </a:solidFill>
              </a:rPr>
              <a:t>Oei</a:t>
            </a:r>
            <a:r>
              <a:rPr lang="en-US" sz="2800" cap="all" dirty="0">
                <a:ln w="3175" cmpd="sng">
                  <a:noFill/>
                </a:ln>
                <a:solidFill>
                  <a:prstClr val="white"/>
                </a:solidFill>
              </a:rPr>
              <a:t> course design Rubric</a:t>
            </a:r>
          </a:p>
          <a:p>
            <a:r>
              <a:rPr lang="en-US" sz="2800" cap="all" dirty="0">
                <a:ln w="3175" cmpd="sng">
                  <a:noFill/>
                </a:ln>
                <a:solidFill>
                  <a:prstClr val="white"/>
                </a:solidFill>
              </a:rPr>
              <a:t>Let’s review a sample </a:t>
            </a:r>
            <a:r>
              <a:rPr lang="en-US" sz="2800" cap="all" dirty="0" smtClean="0">
                <a:ln w="3175" cmpd="sng">
                  <a:noFill/>
                </a:ln>
                <a:solidFill>
                  <a:prstClr val="white"/>
                </a:solidFill>
              </a:rPr>
              <a:t>course!</a:t>
            </a:r>
            <a:endParaRPr lang="en-US" sz="2800" cap="all" dirty="0">
              <a:ln w="3175" cmpd="sng">
                <a:noFill/>
              </a:ln>
              <a:solidFill>
                <a:prstClr val="white"/>
              </a:solidFill>
            </a:endParaRPr>
          </a:p>
          <a:p>
            <a:r>
              <a:rPr lang="en-US" sz="2800" cap="all" dirty="0">
                <a:ln w="3175" cmpd="sng">
                  <a:noFill/>
                </a:ln>
                <a:solidFill>
                  <a:prstClr val="white"/>
                </a:solidFill>
              </a:rPr>
              <a:t>discussion of </a:t>
            </a:r>
            <a:r>
              <a:rPr lang="en-US" sz="2800" cap="all" dirty="0" smtClean="0">
                <a:ln w="3175" cmpd="sng">
                  <a:noFill/>
                </a:ln>
                <a:solidFill>
                  <a:prstClr val="white"/>
                </a:solidFill>
              </a:rPr>
              <a:t>reviews (Norming Activity)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5391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4FD6A9-D152-47AF-8C0B-3E47CB026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the CVC-OEI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D10ED1-5BD3-42F2-9121-AC6DB3223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Collaborative effort among all CA community colleges</a:t>
            </a:r>
          </a:p>
          <a:p>
            <a:r>
              <a:rPr lang="en-US" sz="2800" dirty="0"/>
              <a:t>Intended to allow students to complete educational </a:t>
            </a:r>
            <a:r>
              <a:rPr lang="en-US" sz="2800" dirty="0" smtClean="0"/>
              <a:t>goals</a:t>
            </a:r>
            <a:endParaRPr lang="en-US" sz="2800" dirty="0"/>
          </a:p>
          <a:p>
            <a:r>
              <a:rPr lang="en-US" sz="2800" dirty="0"/>
              <a:t>Supports high quality online </a:t>
            </a:r>
            <a:r>
              <a:rPr lang="en-US" sz="2800" dirty="0" smtClean="0"/>
              <a:t>courses</a:t>
            </a:r>
            <a:endParaRPr lang="en-US" sz="2800" dirty="0"/>
          </a:p>
          <a:p>
            <a:r>
              <a:rPr lang="en-US" sz="2800" dirty="0" smtClean="0"/>
              <a:t>Course Finder: </a:t>
            </a:r>
            <a:r>
              <a:rPr lang="en-US" sz="2800" dirty="0" smtClean="0">
                <a:hlinkClick r:id="rId3"/>
              </a:rPr>
              <a:t>CVC Finish </a:t>
            </a:r>
            <a:r>
              <a:rPr lang="en-US" sz="2800" dirty="0">
                <a:hlinkClick r:id="rId3"/>
              </a:rPr>
              <a:t>Faster Online</a:t>
            </a:r>
            <a:r>
              <a:rPr lang="en-US" sz="2800" dirty="0" smtClean="0">
                <a:hlinkClick r:id="rId3"/>
              </a:rPr>
              <a:t>!</a:t>
            </a:r>
            <a:endParaRPr lang="en-US" sz="2800" dirty="0" smtClean="0"/>
          </a:p>
          <a:p>
            <a:r>
              <a:rPr lang="en-US" sz="2800" dirty="0" smtClean="0"/>
              <a:t>Cross Enrollment: </a:t>
            </a:r>
            <a:r>
              <a:rPr lang="en-US" sz="2800" dirty="0" smtClean="0">
                <a:hlinkClick r:id="rId4"/>
              </a:rPr>
              <a:t>CVC Exchange Cross Enrollment Link (</a:t>
            </a:r>
            <a:r>
              <a:rPr lang="en-US" sz="2800" dirty="0" err="1" smtClean="0">
                <a:hlinkClick r:id="rId4"/>
              </a:rPr>
              <a:t>ExCEL</a:t>
            </a:r>
            <a:r>
              <a:rPr lang="en-US" sz="2800" dirty="0" smtClean="0">
                <a:hlinkClick r:id="rId4"/>
              </a:rPr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1008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4FD6A9-D152-47AF-8C0B-3E47CB026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white"/>
                </a:solidFill>
              </a:rPr>
              <a:t>benefits of being in the OEI </a:t>
            </a:r>
            <a:r>
              <a:rPr lang="en-US" dirty="0" smtClean="0">
                <a:solidFill>
                  <a:prstClr val="white"/>
                </a:solidFill>
              </a:rPr>
              <a:t>consortium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D10ED1-5BD3-42F2-9121-AC6DB3223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28801"/>
            <a:ext cx="10131425" cy="3962400"/>
          </a:xfrm>
        </p:spPr>
        <p:txBody>
          <a:bodyPr>
            <a:normAutofit/>
          </a:bodyPr>
          <a:lstStyle/>
          <a:p>
            <a:r>
              <a:rPr lang="en-US" sz="2600" dirty="0"/>
              <a:t>Quest &amp; </a:t>
            </a:r>
            <a:r>
              <a:rPr lang="en-US" sz="2600" dirty="0" err="1" smtClean="0"/>
              <a:t>SmarterMeasure</a:t>
            </a:r>
            <a:r>
              <a:rPr lang="en-US" sz="2600" dirty="0"/>
              <a:t> </a:t>
            </a:r>
            <a:r>
              <a:rPr lang="en-US" sz="2600" dirty="0" smtClean="0"/>
              <a:t>(student readiness for online learning)</a:t>
            </a:r>
            <a:endParaRPr lang="en-US" sz="2600" dirty="0"/>
          </a:p>
          <a:p>
            <a:r>
              <a:rPr lang="en-US" sz="2600" dirty="0" err="1"/>
              <a:t>NetTutor</a:t>
            </a:r>
            <a:r>
              <a:rPr lang="en-US" sz="2600" dirty="0"/>
              <a:t> </a:t>
            </a:r>
            <a:r>
              <a:rPr lang="en-US" sz="2600" dirty="0" smtClean="0"/>
              <a:t>(online tutoring service)</a:t>
            </a:r>
            <a:endParaRPr lang="en-US" sz="2600" dirty="0"/>
          </a:p>
          <a:p>
            <a:r>
              <a:rPr lang="en-US" sz="2600" dirty="0" err="1" smtClean="0"/>
              <a:t>Proctorio</a:t>
            </a:r>
            <a:r>
              <a:rPr lang="en-US" sz="2600" dirty="0" smtClean="0"/>
              <a:t> </a:t>
            </a:r>
            <a:r>
              <a:rPr lang="en-US" sz="2600" dirty="0" smtClean="0"/>
              <a:t>(remote proctoring of exams)</a:t>
            </a:r>
            <a:endParaRPr lang="en-US" sz="2600" dirty="0"/>
          </a:p>
          <a:p>
            <a:r>
              <a:rPr lang="en-US" sz="2600" dirty="0" smtClean="0"/>
              <a:t>Cranium Café by </a:t>
            </a:r>
            <a:r>
              <a:rPr lang="en-US" sz="2600" dirty="0" err="1" smtClean="0"/>
              <a:t>ConexED</a:t>
            </a:r>
            <a:r>
              <a:rPr lang="en-US" sz="2600" dirty="0" smtClean="0"/>
              <a:t> </a:t>
            </a:r>
            <a:r>
              <a:rPr lang="en-US" sz="2600" dirty="0"/>
              <a:t>(online counseling </a:t>
            </a:r>
            <a:r>
              <a:rPr lang="en-US" sz="2600" dirty="0" smtClean="0"/>
              <a:t>platform)</a:t>
            </a:r>
          </a:p>
          <a:p>
            <a:r>
              <a:rPr lang="en-US" sz="2600" dirty="0" err="1" smtClean="0"/>
              <a:t>NameCoach</a:t>
            </a:r>
            <a:r>
              <a:rPr lang="en-US" sz="2600" dirty="0" smtClean="0"/>
              <a:t> (student name pronunciation/gender id tool)</a:t>
            </a:r>
            <a:endParaRPr lang="en-US" sz="2600" dirty="0"/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15836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D10ED1-5BD3-42F2-9121-AC6DB3223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708879"/>
            <a:ext cx="10131425" cy="45570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We commit to:</a:t>
            </a:r>
            <a:endParaRPr lang="en-US" sz="2800" b="1" dirty="0"/>
          </a:p>
          <a:p>
            <a:r>
              <a:rPr lang="en-US" sz="2800" dirty="0"/>
              <a:t>Align 20% of our DE sections to the OEI Course Design Rubric in two years </a:t>
            </a:r>
            <a:r>
              <a:rPr lang="en-US" sz="2800" dirty="0" smtClean="0"/>
              <a:t>(initial projection: Fall </a:t>
            </a:r>
            <a:r>
              <a:rPr lang="en-US" sz="2800" dirty="0"/>
              <a:t>2020)</a:t>
            </a:r>
          </a:p>
          <a:p>
            <a:r>
              <a:rPr lang="en-US" sz="2800" dirty="0" smtClean="0"/>
              <a:t>Create </a:t>
            </a:r>
            <a:r>
              <a:rPr lang="en-US" sz="2800" dirty="0"/>
              <a:t>a local POCR (peer online course review) process to align DE </a:t>
            </a:r>
            <a:r>
              <a:rPr lang="en-US" sz="2800" dirty="0" smtClean="0"/>
              <a:t>courses</a:t>
            </a:r>
          </a:p>
          <a:p>
            <a:r>
              <a:rPr lang="en-US" sz="2800" dirty="0" smtClean="0"/>
              <a:t>Collaborate with the OEI for projected full implementation of cross enrollment by June 2021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9F511F15-119D-4E83-8B59-CCD7F0AB3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252612"/>
            <a:ext cx="10131425" cy="1456267"/>
          </a:xfrm>
        </p:spPr>
        <p:txBody>
          <a:bodyPr/>
          <a:lstStyle/>
          <a:p>
            <a:r>
              <a:rPr lang="en-US" dirty="0">
                <a:solidFill>
                  <a:prstClr val="white"/>
                </a:solidFill>
              </a:rPr>
              <a:t>What’s expected from las </a:t>
            </a:r>
            <a:r>
              <a:rPr lang="en-US" dirty="0" err="1">
                <a:solidFill>
                  <a:prstClr val="white"/>
                </a:solidFill>
              </a:rPr>
              <a:t>Positas</a:t>
            </a:r>
            <a:r>
              <a:rPr lang="en-US" dirty="0">
                <a:solidFill>
                  <a:prstClr val="white"/>
                </a:solidFill>
              </a:rPr>
              <a:t> College</a:t>
            </a:r>
          </a:p>
        </p:txBody>
      </p:sp>
    </p:spTree>
    <p:extLst>
      <p:ext uri="{BB962C8B-B14F-4D97-AF65-F5344CB8AC3E}">
        <p14:creationId xmlns:p14="http://schemas.microsoft.com/office/powerpoint/2010/main" val="185050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D10ED1-5BD3-42F2-9121-AC6DB3223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708879"/>
            <a:ext cx="10131425" cy="42721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Our milestones as of September 2019:</a:t>
            </a:r>
            <a:endParaRPr lang="en-US" sz="2800" b="1" dirty="0"/>
          </a:p>
          <a:p>
            <a:r>
              <a:rPr lang="en-US" sz="2800" dirty="0" smtClean="0"/>
              <a:t>Rubric Aligned courses: 9</a:t>
            </a:r>
            <a:endParaRPr lang="en-US" sz="2800" dirty="0"/>
          </a:p>
          <a:p>
            <a:r>
              <a:rPr lang="en-US" sz="2800" dirty="0" smtClean="0"/>
              <a:t>Local POCR (</a:t>
            </a:r>
            <a:r>
              <a:rPr lang="en-US" sz="2800" dirty="0" err="1" smtClean="0"/>
              <a:t>ie</a:t>
            </a:r>
            <a:r>
              <a:rPr lang="en-US" sz="2800" dirty="0" smtClean="0"/>
              <a:t>, POCR certified college) application submitted. Verification in </a:t>
            </a:r>
            <a:r>
              <a:rPr lang="en-US" sz="2800" dirty="0" smtClean="0"/>
              <a:t>progress.</a:t>
            </a:r>
            <a:endParaRPr lang="en-US" sz="2800" dirty="0" smtClean="0"/>
          </a:p>
          <a:p>
            <a:r>
              <a:rPr lang="en-US" sz="2800" dirty="0" smtClean="0"/>
              <a:t>Faculty/Staff who completed @ONE POCR training: 12</a:t>
            </a:r>
          </a:p>
          <a:p>
            <a:endParaRPr lang="en-US" sz="2800" dirty="0" smtClean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9F511F15-119D-4E83-8B59-CCD7F0AB3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252612"/>
            <a:ext cx="10131425" cy="1456267"/>
          </a:xfrm>
        </p:spPr>
        <p:txBody>
          <a:bodyPr/>
          <a:lstStyle/>
          <a:p>
            <a:r>
              <a:rPr lang="en-US" dirty="0">
                <a:solidFill>
                  <a:prstClr val="white"/>
                </a:solidFill>
              </a:rPr>
              <a:t>What’s expected from las </a:t>
            </a:r>
            <a:r>
              <a:rPr lang="en-US" dirty="0" err="1">
                <a:solidFill>
                  <a:prstClr val="white"/>
                </a:solidFill>
              </a:rPr>
              <a:t>Positas</a:t>
            </a:r>
            <a:r>
              <a:rPr lang="en-US" dirty="0">
                <a:solidFill>
                  <a:prstClr val="white"/>
                </a:solidFill>
              </a:rPr>
              <a:t> College</a:t>
            </a:r>
          </a:p>
        </p:txBody>
      </p:sp>
    </p:spTree>
    <p:extLst>
      <p:ext uri="{BB962C8B-B14F-4D97-AF65-F5344CB8AC3E}">
        <p14:creationId xmlns:p14="http://schemas.microsoft.com/office/powerpoint/2010/main" val="21956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D10ED1-5BD3-42F2-9121-AC6DB3223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39056"/>
            <a:ext cx="10346960" cy="45420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hlinkClick r:id="rId3"/>
              </a:rPr>
              <a:t>Tentative Agreement (revised 10.8.2019)</a:t>
            </a:r>
            <a:endParaRPr lang="en-US" sz="2800" b="1" dirty="0"/>
          </a:p>
          <a:p>
            <a:r>
              <a:rPr lang="en-US" sz="2800" dirty="0" smtClean="0"/>
              <a:t>10F.4: Participation in the CVC-OEI Consortium</a:t>
            </a:r>
            <a:endParaRPr lang="en-US" sz="2800" dirty="0"/>
          </a:p>
          <a:p>
            <a:r>
              <a:rPr lang="en-US" sz="2800" dirty="0" smtClean="0"/>
              <a:t>OEI Course Alignment Application (for payment)</a:t>
            </a:r>
          </a:p>
          <a:p>
            <a:pPr marL="0" indent="0">
              <a:buNone/>
            </a:pPr>
            <a:r>
              <a:rPr lang="en-US" sz="2800" dirty="0" smtClean="0"/>
              <a:t>What </a:t>
            </a:r>
            <a:r>
              <a:rPr lang="en-US" sz="2800" dirty="0" smtClean="0"/>
              <a:t>courses </a:t>
            </a:r>
            <a:r>
              <a:rPr lang="en-US" sz="2800" dirty="0" smtClean="0"/>
              <a:t>are eligible?</a:t>
            </a:r>
          </a:p>
          <a:p>
            <a:r>
              <a:rPr lang="en-US" sz="2800" dirty="0"/>
              <a:t>Fully online class</a:t>
            </a:r>
          </a:p>
          <a:p>
            <a:r>
              <a:rPr lang="en-US" sz="2800" dirty="0"/>
              <a:t>Taught at least one previous semester online at LPC or Chabot</a:t>
            </a:r>
          </a:p>
          <a:p>
            <a:r>
              <a:rPr lang="en-US" sz="2800" dirty="0"/>
              <a:t>Transfer eligible (IGETC or CSU) or </a:t>
            </a:r>
            <a:r>
              <a:rPr lang="en-US" sz="2800" dirty="0" smtClean="0"/>
              <a:t>CTE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9F511F15-119D-4E83-8B59-CCD7F0AB3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252612"/>
            <a:ext cx="10131425" cy="1456267"/>
          </a:xfrm>
        </p:spPr>
        <p:txBody>
          <a:bodyPr/>
          <a:lstStyle/>
          <a:p>
            <a:r>
              <a:rPr lang="en-US" dirty="0">
                <a:solidFill>
                  <a:prstClr val="white"/>
                </a:solidFill>
              </a:rPr>
              <a:t>FA Contract </a:t>
            </a:r>
            <a:r>
              <a:rPr lang="en-US" dirty="0" smtClean="0">
                <a:solidFill>
                  <a:prstClr val="white"/>
                </a:solidFill>
              </a:rPr>
              <a:t>Related </a:t>
            </a:r>
            <a:r>
              <a:rPr lang="en-US" dirty="0">
                <a:solidFill>
                  <a:prstClr val="white"/>
                </a:solidFill>
              </a:rPr>
              <a:t>to the OEI</a:t>
            </a:r>
          </a:p>
        </p:txBody>
      </p:sp>
    </p:spTree>
    <p:extLst>
      <p:ext uri="{BB962C8B-B14F-4D97-AF65-F5344CB8AC3E}">
        <p14:creationId xmlns:p14="http://schemas.microsoft.com/office/powerpoint/2010/main" val="182619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ABA17D-1A92-4A95-8DD1-1115496D2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white"/>
                </a:solidFill>
              </a:rPr>
              <a:t>Overview of the </a:t>
            </a:r>
            <a:r>
              <a:rPr lang="en-US" dirty="0" err="1">
                <a:solidFill>
                  <a:prstClr val="white"/>
                </a:solidFill>
              </a:rPr>
              <a:t>Oei</a:t>
            </a:r>
            <a:r>
              <a:rPr lang="en-US" dirty="0">
                <a:solidFill>
                  <a:prstClr val="white"/>
                </a:solidFill>
              </a:rPr>
              <a:t> course design Rubric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6C7DFB-52BD-4344-8BF2-0CD02A8FE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Section A: Course Presentation (pages 7-10)</a:t>
            </a:r>
          </a:p>
          <a:p>
            <a:r>
              <a:rPr lang="en-US" sz="3200" dirty="0" smtClean="0"/>
              <a:t>Section B: Interaction (pages 11-12)</a:t>
            </a:r>
          </a:p>
          <a:p>
            <a:r>
              <a:rPr lang="en-US" sz="3200" dirty="0" smtClean="0"/>
              <a:t>Section C: Assessment (pages 13-14)</a:t>
            </a:r>
          </a:p>
          <a:p>
            <a:r>
              <a:rPr lang="en-US" sz="3200" dirty="0" smtClean="0"/>
              <a:t>Section D: Accessibility (pages 15-19)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10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ABA17D-1A92-4A95-8DD1-1115496D2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white"/>
                </a:solidFill>
              </a:rPr>
              <a:t>Let’s review a sample </a:t>
            </a:r>
            <a:r>
              <a:rPr lang="en-US" dirty="0" smtClean="0">
                <a:solidFill>
                  <a:prstClr val="white"/>
                </a:solidFill>
              </a:rPr>
              <a:t>course!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6C7DFB-52BD-4344-8BF2-0CD02A8FE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722475"/>
            <a:ext cx="10393325" cy="4068726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Review Section A: Course Presentation (pages 7-10)</a:t>
            </a:r>
            <a:endParaRPr lang="en-US" dirty="0"/>
          </a:p>
          <a:p>
            <a:r>
              <a:rPr lang="en-US" sz="3200" dirty="0" smtClean="0"/>
              <a:t>How does this sample class meet the elements?</a:t>
            </a:r>
            <a:endParaRPr lang="en-US" sz="3200" dirty="0"/>
          </a:p>
          <a:p>
            <a:pPr lvl="1"/>
            <a:r>
              <a:rPr lang="en-US" sz="3000" dirty="0" smtClean="0"/>
              <a:t>A12: Course Policies (page 10)</a:t>
            </a:r>
          </a:p>
          <a:p>
            <a:pPr lvl="2"/>
            <a:r>
              <a:rPr lang="en-US" sz="2800" dirty="0" smtClean="0"/>
              <a:t>Are institutional/instructor policies included?  Are they easy to find?  </a:t>
            </a:r>
          </a:p>
          <a:p>
            <a:pPr lvl="2"/>
            <a:r>
              <a:rPr lang="en-US" sz="2800" dirty="0" smtClean="0"/>
              <a:t>Mark:  Incomplete or Aligned or Exemplary</a:t>
            </a:r>
          </a:p>
          <a:p>
            <a:pPr lvl="2"/>
            <a:r>
              <a:rPr lang="en-US" sz="2800" dirty="0" smtClean="0"/>
              <a:t>Jot down where you found specific example(s) to support your notation.</a:t>
            </a:r>
          </a:p>
        </p:txBody>
      </p:sp>
    </p:spTree>
    <p:extLst>
      <p:ext uri="{BB962C8B-B14F-4D97-AF65-F5344CB8AC3E}">
        <p14:creationId xmlns:p14="http://schemas.microsoft.com/office/powerpoint/2010/main" val="31074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FFFF00"/>
      </a:dk1>
      <a:lt1>
        <a:sysClr val="window" lastClr="000000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FFFF00"/>
      </a:dk1>
      <a:lt1>
        <a:sysClr val="window" lastClr="00000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0</TotalTime>
  <Words>459</Words>
  <Application>Microsoft Office PowerPoint</Application>
  <PresentationFormat>Widescreen</PresentationFormat>
  <Paragraphs>71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Celestial</vt:lpstr>
      <vt:lpstr>Let‘s Review a Course using the OEI Course Design Rubric</vt:lpstr>
      <vt:lpstr>Agenda:</vt:lpstr>
      <vt:lpstr>Introduction to the CVC-OEI</vt:lpstr>
      <vt:lpstr>benefits of being in the OEI consortium </vt:lpstr>
      <vt:lpstr>What’s expected from las Positas College</vt:lpstr>
      <vt:lpstr>What’s expected from las Positas College</vt:lpstr>
      <vt:lpstr>FA Contract Related to the OEI</vt:lpstr>
      <vt:lpstr>Overview of the Oei course design Rubric</vt:lpstr>
      <vt:lpstr>Let’s review a sample course!</vt:lpstr>
      <vt:lpstr>discussion of Reviews (norming activity)</vt:lpstr>
      <vt:lpstr>Questions?  Thank you!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2019-03-20T04:07:25Z</dcterms:created>
  <dcterms:modified xsi:type="dcterms:W3CDTF">2019-10-22T03:09:36Z</dcterms:modified>
</cp:coreProperties>
</file>