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Lst>
  <p:notesMasterIdLst>
    <p:notesMasterId r:id="rId36"/>
  </p:notesMasterIdLst>
  <p:handoutMasterIdLst>
    <p:handoutMasterId r:id="rId37"/>
  </p:handoutMasterIdLst>
  <p:sldIdLst>
    <p:sldId id="256" r:id="rId2"/>
    <p:sldId id="264" r:id="rId3"/>
    <p:sldId id="257" r:id="rId4"/>
    <p:sldId id="258" r:id="rId5"/>
    <p:sldId id="260" r:id="rId6"/>
    <p:sldId id="266" r:id="rId7"/>
    <p:sldId id="267" r:id="rId8"/>
    <p:sldId id="269" r:id="rId9"/>
    <p:sldId id="293" r:id="rId10"/>
    <p:sldId id="265" r:id="rId11"/>
    <p:sldId id="281" r:id="rId12"/>
    <p:sldId id="270" r:id="rId13"/>
    <p:sldId id="271" r:id="rId14"/>
    <p:sldId id="272" r:id="rId15"/>
    <p:sldId id="273" r:id="rId16"/>
    <p:sldId id="274" r:id="rId17"/>
    <p:sldId id="275" r:id="rId18"/>
    <p:sldId id="276" r:id="rId19"/>
    <p:sldId id="277" r:id="rId20"/>
    <p:sldId id="280" r:id="rId21"/>
    <p:sldId id="278" r:id="rId22"/>
    <p:sldId id="279" r:id="rId23"/>
    <p:sldId id="291" r:id="rId24"/>
    <p:sldId id="292" r:id="rId25"/>
    <p:sldId id="282" r:id="rId26"/>
    <p:sldId id="283" r:id="rId27"/>
    <p:sldId id="284" r:id="rId28"/>
    <p:sldId id="285" r:id="rId29"/>
    <p:sldId id="288" r:id="rId30"/>
    <p:sldId id="268" r:id="rId31"/>
    <p:sldId id="262" r:id="rId32"/>
    <p:sldId id="286" r:id="rId33"/>
    <p:sldId id="290" r:id="rId34"/>
    <p:sldId id="287" r:id="rId35"/>
  </p:sldIdLst>
  <p:sldSz cx="9144000" cy="5715000" type="screen16x10"/>
  <p:notesSz cx="6858000" cy="9144000"/>
  <p:embeddedFontLst>
    <p:embeddedFont>
      <p:font typeface="Calibri" panose="020F0502020204030204" pitchFamily="34" charset="0"/>
      <p:regular r:id="rId38"/>
      <p:bold r:id="rId39"/>
      <p:italic r:id="rId40"/>
      <p:boldItalic r:id="rId41"/>
    </p:embeddedFont>
    <p:embeddedFont>
      <p:font typeface="Euphemia" panose="020B0503040102020104" pitchFamily="34" charset="0"/>
      <p:regular r:id="rId42"/>
    </p:embeddedFont>
    <p:embeddedFont>
      <p:font typeface="Georgia" panose="02040502050405020303" pitchFamily="18" charset="0"/>
      <p:regular r:id="rId43"/>
      <p:bold r:id="rId44"/>
      <p:italic r:id="rId45"/>
      <p:boldItalic r:id="rId4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29000"/>
    <a:srgbClr val="FF9933"/>
    <a:srgbClr val="FF9900"/>
    <a:srgbClr val="004B85"/>
    <a:srgbClr val="004600"/>
    <a:srgbClr val="3333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62D637-5588-4348-83D7-C097546439AA}" v="13" dt="2019-10-21T23:49:57.9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43" autoAdjust="0"/>
    <p:restoredTop sz="94694" autoAdjust="0"/>
  </p:normalViewPr>
  <p:slideViewPr>
    <p:cSldViewPr snapToGrid="0" snapToObjects="1">
      <p:cViewPr varScale="1">
        <p:scale>
          <a:sx n="124" d="100"/>
          <a:sy n="124" d="100"/>
        </p:scale>
        <p:origin x="246" y="90"/>
      </p:cViewPr>
      <p:guideLst>
        <p:guide orient="horz" pos="180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90" d="100"/>
          <a:sy n="90" d="100"/>
        </p:scale>
        <p:origin x="369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wton miller" userId="dc12aae15513dc40" providerId="LiveId" clId="{1E12ECFA-9DEB-4B54-97E9-DD9EBEC41A0A}"/>
    <pc:docChg chg="custSel delSld modSld modMainMaster">
      <pc:chgData name="newton miller" userId="dc12aae15513dc40" providerId="LiveId" clId="{1E12ECFA-9DEB-4B54-97E9-DD9EBEC41A0A}" dt="2019-10-21T23:51:10.921" v="21" actId="113"/>
      <pc:docMkLst>
        <pc:docMk/>
      </pc:docMkLst>
      <pc:sldChg chg="modSp">
        <pc:chgData name="newton miller" userId="dc12aae15513dc40" providerId="LiveId" clId="{1E12ECFA-9DEB-4B54-97E9-DD9EBEC41A0A}" dt="2019-10-21T23:51:10.921" v="21" actId="113"/>
        <pc:sldMkLst>
          <pc:docMk/>
          <pc:sldMk cId="4145460586" sldId="256"/>
        </pc:sldMkLst>
        <pc:spChg chg="mod">
          <ac:chgData name="newton miller" userId="dc12aae15513dc40" providerId="LiveId" clId="{1E12ECFA-9DEB-4B54-97E9-DD9EBEC41A0A}" dt="2019-10-21T23:51:10.921" v="21" actId="113"/>
          <ac:spMkLst>
            <pc:docMk/>
            <pc:sldMk cId="4145460586" sldId="256"/>
            <ac:spMk id="2" creationId="{00000000-0000-0000-0000-000000000000}"/>
          </ac:spMkLst>
        </pc:spChg>
      </pc:sldChg>
      <pc:sldChg chg="modSp">
        <pc:chgData name="newton miller" userId="dc12aae15513dc40" providerId="LiveId" clId="{1E12ECFA-9DEB-4B54-97E9-DD9EBEC41A0A}" dt="2019-10-21T23:48:41.096" v="10" actId="207"/>
        <pc:sldMkLst>
          <pc:docMk/>
          <pc:sldMk cId="2042719795" sldId="258"/>
        </pc:sldMkLst>
        <pc:spChg chg="mod">
          <ac:chgData name="newton miller" userId="dc12aae15513dc40" providerId="LiveId" clId="{1E12ECFA-9DEB-4B54-97E9-DD9EBEC41A0A}" dt="2019-10-21T23:48:41.096" v="10" actId="207"/>
          <ac:spMkLst>
            <pc:docMk/>
            <pc:sldMk cId="2042719795" sldId="258"/>
            <ac:spMk id="7" creationId="{C3C45942-4A08-4EB2-AE6B-70790FFD4958}"/>
          </ac:spMkLst>
        </pc:spChg>
      </pc:sldChg>
      <pc:sldChg chg="modSp">
        <pc:chgData name="newton miller" userId="dc12aae15513dc40" providerId="LiveId" clId="{1E12ECFA-9DEB-4B54-97E9-DD9EBEC41A0A}" dt="2019-10-21T23:48:51.449" v="11" actId="207"/>
        <pc:sldMkLst>
          <pc:docMk/>
          <pc:sldMk cId="1265952566" sldId="260"/>
        </pc:sldMkLst>
        <pc:spChg chg="mod">
          <ac:chgData name="newton miller" userId="dc12aae15513dc40" providerId="LiveId" clId="{1E12ECFA-9DEB-4B54-97E9-DD9EBEC41A0A}" dt="2019-10-21T23:48:51.449" v="11" actId="207"/>
          <ac:spMkLst>
            <pc:docMk/>
            <pc:sldMk cId="1265952566" sldId="260"/>
            <ac:spMk id="6" creationId="{00000000-0000-0000-0000-000000000000}"/>
          </ac:spMkLst>
        </pc:spChg>
      </pc:sldChg>
      <pc:sldChg chg="del">
        <pc:chgData name="newton miller" userId="dc12aae15513dc40" providerId="LiveId" clId="{1E12ECFA-9DEB-4B54-97E9-DD9EBEC41A0A}" dt="2019-10-21T23:46:55.128" v="0" actId="2696"/>
        <pc:sldMkLst>
          <pc:docMk/>
          <pc:sldMk cId="1012645635" sldId="263"/>
        </pc:sldMkLst>
      </pc:sldChg>
      <pc:sldChg chg="modSp">
        <pc:chgData name="newton miller" userId="dc12aae15513dc40" providerId="LiveId" clId="{1E12ECFA-9DEB-4B54-97E9-DD9EBEC41A0A}" dt="2019-10-21T23:48:59.025" v="12" actId="207"/>
        <pc:sldMkLst>
          <pc:docMk/>
          <pc:sldMk cId="9112084" sldId="267"/>
        </pc:sldMkLst>
        <pc:spChg chg="mod">
          <ac:chgData name="newton miller" userId="dc12aae15513dc40" providerId="LiveId" clId="{1E12ECFA-9DEB-4B54-97E9-DD9EBEC41A0A}" dt="2019-10-21T23:48:59.025" v="12" actId="207"/>
          <ac:spMkLst>
            <pc:docMk/>
            <pc:sldMk cId="9112084" sldId="267"/>
            <ac:spMk id="2" creationId="{00000000-0000-0000-0000-000000000000}"/>
          </ac:spMkLst>
        </pc:spChg>
      </pc:sldChg>
      <pc:sldChg chg="modSp">
        <pc:chgData name="newton miller" userId="dc12aae15513dc40" providerId="LiveId" clId="{1E12ECFA-9DEB-4B54-97E9-DD9EBEC41A0A}" dt="2019-10-21T23:49:16.275" v="14" actId="207"/>
        <pc:sldMkLst>
          <pc:docMk/>
          <pc:sldMk cId="2452485951" sldId="272"/>
        </pc:sldMkLst>
        <pc:spChg chg="mod">
          <ac:chgData name="newton miller" userId="dc12aae15513dc40" providerId="LiveId" clId="{1E12ECFA-9DEB-4B54-97E9-DD9EBEC41A0A}" dt="2019-10-21T23:49:16.275" v="14" actId="207"/>
          <ac:spMkLst>
            <pc:docMk/>
            <pc:sldMk cId="2452485951" sldId="272"/>
            <ac:spMk id="2" creationId="{00000000-0000-0000-0000-000000000000}"/>
          </ac:spMkLst>
        </pc:spChg>
      </pc:sldChg>
      <pc:sldChg chg="modSp">
        <pc:chgData name="newton miller" userId="dc12aae15513dc40" providerId="LiveId" clId="{1E12ECFA-9DEB-4B54-97E9-DD9EBEC41A0A}" dt="2019-10-21T23:49:24.202" v="15" actId="207"/>
        <pc:sldMkLst>
          <pc:docMk/>
          <pc:sldMk cId="2398011648" sldId="276"/>
        </pc:sldMkLst>
        <pc:spChg chg="mod">
          <ac:chgData name="newton miller" userId="dc12aae15513dc40" providerId="LiveId" clId="{1E12ECFA-9DEB-4B54-97E9-DD9EBEC41A0A}" dt="2019-10-21T23:49:24.202" v="15" actId="207"/>
          <ac:spMkLst>
            <pc:docMk/>
            <pc:sldMk cId="2398011648" sldId="276"/>
            <ac:spMk id="2" creationId="{00000000-0000-0000-0000-000000000000}"/>
          </ac:spMkLst>
        </pc:spChg>
      </pc:sldChg>
      <pc:sldChg chg="modSp">
        <pc:chgData name="newton miller" userId="dc12aae15513dc40" providerId="LiveId" clId="{1E12ECFA-9DEB-4B54-97E9-DD9EBEC41A0A}" dt="2019-10-21T23:49:30.536" v="16" actId="207"/>
        <pc:sldMkLst>
          <pc:docMk/>
          <pc:sldMk cId="1373797443" sldId="278"/>
        </pc:sldMkLst>
        <pc:spChg chg="mod">
          <ac:chgData name="newton miller" userId="dc12aae15513dc40" providerId="LiveId" clId="{1E12ECFA-9DEB-4B54-97E9-DD9EBEC41A0A}" dt="2019-10-21T23:49:30.536" v="16" actId="207"/>
          <ac:spMkLst>
            <pc:docMk/>
            <pc:sldMk cId="1373797443" sldId="278"/>
            <ac:spMk id="2" creationId="{00000000-0000-0000-0000-000000000000}"/>
          </ac:spMkLst>
        </pc:spChg>
      </pc:sldChg>
      <pc:sldChg chg="modSp">
        <pc:chgData name="newton miller" userId="dc12aae15513dc40" providerId="LiveId" clId="{1E12ECFA-9DEB-4B54-97E9-DD9EBEC41A0A}" dt="2019-10-21T23:49:57.921" v="19" actId="207"/>
        <pc:sldMkLst>
          <pc:docMk/>
          <pc:sldMk cId="1308620055" sldId="285"/>
        </pc:sldMkLst>
        <pc:spChg chg="mod">
          <ac:chgData name="newton miller" userId="dc12aae15513dc40" providerId="LiveId" clId="{1E12ECFA-9DEB-4B54-97E9-DD9EBEC41A0A}" dt="2019-10-21T23:49:57.921" v="19" actId="207"/>
          <ac:spMkLst>
            <pc:docMk/>
            <pc:sldMk cId="1308620055" sldId="285"/>
            <ac:spMk id="6" creationId="{1A0E8B06-651F-4F48-B191-276DD2FC8C86}"/>
          </ac:spMkLst>
        </pc:spChg>
      </pc:sldChg>
      <pc:sldChg chg="modSp">
        <pc:chgData name="newton miller" userId="dc12aae15513dc40" providerId="LiveId" clId="{1E12ECFA-9DEB-4B54-97E9-DD9EBEC41A0A}" dt="2019-10-21T23:49:36.473" v="17" actId="207"/>
        <pc:sldMkLst>
          <pc:docMk/>
          <pc:sldMk cId="3649775409" sldId="291"/>
        </pc:sldMkLst>
        <pc:spChg chg="mod">
          <ac:chgData name="newton miller" userId="dc12aae15513dc40" providerId="LiveId" clId="{1E12ECFA-9DEB-4B54-97E9-DD9EBEC41A0A}" dt="2019-10-21T23:49:36.473" v="17" actId="207"/>
          <ac:spMkLst>
            <pc:docMk/>
            <pc:sldMk cId="3649775409" sldId="291"/>
            <ac:spMk id="2" creationId="{00000000-0000-0000-0000-000000000000}"/>
          </ac:spMkLst>
        </pc:spChg>
      </pc:sldChg>
      <pc:sldChg chg="modSp">
        <pc:chgData name="newton miller" userId="dc12aae15513dc40" providerId="LiveId" clId="{1E12ECFA-9DEB-4B54-97E9-DD9EBEC41A0A}" dt="2019-10-21T23:49:48.593" v="18" actId="207"/>
        <pc:sldMkLst>
          <pc:docMk/>
          <pc:sldMk cId="3411429597" sldId="292"/>
        </pc:sldMkLst>
        <pc:spChg chg="mod">
          <ac:chgData name="newton miller" userId="dc12aae15513dc40" providerId="LiveId" clId="{1E12ECFA-9DEB-4B54-97E9-DD9EBEC41A0A}" dt="2019-10-21T23:49:48.593" v="18" actId="207"/>
          <ac:spMkLst>
            <pc:docMk/>
            <pc:sldMk cId="3411429597" sldId="292"/>
            <ac:spMk id="7" creationId="{C3C45942-4A08-4EB2-AE6B-70790FFD4958}"/>
          </ac:spMkLst>
        </pc:spChg>
      </pc:sldChg>
      <pc:sldChg chg="modSp">
        <pc:chgData name="newton miller" userId="dc12aae15513dc40" providerId="LiveId" clId="{1E12ECFA-9DEB-4B54-97E9-DD9EBEC41A0A}" dt="2019-10-21T23:49:06.993" v="13" actId="207"/>
        <pc:sldMkLst>
          <pc:docMk/>
          <pc:sldMk cId="473385000" sldId="293"/>
        </pc:sldMkLst>
        <pc:spChg chg="mod">
          <ac:chgData name="newton miller" userId="dc12aae15513dc40" providerId="LiveId" clId="{1E12ECFA-9DEB-4B54-97E9-DD9EBEC41A0A}" dt="2019-10-21T23:49:06.993" v="13" actId="207"/>
          <ac:spMkLst>
            <pc:docMk/>
            <pc:sldMk cId="473385000" sldId="293"/>
            <ac:spMk id="2" creationId="{00000000-0000-0000-0000-000000000000}"/>
          </ac:spMkLst>
        </pc:spChg>
      </pc:sldChg>
      <pc:sldMasterChg chg="modSldLayout">
        <pc:chgData name="newton miller" userId="dc12aae15513dc40" providerId="LiveId" clId="{1E12ECFA-9DEB-4B54-97E9-DD9EBEC41A0A}" dt="2019-10-21T23:48:30.099" v="9" actId="207"/>
        <pc:sldMasterMkLst>
          <pc:docMk/>
          <pc:sldMasterMk cId="46968164" sldId="2147483648"/>
        </pc:sldMasterMkLst>
        <pc:sldLayoutChg chg="addSp delSp modSp">
          <pc:chgData name="newton miller" userId="dc12aae15513dc40" providerId="LiveId" clId="{1E12ECFA-9DEB-4B54-97E9-DD9EBEC41A0A}" dt="2019-10-21T23:48:16.067" v="8" actId="207"/>
          <pc:sldLayoutMkLst>
            <pc:docMk/>
            <pc:sldMasterMk cId="46968164" sldId="2147483648"/>
            <pc:sldLayoutMk cId="288025568" sldId="2147483651"/>
          </pc:sldLayoutMkLst>
          <pc:spChg chg="mod">
            <ac:chgData name="newton miller" userId="dc12aae15513dc40" providerId="LiveId" clId="{1E12ECFA-9DEB-4B54-97E9-DD9EBEC41A0A}" dt="2019-10-21T23:48:16.067" v="8" actId="207"/>
            <ac:spMkLst>
              <pc:docMk/>
              <pc:sldMasterMk cId="46968164" sldId="2147483648"/>
              <pc:sldLayoutMk cId="288025568" sldId="2147483651"/>
              <ac:spMk id="7" creationId="{EAFF2FF7-3B8C-446D-948D-D4C0F49F9A33}"/>
            </ac:spMkLst>
          </pc:spChg>
          <pc:picChg chg="add mod modCrop">
            <ac:chgData name="newton miller" userId="dc12aae15513dc40" providerId="LiveId" clId="{1E12ECFA-9DEB-4B54-97E9-DD9EBEC41A0A}" dt="2019-10-21T23:47:54.903" v="7" actId="732"/>
            <ac:picMkLst>
              <pc:docMk/>
              <pc:sldMasterMk cId="46968164" sldId="2147483648"/>
              <pc:sldLayoutMk cId="288025568" sldId="2147483651"/>
              <ac:picMk id="4" creationId="{A1B9F604-1E69-4044-9CA8-B6EC727E071E}"/>
            </ac:picMkLst>
          </pc:picChg>
          <pc:picChg chg="del">
            <ac:chgData name="newton miller" userId="dc12aae15513dc40" providerId="LiveId" clId="{1E12ECFA-9DEB-4B54-97E9-DD9EBEC41A0A}" dt="2019-10-21T23:47:21.398" v="1" actId="478"/>
            <ac:picMkLst>
              <pc:docMk/>
              <pc:sldMasterMk cId="46968164" sldId="2147483648"/>
              <pc:sldLayoutMk cId="288025568" sldId="2147483651"/>
              <ac:picMk id="5" creationId="{08FB61AA-BDF3-4F27-B6A2-206D6ED6004A}"/>
            </ac:picMkLst>
          </pc:picChg>
        </pc:sldLayoutChg>
        <pc:sldLayoutChg chg="modSp">
          <pc:chgData name="newton miller" userId="dc12aae15513dc40" providerId="LiveId" clId="{1E12ECFA-9DEB-4B54-97E9-DD9EBEC41A0A}" dt="2019-10-21T23:48:30.099" v="9" actId="207"/>
          <pc:sldLayoutMkLst>
            <pc:docMk/>
            <pc:sldMasterMk cId="46968164" sldId="2147483648"/>
            <pc:sldLayoutMk cId="4171483827" sldId="2147483652"/>
          </pc:sldLayoutMkLst>
          <pc:spChg chg="mod">
            <ac:chgData name="newton miller" userId="dc12aae15513dc40" providerId="LiveId" clId="{1E12ECFA-9DEB-4B54-97E9-DD9EBEC41A0A}" dt="2019-10-21T23:48:30.099" v="9" actId="207"/>
            <ac:spMkLst>
              <pc:docMk/>
              <pc:sldMasterMk cId="46968164" sldId="2147483648"/>
              <pc:sldLayoutMk cId="4171483827" sldId="2147483652"/>
              <ac:spMk id="5" creationId="{00000000-0000-0000-0000-000000000000}"/>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C18FBF-3FF5-4C16-97CF-AF03740D7AB6}" type="doc">
      <dgm:prSet loTypeId="urn:microsoft.com/office/officeart/2005/8/layout/hList9" loCatId="list" qsTypeId="urn:microsoft.com/office/officeart/2005/8/quickstyle/simple4" qsCatId="simple" csTypeId="urn:microsoft.com/office/officeart/2005/8/colors/accent1_2" csCatId="accent1" phldr="1"/>
      <dgm:spPr/>
      <dgm:t>
        <a:bodyPr/>
        <a:lstStyle/>
        <a:p>
          <a:endParaRPr lang="en-US"/>
        </a:p>
      </dgm:t>
    </dgm:pt>
    <dgm:pt modelId="{B4F1B46E-22B2-4721-950C-8704487586DC}">
      <dgm:prSet phldrT="[Text]"/>
      <dgm:spPr>
        <a:gradFill rotWithShape="0">
          <a:gsLst>
            <a:gs pos="0">
              <a:srgbClr val="FF9933"/>
            </a:gs>
            <a:gs pos="100000">
              <a:schemeClr val="accent1">
                <a:hueOff val="0"/>
                <a:satOff val="0"/>
                <a:lumOff val="0"/>
                <a:alphaOff val="0"/>
                <a:tint val="50000"/>
                <a:shade val="100000"/>
                <a:satMod val="350000"/>
              </a:schemeClr>
            </a:gs>
          </a:gsLst>
        </a:gradFill>
      </dgm:spPr>
      <dgm:t>
        <a:bodyPr/>
        <a:lstStyle/>
        <a:p>
          <a:r>
            <a:rPr lang="en-US" b="1" dirty="0">
              <a:solidFill>
                <a:srgbClr val="000000"/>
              </a:solidFill>
            </a:rPr>
            <a:t>Academic</a:t>
          </a:r>
        </a:p>
      </dgm:t>
    </dgm:pt>
    <dgm:pt modelId="{E8A66543-CC4D-4785-A93E-5B125E09F826}" type="parTrans" cxnId="{2C8317B2-2EBB-4589-86EA-C77B3B6E81AA}">
      <dgm:prSet/>
      <dgm:spPr/>
      <dgm:t>
        <a:bodyPr/>
        <a:lstStyle/>
        <a:p>
          <a:endParaRPr lang="en-US"/>
        </a:p>
      </dgm:t>
    </dgm:pt>
    <dgm:pt modelId="{A7E2530A-34E2-4E9F-BC78-8920BA140C41}" type="sibTrans" cxnId="{2C8317B2-2EBB-4589-86EA-C77B3B6E81AA}">
      <dgm:prSet/>
      <dgm:spPr/>
      <dgm:t>
        <a:bodyPr/>
        <a:lstStyle/>
        <a:p>
          <a:endParaRPr lang="en-US"/>
        </a:p>
      </dgm:t>
    </dgm:pt>
    <dgm:pt modelId="{9D72CDD3-5859-43DB-BD75-0C3C30E3DE62}">
      <dgm:prSet phldrT="[Text]" custT="1"/>
      <dgm:spPr/>
      <dgm:t>
        <a:bodyPr/>
        <a:lstStyle/>
        <a:p>
          <a:r>
            <a:rPr lang="en-US" sz="1400" dirty="0"/>
            <a:t>Make Time Available for Studies</a:t>
          </a:r>
        </a:p>
      </dgm:t>
    </dgm:pt>
    <dgm:pt modelId="{1D5B1F83-33A7-4298-BC11-2B1252AFAEA5}" type="parTrans" cxnId="{DDB5AD9A-40B0-48EF-AF2C-8CCDA330F7FE}">
      <dgm:prSet/>
      <dgm:spPr/>
      <dgm:t>
        <a:bodyPr/>
        <a:lstStyle/>
        <a:p>
          <a:endParaRPr lang="en-US"/>
        </a:p>
      </dgm:t>
    </dgm:pt>
    <dgm:pt modelId="{15E25BD4-1EBF-43C2-8885-DBF66B8429E1}" type="sibTrans" cxnId="{DDB5AD9A-40B0-48EF-AF2C-8CCDA330F7FE}">
      <dgm:prSet/>
      <dgm:spPr/>
      <dgm:t>
        <a:bodyPr/>
        <a:lstStyle/>
        <a:p>
          <a:endParaRPr lang="en-US"/>
        </a:p>
      </dgm:t>
    </dgm:pt>
    <dgm:pt modelId="{F9D46839-CD06-4669-AAE4-4D1E9AFEDA78}">
      <dgm:prSet phldrT="[Text]" custT="1"/>
      <dgm:spPr/>
      <dgm:t>
        <a:bodyPr/>
        <a:lstStyle/>
        <a:p>
          <a:pPr marL="0" indent="0"/>
          <a:r>
            <a:rPr lang="en-US" sz="1400" dirty="0"/>
            <a:t>Grasp on Require-</a:t>
          </a:r>
          <a:r>
            <a:rPr lang="en-US" sz="1400" err="1"/>
            <a:t>ments</a:t>
          </a:r>
          <a:endParaRPr lang="en-US" sz="1400" dirty="0"/>
        </a:p>
      </dgm:t>
    </dgm:pt>
    <dgm:pt modelId="{B6B535D8-00AB-4FA1-AAEC-92498ABC6F4C}" type="parTrans" cxnId="{AD25A8A0-4628-40E2-8C9E-64E6AD4D4D91}">
      <dgm:prSet/>
      <dgm:spPr/>
      <dgm:t>
        <a:bodyPr/>
        <a:lstStyle/>
        <a:p>
          <a:endParaRPr lang="en-US"/>
        </a:p>
      </dgm:t>
    </dgm:pt>
    <dgm:pt modelId="{6497F199-DC2A-41F9-A449-D395E6BC4900}" type="sibTrans" cxnId="{AD25A8A0-4628-40E2-8C9E-64E6AD4D4D91}">
      <dgm:prSet/>
      <dgm:spPr/>
      <dgm:t>
        <a:bodyPr/>
        <a:lstStyle/>
        <a:p>
          <a:endParaRPr lang="en-US"/>
        </a:p>
      </dgm:t>
    </dgm:pt>
    <dgm:pt modelId="{7CB6360B-4022-4E96-922B-A12DE0E2A39F}">
      <dgm:prSet phldrT="[Text]" custT="1"/>
      <dgm:spPr/>
      <dgm:t>
        <a:bodyPr/>
        <a:lstStyle/>
        <a:p>
          <a:r>
            <a:rPr lang="en-US" sz="1200" dirty="0"/>
            <a:t>Communicate with Instructor</a:t>
          </a:r>
        </a:p>
      </dgm:t>
    </dgm:pt>
    <dgm:pt modelId="{44B2858F-607B-47DF-B44B-EA7D73FDC9F2}" type="parTrans" cxnId="{CD5EFFB3-C9FD-4DAC-8D97-0C2FB02B380B}">
      <dgm:prSet/>
      <dgm:spPr/>
      <dgm:t>
        <a:bodyPr/>
        <a:lstStyle/>
        <a:p>
          <a:endParaRPr lang="en-US"/>
        </a:p>
      </dgm:t>
    </dgm:pt>
    <dgm:pt modelId="{B35ED9D1-2A17-4034-8D08-4945CA54F6C9}" type="sibTrans" cxnId="{CD5EFFB3-C9FD-4DAC-8D97-0C2FB02B380B}">
      <dgm:prSet/>
      <dgm:spPr/>
      <dgm:t>
        <a:bodyPr/>
        <a:lstStyle/>
        <a:p>
          <a:endParaRPr lang="en-US"/>
        </a:p>
      </dgm:t>
    </dgm:pt>
    <dgm:pt modelId="{F2881FB1-6580-4F21-A283-BFAA6F91D5D2}">
      <dgm:prSet phldrT="[Text]"/>
      <dgm:spPr>
        <a:gradFill rotWithShape="0">
          <a:gsLst>
            <a:gs pos="0">
              <a:srgbClr val="F29000"/>
            </a:gs>
            <a:gs pos="100000">
              <a:schemeClr val="accent1">
                <a:hueOff val="0"/>
                <a:satOff val="0"/>
                <a:lumOff val="0"/>
                <a:alphaOff val="0"/>
                <a:tint val="50000"/>
                <a:shade val="100000"/>
                <a:satMod val="350000"/>
              </a:schemeClr>
            </a:gs>
          </a:gsLst>
        </a:gradFill>
      </dgm:spPr>
      <dgm:t>
        <a:bodyPr/>
        <a:lstStyle/>
        <a:p>
          <a:r>
            <a:rPr lang="en-US" b="1" dirty="0">
              <a:solidFill>
                <a:srgbClr val="000000"/>
              </a:solidFill>
            </a:rPr>
            <a:t>Academic</a:t>
          </a:r>
        </a:p>
      </dgm:t>
    </dgm:pt>
    <dgm:pt modelId="{2D960FDD-BADA-480D-9043-497C56588AD3}" type="parTrans" cxnId="{4A31D641-1B5D-46D3-B685-0C4DC6EFE71B}">
      <dgm:prSet/>
      <dgm:spPr/>
      <dgm:t>
        <a:bodyPr/>
        <a:lstStyle/>
        <a:p>
          <a:endParaRPr lang="en-US"/>
        </a:p>
      </dgm:t>
    </dgm:pt>
    <dgm:pt modelId="{A5ABDC17-7AB5-4F0E-992A-F9343F5D74EB}" type="sibTrans" cxnId="{4A31D641-1B5D-46D3-B685-0C4DC6EFE71B}">
      <dgm:prSet/>
      <dgm:spPr/>
      <dgm:t>
        <a:bodyPr/>
        <a:lstStyle/>
        <a:p>
          <a:endParaRPr lang="en-US"/>
        </a:p>
      </dgm:t>
    </dgm:pt>
    <dgm:pt modelId="{D5197DDB-D5D2-499F-B255-CF7BB5AE2B43}">
      <dgm:prSet phldrT="[Text]" custT="1"/>
      <dgm:spPr/>
      <dgm:t>
        <a:bodyPr/>
        <a:lstStyle/>
        <a:p>
          <a:r>
            <a:rPr lang="en-US" sz="1400" dirty="0"/>
            <a:t>Collaborate with Peers</a:t>
          </a:r>
        </a:p>
      </dgm:t>
    </dgm:pt>
    <dgm:pt modelId="{B14A4DC9-F40A-4867-ADB8-4BA8A1F83766}" type="parTrans" cxnId="{3204ED53-15A0-4643-A582-021A785F1BA2}">
      <dgm:prSet/>
      <dgm:spPr/>
      <dgm:t>
        <a:bodyPr/>
        <a:lstStyle/>
        <a:p>
          <a:endParaRPr lang="en-US"/>
        </a:p>
      </dgm:t>
    </dgm:pt>
    <dgm:pt modelId="{29F2454A-2FA8-4B3A-AC63-4A0B9FD04A75}" type="sibTrans" cxnId="{3204ED53-15A0-4643-A582-021A785F1BA2}">
      <dgm:prSet/>
      <dgm:spPr/>
      <dgm:t>
        <a:bodyPr/>
        <a:lstStyle/>
        <a:p>
          <a:endParaRPr lang="en-US"/>
        </a:p>
      </dgm:t>
    </dgm:pt>
    <dgm:pt modelId="{29E78340-8EBE-415C-B973-78A91A054B9C}">
      <dgm:prSet phldrT="[Text]" custT="1"/>
      <dgm:spPr/>
      <dgm:t>
        <a:bodyPr/>
        <a:lstStyle/>
        <a:p>
          <a:r>
            <a:rPr lang="en-US" sz="1600" dirty="0"/>
            <a:t>Aware of Resources</a:t>
          </a:r>
        </a:p>
      </dgm:t>
    </dgm:pt>
    <dgm:pt modelId="{FF4E5F97-6974-4E39-A85D-DCB2E100798E}" type="parTrans" cxnId="{311348D8-FDE3-4C22-99F5-3B98C5F51F0D}">
      <dgm:prSet/>
      <dgm:spPr/>
      <dgm:t>
        <a:bodyPr/>
        <a:lstStyle/>
        <a:p>
          <a:endParaRPr lang="en-US"/>
        </a:p>
      </dgm:t>
    </dgm:pt>
    <dgm:pt modelId="{B4B9A51E-FA34-465E-B5B4-81CD76EB3FC2}" type="sibTrans" cxnId="{311348D8-FDE3-4C22-99F5-3B98C5F51F0D}">
      <dgm:prSet/>
      <dgm:spPr/>
      <dgm:t>
        <a:bodyPr/>
        <a:lstStyle/>
        <a:p>
          <a:endParaRPr lang="en-US"/>
        </a:p>
      </dgm:t>
    </dgm:pt>
    <dgm:pt modelId="{8321AB85-EA8C-4958-B404-B4C118CB3C18}">
      <dgm:prSet phldrT="[Text]" custT="1"/>
      <dgm:spPr/>
      <dgm:t>
        <a:bodyPr/>
        <a:lstStyle/>
        <a:p>
          <a:r>
            <a:rPr lang="en-US" sz="1600" dirty="0"/>
            <a:t>Inner Focus</a:t>
          </a:r>
        </a:p>
      </dgm:t>
    </dgm:pt>
    <dgm:pt modelId="{24ABE8B3-7220-436D-9636-F7B4C0B99576}" type="parTrans" cxnId="{129AEA77-5D2A-49D4-956D-99009974B6C5}">
      <dgm:prSet/>
      <dgm:spPr/>
      <dgm:t>
        <a:bodyPr/>
        <a:lstStyle/>
        <a:p>
          <a:endParaRPr lang="en-US"/>
        </a:p>
      </dgm:t>
    </dgm:pt>
    <dgm:pt modelId="{AA5F76CE-8FD4-4692-8BB1-EF84CF9D365E}" type="sibTrans" cxnId="{129AEA77-5D2A-49D4-956D-99009974B6C5}">
      <dgm:prSet/>
      <dgm:spPr/>
      <dgm:t>
        <a:bodyPr/>
        <a:lstStyle/>
        <a:p>
          <a:endParaRPr lang="en-US"/>
        </a:p>
      </dgm:t>
    </dgm:pt>
    <dgm:pt modelId="{6352CA33-6755-44BE-808F-400DA4CF80A7}">
      <dgm:prSet phldrT="[Text]"/>
      <dgm:spPr>
        <a:gradFill rotWithShape="0">
          <a:gsLst>
            <a:gs pos="0">
              <a:srgbClr val="000000"/>
            </a:gs>
            <a:gs pos="100000">
              <a:schemeClr val="accent1">
                <a:hueOff val="0"/>
                <a:satOff val="0"/>
                <a:lumOff val="0"/>
                <a:alphaOff val="0"/>
                <a:tint val="50000"/>
                <a:shade val="100000"/>
                <a:satMod val="350000"/>
              </a:schemeClr>
            </a:gs>
          </a:gsLst>
        </a:gradFill>
      </dgm:spPr>
      <dgm:t>
        <a:bodyPr/>
        <a:lstStyle/>
        <a:p>
          <a:r>
            <a:rPr lang="en-US" b="1" dirty="0">
              <a:solidFill>
                <a:schemeClr val="bg1"/>
              </a:solidFill>
            </a:rPr>
            <a:t>Advising</a:t>
          </a:r>
        </a:p>
      </dgm:t>
    </dgm:pt>
    <dgm:pt modelId="{AEB59203-63BA-4A96-BADC-40BAEBD9AA40}" type="parTrans" cxnId="{82BAE5DD-3A79-4870-9019-1254385E0650}">
      <dgm:prSet/>
      <dgm:spPr/>
      <dgm:t>
        <a:bodyPr/>
        <a:lstStyle/>
        <a:p>
          <a:endParaRPr lang="en-US"/>
        </a:p>
      </dgm:t>
    </dgm:pt>
    <dgm:pt modelId="{AAB4CF73-4B9B-4AA0-9074-16C2D2AE00A1}" type="sibTrans" cxnId="{82BAE5DD-3A79-4870-9019-1254385E0650}">
      <dgm:prSet/>
      <dgm:spPr/>
      <dgm:t>
        <a:bodyPr/>
        <a:lstStyle/>
        <a:p>
          <a:endParaRPr lang="en-US"/>
        </a:p>
      </dgm:t>
    </dgm:pt>
    <dgm:pt modelId="{9614A323-64B1-4077-A841-022051EC749A}">
      <dgm:prSet phldrT="[Text]" custT="1"/>
      <dgm:spPr/>
      <dgm:t>
        <a:bodyPr/>
        <a:lstStyle/>
        <a:p>
          <a:r>
            <a:rPr lang="en-US" sz="1400" dirty="0"/>
            <a:t>Consistency – Patient w/ Changes</a:t>
          </a:r>
        </a:p>
      </dgm:t>
    </dgm:pt>
    <dgm:pt modelId="{E5F6BCBD-B84E-4018-BE9E-BF57FF3B4B36}" type="parTrans" cxnId="{FC7BD086-74EA-4D6C-9657-E916D355F209}">
      <dgm:prSet/>
      <dgm:spPr/>
      <dgm:t>
        <a:bodyPr/>
        <a:lstStyle/>
        <a:p>
          <a:endParaRPr lang="en-US"/>
        </a:p>
      </dgm:t>
    </dgm:pt>
    <dgm:pt modelId="{FEC2A79F-8857-403A-A738-E8CE75C965E2}" type="sibTrans" cxnId="{FC7BD086-74EA-4D6C-9657-E916D355F209}">
      <dgm:prSet/>
      <dgm:spPr/>
      <dgm:t>
        <a:bodyPr/>
        <a:lstStyle/>
        <a:p>
          <a:endParaRPr lang="en-US"/>
        </a:p>
      </dgm:t>
    </dgm:pt>
    <dgm:pt modelId="{3D5CDB25-F8FA-444B-8D4A-1D29D0CBA282}">
      <dgm:prSet phldrT="[Text]" custT="1"/>
      <dgm:spPr/>
      <dgm:t>
        <a:bodyPr/>
        <a:lstStyle/>
        <a:p>
          <a:r>
            <a:rPr lang="en-US" sz="1500" dirty="0"/>
            <a:t>Relate w/ Advisor</a:t>
          </a:r>
        </a:p>
      </dgm:t>
    </dgm:pt>
    <dgm:pt modelId="{4C229933-AC16-44B7-98EC-4C0F07FABCB0}" type="parTrans" cxnId="{2E3C97E6-67D4-4948-B47A-1115C2B2979F}">
      <dgm:prSet/>
      <dgm:spPr/>
      <dgm:t>
        <a:bodyPr/>
        <a:lstStyle/>
        <a:p>
          <a:endParaRPr lang="en-US"/>
        </a:p>
      </dgm:t>
    </dgm:pt>
    <dgm:pt modelId="{189DA4C5-2A22-4C71-A806-7B4AB57767CC}" type="sibTrans" cxnId="{2E3C97E6-67D4-4948-B47A-1115C2B2979F}">
      <dgm:prSet/>
      <dgm:spPr/>
      <dgm:t>
        <a:bodyPr/>
        <a:lstStyle/>
        <a:p>
          <a:endParaRPr lang="en-US"/>
        </a:p>
      </dgm:t>
    </dgm:pt>
    <dgm:pt modelId="{7FCE83D9-631B-4420-BBFC-CA0AFA59F747}">
      <dgm:prSet phldrT="[Text]"/>
      <dgm:spPr>
        <a:gradFill rotWithShape="0">
          <a:gsLst>
            <a:gs pos="0">
              <a:srgbClr val="000000"/>
            </a:gs>
            <a:gs pos="100000">
              <a:schemeClr val="accent1">
                <a:hueOff val="0"/>
                <a:satOff val="0"/>
                <a:lumOff val="0"/>
                <a:alphaOff val="0"/>
                <a:tint val="50000"/>
                <a:shade val="100000"/>
                <a:satMod val="350000"/>
              </a:schemeClr>
            </a:gs>
          </a:gsLst>
        </a:gradFill>
      </dgm:spPr>
      <dgm:t>
        <a:bodyPr/>
        <a:lstStyle/>
        <a:p>
          <a:r>
            <a:rPr lang="en-US" b="1" dirty="0"/>
            <a:t>Support</a:t>
          </a:r>
        </a:p>
      </dgm:t>
    </dgm:pt>
    <dgm:pt modelId="{C61EC981-13FA-4710-B079-D35692EEB764}" type="parTrans" cxnId="{E572418E-4340-4448-940D-253A2FA3B9B3}">
      <dgm:prSet/>
      <dgm:spPr/>
      <dgm:t>
        <a:bodyPr/>
        <a:lstStyle/>
        <a:p>
          <a:endParaRPr lang="en-US"/>
        </a:p>
      </dgm:t>
    </dgm:pt>
    <dgm:pt modelId="{1B48A0DE-4031-4D45-86A1-94CDAF68824A}" type="sibTrans" cxnId="{E572418E-4340-4448-940D-253A2FA3B9B3}">
      <dgm:prSet/>
      <dgm:spPr/>
      <dgm:t>
        <a:bodyPr/>
        <a:lstStyle/>
        <a:p>
          <a:endParaRPr lang="en-US"/>
        </a:p>
      </dgm:t>
    </dgm:pt>
    <dgm:pt modelId="{DB9FB862-4759-4D6A-84F3-01524B92723B}">
      <dgm:prSet phldrT="[Text]" custT="1"/>
      <dgm:spPr/>
      <dgm:t>
        <a:bodyPr/>
        <a:lstStyle/>
        <a:p>
          <a:r>
            <a:rPr lang="en-US" sz="1600" dirty="0"/>
            <a:t>Academic Resources</a:t>
          </a:r>
        </a:p>
      </dgm:t>
    </dgm:pt>
    <dgm:pt modelId="{CD1EE44C-3116-420B-89E3-1D797CB25D34}" type="parTrans" cxnId="{70CAB4FC-3D17-49C2-8A7B-F387031FCDCA}">
      <dgm:prSet/>
      <dgm:spPr/>
      <dgm:t>
        <a:bodyPr/>
        <a:lstStyle/>
        <a:p>
          <a:endParaRPr lang="en-US"/>
        </a:p>
      </dgm:t>
    </dgm:pt>
    <dgm:pt modelId="{4BD4D4A5-043E-4ED5-A5CA-8D46DADC3150}" type="sibTrans" cxnId="{70CAB4FC-3D17-49C2-8A7B-F387031FCDCA}">
      <dgm:prSet/>
      <dgm:spPr/>
      <dgm:t>
        <a:bodyPr/>
        <a:lstStyle/>
        <a:p>
          <a:endParaRPr lang="en-US"/>
        </a:p>
      </dgm:t>
    </dgm:pt>
    <dgm:pt modelId="{50451020-5E1A-4778-9E8D-169182A36191}">
      <dgm:prSet phldrT="[Text]" custT="1"/>
      <dgm:spPr/>
      <dgm:t>
        <a:bodyPr/>
        <a:lstStyle/>
        <a:p>
          <a:r>
            <a:rPr lang="en-US" sz="1500" dirty="0"/>
            <a:t>Research/ References</a:t>
          </a:r>
        </a:p>
      </dgm:t>
    </dgm:pt>
    <dgm:pt modelId="{7DFC3849-4A12-49FB-B614-8AFD597CCB9E}" type="parTrans" cxnId="{0F86DBDB-3C4F-4C84-981B-7F4CA2A8EAF3}">
      <dgm:prSet/>
      <dgm:spPr/>
      <dgm:t>
        <a:bodyPr/>
        <a:lstStyle/>
        <a:p>
          <a:endParaRPr lang="en-US"/>
        </a:p>
      </dgm:t>
    </dgm:pt>
    <dgm:pt modelId="{EEDE2474-4F18-4F59-8E58-6382D253E514}" type="sibTrans" cxnId="{0F86DBDB-3C4F-4C84-981B-7F4CA2A8EAF3}">
      <dgm:prSet/>
      <dgm:spPr/>
      <dgm:t>
        <a:bodyPr/>
        <a:lstStyle/>
        <a:p>
          <a:endParaRPr lang="en-US"/>
        </a:p>
      </dgm:t>
    </dgm:pt>
    <dgm:pt modelId="{4D028CB1-9A4D-4036-BCE7-B0D769FACB0D}">
      <dgm:prSet custT="1"/>
      <dgm:spPr/>
      <dgm:t>
        <a:bodyPr/>
        <a:lstStyle/>
        <a:p>
          <a:r>
            <a:rPr lang="en-US" sz="1600" dirty="0"/>
            <a:t>Initiate 1</a:t>
          </a:r>
          <a:r>
            <a:rPr lang="en-US" sz="1600" baseline="30000" dirty="0"/>
            <a:t>st</a:t>
          </a:r>
          <a:r>
            <a:rPr lang="en-US" sz="1600" dirty="0"/>
            <a:t> Contact </a:t>
          </a:r>
        </a:p>
      </dgm:t>
    </dgm:pt>
    <dgm:pt modelId="{0591D0ED-7D68-4749-92DA-241E36ED50F2}" type="parTrans" cxnId="{4D2A17FD-8C82-4F2F-9B09-D5AA51E1D855}">
      <dgm:prSet/>
      <dgm:spPr/>
      <dgm:t>
        <a:bodyPr/>
        <a:lstStyle/>
        <a:p>
          <a:endParaRPr lang="en-US"/>
        </a:p>
      </dgm:t>
    </dgm:pt>
    <dgm:pt modelId="{5B41098D-E702-4DAF-AE09-BFA32CF81910}" type="sibTrans" cxnId="{4D2A17FD-8C82-4F2F-9B09-D5AA51E1D855}">
      <dgm:prSet/>
      <dgm:spPr/>
      <dgm:t>
        <a:bodyPr/>
        <a:lstStyle/>
        <a:p>
          <a:endParaRPr lang="en-US"/>
        </a:p>
      </dgm:t>
    </dgm:pt>
    <dgm:pt modelId="{00867B0F-85DC-4560-A9F3-15AD8AD4710D}">
      <dgm:prSet phldrT="[Text]" custT="1"/>
      <dgm:spPr/>
      <dgm:t>
        <a:bodyPr/>
        <a:lstStyle/>
        <a:p>
          <a:r>
            <a:rPr lang="en-US" sz="1400" dirty="0"/>
            <a:t>Technology</a:t>
          </a:r>
        </a:p>
      </dgm:t>
    </dgm:pt>
    <dgm:pt modelId="{1300E3A2-C128-4A5D-BA40-C749C985F80A}" type="parTrans" cxnId="{02542502-7A62-4938-A391-569EC518246C}">
      <dgm:prSet/>
      <dgm:spPr/>
      <dgm:t>
        <a:bodyPr/>
        <a:lstStyle/>
        <a:p>
          <a:endParaRPr lang="en-US"/>
        </a:p>
      </dgm:t>
    </dgm:pt>
    <dgm:pt modelId="{988C4F54-8F3D-4CE1-A439-3F59C1C74641}" type="sibTrans" cxnId="{02542502-7A62-4938-A391-569EC518246C}">
      <dgm:prSet/>
      <dgm:spPr/>
      <dgm:t>
        <a:bodyPr/>
        <a:lstStyle/>
        <a:p>
          <a:endParaRPr lang="en-US"/>
        </a:p>
      </dgm:t>
    </dgm:pt>
    <dgm:pt modelId="{F8168188-5A47-4324-BEF9-6ADBBAD53892}">
      <dgm:prSet phldrT="[Text]" custT="1"/>
      <dgm:spPr/>
      <dgm:t>
        <a:bodyPr/>
        <a:lstStyle/>
        <a:p>
          <a:r>
            <a:rPr lang="en-US" sz="1600" dirty="0"/>
            <a:t>Finances</a:t>
          </a:r>
        </a:p>
      </dgm:t>
    </dgm:pt>
    <dgm:pt modelId="{9C311527-31C1-42CF-B032-38FA885D1A88}" type="parTrans" cxnId="{70F3EADE-F4EB-496B-B398-BD807851910B}">
      <dgm:prSet/>
      <dgm:spPr/>
      <dgm:t>
        <a:bodyPr/>
        <a:lstStyle/>
        <a:p>
          <a:endParaRPr lang="en-US"/>
        </a:p>
      </dgm:t>
    </dgm:pt>
    <dgm:pt modelId="{A15B14CA-5894-4C34-9AA3-97B65EFE8CB2}" type="sibTrans" cxnId="{70F3EADE-F4EB-496B-B398-BD807851910B}">
      <dgm:prSet/>
      <dgm:spPr/>
      <dgm:t>
        <a:bodyPr/>
        <a:lstStyle/>
        <a:p>
          <a:endParaRPr lang="en-US"/>
        </a:p>
      </dgm:t>
    </dgm:pt>
    <dgm:pt modelId="{0DC7A063-583D-4B0F-88B2-BD54F95D95AF}" type="pres">
      <dgm:prSet presAssocID="{00C18FBF-3FF5-4C16-97CF-AF03740D7AB6}" presName="list" presStyleCnt="0">
        <dgm:presLayoutVars>
          <dgm:dir/>
          <dgm:animLvl val="lvl"/>
        </dgm:presLayoutVars>
      </dgm:prSet>
      <dgm:spPr/>
    </dgm:pt>
    <dgm:pt modelId="{3B23570A-ECC9-4DF8-BCB4-0465C69CBB88}" type="pres">
      <dgm:prSet presAssocID="{B4F1B46E-22B2-4721-950C-8704487586DC}" presName="posSpace" presStyleCnt="0"/>
      <dgm:spPr/>
    </dgm:pt>
    <dgm:pt modelId="{FC66A233-6BBA-46AF-B2F6-28E379B158E2}" type="pres">
      <dgm:prSet presAssocID="{B4F1B46E-22B2-4721-950C-8704487586DC}" presName="vertFlow" presStyleCnt="0"/>
      <dgm:spPr/>
    </dgm:pt>
    <dgm:pt modelId="{46739A04-1AA3-49C6-8EA7-EB1DE975B900}" type="pres">
      <dgm:prSet presAssocID="{B4F1B46E-22B2-4721-950C-8704487586DC}" presName="topSpace" presStyleCnt="0"/>
      <dgm:spPr/>
    </dgm:pt>
    <dgm:pt modelId="{535C6EC9-8098-42C5-8527-E62FF045E4EB}" type="pres">
      <dgm:prSet presAssocID="{B4F1B46E-22B2-4721-950C-8704487586DC}" presName="firstComp" presStyleCnt="0"/>
      <dgm:spPr/>
    </dgm:pt>
    <dgm:pt modelId="{6B08AC4B-4CEC-41E5-AE19-47A4E2720563}" type="pres">
      <dgm:prSet presAssocID="{B4F1B46E-22B2-4721-950C-8704487586DC}" presName="firstChild" presStyleLbl="bgAccFollowNode1" presStyleIdx="0" presStyleCnt="13"/>
      <dgm:spPr/>
    </dgm:pt>
    <dgm:pt modelId="{187D4E8C-5C91-4D00-870C-2C45D4EA263C}" type="pres">
      <dgm:prSet presAssocID="{B4F1B46E-22B2-4721-950C-8704487586DC}" presName="firstChildTx" presStyleLbl="bgAccFollowNode1" presStyleIdx="0" presStyleCnt="13">
        <dgm:presLayoutVars>
          <dgm:bulletEnabled val="1"/>
        </dgm:presLayoutVars>
      </dgm:prSet>
      <dgm:spPr/>
    </dgm:pt>
    <dgm:pt modelId="{ADF61BBD-28F4-4815-BC7F-82CF00464E8B}" type="pres">
      <dgm:prSet presAssocID="{F9D46839-CD06-4669-AAE4-4D1E9AFEDA78}" presName="comp" presStyleCnt="0"/>
      <dgm:spPr/>
    </dgm:pt>
    <dgm:pt modelId="{59179C9B-8BA4-4AC7-ACB1-A12DE00142E2}" type="pres">
      <dgm:prSet presAssocID="{F9D46839-CD06-4669-AAE4-4D1E9AFEDA78}" presName="child" presStyleLbl="bgAccFollowNode1" presStyleIdx="1" presStyleCnt="13" custScaleX="99583" custLinFactNeighborX="569" custLinFactNeighborY="-1155"/>
      <dgm:spPr/>
    </dgm:pt>
    <dgm:pt modelId="{4AE7D907-B6F4-4647-AB3F-ABE94C438AE8}" type="pres">
      <dgm:prSet presAssocID="{F9D46839-CD06-4669-AAE4-4D1E9AFEDA78}" presName="childTx" presStyleLbl="bgAccFollowNode1" presStyleIdx="1" presStyleCnt="13">
        <dgm:presLayoutVars>
          <dgm:bulletEnabled val="1"/>
        </dgm:presLayoutVars>
      </dgm:prSet>
      <dgm:spPr/>
    </dgm:pt>
    <dgm:pt modelId="{E50A9A83-9985-4184-A476-E3402BD8E76E}" type="pres">
      <dgm:prSet presAssocID="{7CB6360B-4022-4E96-922B-A12DE0E2A39F}" presName="comp" presStyleCnt="0"/>
      <dgm:spPr/>
    </dgm:pt>
    <dgm:pt modelId="{1877502C-A892-4DC0-ADA6-FA065097BB90}" type="pres">
      <dgm:prSet presAssocID="{7CB6360B-4022-4E96-922B-A12DE0E2A39F}" presName="child" presStyleLbl="bgAccFollowNode1" presStyleIdx="2" presStyleCnt="13" custLinFactNeighborX="374" custLinFactNeighborY="-1695"/>
      <dgm:spPr/>
    </dgm:pt>
    <dgm:pt modelId="{D685DD23-B321-4B5E-842F-394CB33239FA}" type="pres">
      <dgm:prSet presAssocID="{7CB6360B-4022-4E96-922B-A12DE0E2A39F}" presName="childTx" presStyleLbl="bgAccFollowNode1" presStyleIdx="2" presStyleCnt="13">
        <dgm:presLayoutVars>
          <dgm:bulletEnabled val="1"/>
        </dgm:presLayoutVars>
      </dgm:prSet>
      <dgm:spPr/>
    </dgm:pt>
    <dgm:pt modelId="{3845DB9A-BEF3-4D5D-B9C7-5FC0456401AC}" type="pres">
      <dgm:prSet presAssocID="{B4F1B46E-22B2-4721-950C-8704487586DC}" presName="negSpace" presStyleCnt="0"/>
      <dgm:spPr/>
    </dgm:pt>
    <dgm:pt modelId="{FC7ED273-8CFD-43C2-9C05-44FADF3E0637}" type="pres">
      <dgm:prSet presAssocID="{B4F1B46E-22B2-4721-950C-8704487586DC}" presName="circle" presStyleLbl="node1" presStyleIdx="0" presStyleCnt="4"/>
      <dgm:spPr/>
    </dgm:pt>
    <dgm:pt modelId="{13C564B0-C27E-4ABA-AFDA-59E145B256BA}" type="pres">
      <dgm:prSet presAssocID="{A7E2530A-34E2-4E9F-BC78-8920BA140C41}" presName="transSpace" presStyleCnt="0"/>
      <dgm:spPr/>
    </dgm:pt>
    <dgm:pt modelId="{6300E233-87DF-4270-9808-160BFEB8A5BE}" type="pres">
      <dgm:prSet presAssocID="{F2881FB1-6580-4F21-A283-BFAA6F91D5D2}" presName="posSpace" presStyleCnt="0"/>
      <dgm:spPr/>
    </dgm:pt>
    <dgm:pt modelId="{6E53DEF7-499E-42EE-802D-59B2F8915392}" type="pres">
      <dgm:prSet presAssocID="{F2881FB1-6580-4F21-A283-BFAA6F91D5D2}" presName="vertFlow" presStyleCnt="0"/>
      <dgm:spPr/>
    </dgm:pt>
    <dgm:pt modelId="{E08C30D1-35EA-4D05-9731-5D01E3FCBD09}" type="pres">
      <dgm:prSet presAssocID="{F2881FB1-6580-4F21-A283-BFAA6F91D5D2}" presName="topSpace" presStyleCnt="0"/>
      <dgm:spPr/>
    </dgm:pt>
    <dgm:pt modelId="{2F3BD88A-9166-4A26-B941-B9BAEE1A11D5}" type="pres">
      <dgm:prSet presAssocID="{F2881FB1-6580-4F21-A283-BFAA6F91D5D2}" presName="firstComp" presStyleCnt="0"/>
      <dgm:spPr/>
    </dgm:pt>
    <dgm:pt modelId="{F660F4B9-35DB-4256-A868-A35C6DCCF6B2}" type="pres">
      <dgm:prSet presAssocID="{F2881FB1-6580-4F21-A283-BFAA6F91D5D2}" presName="firstChild" presStyleLbl="bgAccFollowNode1" presStyleIdx="3" presStyleCnt="13" custLinFactNeighborX="-1235" custLinFactNeighborY="926"/>
      <dgm:spPr/>
    </dgm:pt>
    <dgm:pt modelId="{10C9E3CF-3A8F-4100-8ACD-91E2373197A2}" type="pres">
      <dgm:prSet presAssocID="{F2881FB1-6580-4F21-A283-BFAA6F91D5D2}" presName="firstChildTx" presStyleLbl="bgAccFollowNode1" presStyleIdx="3" presStyleCnt="13">
        <dgm:presLayoutVars>
          <dgm:bulletEnabled val="1"/>
        </dgm:presLayoutVars>
      </dgm:prSet>
      <dgm:spPr/>
    </dgm:pt>
    <dgm:pt modelId="{60887C36-4733-46AC-A452-5444F6BC3B23}" type="pres">
      <dgm:prSet presAssocID="{29E78340-8EBE-415C-B973-78A91A054B9C}" presName="comp" presStyleCnt="0"/>
      <dgm:spPr/>
    </dgm:pt>
    <dgm:pt modelId="{614EBA0E-D12B-447E-B378-B0FA2DEBEA2F}" type="pres">
      <dgm:prSet presAssocID="{29E78340-8EBE-415C-B973-78A91A054B9C}" presName="child" presStyleLbl="bgAccFollowNode1" presStyleIdx="4" presStyleCnt="13" custLinFactNeighborX="-1235" custLinFactNeighborY="926"/>
      <dgm:spPr/>
    </dgm:pt>
    <dgm:pt modelId="{B12AEB83-0A64-4B36-BF01-B2F834861BAA}" type="pres">
      <dgm:prSet presAssocID="{29E78340-8EBE-415C-B973-78A91A054B9C}" presName="childTx" presStyleLbl="bgAccFollowNode1" presStyleIdx="4" presStyleCnt="13">
        <dgm:presLayoutVars>
          <dgm:bulletEnabled val="1"/>
        </dgm:presLayoutVars>
      </dgm:prSet>
      <dgm:spPr/>
    </dgm:pt>
    <dgm:pt modelId="{3055F178-D8CA-413A-99F2-20C8231C0651}" type="pres">
      <dgm:prSet presAssocID="{8321AB85-EA8C-4958-B404-B4C118CB3C18}" presName="comp" presStyleCnt="0"/>
      <dgm:spPr/>
    </dgm:pt>
    <dgm:pt modelId="{68509703-D239-4E1B-8CF0-EF08079E1226}" type="pres">
      <dgm:prSet presAssocID="{8321AB85-EA8C-4958-B404-B4C118CB3C18}" presName="child" presStyleLbl="bgAccFollowNode1" presStyleIdx="5" presStyleCnt="13" custLinFactNeighborX="-1235" custLinFactNeighborY="926"/>
      <dgm:spPr/>
    </dgm:pt>
    <dgm:pt modelId="{E1767793-EDD5-4203-A612-8120A71CA906}" type="pres">
      <dgm:prSet presAssocID="{8321AB85-EA8C-4958-B404-B4C118CB3C18}" presName="childTx" presStyleLbl="bgAccFollowNode1" presStyleIdx="5" presStyleCnt="13">
        <dgm:presLayoutVars>
          <dgm:bulletEnabled val="1"/>
        </dgm:presLayoutVars>
      </dgm:prSet>
      <dgm:spPr/>
    </dgm:pt>
    <dgm:pt modelId="{69136330-53DB-4978-A56B-160862279381}" type="pres">
      <dgm:prSet presAssocID="{F2881FB1-6580-4F21-A283-BFAA6F91D5D2}" presName="negSpace" presStyleCnt="0"/>
      <dgm:spPr/>
    </dgm:pt>
    <dgm:pt modelId="{FD776C1E-557E-4553-9447-49B69EEC7907}" type="pres">
      <dgm:prSet presAssocID="{F2881FB1-6580-4F21-A283-BFAA6F91D5D2}" presName="circle" presStyleLbl="node1" presStyleIdx="1" presStyleCnt="4"/>
      <dgm:spPr/>
    </dgm:pt>
    <dgm:pt modelId="{FC2522F1-14BB-4B37-B60E-2E8A7E8A6C30}" type="pres">
      <dgm:prSet presAssocID="{A5ABDC17-7AB5-4F0E-992A-F9343F5D74EB}" presName="transSpace" presStyleCnt="0"/>
      <dgm:spPr/>
    </dgm:pt>
    <dgm:pt modelId="{2C2F6211-85A7-47FE-9239-DE94DF41A263}" type="pres">
      <dgm:prSet presAssocID="{6352CA33-6755-44BE-808F-400DA4CF80A7}" presName="posSpace" presStyleCnt="0"/>
      <dgm:spPr/>
    </dgm:pt>
    <dgm:pt modelId="{7B0C2EAE-70CB-4160-863D-210C3C66D5FD}" type="pres">
      <dgm:prSet presAssocID="{6352CA33-6755-44BE-808F-400DA4CF80A7}" presName="vertFlow" presStyleCnt="0"/>
      <dgm:spPr/>
    </dgm:pt>
    <dgm:pt modelId="{5AF3752E-55A6-443C-AD35-C49DF50A4566}" type="pres">
      <dgm:prSet presAssocID="{6352CA33-6755-44BE-808F-400DA4CF80A7}" presName="topSpace" presStyleCnt="0"/>
      <dgm:spPr/>
    </dgm:pt>
    <dgm:pt modelId="{53567A66-F0E9-4EF8-ADA9-764BA36AA6A9}" type="pres">
      <dgm:prSet presAssocID="{6352CA33-6755-44BE-808F-400DA4CF80A7}" presName="firstComp" presStyleCnt="0"/>
      <dgm:spPr/>
    </dgm:pt>
    <dgm:pt modelId="{AD2806AC-6A03-4F05-9F4D-F72EA0E56FBF}" type="pres">
      <dgm:prSet presAssocID="{6352CA33-6755-44BE-808F-400DA4CF80A7}" presName="firstChild" presStyleLbl="bgAccFollowNode1" presStyleIdx="6" presStyleCnt="13" custScaleY="154357"/>
      <dgm:spPr/>
    </dgm:pt>
    <dgm:pt modelId="{F8977219-728E-448F-AE8B-46B14F4F17DE}" type="pres">
      <dgm:prSet presAssocID="{6352CA33-6755-44BE-808F-400DA4CF80A7}" presName="firstChildTx" presStyleLbl="bgAccFollowNode1" presStyleIdx="6" presStyleCnt="13">
        <dgm:presLayoutVars>
          <dgm:bulletEnabled val="1"/>
        </dgm:presLayoutVars>
      </dgm:prSet>
      <dgm:spPr/>
    </dgm:pt>
    <dgm:pt modelId="{CD083F6E-4DBD-4CD4-B187-CAF5D044FD82}" type="pres">
      <dgm:prSet presAssocID="{4D028CB1-9A4D-4036-BCE7-B0D769FACB0D}" presName="comp" presStyleCnt="0"/>
      <dgm:spPr/>
    </dgm:pt>
    <dgm:pt modelId="{87290C58-914D-49DC-8BC8-741586B8E46C}" type="pres">
      <dgm:prSet presAssocID="{4D028CB1-9A4D-4036-BCE7-B0D769FACB0D}" presName="child" presStyleLbl="bgAccFollowNode1" presStyleIdx="7" presStyleCnt="13" custLinFactNeighborX="0" custLinFactNeighborY="-4367"/>
      <dgm:spPr/>
    </dgm:pt>
    <dgm:pt modelId="{F078516F-A3B7-4077-A34E-EAB4529D3720}" type="pres">
      <dgm:prSet presAssocID="{4D028CB1-9A4D-4036-BCE7-B0D769FACB0D}" presName="childTx" presStyleLbl="bgAccFollowNode1" presStyleIdx="7" presStyleCnt="13">
        <dgm:presLayoutVars>
          <dgm:bulletEnabled val="1"/>
        </dgm:presLayoutVars>
      </dgm:prSet>
      <dgm:spPr/>
    </dgm:pt>
    <dgm:pt modelId="{46A8623B-DC64-4ED6-B73D-98FEAB030508}" type="pres">
      <dgm:prSet presAssocID="{3D5CDB25-F8FA-444B-8D4A-1D29D0CBA282}" presName="comp" presStyleCnt="0"/>
      <dgm:spPr/>
    </dgm:pt>
    <dgm:pt modelId="{5314AADB-0AD3-4BAE-9F15-B0FE4F44C802}" type="pres">
      <dgm:prSet presAssocID="{3D5CDB25-F8FA-444B-8D4A-1D29D0CBA282}" presName="child" presStyleLbl="bgAccFollowNode1" presStyleIdx="8" presStyleCnt="13" custScaleY="122905" custLinFactNeighborX="513" custLinFactNeighborY="-5190"/>
      <dgm:spPr/>
    </dgm:pt>
    <dgm:pt modelId="{96624143-7928-48E9-817F-BC4A07250C32}" type="pres">
      <dgm:prSet presAssocID="{3D5CDB25-F8FA-444B-8D4A-1D29D0CBA282}" presName="childTx" presStyleLbl="bgAccFollowNode1" presStyleIdx="8" presStyleCnt="13">
        <dgm:presLayoutVars>
          <dgm:bulletEnabled val="1"/>
        </dgm:presLayoutVars>
      </dgm:prSet>
      <dgm:spPr/>
    </dgm:pt>
    <dgm:pt modelId="{FBCC4E74-37C0-494F-ABC0-7D18132E1437}" type="pres">
      <dgm:prSet presAssocID="{6352CA33-6755-44BE-808F-400DA4CF80A7}" presName="negSpace" presStyleCnt="0"/>
      <dgm:spPr/>
    </dgm:pt>
    <dgm:pt modelId="{89E6DA6E-7A23-44BD-8A99-378091FF741D}" type="pres">
      <dgm:prSet presAssocID="{6352CA33-6755-44BE-808F-400DA4CF80A7}" presName="circle" presStyleLbl="node1" presStyleIdx="2" presStyleCnt="4"/>
      <dgm:spPr/>
    </dgm:pt>
    <dgm:pt modelId="{E966790E-26B5-4EB8-981F-1094BF4B7611}" type="pres">
      <dgm:prSet presAssocID="{AAB4CF73-4B9B-4AA0-9074-16C2D2AE00A1}" presName="transSpace" presStyleCnt="0"/>
      <dgm:spPr/>
    </dgm:pt>
    <dgm:pt modelId="{229B7655-E1F4-4CF5-84B8-30F0491D32B5}" type="pres">
      <dgm:prSet presAssocID="{7FCE83D9-631B-4420-BBFC-CA0AFA59F747}" presName="posSpace" presStyleCnt="0"/>
      <dgm:spPr/>
    </dgm:pt>
    <dgm:pt modelId="{F85FFCDF-8E5F-492B-B22D-55A08EACE783}" type="pres">
      <dgm:prSet presAssocID="{7FCE83D9-631B-4420-BBFC-CA0AFA59F747}" presName="vertFlow" presStyleCnt="0"/>
      <dgm:spPr/>
    </dgm:pt>
    <dgm:pt modelId="{600B3FB2-1315-4A84-8613-B445666BC7D2}" type="pres">
      <dgm:prSet presAssocID="{7FCE83D9-631B-4420-BBFC-CA0AFA59F747}" presName="topSpace" presStyleCnt="0"/>
      <dgm:spPr/>
    </dgm:pt>
    <dgm:pt modelId="{E47C73E9-FBEE-4370-9B3F-E04EB7C4023A}" type="pres">
      <dgm:prSet presAssocID="{7FCE83D9-631B-4420-BBFC-CA0AFA59F747}" presName="firstComp" presStyleCnt="0"/>
      <dgm:spPr/>
    </dgm:pt>
    <dgm:pt modelId="{402C2C77-A32C-4D99-9940-12535E1181F2}" type="pres">
      <dgm:prSet presAssocID="{7FCE83D9-631B-4420-BBFC-CA0AFA59F747}" presName="firstChild" presStyleLbl="bgAccFollowNode1" presStyleIdx="9" presStyleCnt="13"/>
      <dgm:spPr/>
    </dgm:pt>
    <dgm:pt modelId="{5B88A17E-EFF5-4A04-9CC9-D2131DA9ECCC}" type="pres">
      <dgm:prSet presAssocID="{7FCE83D9-631B-4420-BBFC-CA0AFA59F747}" presName="firstChildTx" presStyleLbl="bgAccFollowNode1" presStyleIdx="9" presStyleCnt="13">
        <dgm:presLayoutVars>
          <dgm:bulletEnabled val="1"/>
        </dgm:presLayoutVars>
      </dgm:prSet>
      <dgm:spPr/>
    </dgm:pt>
    <dgm:pt modelId="{F3C2D87B-A5E7-46E2-B3D3-58E6D9562663}" type="pres">
      <dgm:prSet presAssocID="{50451020-5E1A-4778-9E8D-169182A36191}" presName="comp" presStyleCnt="0"/>
      <dgm:spPr/>
    </dgm:pt>
    <dgm:pt modelId="{3086D0BF-AAD1-4310-88ED-4D81A687BD50}" type="pres">
      <dgm:prSet presAssocID="{50451020-5E1A-4778-9E8D-169182A36191}" presName="child" presStyleLbl="bgAccFollowNode1" presStyleIdx="10" presStyleCnt="13"/>
      <dgm:spPr/>
    </dgm:pt>
    <dgm:pt modelId="{2B18CCD9-D6B1-4225-8D26-4BA691BB1837}" type="pres">
      <dgm:prSet presAssocID="{50451020-5E1A-4778-9E8D-169182A36191}" presName="childTx" presStyleLbl="bgAccFollowNode1" presStyleIdx="10" presStyleCnt="13">
        <dgm:presLayoutVars>
          <dgm:bulletEnabled val="1"/>
        </dgm:presLayoutVars>
      </dgm:prSet>
      <dgm:spPr/>
    </dgm:pt>
    <dgm:pt modelId="{42695411-194B-4168-951D-0616068C98E8}" type="pres">
      <dgm:prSet presAssocID="{00867B0F-85DC-4560-A9F3-15AD8AD4710D}" presName="comp" presStyleCnt="0"/>
      <dgm:spPr/>
    </dgm:pt>
    <dgm:pt modelId="{690852BA-7101-4EAC-8FA7-DF38B0FFB910}" type="pres">
      <dgm:prSet presAssocID="{00867B0F-85DC-4560-A9F3-15AD8AD4710D}" presName="child" presStyleLbl="bgAccFollowNode1" presStyleIdx="11" presStyleCnt="13"/>
      <dgm:spPr/>
    </dgm:pt>
    <dgm:pt modelId="{85DFD40F-C566-48BD-93FB-ACCED04CC30E}" type="pres">
      <dgm:prSet presAssocID="{00867B0F-85DC-4560-A9F3-15AD8AD4710D}" presName="childTx" presStyleLbl="bgAccFollowNode1" presStyleIdx="11" presStyleCnt="13">
        <dgm:presLayoutVars>
          <dgm:bulletEnabled val="1"/>
        </dgm:presLayoutVars>
      </dgm:prSet>
      <dgm:spPr/>
    </dgm:pt>
    <dgm:pt modelId="{8DAEFF2D-FC92-41E4-AE0F-A6996D11F437}" type="pres">
      <dgm:prSet presAssocID="{F8168188-5A47-4324-BEF9-6ADBBAD53892}" presName="comp" presStyleCnt="0"/>
      <dgm:spPr/>
    </dgm:pt>
    <dgm:pt modelId="{2BEBAE9A-8EF6-4A91-A1F1-184219402EC4}" type="pres">
      <dgm:prSet presAssocID="{F8168188-5A47-4324-BEF9-6ADBBAD53892}" presName="child" presStyleLbl="bgAccFollowNode1" presStyleIdx="12" presStyleCnt="13"/>
      <dgm:spPr/>
    </dgm:pt>
    <dgm:pt modelId="{E9278C93-5917-41C5-B773-63EB3C9ADA60}" type="pres">
      <dgm:prSet presAssocID="{F8168188-5A47-4324-BEF9-6ADBBAD53892}" presName="childTx" presStyleLbl="bgAccFollowNode1" presStyleIdx="12" presStyleCnt="13">
        <dgm:presLayoutVars>
          <dgm:bulletEnabled val="1"/>
        </dgm:presLayoutVars>
      </dgm:prSet>
      <dgm:spPr/>
    </dgm:pt>
    <dgm:pt modelId="{9051EF7D-7D6C-4B43-A6C4-239F9933C94D}" type="pres">
      <dgm:prSet presAssocID="{7FCE83D9-631B-4420-BBFC-CA0AFA59F747}" presName="negSpace" presStyleCnt="0"/>
      <dgm:spPr/>
    </dgm:pt>
    <dgm:pt modelId="{7453D9C8-CD6E-4AA4-8A19-7F6F667528F0}" type="pres">
      <dgm:prSet presAssocID="{7FCE83D9-631B-4420-BBFC-CA0AFA59F747}" presName="circle" presStyleLbl="node1" presStyleIdx="3" presStyleCnt="4"/>
      <dgm:spPr/>
    </dgm:pt>
  </dgm:ptLst>
  <dgm:cxnLst>
    <dgm:cxn modelId="{02542502-7A62-4938-A391-569EC518246C}" srcId="{7FCE83D9-631B-4420-BBFC-CA0AFA59F747}" destId="{00867B0F-85DC-4560-A9F3-15AD8AD4710D}" srcOrd="2" destOrd="0" parTransId="{1300E3A2-C128-4A5D-BA40-C749C985F80A}" sibTransId="{988C4F54-8F3D-4CE1-A439-3F59C1C74641}"/>
    <dgm:cxn modelId="{796BB409-B6F2-445A-8EAF-49885112C0C1}" type="presOf" srcId="{DB9FB862-4759-4D6A-84F3-01524B92723B}" destId="{402C2C77-A32C-4D99-9940-12535E1181F2}" srcOrd="0" destOrd="0" presId="urn:microsoft.com/office/officeart/2005/8/layout/hList9"/>
    <dgm:cxn modelId="{3003DD0A-E4C8-419C-94ED-1DB6416531A3}" type="presOf" srcId="{00867B0F-85DC-4560-A9F3-15AD8AD4710D}" destId="{690852BA-7101-4EAC-8FA7-DF38B0FFB910}" srcOrd="0" destOrd="0" presId="urn:microsoft.com/office/officeart/2005/8/layout/hList9"/>
    <dgm:cxn modelId="{564EB10C-BF96-440B-B31A-F65C45A404F2}" type="presOf" srcId="{8321AB85-EA8C-4958-B404-B4C118CB3C18}" destId="{E1767793-EDD5-4203-A612-8120A71CA906}" srcOrd="1" destOrd="0" presId="urn:microsoft.com/office/officeart/2005/8/layout/hList9"/>
    <dgm:cxn modelId="{8AEA7F0F-F51A-4BD3-A743-21092C9890C5}" type="presOf" srcId="{9614A323-64B1-4077-A841-022051EC749A}" destId="{F8977219-728E-448F-AE8B-46B14F4F17DE}" srcOrd="1" destOrd="0" presId="urn:microsoft.com/office/officeart/2005/8/layout/hList9"/>
    <dgm:cxn modelId="{BF2B6410-2105-4CF1-A71D-32A2C74FE403}" type="presOf" srcId="{29E78340-8EBE-415C-B973-78A91A054B9C}" destId="{614EBA0E-D12B-447E-B378-B0FA2DEBEA2F}" srcOrd="0" destOrd="0" presId="urn:microsoft.com/office/officeart/2005/8/layout/hList9"/>
    <dgm:cxn modelId="{FC454017-E6E6-45F9-AB99-FE69D16B9127}" type="presOf" srcId="{4D028CB1-9A4D-4036-BCE7-B0D769FACB0D}" destId="{87290C58-914D-49DC-8BC8-741586B8E46C}" srcOrd="0" destOrd="0" presId="urn:microsoft.com/office/officeart/2005/8/layout/hList9"/>
    <dgm:cxn modelId="{EA0D6018-9789-42B5-841C-AE96CB45F3A6}" type="presOf" srcId="{29E78340-8EBE-415C-B973-78A91A054B9C}" destId="{B12AEB83-0A64-4B36-BF01-B2F834861BAA}" srcOrd="1" destOrd="0" presId="urn:microsoft.com/office/officeart/2005/8/layout/hList9"/>
    <dgm:cxn modelId="{DBE55D19-FA7A-48E9-88CC-F39C7FECF5D5}" type="presOf" srcId="{3D5CDB25-F8FA-444B-8D4A-1D29D0CBA282}" destId="{5314AADB-0AD3-4BAE-9F15-B0FE4F44C802}" srcOrd="0" destOrd="0" presId="urn:microsoft.com/office/officeart/2005/8/layout/hList9"/>
    <dgm:cxn modelId="{88292432-C58F-4F07-AD06-84D771B384C6}" type="presOf" srcId="{7CB6360B-4022-4E96-922B-A12DE0E2A39F}" destId="{1877502C-A892-4DC0-ADA6-FA065097BB90}" srcOrd="0" destOrd="0" presId="urn:microsoft.com/office/officeart/2005/8/layout/hList9"/>
    <dgm:cxn modelId="{DCEEB733-96F9-4962-869E-A4EB2E7CD5D4}" type="presOf" srcId="{7FCE83D9-631B-4420-BBFC-CA0AFA59F747}" destId="{7453D9C8-CD6E-4AA4-8A19-7F6F667528F0}" srcOrd="0" destOrd="0" presId="urn:microsoft.com/office/officeart/2005/8/layout/hList9"/>
    <dgm:cxn modelId="{E7E99234-291A-4ADF-A41C-C00FA641271C}" type="presOf" srcId="{50451020-5E1A-4778-9E8D-169182A36191}" destId="{3086D0BF-AAD1-4310-88ED-4D81A687BD50}" srcOrd="0" destOrd="0" presId="urn:microsoft.com/office/officeart/2005/8/layout/hList9"/>
    <dgm:cxn modelId="{AAB59C38-4A01-4D9E-9414-B03E78473A2B}" type="presOf" srcId="{9D72CDD3-5859-43DB-BD75-0C3C30E3DE62}" destId="{6B08AC4B-4CEC-41E5-AE19-47A4E2720563}" srcOrd="0" destOrd="0" presId="urn:microsoft.com/office/officeart/2005/8/layout/hList9"/>
    <dgm:cxn modelId="{4A31D641-1B5D-46D3-B685-0C4DC6EFE71B}" srcId="{00C18FBF-3FF5-4C16-97CF-AF03740D7AB6}" destId="{F2881FB1-6580-4F21-A283-BFAA6F91D5D2}" srcOrd="1" destOrd="0" parTransId="{2D960FDD-BADA-480D-9043-497C56588AD3}" sibTransId="{A5ABDC17-7AB5-4F0E-992A-F9343F5D74EB}"/>
    <dgm:cxn modelId="{C9E3A163-42A6-4E19-8D4F-14E4CE76449D}" type="presOf" srcId="{3D5CDB25-F8FA-444B-8D4A-1D29D0CBA282}" destId="{96624143-7928-48E9-817F-BC4A07250C32}" srcOrd="1" destOrd="0" presId="urn:microsoft.com/office/officeart/2005/8/layout/hList9"/>
    <dgm:cxn modelId="{BBD4534E-62C7-48E6-A27F-86AE982BD580}" type="presOf" srcId="{DB9FB862-4759-4D6A-84F3-01524B92723B}" destId="{5B88A17E-EFF5-4A04-9CC9-D2131DA9ECCC}" srcOrd="1" destOrd="0" presId="urn:microsoft.com/office/officeart/2005/8/layout/hList9"/>
    <dgm:cxn modelId="{3204ED53-15A0-4643-A582-021A785F1BA2}" srcId="{F2881FB1-6580-4F21-A283-BFAA6F91D5D2}" destId="{D5197DDB-D5D2-499F-B255-CF7BB5AE2B43}" srcOrd="0" destOrd="0" parTransId="{B14A4DC9-F40A-4867-ADB8-4BA8A1F83766}" sibTransId="{29F2454A-2FA8-4B3A-AC63-4A0B9FD04A75}"/>
    <dgm:cxn modelId="{F42F1C74-989D-4E19-92C2-94703F9E18CB}" type="presOf" srcId="{F9D46839-CD06-4669-AAE4-4D1E9AFEDA78}" destId="{4AE7D907-B6F4-4647-AB3F-ABE94C438AE8}" srcOrd="1" destOrd="0" presId="urn:microsoft.com/office/officeart/2005/8/layout/hList9"/>
    <dgm:cxn modelId="{1C3B9554-C313-45BD-AB72-39B789A7313C}" type="presOf" srcId="{00C18FBF-3FF5-4C16-97CF-AF03740D7AB6}" destId="{0DC7A063-583D-4B0F-88B2-BD54F95D95AF}" srcOrd="0" destOrd="0" presId="urn:microsoft.com/office/officeart/2005/8/layout/hList9"/>
    <dgm:cxn modelId="{129AEA77-5D2A-49D4-956D-99009974B6C5}" srcId="{F2881FB1-6580-4F21-A283-BFAA6F91D5D2}" destId="{8321AB85-EA8C-4958-B404-B4C118CB3C18}" srcOrd="2" destOrd="0" parTransId="{24ABE8B3-7220-436D-9636-F7B4C0B99576}" sibTransId="{AA5F76CE-8FD4-4692-8BB1-EF84CF9D365E}"/>
    <dgm:cxn modelId="{FC7BD086-74EA-4D6C-9657-E916D355F209}" srcId="{6352CA33-6755-44BE-808F-400DA4CF80A7}" destId="{9614A323-64B1-4077-A841-022051EC749A}" srcOrd="0" destOrd="0" parTransId="{E5F6BCBD-B84E-4018-BE9E-BF57FF3B4B36}" sibTransId="{FEC2A79F-8857-403A-A738-E8CE75C965E2}"/>
    <dgm:cxn modelId="{D776488C-C783-44AA-BD7D-DD76E6A7AC62}" type="presOf" srcId="{F8168188-5A47-4324-BEF9-6ADBBAD53892}" destId="{E9278C93-5917-41C5-B773-63EB3C9ADA60}" srcOrd="1" destOrd="0" presId="urn:microsoft.com/office/officeart/2005/8/layout/hList9"/>
    <dgm:cxn modelId="{E572418E-4340-4448-940D-253A2FA3B9B3}" srcId="{00C18FBF-3FF5-4C16-97CF-AF03740D7AB6}" destId="{7FCE83D9-631B-4420-BBFC-CA0AFA59F747}" srcOrd="3" destOrd="0" parTransId="{C61EC981-13FA-4710-B079-D35692EEB764}" sibTransId="{1B48A0DE-4031-4D45-86A1-94CDAF68824A}"/>
    <dgm:cxn modelId="{F01D4391-4FDF-4790-A24E-A9E8197B5F8B}" type="presOf" srcId="{D5197DDB-D5D2-499F-B255-CF7BB5AE2B43}" destId="{10C9E3CF-3A8F-4100-8ACD-91E2373197A2}" srcOrd="1" destOrd="0" presId="urn:microsoft.com/office/officeart/2005/8/layout/hList9"/>
    <dgm:cxn modelId="{DDB5AD9A-40B0-48EF-AF2C-8CCDA330F7FE}" srcId="{B4F1B46E-22B2-4721-950C-8704487586DC}" destId="{9D72CDD3-5859-43DB-BD75-0C3C30E3DE62}" srcOrd="0" destOrd="0" parTransId="{1D5B1F83-33A7-4298-BC11-2B1252AFAEA5}" sibTransId="{15E25BD4-1EBF-43C2-8885-DBF66B8429E1}"/>
    <dgm:cxn modelId="{0DE9AD9E-1B19-4474-BC12-BC404A8006AF}" type="presOf" srcId="{D5197DDB-D5D2-499F-B255-CF7BB5AE2B43}" destId="{F660F4B9-35DB-4256-A868-A35C6DCCF6B2}" srcOrd="0" destOrd="0" presId="urn:microsoft.com/office/officeart/2005/8/layout/hList9"/>
    <dgm:cxn modelId="{AD25A8A0-4628-40E2-8C9E-64E6AD4D4D91}" srcId="{B4F1B46E-22B2-4721-950C-8704487586DC}" destId="{F9D46839-CD06-4669-AAE4-4D1E9AFEDA78}" srcOrd="1" destOrd="0" parTransId="{B6B535D8-00AB-4FA1-AAEC-92498ABC6F4C}" sibTransId="{6497F199-DC2A-41F9-A449-D395E6BC4900}"/>
    <dgm:cxn modelId="{4FF1EFA6-01CD-4839-B0DA-52F16BAC8D19}" type="presOf" srcId="{50451020-5E1A-4778-9E8D-169182A36191}" destId="{2B18CCD9-D6B1-4225-8D26-4BA691BB1837}" srcOrd="1" destOrd="0" presId="urn:microsoft.com/office/officeart/2005/8/layout/hList9"/>
    <dgm:cxn modelId="{51C60AAB-E9EE-4B7E-9897-A8E74B0323B3}" type="presOf" srcId="{9D72CDD3-5859-43DB-BD75-0C3C30E3DE62}" destId="{187D4E8C-5C91-4D00-870C-2C45D4EA263C}" srcOrd="1" destOrd="0" presId="urn:microsoft.com/office/officeart/2005/8/layout/hList9"/>
    <dgm:cxn modelId="{927D2DAB-6054-44F3-84C5-2374BDCD4E83}" type="presOf" srcId="{F9D46839-CD06-4669-AAE4-4D1E9AFEDA78}" destId="{59179C9B-8BA4-4AC7-ACB1-A12DE00142E2}" srcOrd="0" destOrd="0" presId="urn:microsoft.com/office/officeart/2005/8/layout/hList9"/>
    <dgm:cxn modelId="{38DEA9B0-D56F-40F2-A4A2-DF4B7417975C}" type="presOf" srcId="{7CB6360B-4022-4E96-922B-A12DE0E2A39F}" destId="{D685DD23-B321-4B5E-842F-394CB33239FA}" srcOrd="1" destOrd="0" presId="urn:microsoft.com/office/officeart/2005/8/layout/hList9"/>
    <dgm:cxn modelId="{2C8317B2-2EBB-4589-86EA-C77B3B6E81AA}" srcId="{00C18FBF-3FF5-4C16-97CF-AF03740D7AB6}" destId="{B4F1B46E-22B2-4721-950C-8704487586DC}" srcOrd="0" destOrd="0" parTransId="{E8A66543-CC4D-4785-A93E-5B125E09F826}" sibTransId="{A7E2530A-34E2-4E9F-BC78-8920BA140C41}"/>
    <dgm:cxn modelId="{CD5EFFB3-C9FD-4DAC-8D97-0C2FB02B380B}" srcId="{B4F1B46E-22B2-4721-950C-8704487586DC}" destId="{7CB6360B-4022-4E96-922B-A12DE0E2A39F}" srcOrd="2" destOrd="0" parTransId="{44B2858F-607B-47DF-B44B-EA7D73FDC9F2}" sibTransId="{B35ED9D1-2A17-4034-8D08-4945CA54F6C9}"/>
    <dgm:cxn modelId="{5DC765CB-B3BC-4179-B741-B979D3BCF6EB}" type="presOf" srcId="{9614A323-64B1-4077-A841-022051EC749A}" destId="{AD2806AC-6A03-4F05-9F4D-F72EA0E56FBF}" srcOrd="0" destOrd="0" presId="urn:microsoft.com/office/officeart/2005/8/layout/hList9"/>
    <dgm:cxn modelId="{CDEC19D6-584A-4B4B-B76D-A7D88F670EFF}" type="presOf" srcId="{F8168188-5A47-4324-BEF9-6ADBBAD53892}" destId="{2BEBAE9A-8EF6-4A91-A1F1-184219402EC4}" srcOrd="0" destOrd="0" presId="urn:microsoft.com/office/officeart/2005/8/layout/hList9"/>
    <dgm:cxn modelId="{311348D8-FDE3-4C22-99F5-3B98C5F51F0D}" srcId="{F2881FB1-6580-4F21-A283-BFAA6F91D5D2}" destId="{29E78340-8EBE-415C-B973-78A91A054B9C}" srcOrd="1" destOrd="0" parTransId="{FF4E5F97-6974-4E39-A85D-DCB2E100798E}" sibTransId="{B4B9A51E-FA34-465E-B5B4-81CD76EB3FC2}"/>
    <dgm:cxn modelId="{0F86DBDB-3C4F-4C84-981B-7F4CA2A8EAF3}" srcId="{7FCE83D9-631B-4420-BBFC-CA0AFA59F747}" destId="{50451020-5E1A-4778-9E8D-169182A36191}" srcOrd="1" destOrd="0" parTransId="{7DFC3849-4A12-49FB-B614-8AFD597CCB9E}" sibTransId="{EEDE2474-4F18-4F59-8E58-6382D253E514}"/>
    <dgm:cxn modelId="{82BAE5DD-3A79-4870-9019-1254385E0650}" srcId="{00C18FBF-3FF5-4C16-97CF-AF03740D7AB6}" destId="{6352CA33-6755-44BE-808F-400DA4CF80A7}" srcOrd="2" destOrd="0" parTransId="{AEB59203-63BA-4A96-BADC-40BAEBD9AA40}" sibTransId="{AAB4CF73-4B9B-4AA0-9074-16C2D2AE00A1}"/>
    <dgm:cxn modelId="{70F3EADE-F4EB-496B-B398-BD807851910B}" srcId="{7FCE83D9-631B-4420-BBFC-CA0AFA59F747}" destId="{F8168188-5A47-4324-BEF9-6ADBBAD53892}" srcOrd="3" destOrd="0" parTransId="{9C311527-31C1-42CF-B032-38FA885D1A88}" sibTransId="{A15B14CA-5894-4C34-9AA3-97B65EFE8CB2}"/>
    <dgm:cxn modelId="{60B59EE2-322F-4076-B97B-832AF07660C1}" type="presOf" srcId="{00867B0F-85DC-4560-A9F3-15AD8AD4710D}" destId="{85DFD40F-C566-48BD-93FB-ACCED04CC30E}" srcOrd="1" destOrd="0" presId="urn:microsoft.com/office/officeart/2005/8/layout/hList9"/>
    <dgm:cxn modelId="{2E3C97E6-67D4-4948-B47A-1115C2B2979F}" srcId="{6352CA33-6755-44BE-808F-400DA4CF80A7}" destId="{3D5CDB25-F8FA-444B-8D4A-1D29D0CBA282}" srcOrd="2" destOrd="0" parTransId="{4C229933-AC16-44B7-98EC-4C0F07FABCB0}" sibTransId="{189DA4C5-2A22-4C71-A806-7B4AB57767CC}"/>
    <dgm:cxn modelId="{AF5E01E7-A861-4689-B801-8B922980BBCD}" type="presOf" srcId="{6352CA33-6755-44BE-808F-400DA4CF80A7}" destId="{89E6DA6E-7A23-44BD-8A99-378091FF741D}" srcOrd="0" destOrd="0" presId="urn:microsoft.com/office/officeart/2005/8/layout/hList9"/>
    <dgm:cxn modelId="{0FBD6FE7-4347-4011-9907-5CFEAC6C4551}" type="presOf" srcId="{F2881FB1-6580-4F21-A283-BFAA6F91D5D2}" destId="{FD776C1E-557E-4553-9447-49B69EEC7907}" srcOrd="0" destOrd="0" presId="urn:microsoft.com/office/officeart/2005/8/layout/hList9"/>
    <dgm:cxn modelId="{520F98F2-8B90-4C7E-A59D-7282041764EE}" type="presOf" srcId="{B4F1B46E-22B2-4721-950C-8704487586DC}" destId="{FC7ED273-8CFD-43C2-9C05-44FADF3E0637}" srcOrd="0" destOrd="0" presId="urn:microsoft.com/office/officeart/2005/8/layout/hList9"/>
    <dgm:cxn modelId="{70CAB4FC-3D17-49C2-8A7B-F387031FCDCA}" srcId="{7FCE83D9-631B-4420-BBFC-CA0AFA59F747}" destId="{DB9FB862-4759-4D6A-84F3-01524B92723B}" srcOrd="0" destOrd="0" parTransId="{CD1EE44C-3116-420B-89E3-1D797CB25D34}" sibTransId="{4BD4D4A5-043E-4ED5-A5CA-8D46DADC3150}"/>
    <dgm:cxn modelId="{D1C4B9FC-A745-4EAC-B26E-1B2C32A95E2D}" type="presOf" srcId="{8321AB85-EA8C-4958-B404-B4C118CB3C18}" destId="{68509703-D239-4E1B-8CF0-EF08079E1226}" srcOrd="0" destOrd="0" presId="urn:microsoft.com/office/officeart/2005/8/layout/hList9"/>
    <dgm:cxn modelId="{4D2A17FD-8C82-4F2F-9B09-D5AA51E1D855}" srcId="{6352CA33-6755-44BE-808F-400DA4CF80A7}" destId="{4D028CB1-9A4D-4036-BCE7-B0D769FACB0D}" srcOrd="1" destOrd="0" parTransId="{0591D0ED-7D68-4749-92DA-241E36ED50F2}" sibTransId="{5B41098D-E702-4DAF-AE09-BFA32CF81910}"/>
    <dgm:cxn modelId="{0AF78FFF-3C1F-46A6-A687-F12929409843}" type="presOf" srcId="{4D028CB1-9A4D-4036-BCE7-B0D769FACB0D}" destId="{F078516F-A3B7-4077-A34E-EAB4529D3720}" srcOrd="1" destOrd="0" presId="urn:microsoft.com/office/officeart/2005/8/layout/hList9"/>
    <dgm:cxn modelId="{E5213837-11E1-47D7-AB7B-23B9862E624B}" type="presParOf" srcId="{0DC7A063-583D-4B0F-88B2-BD54F95D95AF}" destId="{3B23570A-ECC9-4DF8-BCB4-0465C69CBB88}" srcOrd="0" destOrd="0" presId="urn:microsoft.com/office/officeart/2005/8/layout/hList9"/>
    <dgm:cxn modelId="{1515FF72-4924-489E-91FE-5171836EE82D}" type="presParOf" srcId="{0DC7A063-583D-4B0F-88B2-BD54F95D95AF}" destId="{FC66A233-6BBA-46AF-B2F6-28E379B158E2}" srcOrd="1" destOrd="0" presId="urn:microsoft.com/office/officeart/2005/8/layout/hList9"/>
    <dgm:cxn modelId="{C8BB59A2-8831-412F-9158-2CF9FB246CD5}" type="presParOf" srcId="{FC66A233-6BBA-46AF-B2F6-28E379B158E2}" destId="{46739A04-1AA3-49C6-8EA7-EB1DE975B900}" srcOrd="0" destOrd="0" presId="urn:microsoft.com/office/officeart/2005/8/layout/hList9"/>
    <dgm:cxn modelId="{500994D7-59D4-4BCB-9F84-C6D6957B313C}" type="presParOf" srcId="{FC66A233-6BBA-46AF-B2F6-28E379B158E2}" destId="{535C6EC9-8098-42C5-8527-E62FF045E4EB}" srcOrd="1" destOrd="0" presId="urn:microsoft.com/office/officeart/2005/8/layout/hList9"/>
    <dgm:cxn modelId="{EB25052C-3F5F-4431-95BE-C80FA91B1AA6}" type="presParOf" srcId="{535C6EC9-8098-42C5-8527-E62FF045E4EB}" destId="{6B08AC4B-4CEC-41E5-AE19-47A4E2720563}" srcOrd="0" destOrd="0" presId="urn:microsoft.com/office/officeart/2005/8/layout/hList9"/>
    <dgm:cxn modelId="{CAC56F2B-95F3-4019-A88C-DF6778497672}" type="presParOf" srcId="{535C6EC9-8098-42C5-8527-E62FF045E4EB}" destId="{187D4E8C-5C91-4D00-870C-2C45D4EA263C}" srcOrd="1" destOrd="0" presId="urn:microsoft.com/office/officeart/2005/8/layout/hList9"/>
    <dgm:cxn modelId="{E5C414ED-6B1F-4339-B32D-5E373057AB20}" type="presParOf" srcId="{FC66A233-6BBA-46AF-B2F6-28E379B158E2}" destId="{ADF61BBD-28F4-4815-BC7F-82CF00464E8B}" srcOrd="2" destOrd="0" presId="urn:microsoft.com/office/officeart/2005/8/layout/hList9"/>
    <dgm:cxn modelId="{4542C260-AAA1-4B3F-91FC-D5F397BBBCCA}" type="presParOf" srcId="{ADF61BBD-28F4-4815-BC7F-82CF00464E8B}" destId="{59179C9B-8BA4-4AC7-ACB1-A12DE00142E2}" srcOrd="0" destOrd="0" presId="urn:microsoft.com/office/officeart/2005/8/layout/hList9"/>
    <dgm:cxn modelId="{09B81699-6ACD-4219-A631-87B50E4EFB81}" type="presParOf" srcId="{ADF61BBD-28F4-4815-BC7F-82CF00464E8B}" destId="{4AE7D907-B6F4-4647-AB3F-ABE94C438AE8}" srcOrd="1" destOrd="0" presId="urn:microsoft.com/office/officeart/2005/8/layout/hList9"/>
    <dgm:cxn modelId="{201C0E7E-04A8-4B94-B17C-51919A703CE5}" type="presParOf" srcId="{FC66A233-6BBA-46AF-B2F6-28E379B158E2}" destId="{E50A9A83-9985-4184-A476-E3402BD8E76E}" srcOrd="3" destOrd="0" presId="urn:microsoft.com/office/officeart/2005/8/layout/hList9"/>
    <dgm:cxn modelId="{C7D6411F-88BA-414F-8B12-744388C4E03F}" type="presParOf" srcId="{E50A9A83-9985-4184-A476-E3402BD8E76E}" destId="{1877502C-A892-4DC0-ADA6-FA065097BB90}" srcOrd="0" destOrd="0" presId="urn:microsoft.com/office/officeart/2005/8/layout/hList9"/>
    <dgm:cxn modelId="{0204CF36-79B3-444D-90C0-F09DF81EA803}" type="presParOf" srcId="{E50A9A83-9985-4184-A476-E3402BD8E76E}" destId="{D685DD23-B321-4B5E-842F-394CB33239FA}" srcOrd="1" destOrd="0" presId="urn:microsoft.com/office/officeart/2005/8/layout/hList9"/>
    <dgm:cxn modelId="{C988D524-FC07-42EF-9338-1EDECACA13BB}" type="presParOf" srcId="{0DC7A063-583D-4B0F-88B2-BD54F95D95AF}" destId="{3845DB9A-BEF3-4D5D-B9C7-5FC0456401AC}" srcOrd="2" destOrd="0" presId="urn:microsoft.com/office/officeart/2005/8/layout/hList9"/>
    <dgm:cxn modelId="{534D6643-BEEB-4C9E-97FA-3F91D2D6A73C}" type="presParOf" srcId="{0DC7A063-583D-4B0F-88B2-BD54F95D95AF}" destId="{FC7ED273-8CFD-43C2-9C05-44FADF3E0637}" srcOrd="3" destOrd="0" presId="urn:microsoft.com/office/officeart/2005/8/layout/hList9"/>
    <dgm:cxn modelId="{01CA8CF5-EF3C-4513-ACA6-311715C914F6}" type="presParOf" srcId="{0DC7A063-583D-4B0F-88B2-BD54F95D95AF}" destId="{13C564B0-C27E-4ABA-AFDA-59E145B256BA}" srcOrd="4" destOrd="0" presId="urn:microsoft.com/office/officeart/2005/8/layout/hList9"/>
    <dgm:cxn modelId="{10E9650B-F8FD-4FE9-A5DA-8BC4D46DA51E}" type="presParOf" srcId="{0DC7A063-583D-4B0F-88B2-BD54F95D95AF}" destId="{6300E233-87DF-4270-9808-160BFEB8A5BE}" srcOrd="5" destOrd="0" presId="urn:microsoft.com/office/officeart/2005/8/layout/hList9"/>
    <dgm:cxn modelId="{BE329E26-6628-4226-8AF3-96B9515CCEAC}" type="presParOf" srcId="{0DC7A063-583D-4B0F-88B2-BD54F95D95AF}" destId="{6E53DEF7-499E-42EE-802D-59B2F8915392}" srcOrd="6" destOrd="0" presId="urn:microsoft.com/office/officeart/2005/8/layout/hList9"/>
    <dgm:cxn modelId="{76D6FDFB-A53B-4FC1-924E-FC2CC8443B4D}" type="presParOf" srcId="{6E53DEF7-499E-42EE-802D-59B2F8915392}" destId="{E08C30D1-35EA-4D05-9731-5D01E3FCBD09}" srcOrd="0" destOrd="0" presId="urn:microsoft.com/office/officeart/2005/8/layout/hList9"/>
    <dgm:cxn modelId="{F0DDB5E7-2C61-4F20-8994-BB722E6B19ED}" type="presParOf" srcId="{6E53DEF7-499E-42EE-802D-59B2F8915392}" destId="{2F3BD88A-9166-4A26-B941-B9BAEE1A11D5}" srcOrd="1" destOrd="0" presId="urn:microsoft.com/office/officeart/2005/8/layout/hList9"/>
    <dgm:cxn modelId="{3C4F4730-1546-4F4C-A6D5-2F9F0F13A11D}" type="presParOf" srcId="{2F3BD88A-9166-4A26-B941-B9BAEE1A11D5}" destId="{F660F4B9-35DB-4256-A868-A35C6DCCF6B2}" srcOrd="0" destOrd="0" presId="urn:microsoft.com/office/officeart/2005/8/layout/hList9"/>
    <dgm:cxn modelId="{D6417A16-F11D-4E91-8B3C-6913C67C589A}" type="presParOf" srcId="{2F3BD88A-9166-4A26-B941-B9BAEE1A11D5}" destId="{10C9E3CF-3A8F-4100-8ACD-91E2373197A2}" srcOrd="1" destOrd="0" presId="urn:microsoft.com/office/officeart/2005/8/layout/hList9"/>
    <dgm:cxn modelId="{CF45D3A2-4E1F-4986-8B93-4804EBB89765}" type="presParOf" srcId="{6E53DEF7-499E-42EE-802D-59B2F8915392}" destId="{60887C36-4733-46AC-A452-5444F6BC3B23}" srcOrd="2" destOrd="0" presId="urn:microsoft.com/office/officeart/2005/8/layout/hList9"/>
    <dgm:cxn modelId="{E4E45E12-3C34-4712-9929-C83F8EAF997A}" type="presParOf" srcId="{60887C36-4733-46AC-A452-5444F6BC3B23}" destId="{614EBA0E-D12B-447E-B378-B0FA2DEBEA2F}" srcOrd="0" destOrd="0" presId="urn:microsoft.com/office/officeart/2005/8/layout/hList9"/>
    <dgm:cxn modelId="{58DE8BEE-6A81-4BEE-B0B9-1A37C18C83E5}" type="presParOf" srcId="{60887C36-4733-46AC-A452-5444F6BC3B23}" destId="{B12AEB83-0A64-4B36-BF01-B2F834861BAA}" srcOrd="1" destOrd="0" presId="urn:microsoft.com/office/officeart/2005/8/layout/hList9"/>
    <dgm:cxn modelId="{A1DD4F2C-A3EC-4143-84C0-F4A445C6E2FB}" type="presParOf" srcId="{6E53DEF7-499E-42EE-802D-59B2F8915392}" destId="{3055F178-D8CA-413A-99F2-20C8231C0651}" srcOrd="3" destOrd="0" presId="urn:microsoft.com/office/officeart/2005/8/layout/hList9"/>
    <dgm:cxn modelId="{5FB28D83-F1C7-475B-B055-56BD90690B21}" type="presParOf" srcId="{3055F178-D8CA-413A-99F2-20C8231C0651}" destId="{68509703-D239-4E1B-8CF0-EF08079E1226}" srcOrd="0" destOrd="0" presId="urn:microsoft.com/office/officeart/2005/8/layout/hList9"/>
    <dgm:cxn modelId="{8E5FDF6E-ED8D-4583-B97E-DF50F082783E}" type="presParOf" srcId="{3055F178-D8CA-413A-99F2-20C8231C0651}" destId="{E1767793-EDD5-4203-A612-8120A71CA906}" srcOrd="1" destOrd="0" presId="urn:microsoft.com/office/officeart/2005/8/layout/hList9"/>
    <dgm:cxn modelId="{51756558-BE8E-4FD3-AC0D-4497394349FB}" type="presParOf" srcId="{0DC7A063-583D-4B0F-88B2-BD54F95D95AF}" destId="{69136330-53DB-4978-A56B-160862279381}" srcOrd="7" destOrd="0" presId="urn:microsoft.com/office/officeart/2005/8/layout/hList9"/>
    <dgm:cxn modelId="{463BDA8E-EE9A-4DD9-9BCE-161B1F67F3DC}" type="presParOf" srcId="{0DC7A063-583D-4B0F-88B2-BD54F95D95AF}" destId="{FD776C1E-557E-4553-9447-49B69EEC7907}" srcOrd="8" destOrd="0" presId="urn:microsoft.com/office/officeart/2005/8/layout/hList9"/>
    <dgm:cxn modelId="{8E9B270F-EF65-45B0-AE01-0B6979CC05FB}" type="presParOf" srcId="{0DC7A063-583D-4B0F-88B2-BD54F95D95AF}" destId="{FC2522F1-14BB-4B37-B60E-2E8A7E8A6C30}" srcOrd="9" destOrd="0" presId="urn:microsoft.com/office/officeart/2005/8/layout/hList9"/>
    <dgm:cxn modelId="{712E7EE8-5E00-4741-B164-39CB48E7DA45}" type="presParOf" srcId="{0DC7A063-583D-4B0F-88B2-BD54F95D95AF}" destId="{2C2F6211-85A7-47FE-9239-DE94DF41A263}" srcOrd="10" destOrd="0" presId="urn:microsoft.com/office/officeart/2005/8/layout/hList9"/>
    <dgm:cxn modelId="{D321F16B-B74C-4310-BA8D-26C2A3CC811B}" type="presParOf" srcId="{0DC7A063-583D-4B0F-88B2-BD54F95D95AF}" destId="{7B0C2EAE-70CB-4160-863D-210C3C66D5FD}" srcOrd="11" destOrd="0" presId="urn:microsoft.com/office/officeart/2005/8/layout/hList9"/>
    <dgm:cxn modelId="{141B82A1-9621-4700-B3ED-B1B3690B9D9E}" type="presParOf" srcId="{7B0C2EAE-70CB-4160-863D-210C3C66D5FD}" destId="{5AF3752E-55A6-443C-AD35-C49DF50A4566}" srcOrd="0" destOrd="0" presId="urn:microsoft.com/office/officeart/2005/8/layout/hList9"/>
    <dgm:cxn modelId="{D330E6EB-354A-4E11-AA7F-C7593F0F52FD}" type="presParOf" srcId="{7B0C2EAE-70CB-4160-863D-210C3C66D5FD}" destId="{53567A66-F0E9-4EF8-ADA9-764BA36AA6A9}" srcOrd="1" destOrd="0" presId="urn:microsoft.com/office/officeart/2005/8/layout/hList9"/>
    <dgm:cxn modelId="{9F6D58BA-7597-41FC-9315-C3E0F7AA36FA}" type="presParOf" srcId="{53567A66-F0E9-4EF8-ADA9-764BA36AA6A9}" destId="{AD2806AC-6A03-4F05-9F4D-F72EA0E56FBF}" srcOrd="0" destOrd="0" presId="urn:microsoft.com/office/officeart/2005/8/layout/hList9"/>
    <dgm:cxn modelId="{8AACAE2C-86BA-48B0-B902-9BE19F8F91DE}" type="presParOf" srcId="{53567A66-F0E9-4EF8-ADA9-764BA36AA6A9}" destId="{F8977219-728E-448F-AE8B-46B14F4F17DE}" srcOrd="1" destOrd="0" presId="urn:microsoft.com/office/officeart/2005/8/layout/hList9"/>
    <dgm:cxn modelId="{8F731A5A-C928-4D58-B3F1-3588BFFC05F1}" type="presParOf" srcId="{7B0C2EAE-70CB-4160-863D-210C3C66D5FD}" destId="{CD083F6E-4DBD-4CD4-B187-CAF5D044FD82}" srcOrd="2" destOrd="0" presId="urn:microsoft.com/office/officeart/2005/8/layout/hList9"/>
    <dgm:cxn modelId="{78CCCAE5-2462-40DF-AF47-E9582CC58FAB}" type="presParOf" srcId="{CD083F6E-4DBD-4CD4-B187-CAF5D044FD82}" destId="{87290C58-914D-49DC-8BC8-741586B8E46C}" srcOrd="0" destOrd="0" presId="urn:microsoft.com/office/officeart/2005/8/layout/hList9"/>
    <dgm:cxn modelId="{367BFD72-494C-4855-A704-B0AEE11FDAF6}" type="presParOf" srcId="{CD083F6E-4DBD-4CD4-B187-CAF5D044FD82}" destId="{F078516F-A3B7-4077-A34E-EAB4529D3720}" srcOrd="1" destOrd="0" presId="urn:microsoft.com/office/officeart/2005/8/layout/hList9"/>
    <dgm:cxn modelId="{E239456E-4447-4DA9-8063-EFD534AA7B47}" type="presParOf" srcId="{7B0C2EAE-70CB-4160-863D-210C3C66D5FD}" destId="{46A8623B-DC64-4ED6-B73D-98FEAB030508}" srcOrd="3" destOrd="0" presId="urn:microsoft.com/office/officeart/2005/8/layout/hList9"/>
    <dgm:cxn modelId="{CB72BBC3-E977-4762-9350-7FBBAC7B1612}" type="presParOf" srcId="{46A8623B-DC64-4ED6-B73D-98FEAB030508}" destId="{5314AADB-0AD3-4BAE-9F15-B0FE4F44C802}" srcOrd="0" destOrd="0" presId="urn:microsoft.com/office/officeart/2005/8/layout/hList9"/>
    <dgm:cxn modelId="{57B5682D-1374-40F2-BDA9-839A033E1E7A}" type="presParOf" srcId="{46A8623B-DC64-4ED6-B73D-98FEAB030508}" destId="{96624143-7928-48E9-817F-BC4A07250C32}" srcOrd="1" destOrd="0" presId="urn:microsoft.com/office/officeart/2005/8/layout/hList9"/>
    <dgm:cxn modelId="{5320FE3C-C09D-48E6-8E94-21635CA6EFE1}" type="presParOf" srcId="{0DC7A063-583D-4B0F-88B2-BD54F95D95AF}" destId="{FBCC4E74-37C0-494F-ABC0-7D18132E1437}" srcOrd="12" destOrd="0" presId="urn:microsoft.com/office/officeart/2005/8/layout/hList9"/>
    <dgm:cxn modelId="{4A0BDB5D-2494-4D34-AD93-883783AB8EA6}" type="presParOf" srcId="{0DC7A063-583D-4B0F-88B2-BD54F95D95AF}" destId="{89E6DA6E-7A23-44BD-8A99-378091FF741D}" srcOrd="13" destOrd="0" presId="urn:microsoft.com/office/officeart/2005/8/layout/hList9"/>
    <dgm:cxn modelId="{50761D38-5490-44C4-8E2E-121139AE342B}" type="presParOf" srcId="{0DC7A063-583D-4B0F-88B2-BD54F95D95AF}" destId="{E966790E-26B5-4EB8-981F-1094BF4B7611}" srcOrd="14" destOrd="0" presId="urn:microsoft.com/office/officeart/2005/8/layout/hList9"/>
    <dgm:cxn modelId="{58AC381D-B9E5-4199-9BF9-2413FE090569}" type="presParOf" srcId="{0DC7A063-583D-4B0F-88B2-BD54F95D95AF}" destId="{229B7655-E1F4-4CF5-84B8-30F0491D32B5}" srcOrd="15" destOrd="0" presId="urn:microsoft.com/office/officeart/2005/8/layout/hList9"/>
    <dgm:cxn modelId="{A6AB70AE-4DF9-486B-BF88-5FF9A1CF348D}" type="presParOf" srcId="{0DC7A063-583D-4B0F-88B2-BD54F95D95AF}" destId="{F85FFCDF-8E5F-492B-B22D-55A08EACE783}" srcOrd="16" destOrd="0" presId="urn:microsoft.com/office/officeart/2005/8/layout/hList9"/>
    <dgm:cxn modelId="{503AD137-249E-4BEC-A54F-5256AC48E7A5}" type="presParOf" srcId="{F85FFCDF-8E5F-492B-B22D-55A08EACE783}" destId="{600B3FB2-1315-4A84-8613-B445666BC7D2}" srcOrd="0" destOrd="0" presId="urn:microsoft.com/office/officeart/2005/8/layout/hList9"/>
    <dgm:cxn modelId="{481CC53E-76B0-460A-BE39-95FE8AD83231}" type="presParOf" srcId="{F85FFCDF-8E5F-492B-B22D-55A08EACE783}" destId="{E47C73E9-FBEE-4370-9B3F-E04EB7C4023A}" srcOrd="1" destOrd="0" presId="urn:microsoft.com/office/officeart/2005/8/layout/hList9"/>
    <dgm:cxn modelId="{F77E0CBA-7EBD-43F1-B910-4DD5FDA0C7D9}" type="presParOf" srcId="{E47C73E9-FBEE-4370-9B3F-E04EB7C4023A}" destId="{402C2C77-A32C-4D99-9940-12535E1181F2}" srcOrd="0" destOrd="0" presId="urn:microsoft.com/office/officeart/2005/8/layout/hList9"/>
    <dgm:cxn modelId="{8ADD43FB-9D2E-427A-9FB5-5AB303380E69}" type="presParOf" srcId="{E47C73E9-FBEE-4370-9B3F-E04EB7C4023A}" destId="{5B88A17E-EFF5-4A04-9CC9-D2131DA9ECCC}" srcOrd="1" destOrd="0" presId="urn:microsoft.com/office/officeart/2005/8/layout/hList9"/>
    <dgm:cxn modelId="{123F4328-41CA-427A-BE7B-3139929E1FE3}" type="presParOf" srcId="{F85FFCDF-8E5F-492B-B22D-55A08EACE783}" destId="{F3C2D87B-A5E7-46E2-B3D3-58E6D9562663}" srcOrd="2" destOrd="0" presId="urn:microsoft.com/office/officeart/2005/8/layout/hList9"/>
    <dgm:cxn modelId="{038F0A67-BAB0-4E1E-B649-D577AC56940B}" type="presParOf" srcId="{F3C2D87B-A5E7-46E2-B3D3-58E6D9562663}" destId="{3086D0BF-AAD1-4310-88ED-4D81A687BD50}" srcOrd="0" destOrd="0" presId="urn:microsoft.com/office/officeart/2005/8/layout/hList9"/>
    <dgm:cxn modelId="{EECA9623-D994-4199-89C1-B4C6FB29CF15}" type="presParOf" srcId="{F3C2D87B-A5E7-46E2-B3D3-58E6D9562663}" destId="{2B18CCD9-D6B1-4225-8D26-4BA691BB1837}" srcOrd="1" destOrd="0" presId="urn:microsoft.com/office/officeart/2005/8/layout/hList9"/>
    <dgm:cxn modelId="{8BF1D1D9-4B35-4065-8228-9CFAA3C2C396}" type="presParOf" srcId="{F85FFCDF-8E5F-492B-B22D-55A08EACE783}" destId="{42695411-194B-4168-951D-0616068C98E8}" srcOrd="3" destOrd="0" presId="urn:microsoft.com/office/officeart/2005/8/layout/hList9"/>
    <dgm:cxn modelId="{569B2B74-8D5C-4F48-96F8-0F8CDFC2775D}" type="presParOf" srcId="{42695411-194B-4168-951D-0616068C98E8}" destId="{690852BA-7101-4EAC-8FA7-DF38B0FFB910}" srcOrd="0" destOrd="0" presId="urn:microsoft.com/office/officeart/2005/8/layout/hList9"/>
    <dgm:cxn modelId="{79684DFD-D1A4-4AD7-B167-7006814EA4AF}" type="presParOf" srcId="{42695411-194B-4168-951D-0616068C98E8}" destId="{85DFD40F-C566-48BD-93FB-ACCED04CC30E}" srcOrd="1" destOrd="0" presId="urn:microsoft.com/office/officeart/2005/8/layout/hList9"/>
    <dgm:cxn modelId="{4CD15043-D7AF-4503-BFB6-AF7546EF7934}" type="presParOf" srcId="{F85FFCDF-8E5F-492B-B22D-55A08EACE783}" destId="{8DAEFF2D-FC92-41E4-AE0F-A6996D11F437}" srcOrd="4" destOrd="0" presId="urn:microsoft.com/office/officeart/2005/8/layout/hList9"/>
    <dgm:cxn modelId="{090FADB1-ABB6-4EA9-9ABF-229B6274A486}" type="presParOf" srcId="{8DAEFF2D-FC92-41E4-AE0F-A6996D11F437}" destId="{2BEBAE9A-8EF6-4A91-A1F1-184219402EC4}" srcOrd="0" destOrd="0" presId="urn:microsoft.com/office/officeart/2005/8/layout/hList9"/>
    <dgm:cxn modelId="{220ACB2E-7177-465C-A244-4BCDCC056B8E}" type="presParOf" srcId="{8DAEFF2D-FC92-41E4-AE0F-A6996D11F437}" destId="{E9278C93-5917-41C5-B773-63EB3C9ADA60}" srcOrd="1" destOrd="0" presId="urn:microsoft.com/office/officeart/2005/8/layout/hList9"/>
    <dgm:cxn modelId="{AB49A1FE-5F44-44D8-B424-49D067D6B3FD}" type="presParOf" srcId="{0DC7A063-583D-4B0F-88B2-BD54F95D95AF}" destId="{9051EF7D-7D6C-4B43-A6C4-239F9933C94D}" srcOrd="17" destOrd="0" presId="urn:microsoft.com/office/officeart/2005/8/layout/hList9"/>
    <dgm:cxn modelId="{7D888A56-D224-4AB8-ACCE-822472DBFF05}" type="presParOf" srcId="{0DC7A063-583D-4B0F-88B2-BD54F95D95AF}" destId="{7453D9C8-CD6E-4AA4-8A19-7F6F667528F0}" srcOrd="1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8AC4B-4CEC-41E5-AE19-47A4E2720563}">
      <dsp:nvSpPr>
        <dsp:cNvPr id="0" name=""/>
        <dsp:cNvSpPr/>
      </dsp:nvSpPr>
      <dsp:spPr>
        <a:xfrm>
          <a:off x="684986" y="339198"/>
          <a:ext cx="1266506" cy="844759"/>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Make Time Available for Studies</a:t>
          </a:r>
        </a:p>
      </dsp:txBody>
      <dsp:txXfrm>
        <a:off x="887627" y="339198"/>
        <a:ext cx="1063865" cy="844759"/>
      </dsp:txXfrm>
    </dsp:sp>
    <dsp:sp modelId="{59179C9B-8BA4-4AC7-ACB1-A12DE00142E2}">
      <dsp:nvSpPr>
        <dsp:cNvPr id="0" name=""/>
        <dsp:cNvSpPr/>
      </dsp:nvSpPr>
      <dsp:spPr>
        <a:xfrm>
          <a:off x="694833" y="1174200"/>
          <a:ext cx="1261224" cy="844759"/>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Grasp on Require-</a:t>
          </a:r>
          <a:r>
            <a:rPr lang="en-US" sz="1400" kern="1200" err="1"/>
            <a:t>ments</a:t>
          </a:r>
          <a:endParaRPr lang="en-US" sz="1400" kern="1200" dirty="0"/>
        </a:p>
      </dsp:txBody>
      <dsp:txXfrm>
        <a:off x="896629" y="1174200"/>
        <a:ext cx="1059428" cy="844759"/>
      </dsp:txXfrm>
    </dsp:sp>
    <dsp:sp modelId="{1877502C-A892-4DC0-ADA6-FA065097BB90}">
      <dsp:nvSpPr>
        <dsp:cNvPr id="0" name=""/>
        <dsp:cNvSpPr/>
      </dsp:nvSpPr>
      <dsp:spPr>
        <a:xfrm>
          <a:off x="689723" y="2014398"/>
          <a:ext cx="1266506" cy="844759"/>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dirty="0"/>
            <a:t>Communicate with Instructor</a:t>
          </a:r>
        </a:p>
      </dsp:txBody>
      <dsp:txXfrm>
        <a:off x="892364" y="2014398"/>
        <a:ext cx="1063865" cy="844759"/>
      </dsp:txXfrm>
    </dsp:sp>
    <dsp:sp modelId="{FC7ED273-8CFD-43C2-9C05-44FADF3E0637}">
      <dsp:nvSpPr>
        <dsp:cNvPr id="0" name=""/>
        <dsp:cNvSpPr/>
      </dsp:nvSpPr>
      <dsp:spPr>
        <a:xfrm>
          <a:off x="9516" y="1463"/>
          <a:ext cx="844337" cy="844337"/>
        </a:xfrm>
        <a:prstGeom prst="ellipse">
          <a:avLst/>
        </a:prstGeom>
        <a:gradFill rotWithShape="0">
          <a:gsLst>
            <a:gs pos="0">
              <a:srgbClr val="FF9933"/>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rgbClr val="000000"/>
              </a:solidFill>
            </a:rPr>
            <a:t>Academic</a:t>
          </a:r>
        </a:p>
      </dsp:txBody>
      <dsp:txXfrm>
        <a:off x="133166" y="125113"/>
        <a:ext cx="597037" cy="597037"/>
      </dsp:txXfrm>
    </dsp:sp>
    <dsp:sp modelId="{F660F4B9-35DB-4256-A868-A35C6DCCF6B2}">
      <dsp:nvSpPr>
        <dsp:cNvPr id="0" name=""/>
        <dsp:cNvSpPr/>
      </dsp:nvSpPr>
      <dsp:spPr>
        <a:xfrm>
          <a:off x="2780188" y="347020"/>
          <a:ext cx="1266506" cy="844759"/>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Collaborate with Peers</a:t>
          </a:r>
        </a:p>
      </dsp:txBody>
      <dsp:txXfrm>
        <a:off x="2982829" y="347020"/>
        <a:ext cx="1063865" cy="844759"/>
      </dsp:txXfrm>
    </dsp:sp>
    <dsp:sp modelId="{614EBA0E-D12B-447E-B378-B0FA2DEBEA2F}">
      <dsp:nvSpPr>
        <dsp:cNvPr id="0" name=""/>
        <dsp:cNvSpPr/>
      </dsp:nvSpPr>
      <dsp:spPr>
        <a:xfrm>
          <a:off x="2780188" y="1191780"/>
          <a:ext cx="1266506" cy="844759"/>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t>Aware of Resources</a:t>
          </a:r>
        </a:p>
      </dsp:txBody>
      <dsp:txXfrm>
        <a:off x="2982829" y="1191780"/>
        <a:ext cx="1063865" cy="844759"/>
      </dsp:txXfrm>
    </dsp:sp>
    <dsp:sp modelId="{68509703-D239-4E1B-8CF0-EF08079E1226}">
      <dsp:nvSpPr>
        <dsp:cNvPr id="0" name=""/>
        <dsp:cNvSpPr/>
      </dsp:nvSpPr>
      <dsp:spPr>
        <a:xfrm>
          <a:off x="2780188" y="2036539"/>
          <a:ext cx="1266506" cy="844759"/>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t>Inner Focus</a:t>
          </a:r>
        </a:p>
      </dsp:txBody>
      <dsp:txXfrm>
        <a:off x="2982829" y="2036539"/>
        <a:ext cx="1063865" cy="844759"/>
      </dsp:txXfrm>
    </dsp:sp>
    <dsp:sp modelId="{FD776C1E-557E-4553-9447-49B69EEC7907}">
      <dsp:nvSpPr>
        <dsp:cNvPr id="0" name=""/>
        <dsp:cNvSpPr/>
      </dsp:nvSpPr>
      <dsp:spPr>
        <a:xfrm>
          <a:off x="2120359" y="1463"/>
          <a:ext cx="844337" cy="844337"/>
        </a:xfrm>
        <a:prstGeom prst="ellipse">
          <a:avLst/>
        </a:prstGeom>
        <a:gradFill rotWithShape="0">
          <a:gsLst>
            <a:gs pos="0">
              <a:srgbClr val="F29000"/>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rgbClr val="000000"/>
              </a:solidFill>
            </a:rPr>
            <a:t>Academic</a:t>
          </a:r>
        </a:p>
      </dsp:txBody>
      <dsp:txXfrm>
        <a:off x="2244009" y="125113"/>
        <a:ext cx="597037" cy="597037"/>
      </dsp:txXfrm>
    </dsp:sp>
    <dsp:sp modelId="{AD2806AC-6A03-4F05-9F4D-F72EA0E56FBF}">
      <dsp:nvSpPr>
        <dsp:cNvPr id="0" name=""/>
        <dsp:cNvSpPr/>
      </dsp:nvSpPr>
      <dsp:spPr>
        <a:xfrm>
          <a:off x="4906673" y="339198"/>
          <a:ext cx="1266506" cy="1303945"/>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Consistency – Patient w/ Changes</a:t>
          </a:r>
        </a:p>
      </dsp:txBody>
      <dsp:txXfrm>
        <a:off x="5109314" y="339198"/>
        <a:ext cx="1063865" cy="1303945"/>
      </dsp:txXfrm>
    </dsp:sp>
    <dsp:sp modelId="{87290C58-914D-49DC-8BC8-741586B8E46C}">
      <dsp:nvSpPr>
        <dsp:cNvPr id="0" name=""/>
        <dsp:cNvSpPr/>
      </dsp:nvSpPr>
      <dsp:spPr>
        <a:xfrm>
          <a:off x="4906673" y="1606253"/>
          <a:ext cx="1266506" cy="844759"/>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t>Initiate 1</a:t>
          </a:r>
          <a:r>
            <a:rPr lang="en-US" sz="1600" kern="1200" baseline="30000" dirty="0"/>
            <a:t>st</a:t>
          </a:r>
          <a:r>
            <a:rPr lang="en-US" sz="1600" kern="1200" dirty="0"/>
            <a:t> Contact </a:t>
          </a:r>
        </a:p>
      </dsp:txBody>
      <dsp:txXfrm>
        <a:off x="5109314" y="1606253"/>
        <a:ext cx="1063865" cy="844759"/>
      </dsp:txXfrm>
    </dsp:sp>
    <dsp:sp modelId="{5314AADB-0AD3-4BAE-9F15-B0FE4F44C802}">
      <dsp:nvSpPr>
        <dsp:cNvPr id="0" name=""/>
        <dsp:cNvSpPr/>
      </dsp:nvSpPr>
      <dsp:spPr>
        <a:xfrm>
          <a:off x="4913170" y="2444060"/>
          <a:ext cx="1266506" cy="1038251"/>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Relate w/ Advisor</a:t>
          </a:r>
        </a:p>
      </dsp:txBody>
      <dsp:txXfrm>
        <a:off x="5115811" y="2444060"/>
        <a:ext cx="1063865" cy="1038251"/>
      </dsp:txXfrm>
    </dsp:sp>
    <dsp:sp modelId="{89E6DA6E-7A23-44BD-8A99-378091FF741D}">
      <dsp:nvSpPr>
        <dsp:cNvPr id="0" name=""/>
        <dsp:cNvSpPr/>
      </dsp:nvSpPr>
      <dsp:spPr>
        <a:xfrm>
          <a:off x="4231203" y="1463"/>
          <a:ext cx="844337" cy="844337"/>
        </a:xfrm>
        <a:prstGeom prst="ellipse">
          <a:avLst/>
        </a:prstGeom>
        <a:gradFill rotWithShape="0">
          <a:gsLst>
            <a:gs pos="0">
              <a:srgbClr val="000000"/>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solidFill>
            </a:rPr>
            <a:t>Advising</a:t>
          </a:r>
        </a:p>
      </dsp:txBody>
      <dsp:txXfrm>
        <a:off x="4354853" y="125113"/>
        <a:ext cx="597037" cy="597037"/>
      </dsp:txXfrm>
    </dsp:sp>
    <dsp:sp modelId="{402C2C77-A32C-4D99-9940-12535E1181F2}">
      <dsp:nvSpPr>
        <dsp:cNvPr id="0" name=""/>
        <dsp:cNvSpPr/>
      </dsp:nvSpPr>
      <dsp:spPr>
        <a:xfrm>
          <a:off x="7017516" y="339198"/>
          <a:ext cx="1266506" cy="844759"/>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t>Academic Resources</a:t>
          </a:r>
        </a:p>
      </dsp:txBody>
      <dsp:txXfrm>
        <a:off x="7220157" y="339198"/>
        <a:ext cx="1063865" cy="844759"/>
      </dsp:txXfrm>
    </dsp:sp>
    <dsp:sp modelId="{3086D0BF-AAD1-4310-88ED-4D81A687BD50}">
      <dsp:nvSpPr>
        <dsp:cNvPr id="0" name=""/>
        <dsp:cNvSpPr/>
      </dsp:nvSpPr>
      <dsp:spPr>
        <a:xfrm>
          <a:off x="7017516" y="1183957"/>
          <a:ext cx="1266506" cy="844759"/>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Research/ References</a:t>
          </a:r>
        </a:p>
      </dsp:txBody>
      <dsp:txXfrm>
        <a:off x="7220157" y="1183957"/>
        <a:ext cx="1063865" cy="844759"/>
      </dsp:txXfrm>
    </dsp:sp>
    <dsp:sp modelId="{690852BA-7101-4EAC-8FA7-DF38B0FFB910}">
      <dsp:nvSpPr>
        <dsp:cNvPr id="0" name=""/>
        <dsp:cNvSpPr/>
      </dsp:nvSpPr>
      <dsp:spPr>
        <a:xfrm>
          <a:off x="7017516" y="2028717"/>
          <a:ext cx="1266506" cy="844759"/>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Technology</a:t>
          </a:r>
        </a:p>
      </dsp:txBody>
      <dsp:txXfrm>
        <a:off x="7220157" y="2028717"/>
        <a:ext cx="1063865" cy="844759"/>
      </dsp:txXfrm>
    </dsp:sp>
    <dsp:sp modelId="{2BEBAE9A-8EF6-4A91-A1F1-184219402EC4}">
      <dsp:nvSpPr>
        <dsp:cNvPr id="0" name=""/>
        <dsp:cNvSpPr/>
      </dsp:nvSpPr>
      <dsp:spPr>
        <a:xfrm>
          <a:off x="7017516" y="2873476"/>
          <a:ext cx="1266506" cy="844759"/>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t>Finances</a:t>
          </a:r>
        </a:p>
      </dsp:txBody>
      <dsp:txXfrm>
        <a:off x="7220157" y="2873476"/>
        <a:ext cx="1063865" cy="844759"/>
      </dsp:txXfrm>
    </dsp:sp>
    <dsp:sp modelId="{7453D9C8-CD6E-4AA4-8A19-7F6F667528F0}">
      <dsp:nvSpPr>
        <dsp:cNvPr id="0" name=""/>
        <dsp:cNvSpPr/>
      </dsp:nvSpPr>
      <dsp:spPr>
        <a:xfrm>
          <a:off x="6342046" y="1463"/>
          <a:ext cx="844337" cy="844337"/>
        </a:xfrm>
        <a:prstGeom prst="ellipse">
          <a:avLst/>
        </a:prstGeom>
        <a:gradFill rotWithShape="0">
          <a:gsLst>
            <a:gs pos="0">
              <a:srgbClr val="000000"/>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en-US" sz="900" b="1" kern="1200" dirty="0"/>
            <a:t>Support</a:t>
          </a:r>
        </a:p>
      </dsp:txBody>
      <dsp:txXfrm>
        <a:off x="6465696" y="125113"/>
        <a:ext cx="597037" cy="597037"/>
      </dsp:txXfrm>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ABA2175-B916-AC47-9950-9DB23DCEE8A0}" type="datetimeFigureOut">
              <a:rPr lang="en-US" smtClean="0"/>
              <a:t>10/21/2019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D19739-17C1-2540-A6B5-0ADA05FBC18A}" type="slidenum">
              <a:rPr lang="en-US" smtClean="0"/>
              <a:t>‹#›</a:t>
            </a:fld>
            <a:endParaRPr lang="en-US"/>
          </a:p>
        </p:txBody>
      </p:sp>
    </p:spTree>
    <p:extLst>
      <p:ext uri="{BB962C8B-B14F-4D97-AF65-F5344CB8AC3E}">
        <p14:creationId xmlns:p14="http://schemas.microsoft.com/office/powerpoint/2010/main" val="35045126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5514DB-9031-8C41-90F2-198019955CAF}" type="datetimeFigureOut">
              <a:rPr lang="en-US" smtClean="0"/>
              <a:t>10/21/2019</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CC7DBA-AB27-AD4D-84C5-9771C56A1BA9}" type="slidenum">
              <a:rPr lang="en-US" smtClean="0"/>
              <a:t>‹#›</a:t>
            </a:fld>
            <a:endParaRPr lang="en-US"/>
          </a:p>
        </p:txBody>
      </p:sp>
    </p:spTree>
    <p:extLst>
      <p:ext uri="{BB962C8B-B14F-4D97-AF65-F5344CB8AC3E}">
        <p14:creationId xmlns:p14="http://schemas.microsoft.com/office/powerpoint/2010/main" val="114804470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CC7DBA-AB27-AD4D-84C5-9771C56A1BA9}" type="slidenum">
              <a:rPr lang="en-US" smtClean="0"/>
              <a:t>1</a:t>
            </a:fld>
            <a:endParaRPr lang="en-US"/>
          </a:p>
        </p:txBody>
      </p:sp>
    </p:spTree>
    <p:extLst>
      <p:ext uri="{BB962C8B-B14F-4D97-AF65-F5344CB8AC3E}">
        <p14:creationId xmlns:p14="http://schemas.microsoft.com/office/powerpoint/2010/main" val="2169062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CC7DBA-AB27-AD4D-84C5-9771C56A1BA9}" type="slidenum">
              <a:rPr lang="en-US" smtClean="0"/>
              <a:t>2</a:t>
            </a:fld>
            <a:endParaRPr lang="en-US"/>
          </a:p>
        </p:txBody>
      </p:sp>
    </p:spTree>
    <p:extLst>
      <p:ext uri="{BB962C8B-B14F-4D97-AF65-F5344CB8AC3E}">
        <p14:creationId xmlns:p14="http://schemas.microsoft.com/office/powerpoint/2010/main" val="3028485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CC7DBA-AB27-AD4D-84C5-9771C56A1BA9}" type="slidenum">
              <a:rPr lang="en-US" smtClean="0"/>
              <a:t>3</a:t>
            </a:fld>
            <a:endParaRPr lang="en-US"/>
          </a:p>
        </p:txBody>
      </p:sp>
    </p:spTree>
    <p:extLst>
      <p:ext uri="{BB962C8B-B14F-4D97-AF65-F5344CB8AC3E}">
        <p14:creationId xmlns:p14="http://schemas.microsoft.com/office/powerpoint/2010/main" val="1547649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301625"/>
            <a:ext cx="2660650" cy="1663700"/>
          </a:xfrm>
        </p:spPr>
      </p:sp>
      <p:sp>
        <p:nvSpPr>
          <p:cNvPr id="3" name="Notes Placeholder 2"/>
          <p:cNvSpPr>
            <a:spLocks noGrp="1"/>
          </p:cNvSpPr>
          <p:nvPr>
            <p:ph type="body" idx="1"/>
          </p:nvPr>
        </p:nvSpPr>
        <p:spPr>
          <a:xfrm>
            <a:off x="389467" y="2116840"/>
            <a:ext cx="6231467" cy="7106535"/>
          </a:xfrm>
        </p:spPr>
        <p:txBody>
          <a:bodyPr>
            <a:normAutofit fontScale="92500" lnSpcReduction="20000"/>
          </a:bodyPr>
          <a:lstStyle/>
          <a:p>
            <a:r>
              <a:rPr lang="en-US" sz="1400" dirty="0"/>
              <a:t>Seek to Understand BEFORE Being Understood</a:t>
            </a:r>
          </a:p>
          <a:p>
            <a:pPr lvl="1"/>
            <a:endParaRPr lang="en-US" sz="1400" dirty="0"/>
          </a:p>
          <a:p>
            <a:pPr lvl="1"/>
            <a:r>
              <a:rPr lang="en-US" sz="1400" dirty="0"/>
              <a:t>You aint home…  </a:t>
            </a:r>
            <a:r>
              <a:rPr lang="en-US" sz="1200" b="1" i="0" kern="1200" dirty="0">
                <a:solidFill>
                  <a:schemeClr val="tx1"/>
                </a:solidFill>
                <a:effectLst/>
                <a:latin typeface="+mn-lt"/>
                <a:ea typeface="+mn-ea"/>
                <a:cs typeface="+mn-cs"/>
              </a:rPr>
              <a:t>Landsman, J. (2006). </a:t>
            </a:r>
            <a:r>
              <a:rPr lang="en-US" sz="1200" b="1" i="1" kern="1200" dirty="0">
                <a:solidFill>
                  <a:schemeClr val="tx1"/>
                </a:solidFill>
                <a:effectLst/>
                <a:latin typeface="+mn-lt"/>
                <a:ea typeface="+mn-ea"/>
                <a:cs typeface="+mn-cs"/>
              </a:rPr>
              <a:t>White teachers, diverse classrooms a guide to building inclusive schools, promoting high expectations, and eliminating racism</a:t>
            </a:r>
            <a:endParaRPr lang="en-US" sz="1400" dirty="0"/>
          </a:p>
          <a:p>
            <a:pPr lvl="0"/>
            <a:r>
              <a:rPr lang="en-US" sz="1400" dirty="0"/>
              <a:t>If I’ve never been to your house before, can I come in on my first visit and begin to rearrange your furniture, change to channeling television, go to your cabinets and refrigerator to find what I want to eat, without some type of fight or resistance from you?  If you come into a students’ world, and you’ve never dwelled</a:t>
            </a:r>
            <a:r>
              <a:rPr lang="en-US" sz="1400" baseline="0" dirty="0"/>
              <a:t> in their situation</a:t>
            </a:r>
            <a:r>
              <a:rPr lang="en-US" sz="1400" dirty="0"/>
              <a:t>, you won’t understand the nuances of the culture.  Additionally, if you don’t look like the students your serving, then it is initially assumed that you are an outsider and that the area that that school was located is not your home.  Therefore,</a:t>
            </a:r>
            <a:r>
              <a:rPr lang="en-US" sz="1400" baseline="0" dirty="0"/>
              <a:t> you’re going to meet resistance, if you come into that students’ circle of life and begin to develop rules, policies, and procedures that are not culturally sensitive to the norms of their experience.</a:t>
            </a:r>
          </a:p>
          <a:p>
            <a:pPr lvl="0"/>
            <a:endParaRPr lang="en-US" sz="1400" dirty="0"/>
          </a:p>
          <a:p>
            <a:pPr lvl="1"/>
            <a:r>
              <a:rPr lang="en-US" sz="1400" dirty="0"/>
              <a:t>Ask Questions without having an answer in mind…   </a:t>
            </a:r>
            <a:r>
              <a:rPr lang="en-US" sz="1200" b="1" i="0" kern="1200" dirty="0">
                <a:solidFill>
                  <a:schemeClr val="tx1"/>
                </a:solidFill>
                <a:effectLst/>
                <a:latin typeface="+mn-lt"/>
                <a:ea typeface="+mn-ea"/>
                <a:cs typeface="+mn-cs"/>
              </a:rPr>
              <a:t>Landsman, J. (2006). </a:t>
            </a:r>
            <a:r>
              <a:rPr lang="en-US" sz="1200" b="1" i="1" kern="1200" dirty="0">
                <a:solidFill>
                  <a:schemeClr val="tx1"/>
                </a:solidFill>
                <a:effectLst/>
                <a:latin typeface="+mn-lt"/>
                <a:ea typeface="+mn-ea"/>
                <a:cs typeface="+mn-cs"/>
              </a:rPr>
              <a:t>White teachers, diverse classrooms a guide to building inclusive schools, promoting high expectations, and eliminating racism</a:t>
            </a:r>
            <a:endParaRPr lang="en-US" sz="1400" dirty="0"/>
          </a:p>
          <a:p>
            <a:pPr lvl="0"/>
            <a:r>
              <a:rPr lang="en-US" sz="1400" dirty="0"/>
              <a:t>If you don’t know the nuances of the cultures of the students that you are serving, ask them.  But don’t ask them with the intention of selling them a better way (your way).  Ask them because you really want to know.  After all, as </a:t>
            </a:r>
            <a:r>
              <a:rPr lang="en-US" sz="1400" baseline="0" dirty="0"/>
              <a:t>educators we should be cultured and have intelligent and respectful acceptance of others.  We should practice ways to communicate expectations while accounting for the diversity of the learners in our classrooms.</a:t>
            </a:r>
          </a:p>
          <a:p>
            <a:pPr lvl="0"/>
            <a:endParaRPr lang="en-US" sz="1400" dirty="0"/>
          </a:p>
          <a:p>
            <a:pPr lvl="1"/>
            <a:r>
              <a:rPr kumimoji="0" lang="en-US" sz="1400" b="1" i="1" u="sng" strike="noStrike" kern="1200" cap="none" spc="0" normalizeH="0" baseline="0" noProof="0" dirty="0">
                <a:ln>
                  <a:noFill/>
                </a:ln>
                <a:solidFill>
                  <a:srgbClr val="FF0000"/>
                </a:solidFill>
                <a:effectLst/>
                <a:uLnTx/>
                <a:uFillTx/>
                <a:latin typeface="+mn-lt"/>
                <a:ea typeface="+mn-ea"/>
                <a:cs typeface="+mn-cs"/>
              </a:rPr>
              <a:t>(POLL QUESTION – POWER vs AUTHORITY)</a:t>
            </a:r>
            <a:r>
              <a:rPr kumimoji="0" lang="en-US" sz="1400" b="0" i="0" u="none" strike="noStrike" kern="1200" cap="none" spc="0" normalizeH="0" baseline="0" noProof="0" dirty="0">
                <a:ln>
                  <a:noFill/>
                </a:ln>
                <a:solidFill>
                  <a:srgbClr val="FF0000"/>
                </a:solidFill>
                <a:effectLst/>
                <a:uLnTx/>
                <a:uFillTx/>
                <a:latin typeface="+mn-lt"/>
                <a:ea typeface="+mn-ea"/>
                <a:cs typeface="+mn-cs"/>
              </a:rPr>
              <a:t>   </a:t>
            </a:r>
            <a:r>
              <a:rPr lang="en-US" sz="1400" dirty="0"/>
              <a:t>Exert authority not power.. (</a:t>
            </a:r>
            <a:r>
              <a:rPr lang="en-US" sz="1200" b="1" i="1" kern="1200" dirty="0">
                <a:solidFill>
                  <a:schemeClr val="tx1"/>
                </a:solidFill>
                <a:effectLst/>
                <a:latin typeface="+mn-lt"/>
                <a:ea typeface="+mn-ea"/>
                <a:cs typeface="+mn-cs"/>
              </a:rPr>
              <a:t>Engaging students with poverty in mind: Practical strategies for raising achievement</a:t>
            </a:r>
            <a:r>
              <a:rPr lang="en-US" sz="1200" b="1" i="0" kern="1200" dirty="0">
                <a:solidFill>
                  <a:schemeClr val="tx1"/>
                </a:solidFill>
                <a:effectLst/>
                <a:latin typeface="+mn-lt"/>
                <a:ea typeface="+mn-ea"/>
                <a:cs typeface="+mn-cs"/>
              </a:rPr>
              <a:t>.)</a:t>
            </a:r>
            <a:endParaRPr lang="en-US" sz="1400" dirty="0"/>
          </a:p>
          <a:p>
            <a:pPr lvl="0"/>
            <a:r>
              <a:rPr lang="en-US" sz="1400" dirty="0"/>
              <a:t>A speeding car stops for a police officer standing in the middle the street not because that officer has the power to stop the car, but because the officer has the authority to cause tremendous consequences to the driver,</a:t>
            </a:r>
            <a:r>
              <a:rPr lang="en-US" sz="1400" baseline="0" dirty="0"/>
              <a:t> if they do not stop.  Don’t wrestle with students to show how powerful you are.  Share your power so that you can emphasize your authority.  Allowing students leeway for life issues, returning an assignment that was done incorrectly so the student can correct it, making yourself available by phone when emails aren’t doing the trick, restating directions to assignments, providing examples to jumpstart and guide thinking are all examples of sharing your power to emphasize your authority.  As long as your students are continuing to work on the concepts, and content that you introduced to them and can show mastery of that content, isn’t the inconvenience of sharing your power worth the fact that your students are on track with the objectives which are the reason they are in your classroom in the first place.  Sharing your power, builds trust with your students, and with non-traditional students, that is better than gold.</a:t>
            </a:r>
          </a:p>
          <a:p>
            <a:pPr lvl="0"/>
            <a:endParaRPr lang="en-US" sz="1400" baseline="0" dirty="0"/>
          </a:p>
          <a:p>
            <a:pPr lvl="0"/>
            <a:endParaRPr lang="en-US" sz="1400" dirty="0"/>
          </a:p>
          <a:p>
            <a:endParaRPr lang="en-US" sz="1100" dirty="0"/>
          </a:p>
        </p:txBody>
      </p:sp>
      <p:sp>
        <p:nvSpPr>
          <p:cNvPr id="4" name="Slide Number Placeholder 3"/>
          <p:cNvSpPr>
            <a:spLocks noGrp="1"/>
          </p:cNvSpPr>
          <p:nvPr>
            <p:ph type="sldNum" sz="quarter" idx="10"/>
          </p:nvPr>
        </p:nvSpPr>
        <p:spPr/>
        <p:txBody>
          <a:bodyPr/>
          <a:lstStyle/>
          <a:p>
            <a:fld id="{E0E714B7-AD52-4B2C-9FC5-09F54E7509C4}" type="slidenum">
              <a:rPr lang="en-US" smtClean="0"/>
              <a:pPr/>
              <a:t>8</a:t>
            </a:fld>
            <a:endParaRPr lang="en-US"/>
          </a:p>
        </p:txBody>
      </p:sp>
    </p:spTree>
    <p:extLst>
      <p:ext uri="{BB962C8B-B14F-4D97-AF65-F5344CB8AC3E}">
        <p14:creationId xmlns:p14="http://schemas.microsoft.com/office/powerpoint/2010/main" val="3946499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3308808"/>
            <a:ext cx="9144000" cy="240619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57200" y="1828463"/>
            <a:ext cx="8229600" cy="1225021"/>
          </a:xfrm>
        </p:spPr>
        <p:txBody>
          <a:bodyPr/>
          <a:lstStyle>
            <a:lvl1pPr algn="l">
              <a:defRPr/>
            </a:lvl1pPr>
          </a:lstStyle>
          <a:p>
            <a:r>
              <a:rPr lang="en-US" dirty="0"/>
              <a:t>Click to edit Master title style</a:t>
            </a:r>
          </a:p>
        </p:txBody>
      </p:sp>
      <p:sp>
        <p:nvSpPr>
          <p:cNvPr id="3" name="Subtitle 2"/>
          <p:cNvSpPr>
            <a:spLocks noGrp="1"/>
          </p:cNvSpPr>
          <p:nvPr>
            <p:ph type="subTitle" idx="1"/>
          </p:nvPr>
        </p:nvSpPr>
        <p:spPr>
          <a:xfrm>
            <a:off x="457200" y="3581135"/>
            <a:ext cx="6400800" cy="14605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Los Angeles Southwest College – dRnewt2 © 2019</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226CCDC-3057-A845-8B73-831E010D3BA8}" type="slidenum">
              <a:rPr lang="en-US" smtClean="0"/>
              <a:pPr/>
              <a:t>‹#›</a:t>
            </a:fld>
            <a:endParaRPr lang="en-US" dirty="0"/>
          </a:p>
        </p:txBody>
      </p:sp>
    </p:spTree>
    <p:extLst>
      <p:ext uri="{BB962C8B-B14F-4D97-AF65-F5344CB8AC3E}">
        <p14:creationId xmlns:p14="http://schemas.microsoft.com/office/powerpoint/2010/main" val="449235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Los Angeles Southwest College – dRnewt2 © 2019</a:t>
            </a:r>
            <a:endParaRPr lang="en-US" dirty="0"/>
          </a:p>
        </p:txBody>
      </p:sp>
      <p:sp>
        <p:nvSpPr>
          <p:cNvPr id="7" name="Slide Number Placeholder 6"/>
          <p:cNvSpPr>
            <a:spLocks noGrp="1"/>
          </p:cNvSpPr>
          <p:nvPr>
            <p:ph type="sldNum" sz="quarter" idx="12"/>
          </p:nvPr>
        </p:nvSpPr>
        <p:spPr/>
        <p:txBody>
          <a:bodyPr/>
          <a:lstStyle/>
          <a:p>
            <a:fld id="{0226CCDC-3057-A845-8B73-831E010D3BA8}" type="slidenum">
              <a:rPr lang="en-US" smtClean="0"/>
              <a:t>‹#›</a:t>
            </a:fld>
            <a:endParaRPr lang="en-US"/>
          </a:p>
        </p:txBody>
      </p:sp>
    </p:spTree>
    <p:extLst>
      <p:ext uri="{BB962C8B-B14F-4D97-AF65-F5344CB8AC3E}">
        <p14:creationId xmlns:p14="http://schemas.microsoft.com/office/powerpoint/2010/main" val="240808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Los Angeles Southwest College – dRnewt2 © 2019</a:t>
            </a:r>
            <a:endParaRPr lang="en-US" dirty="0"/>
          </a:p>
        </p:txBody>
      </p:sp>
      <p:sp>
        <p:nvSpPr>
          <p:cNvPr id="7" name="Slide Number Placeholder 6"/>
          <p:cNvSpPr>
            <a:spLocks noGrp="1"/>
          </p:cNvSpPr>
          <p:nvPr>
            <p:ph type="sldNum" sz="quarter" idx="12"/>
          </p:nvPr>
        </p:nvSpPr>
        <p:spPr/>
        <p:txBody>
          <a:bodyPr/>
          <a:lstStyle/>
          <a:p>
            <a:fld id="{0226CCDC-3057-A845-8B73-831E010D3BA8}" type="slidenum">
              <a:rPr lang="en-US" smtClean="0"/>
              <a:t>‹#›</a:t>
            </a:fld>
            <a:endParaRPr lang="en-US"/>
          </a:p>
        </p:txBody>
      </p:sp>
    </p:spTree>
    <p:extLst>
      <p:ext uri="{BB962C8B-B14F-4D97-AF65-F5344CB8AC3E}">
        <p14:creationId xmlns:p14="http://schemas.microsoft.com/office/powerpoint/2010/main" val="1457029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0226CCDC-3057-A845-8B73-831E010D3BA8}" type="slidenum">
              <a:rPr lang="en-US" smtClean="0"/>
              <a:t>‹#›</a:t>
            </a:fld>
            <a:endParaRPr lang="en-US"/>
          </a:p>
        </p:txBody>
      </p:sp>
    </p:spTree>
    <p:extLst>
      <p:ext uri="{BB962C8B-B14F-4D97-AF65-F5344CB8AC3E}">
        <p14:creationId xmlns:p14="http://schemas.microsoft.com/office/powerpoint/2010/main" val="2661000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Picture 6" descr="Ashford PP Temp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2217" y="267020"/>
            <a:ext cx="6778164" cy="952500"/>
          </a:xfrm>
        </p:spPr>
        <p:txBody>
          <a:bodyPr>
            <a:noAutofit/>
          </a:bodyPr>
          <a:lstStyle>
            <a:lvl1pPr algn="l">
              <a:defRPr sz="3333" cap="all">
                <a:solidFill>
                  <a:schemeClr val="tx1"/>
                </a:solidFill>
                <a:latin typeface="Arial"/>
                <a:cs typeface="Arial"/>
              </a:defRPr>
            </a:lvl1pPr>
          </a:lstStyle>
          <a:p>
            <a:r>
              <a:rPr lang="en-US"/>
              <a:t>Click to edit Master title style</a:t>
            </a:r>
            <a:endParaRPr lang="en-US" dirty="0"/>
          </a:p>
        </p:txBody>
      </p:sp>
      <p:sp>
        <p:nvSpPr>
          <p:cNvPr id="11" name="Text Placeholder 3"/>
          <p:cNvSpPr>
            <a:spLocks noGrp="1"/>
          </p:cNvSpPr>
          <p:nvPr>
            <p:ph type="body" sz="half" idx="10"/>
          </p:nvPr>
        </p:nvSpPr>
        <p:spPr>
          <a:xfrm>
            <a:off x="382217" y="1266555"/>
            <a:ext cx="6778164" cy="2634159"/>
          </a:xfrm>
        </p:spPr>
        <p:txBody>
          <a:bodyPr>
            <a:noAutofit/>
          </a:bodyPr>
          <a:lstStyle>
            <a:lvl1pPr marL="0" indent="0">
              <a:buNone/>
              <a:defRPr sz="1333" cap="none">
                <a:solidFill>
                  <a:srgbClr val="621B4B"/>
                </a:solidFill>
                <a:latin typeface="Georgia"/>
                <a:cs typeface="Georgia"/>
              </a:defRPr>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Tree>
    <p:extLst>
      <p:ext uri="{BB962C8B-B14F-4D97-AF65-F5344CB8AC3E}">
        <p14:creationId xmlns:p14="http://schemas.microsoft.com/office/powerpoint/2010/main" val="3289270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gradFill>
          <a:gsLst>
            <a:gs pos="0">
              <a:schemeClr val="bg1">
                <a:lumMod val="50000"/>
              </a:schemeClr>
            </a:gs>
            <a:gs pos="100000">
              <a:schemeClr val="bg1"/>
            </a:gs>
          </a:gsLst>
          <a:lin ang="16200000" scaled="0"/>
        </a:gradFill>
        <a:effectLst/>
      </p:bgPr>
    </p:bg>
    <p:spTree>
      <p:nvGrpSpPr>
        <p:cNvPr id="1" name=""/>
        <p:cNvGrpSpPr/>
        <p:nvPr/>
      </p:nvGrpSpPr>
      <p:grpSpPr>
        <a:xfrm>
          <a:off x="0" y="0"/>
          <a:ext cx="0" cy="0"/>
          <a:chOff x="0" y="0"/>
          <a:chExt cx="0" cy="0"/>
        </a:xfrm>
      </p:grpSpPr>
      <p:sp>
        <p:nvSpPr>
          <p:cNvPr id="4" name="Rectangle 3"/>
          <p:cNvSpPr/>
          <p:nvPr userDrawn="1"/>
        </p:nvSpPr>
        <p:spPr>
          <a:xfrm>
            <a:off x="0" y="5166360"/>
            <a:ext cx="9144000" cy="548639"/>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57200" y="1828463"/>
            <a:ext cx="8229600" cy="1225021"/>
          </a:xfrm>
        </p:spPr>
        <p:txBody>
          <a:bodyPr/>
          <a:lstStyle>
            <a:lvl1pPr algn="l">
              <a:defRPr>
                <a:solidFill>
                  <a:schemeClr val="tx2">
                    <a:lumMod val="50000"/>
                  </a:schemeClr>
                </a:solidFill>
              </a:defRPr>
            </a:lvl1pPr>
          </a:lstStyle>
          <a:p>
            <a:r>
              <a:rPr lang="en-US" dirty="0"/>
              <a:t>Click to edit Master title style</a:t>
            </a:r>
          </a:p>
        </p:txBody>
      </p:sp>
      <p:sp>
        <p:nvSpPr>
          <p:cNvPr id="3" name="Subtitle 2"/>
          <p:cNvSpPr>
            <a:spLocks noGrp="1"/>
          </p:cNvSpPr>
          <p:nvPr>
            <p:ph type="subTitle" idx="1"/>
          </p:nvPr>
        </p:nvSpPr>
        <p:spPr>
          <a:xfrm>
            <a:off x="457200" y="3218603"/>
            <a:ext cx="6400800" cy="14605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Los Angeles Southwest College – dRnewt2 © 2019</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226CCDC-3057-A845-8B73-831E010D3BA8}"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srcRect/>
          <a:stretch>
            <a:fillRect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039812"/>
            <a:ext cx="8229600" cy="952500"/>
          </a:xfrm>
          <a:noFill/>
        </p:spPr>
        <p:txBody>
          <a:bodyPr/>
          <a:lstStyle/>
          <a:p>
            <a:r>
              <a:rPr lang="en-US" dirty="0"/>
              <a:t>Click to edit Master title style</a:t>
            </a:r>
          </a:p>
        </p:txBody>
      </p:sp>
      <p:sp>
        <p:nvSpPr>
          <p:cNvPr id="3" name="Content Placeholder 2"/>
          <p:cNvSpPr>
            <a:spLocks noGrp="1"/>
          </p:cNvSpPr>
          <p:nvPr>
            <p:ph idx="1"/>
          </p:nvPr>
        </p:nvSpPr>
        <p:spPr>
          <a:xfrm>
            <a:off x="457200" y="1992312"/>
            <a:ext cx="8229600" cy="31128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Los Angeles Southwest College – dRnewt2 © 2019</a:t>
            </a:r>
            <a:endParaRPr lang="en-US" dirty="0"/>
          </a:p>
        </p:txBody>
      </p:sp>
      <p:sp>
        <p:nvSpPr>
          <p:cNvPr id="6" name="Slide Number Placeholder 5"/>
          <p:cNvSpPr>
            <a:spLocks noGrp="1"/>
          </p:cNvSpPr>
          <p:nvPr>
            <p:ph type="sldNum" sz="quarter" idx="12"/>
          </p:nvPr>
        </p:nvSpPr>
        <p:spPr/>
        <p:txBody>
          <a:bodyPr/>
          <a:lstStyle/>
          <a:p>
            <a:fld id="{0226CCDC-3057-A845-8B73-831E010D3BA8}" type="slidenum">
              <a:rPr lang="en-US" smtClean="0"/>
              <a:t>‹#›</a:t>
            </a:fld>
            <a:endParaRPr lang="en-US"/>
          </a:p>
        </p:txBody>
      </p:sp>
      <p:pic>
        <p:nvPicPr>
          <p:cNvPr id="7" name="Picture 6">
            <a:extLst>
              <a:ext uri="{FF2B5EF4-FFF2-40B4-BE49-F238E27FC236}">
                <a16:creationId xmlns:a16="http://schemas.microsoft.com/office/drawing/2014/main" id="{7BE6777E-09A2-45A2-9857-38C92336DD77}"/>
              </a:ext>
            </a:extLst>
          </p:cNvPr>
          <p:cNvPicPr>
            <a:picLocks noChangeAspect="1"/>
          </p:cNvPicPr>
          <p:nvPr userDrawn="1"/>
        </p:nvPicPr>
        <p:blipFill>
          <a:blip r:embed="rId3"/>
          <a:stretch>
            <a:fillRect/>
          </a:stretch>
        </p:blipFill>
        <p:spPr>
          <a:xfrm>
            <a:off x="0" y="0"/>
            <a:ext cx="3905795" cy="734400"/>
          </a:xfrm>
          <a:prstGeom prst="rect">
            <a:avLst/>
          </a:prstGeom>
        </p:spPr>
      </p:pic>
      <p:sp>
        <p:nvSpPr>
          <p:cNvPr id="8" name="Rectangle 7">
            <a:extLst>
              <a:ext uri="{FF2B5EF4-FFF2-40B4-BE49-F238E27FC236}">
                <a16:creationId xmlns:a16="http://schemas.microsoft.com/office/drawing/2014/main" id="{4EB9D610-4AD1-4A2D-938B-9C6005F16DCC}"/>
              </a:ext>
            </a:extLst>
          </p:cNvPr>
          <p:cNvSpPr/>
          <p:nvPr userDrawn="1"/>
        </p:nvSpPr>
        <p:spPr>
          <a:xfrm>
            <a:off x="3905795" y="0"/>
            <a:ext cx="5238205" cy="734400"/>
          </a:xfrm>
          <a:prstGeom prst="rect">
            <a:avLst/>
          </a:prstGeom>
          <a:gradFill>
            <a:gsLst>
              <a:gs pos="0">
                <a:schemeClr val="accent5"/>
              </a:gs>
              <a:gs pos="100000">
                <a:schemeClr val="accent5">
                  <a:tint val="50000"/>
                  <a:shade val="100000"/>
                  <a:satMod val="350000"/>
                </a:schemeClr>
              </a:gs>
            </a:gsLst>
          </a:gradFill>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B2F35D16-FC01-4A07-8B2C-6E12ACAA0682}"/>
              </a:ext>
            </a:extLst>
          </p:cNvPr>
          <p:cNvSpPr txBox="1"/>
          <p:nvPr userDrawn="1"/>
        </p:nvSpPr>
        <p:spPr>
          <a:xfrm>
            <a:off x="4181297" y="182534"/>
            <a:ext cx="4687200" cy="369332"/>
          </a:xfrm>
          <a:prstGeom prst="rect">
            <a:avLst/>
          </a:prstGeom>
          <a:noFill/>
        </p:spPr>
        <p:txBody>
          <a:bodyPr wrap="square" rtlCol="0">
            <a:spAutoFit/>
          </a:bodyPr>
          <a:lstStyle/>
          <a:p>
            <a:r>
              <a:rPr lang="en-US" b="1" dirty="0"/>
              <a:t>Educate Motivate… Help Them Grow</a:t>
            </a:r>
          </a:p>
        </p:txBody>
      </p:sp>
    </p:spTree>
    <p:extLst>
      <p:ext uri="{BB962C8B-B14F-4D97-AF65-F5344CB8AC3E}">
        <p14:creationId xmlns:p14="http://schemas.microsoft.com/office/powerpoint/2010/main" val="831676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039812"/>
            <a:ext cx="8229600" cy="952500"/>
          </a:xfrm>
        </p:spPr>
        <p:txBody>
          <a:bodyPr/>
          <a:lstStyle/>
          <a:p>
            <a:r>
              <a:rPr lang="en-US" dirty="0"/>
              <a:t>Click to edit Master title style</a:t>
            </a:r>
          </a:p>
        </p:txBody>
      </p:sp>
      <p:sp>
        <p:nvSpPr>
          <p:cNvPr id="3" name="Content Placeholder 2"/>
          <p:cNvSpPr>
            <a:spLocks noGrp="1"/>
          </p:cNvSpPr>
          <p:nvPr>
            <p:ph idx="1"/>
          </p:nvPr>
        </p:nvSpPr>
        <p:spPr>
          <a:xfrm>
            <a:off x="457200" y="1992312"/>
            <a:ext cx="8229600" cy="31128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Los Angeles Southwest College – dRnewt2 © 2019</a:t>
            </a:r>
            <a:endParaRPr lang="en-US" dirty="0"/>
          </a:p>
        </p:txBody>
      </p:sp>
      <p:sp>
        <p:nvSpPr>
          <p:cNvPr id="6" name="Slide Number Placeholder 5"/>
          <p:cNvSpPr>
            <a:spLocks noGrp="1"/>
          </p:cNvSpPr>
          <p:nvPr>
            <p:ph type="sldNum" sz="quarter" idx="12"/>
          </p:nvPr>
        </p:nvSpPr>
        <p:spPr/>
        <p:txBody>
          <a:bodyPr/>
          <a:lstStyle/>
          <a:p>
            <a:fld id="{0226CCDC-3057-A845-8B73-831E010D3BA8}" type="slidenum">
              <a:rPr lang="en-US" smtClean="0"/>
              <a:t>‹#›</a:t>
            </a:fld>
            <a:endParaRPr lang="en-US"/>
          </a:p>
        </p:txBody>
      </p:sp>
      <p:pic>
        <p:nvPicPr>
          <p:cNvPr id="8" name="Picture 7"/>
          <p:cNvPicPr>
            <a:picLocks noChangeAspect="1"/>
          </p:cNvPicPr>
          <p:nvPr userDrawn="1"/>
        </p:nvPicPr>
        <p:blipFill>
          <a:blip r:embed="rId3"/>
          <a:stretch>
            <a:fillRect/>
          </a:stretch>
        </p:blipFill>
        <p:spPr>
          <a:xfrm>
            <a:off x="0" y="-1"/>
            <a:ext cx="9144000" cy="900953"/>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93481" y="3745569"/>
            <a:ext cx="6502400" cy="1135063"/>
          </a:xfrm>
        </p:spPr>
        <p:txBody>
          <a:bodyPr anchor="t">
            <a:normAutofit/>
          </a:bodyPr>
          <a:lstStyle>
            <a:lvl1pPr algn="l">
              <a:defRPr sz="3600" b="0" i="0" cap="none">
                <a:latin typeface="Georgia" charset="0"/>
                <a:ea typeface="Georgia" charset="0"/>
                <a:cs typeface="Georgia" charset="0"/>
              </a:defRPr>
            </a:lvl1pPr>
          </a:lstStyle>
          <a:p>
            <a:r>
              <a:rPr lang="en-US" dirty="0"/>
              <a:t>Click to edit master title style</a:t>
            </a:r>
          </a:p>
        </p:txBody>
      </p:sp>
      <p:sp>
        <p:nvSpPr>
          <p:cNvPr id="3" name="Text Placeholder 2"/>
          <p:cNvSpPr>
            <a:spLocks noGrp="1"/>
          </p:cNvSpPr>
          <p:nvPr>
            <p:ph type="body" idx="1"/>
          </p:nvPr>
        </p:nvSpPr>
        <p:spPr>
          <a:xfrm>
            <a:off x="2193481" y="2495413"/>
            <a:ext cx="650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0226CCDC-3057-A845-8B73-831E010D3BA8}" type="slidenum">
              <a:rPr lang="en-US" smtClean="0"/>
              <a:t>‹#›</a:t>
            </a:fld>
            <a:endParaRPr lang="en-US"/>
          </a:p>
        </p:txBody>
      </p:sp>
      <p:sp>
        <p:nvSpPr>
          <p:cNvPr id="7" name="Rectangle 6">
            <a:extLst>
              <a:ext uri="{FF2B5EF4-FFF2-40B4-BE49-F238E27FC236}">
                <a16:creationId xmlns:a16="http://schemas.microsoft.com/office/drawing/2014/main" id="{EAFF2FF7-3B8C-446D-948D-D4C0F49F9A33}"/>
              </a:ext>
            </a:extLst>
          </p:cNvPr>
          <p:cNvSpPr/>
          <p:nvPr userDrawn="1"/>
        </p:nvSpPr>
        <p:spPr>
          <a:xfrm>
            <a:off x="1" y="1940313"/>
            <a:ext cx="1752592" cy="3774687"/>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A1B9F604-1E69-4044-9CA8-B6EC727E071E}"/>
              </a:ext>
            </a:extLst>
          </p:cNvPr>
          <p:cNvPicPr>
            <a:picLocks noChangeAspect="1"/>
          </p:cNvPicPr>
          <p:nvPr userDrawn="1"/>
        </p:nvPicPr>
        <p:blipFill rotWithShape="1">
          <a:blip r:embed="rId3"/>
          <a:srcRect r="74759"/>
          <a:stretch/>
        </p:blipFill>
        <p:spPr>
          <a:xfrm>
            <a:off x="1" y="-3875"/>
            <a:ext cx="1752592" cy="1964860"/>
          </a:xfrm>
          <a:prstGeom prst="rect">
            <a:avLst/>
          </a:prstGeom>
        </p:spPr>
      </p:pic>
    </p:spTree>
    <p:extLst>
      <p:ext uri="{BB962C8B-B14F-4D97-AF65-F5344CB8AC3E}">
        <p14:creationId xmlns:p14="http://schemas.microsoft.com/office/powerpoint/2010/main" val="288025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62498"/>
            <a:ext cx="3907410" cy="1370540"/>
          </a:xfrm>
        </p:spPr>
        <p:txBody>
          <a:bodyPr/>
          <a:lstStyle/>
          <a:p>
            <a:r>
              <a:rPr lang="en-US" dirty="0"/>
              <a:t>Click to edit Master title style</a:t>
            </a:r>
          </a:p>
        </p:txBody>
      </p:sp>
      <p:sp>
        <p:nvSpPr>
          <p:cNvPr id="3" name="Content Placeholder 2"/>
          <p:cNvSpPr>
            <a:spLocks noGrp="1"/>
          </p:cNvSpPr>
          <p:nvPr>
            <p:ph sz="half" idx="1"/>
          </p:nvPr>
        </p:nvSpPr>
        <p:spPr>
          <a:xfrm>
            <a:off x="457200" y="2441541"/>
            <a:ext cx="4038600" cy="25782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r>
              <a:rPr lang="en-US"/>
              <a:t>Los Angeles Southwest College – dRnewt2 © 2019</a:t>
            </a:r>
            <a:endParaRPr lang="en-US" dirty="0"/>
          </a:p>
        </p:txBody>
      </p:sp>
      <p:sp>
        <p:nvSpPr>
          <p:cNvPr id="7" name="Slide Number Placeholder 6"/>
          <p:cNvSpPr>
            <a:spLocks noGrp="1"/>
          </p:cNvSpPr>
          <p:nvPr>
            <p:ph type="sldNum" sz="quarter" idx="12"/>
          </p:nvPr>
        </p:nvSpPr>
        <p:spPr/>
        <p:txBody>
          <a:bodyPr/>
          <a:lstStyle/>
          <a:p>
            <a:fld id="{0226CCDC-3057-A845-8B73-831E010D3BA8}" type="slidenum">
              <a:rPr lang="en-US" smtClean="0"/>
              <a:t>‹#›</a:t>
            </a:fld>
            <a:endParaRPr lang="en-US"/>
          </a:p>
        </p:txBody>
      </p:sp>
      <p:sp>
        <p:nvSpPr>
          <p:cNvPr id="5" name="Rectangle 4"/>
          <p:cNvSpPr/>
          <p:nvPr userDrawn="1"/>
        </p:nvSpPr>
        <p:spPr>
          <a:xfrm>
            <a:off x="4914900" y="0"/>
            <a:ext cx="4229100" cy="5715000"/>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1483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Los Angeles Southwest College – dRnewt2 © 2019</a:t>
            </a:r>
            <a:endParaRPr lang="en-US" dirty="0"/>
          </a:p>
        </p:txBody>
      </p:sp>
      <p:sp>
        <p:nvSpPr>
          <p:cNvPr id="9" name="Slide Number Placeholder 8"/>
          <p:cNvSpPr>
            <a:spLocks noGrp="1"/>
          </p:cNvSpPr>
          <p:nvPr>
            <p:ph type="sldNum" sz="quarter" idx="12"/>
          </p:nvPr>
        </p:nvSpPr>
        <p:spPr/>
        <p:txBody>
          <a:bodyPr/>
          <a:lstStyle/>
          <a:p>
            <a:fld id="{0226CCDC-3057-A845-8B73-831E010D3BA8}" type="slidenum">
              <a:rPr lang="en-US" smtClean="0"/>
              <a:t>‹#›</a:t>
            </a:fld>
            <a:endParaRPr lang="en-US"/>
          </a:p>
        </p:txBody>
      </p:sp>
    </p:spTree>
    <p:extLst>
      <p:ext uri="{BB962C8B-B14F-4D97-AF65-F5344CB8AC3E}">
        <p14:creationId xmlns:p14="http://schemas.microsoft.com/office/powerpoint/2010/main" val="3732534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r>
              <a:rPr lang="en-US"/>
              <a:t>Los Angeles Southwest College – dRnewt2 © 2019</a:t>
            </a:r>
            <a:endParaRPr lang="en-US" dirty="0"/>
          </a:p>
        </p:txBody>
      </p:sp>
      <p:sp>
        <p:nvSpPr>
          <p:cNvPr id="5" name="Slide Number Placeholder 4"/>
          <p:cNvSpPr>
            <a:spLocks noGrp="1"/>
          </p:cNvSpPr>
          <p:nvPr>
            <p:ph type="sldNum" sz="quarter" idx="12"/>
          </p:nvPr>
        </p:nvSpPr>
        <p:spPr/>
        <p:txBody>
          <a:bodyPr/>
          <a:lstStyle/>
          <a:p>
            <a:fld id="{0226CCDC-3057-A845-8B73-831E010D3BA8}" type="slidenum">
              <a:rPr lang="en-US" smtClean="0"/>
              <a:t>‹#›</a:t>
            </a:fld>
            <a:endParaRPr lang="en-US"/>
          </a:p>
        </p:txBody>
      </p:sp>
    </p:spTree>
    <p:extLst>
      <p:ext uri="{BB962C8B-B14F-4D97-AF65-F5344CB8AC3E}">
        <p14:creationId xmlns:p14="http://schemas.microsoft.com/office/powerpoint/2010/main" val="4111115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Los Angeles Southwest College – dRnewt2 © 2019</a:t>
            </a:r>
            <a:endParaRPr lang="en-US" dirty="0"/>
          </a:p>
        </p:txBody>
      </p:sp>
      <p:sp>
        <p:nvSpPr>
          <p:cNvPr id="4" name="Slide Number Placeholder 3"/>
          <p:cNvSpPr>
            <a:spLocks noGrp="1"/>
          </p:cNvSpPr>
          <p:nvPr>
            <p:ph type="sldNum" sz="quarter" idx="12"/>
          </p:nvPr>
        </p:nvSpPr>
        <p:spPr/>
        <p:txBody>
          <a:bodyPr/>
          <a:lstStyle/>
          <a:p>
            <a:fld id="{0226CCDC-3057-A845-8B73-831E010D3BA8}" type="slidenum">
              <a:rPr lang="en-US" smtClean="0"/>
              <a:t>‹#›</a:t>
            </a:fld>
            <a:endParaRPr lang="en-US"/>
          </a:p>
        </p:txBody>
      </p:sp>
    </p:spTree>
    <p:extLst>
      <p:ext uri="{BB962C8B-B14F-4D97-AF65-F5344CB8AC3E}">
        <p14:creationId xmlns:p14="http://schemas.microsoft.com/office/powerpoint/2010/main" val="1412117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57200" y="5296959"/>
            <a:ext cx="5562600" cy="304271"/>
          </a:xfrm>
          <a:prstGeom prst="rect">
            <a:avLst/>
          </a:prstGeom>
        </p:spPr>
        <p:txBody>
          <a:bodyPr vert="horz" lIns="91440" tIns="45720" rIns="91440" bIns="45720" rtlCol="0" anchor="ctr"/>
          <a:lstStyle>
            <a:lvl1pPr algn="l">
              <a:defRPr sz="1100" b="1" i="0" spc="0">
                <a:solidFill>
                  <a:schemeClr val="tx1">
                    <a:tint val="75000"/>
                  </a:schemeClr>
                </a:solidFill>
                <a:latin typeface="Times New Roman"/>
                <a:cs typeface="Times New Roman"/>
              </a:defRPr>
            </a:lvl1pPr>
          </a:lstStyle>
          <a:p>
            <a:r>
              <a:rPr lang="en-US"/>
              <a:t>Los Angeles Southwest College – dRnewt2 © 2019</a:t>
            </a:r>
            <a:endParaRPr lang="en-US" dirty="0"/>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0226CCDC-3057-A845-8B73-831E010D3BA8}" type="slidenum">
              <a:rPr lang="en-US" smtClean="0"/>
              <a:t>‹#›</a:t>
            </a:fld>
            <a:endParaRPr lang="en-US"/>
          </a:p>
        </p:txBody>
      </p:sp>
    </p:spTree>
    <p:extLst>
      <p:ext uri="{BB962C8B-B14F-4D97-AF65-F5344CB8AC3E}">
        <p14:creationId xmlns:p14="http://schemas.microsoft.com/office/powerpoint/2010/main" val="46968164"/>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60" r:id="rId12"/>
    <p:sldLayoutId id="2147483663" r:id="rId13"/>
  </p:sldLayoutIdLst>
  <p:hf hdr="0" dt="0"/>
  <p:txStyles>
    <p:titleStyle>
      <a:lvl1pPr algn="l" defTabSz="457200" rtl="0" eaLnBrk="1" latinLnBrk="0" hangingPunct="1">
        <a:spcBef>
          <a:spcPct val="0"/>
        </a:spcBef>
        <a:buNone/>
        <a:defRPr sz="4400" b="0" i="0" kern="1200">
          <a:solidFill>
            <a:schemeClr val="tx2">
              <a:lumMod val="50000"/>
            </a:schemeClr>
          </a:solidFill>
          <a:latin typeface="Georgia" charset="0"/>
          <a:ea typeface="Georgia" charset="0"/>
          <a:cs typeface="Georgia" charset="0"/>
        </a:defRPr>
      </a:lvl1pPr>
    </p:titleStyle>
    <p:bodyStyle>
      <a:lvl1pPr marL="342900" indent="-342900" algn="l" defTabSz="457200" rtl="0" eaLnBrk="1" latinLnBrk="0" hangingPunct="1">
        <a:spcBef>
          <a:spcPct val="20000"/>
        </a:spcBef>
        <a:buFont typeface="Arial"/>
        <a:buChar char="•"/>
        <a:defRPr sz="3200" kern="1200">
          <a:solidFill>
            <a:schemeClr val="tx2">
              <a:lumMod val="5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lumMod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lumMod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lumMod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hyperlink" Target="https://www.youtube.com/c/minuteofmedicineforyourmind" TargetMode="External"/><Relationship Id="rId3" Type="http://schemas.openxmlformats.org/officeDocument/2006/relationships/hyperlink" Target="mailto:newton.miller@ashford.edu" TargetMode="External"/><Relationship Id="rId7" Type="http://schemas.openxmlformats.org/officeDocument/2006/relationships/hyperlink" Target="http://www.drnewt2.com/" TargetMode="External"/><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hyperlink" Target="https://www.linkedin.com/in/newton-miller-phd-21845231/" TargetMode="External"/><Relationship Id="rId10" Type="http://schemas.openxmlformats.org/officeDocument/2006/relationships/image" Target="../media/image2.png"/><Relationship Id="rId4" Type="http://schemas.openxmlformats.org/officeDocument/2006/relationships/hyperlink" Target="mailto:nmiller@drnewt2.com" TargetMode="External"/><Relationship Id="rId9" Type="http://schemas.openxmlformats.org/officeDocument/2006/relationships/image" Target="../media/image39.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8572" y="2091240"/>
            <a:ext cx="8094733" cy="1353735"/>
          </a:xfrm>
        </p:spPr>
        <p:txBody>
          <a:bodyPr>
            <a:normAutofit/>
          </a:bodyPr>
          <a:lstStyle/>
          <a:p>
            <a:pPr algn="ctr"/>
            <a:r>
              <a:rPr lang="en-US" sz="3200" b="1" dirty="0">
                <a:solidFill>
                  <a:srgbClr val="000000"/>
                </a:solidFill>
                <a:latin typeface="Georgia"/>
              </a:rPr>
              <a:t>Learning from MOC: Success strategies for at-potential students</a:t>
            </a:r>
          </a:p>
        </p:txBody>
      </p:sp>
      <p:sp>
        <p:nvSpPr>
          <p:cNvPr id="3" name="TextBox 2">
            <a:extLst>
              <a:ext uri="{FF2B5EF4-FFF2-40B4-BE49-F238E27FC236}">
                <a16:creationId xmlns:a16="http://schemas.microsoft.com/office/drawing/2014/main" id="{061B6B4A-64E6-4624-BC7E-3AA0089FB316}"/>
              </a:ext>
            </a:extLst>
          </p:cNvPr>
          <p:cNvSpPr txBox="1"/>
          <p:nvPr/>
        </p:nvSpPr>
        <p:spPr>
          <a:xfrm>
            <a:off x="1325965" y="3488665"/>
            <a:ext cx="6527117" cy="1877437"/>
          </a:xfrm>
          <a:prstGeom prst="rect">
            <a:avLst/>
          </a:prstGeom>
          <a:noFill/>
        </p:spPr>
        <p:txBody>
          <a:bodyPr wrap="square" rtlCol="0">
            <a:spAutoFit/>
          </a:bodyPr>
          <a:lstStyle/>
          <a:p>
            <a:pPr algn="ctr">
              <a:spcAft>
                <a:spcPts val="1200"/>
              </a:spcAft>
            </a:pPr>
            <a:r>
              <a:rPr lang="en-US" sz="3200" b="1" dirty="0">
                <a:solidFill>
                  <a:srgbClr val="FF0000"/>
                </a:solidFill>
              </a:rPr>
              <a:t>Los Positas College </a:t>
            </a:r>
          </a:p>
          <a:p>
            <a:pPr algn="ctr">
              <a:spcAft>
                <a:spcPts val="1200"/>
              </a:spcAft>
            </a:pPr>
            <a:r>
              <a:rPr lang="en-US" sz="3200" b="1" dirty="0">
                <a:solidFill>
                  <a:srgbClr val="FF0000"/>
                </a:solidFill>
              </a:rPr>
              <a:t>Fall Flex Day </a:t>
            </a:r>
          </a:p>
          <a:p>
            <a:pPr algn="ctr">
              <a:spcAft>
                <a:spcPts val="1200"/>
              </a:spcAft>
            </a:pPr>
            <a:r>
              <a:rPr lang="en-US" sz="3200" b="1" dirty="0">
                <a:solidFill>
                  <a:srgbClr val="FF0000"/>
                </a:solidFill>
              </a:rPr>
              <a:t>October 22, 2019</a:t>
            </a:r>
            <a:endParaRPr lang="en-US" sz="2000" b="1" dirty="0">
              <a:solidFill>
                <a:srgbClr val="FF0000"/>
              </a:solidFill>
            </a:endParaRPr>
          </a:p>
        </p:txBody>
      </p:sp>
      <p:pic>
        <p:nvPicPr>
          <p:cNvPr id="1026" name="d4e56650-f338-43ba-8cdd-c8fb398fa233" descr="Image">
            <a:extLst>
              <a:ext uri="{FF2B5EF4-FFF2-40B4-BE49-F238E27FC236}">
                <a16:creationId xmlns:a16="http://schemas.microsoft.com/office/drawing/2014/main" id="{B97012A4-FF97-4467-AB69-90F3D939D337}"/>
              </a:ext>
            </a:extLst>
          </p:cNvPr>
          <p:cNvPicPr preferRelativeResize="0">
            <a:picLocks noChangeArrowheads="1"/>
          </p:cNvPicPr>
          <p:nvPr/>
        </p:nvPicPr>
        <p:blipFill rotWithShape="1">
          <a:blip r:embed="rId3">
            <a:extLst>
              <a:ext uri="{28A0092B-C50C-407E-A947-70E740481C1C}">
                <a14:useLocalDpi xmlns:a14="http://schemas.microsoft.com/office/drawing/2010/main" val="0"/>
              </a:ext>
            </a:extLst>
          </a:blip>
          <a:srcRect t="25547" b="40733"/>
          <a:stretch/>
        </p:blipFill>
        <p:spPr bwMode="auto">
          <a:xfrm>
            <a:off x="1" y="-14553"/>
            <a:ext cx="9171877" cy="2319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FBC3413E-78CF-4E12-A82A-1373FCB4AA83}"/>
              </a:ext>
            </a:extLst>
          </p:cNvPr>
          <p:cNvPicPr>
            <a:picLocks noChangeAspect="1"/>
          </p:cNvPicPr>
          <p:nvPr/>
        </p:nvPicPr>
        <p:blipFill>
          <a:blip r:embed="rId4"/>
          <a:stretch>
            <a:fillRect/>
          </a:stretch>
        </p:blipFill>
        <p:spPr>
          <a:xfrm>
            <a:off x="1" y="4128553"/>
            <a:ext cx="2867025" cy="809625"/>
          </a:xfrm>
          <a:prstGeom prst="rect">
            <a:avLst/>
          </a:prstGeom>
        </p:spPr>
      </p:pic>
      <p:pic>
        <p:nvPicPr>
          <p:cNvPr id="6" name="Picture 5">
            <a:extLst>
              <a:ext uri="{FF2B5EF4-FFF2-40B4-BE49-F238E27FC236}">
                <a16:creationId xmlns:a16="http://schemas.microsoft.com/office/drawing/2014/main" id="{AB3EC75B-42B4-4EFD-B61C-D10D9016AB61}"/>
              </a:ext>
            </a:extLst>
          </p:cNvPr>
          <p:cNvPicPr>
            <a:picLocks noChangeAspect="1"/>
          </p:cNvPicPr>
          <p:nvPr/>
        </p:nvPicPr>
        <p:blipFill>
          <a:blip r:embed="rId5"/>
          <a:stretch>
            <a:fillRect/>
          </a:stretch>
        </p:blipFill>
        <p:spPr>
          <a:xfrm>
            <a:off x="6276976" y="4127340"/>
            <a:ext cx="2219136" cy="810838"/>
          </a:xfrm>
          <a:prstGeom prst="rect">
            <a:avLst/>
          </a:prstGeom>
        </p:spPr>
      </p:pic>
      <p:pic>
        <p:nvPicPr>
          <p:cNvPr id="9" name="Picture 8">
            <a:extLst>
              <a:ext uri="{FF2B5EF4-FFF2-40B4-BE49-F238E27FC236}">
                <a16:creationId xmlns:a16="http://schemas.microsoft.com/office/drawing/2014/main" id="{ADE0A29C-0303-42DD-BCB8-5629BE1BED74}"/>
              </a:ext>
            </a:extLst>
          </p:cNvPr>
          <p:cNvPicPr>
            <a:picLocks noChangeAspect="1"/>
          </p:cNvPicPr>
          <p:nvPr/>
        </p:nvPicPr>
        <p:blipFill>
          <a:blip r:embed="rId6"/>
          <a:stretch>
            <a:fillRect/>
          </a:stretch>
        </p:blipFill>
        <p:spPr>
          <a:xfrm>
            <a:off x="8522153" y="4128553"/>
            <a:ext cx="621846" cy="810838"/>
          </a:xfrm>
          <a:prstGeom prst="rect">
            <a:avLst/>
          </a:prstGeom>
        </p:spPr>
      </p:pic>
    </p:spTree>
    <p:extLst>
      <p:ext uri="{BB962C8B-B14F-4D97-AF65-F5344CB8AC3E}">
        <p14:creationId xmlns:p14="http://schemas.microsoft.com/office/powerpoint/2010/main" val="4145460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295200" y="1311074"/>
            <a:ext cx="8528400" cy="3882322"/>
          </a:xfrm>
        </p:spPr>
        <p:txBody>
          <a:bodyPr vert="horz" lIns="91440" tIns="45720" rIns="91440" bIns="45720" rtlCol="0" anchor="t">
            <a:noAutofit/>
          </a:bodyPr>
          <a:lstStyle/>
          <a:p>
            <a:pPr>
              <a:spcBef>
                <a:spcPts val="0"/>
              </a:spcBef>
              <a:spcAft>
                <a:spcPts val="800"/>
              </a:spcAft>
            </a:pPr>
            <a:r>
              <a:rPr lang="en-US" sz="1600" dirty="0"/>
              <a:t>When a student asks for an extension on a long-standing due date because of a recent unexpected family emergency, it is evidence that they do not fully value the education experience. </a:t>
            </a:r>
          </a:p>
          <a:p>
            <a:pPr>
              <a:spcBef>
                <a:spcPts val="0"/>
              </a:spcBef>
              <a:spcAft>
                <a:spcPts val="800"/>
              </a:spcAft>
            </a:pPr>
            <a:r>
              <a:rPr lang="en-US" sz="1600" dirty="0"/>
              <a:t>I often share stories and pictures from my family vacations and proud moments to connect with my at-risk students and show them what they can aspire to experience in their lives.</a:t>
            </a:r>
          </a:p>
          <a:p>
            <a:pPr>
              <a:spcBef>
                <a:spcPts val="0"/>
              </a:spcBef>
              <a:spcAft>
                <a:spcPts val="800"/>
              </a:spcAft>
            </a:pPr>
            <a:r>
              <a:rPr lang="en-US" sz="1600" dirty="0"/>
              <a:t>I am a realist and have accepted that everyone is not college material.</a:t>
            </a:r>
          </a:p>
          <a:p>
            <a:pPr>
              <a:spcBef>
                <a:spcPts val="0"/>
              </a:spcBef>
              <a:spcAft>
                <a:spcPts val="800"/>
              </a:spcAft>
            </a:pPr>
            <a:r>
              <a:rPr lang="en-US" sz="1600" dirty="0"/>
              <a:t>I have made myself available to my students in every way that  I can possibly imagine.  It is now my students’ responsibility to contact me if they need help.</a:t>
            </a:r>
          </a:p>
          <a:p>
            <a:pPr>
              <a:spcBef>
                <a:spcPts val="0"/>
              </a:spcBef>
              <a:spcAft>
                <a:spcPts val="800"/>
              </a:spcAft>
            </a:pPr>
            <a:r>
              <a:rPr lang="en-US" sz="1600" dirty="0"/>
              <a:t>Positive Reinforcement (PR) is a HUGE part of my teaching style.  However, I believe that PR must be authentic and truly warranted.  In order to prevent watering down the value of my PR, I make sure I only PR for things that I deem are significant. </a:t>
            </a:r>
          </a:p>
          <a:p>
            <a:pPr>
              <a:spcBef>
                <a:spcPts val="0"/>
              </a:spcBef>
              <a:spcAft>
                <a:spcPts val="800"/>
              </a:spcAft>
            </a:pPr>
            <a:r>
              <a:rPr lang="en-US" sz="1600" dirty="0"/>
              <a:t>Motivational quotes, videos, and stories are great, but action speaks louder than words.</a:t>
            </a:r>
          </a:p>
        </p:txBody>
      </p:sp>
      <p:sp>
        <p:nvSpPr>
          <p:cNvPr id="5" name="Footer Placeholder 4"/>
          <p:cNvSpPr>
            <a:spLocks noGrp="1"/>
          </p:cNvSpPr>
          <p:nvPr>
            <p:ph type="ftr" sz="quarter" idx="11"/>
          </p:nvPr>
        </p:nvSpPr>
        <p:spPr/>
        <p:txBody>
          <a:bodyPr/>
          <a:lstStyle/>
          <a:p>
            <a:r>
              <a:rPr lang="en-US"/>
              <a:t>Los Angeles Southwest College – dRnewt2 © 2019</a:t>
            </a:r>
            <a:endParaRPr lang="en-US" dirty="0"/>
          </a:p>
        </p:txBody>
      </p:sp>
      <p:sp>
        <p:nvSpPr>
          <p:cNvPr id="4" name="Slide Number Placeholder 3"/>
          <p:cNvSpPr>
            <a:spLocks noGrp="1"/>
          </p:cNvSpPr>
          <p:nvPr>
            <p:ph type="sldNum" sz="quarter" idx="12"/>
          </p:nvPr>
        </p:nvSpPr>
        <p:spPr/>
        <p:txBody>
          <a:bodyPr/>
          <a:lstStyle/>
          <a:p>
            <a:fld id="{0226CCDC-3057-A845-8B73-831E010D3BA8}" type="slidenum">
              <a:rPr lang="en-US" smtClean="0"/>
              <a:t>10</a:t>
            </a:fld>
            <a:endParaRPr lang="en-US"/>
          </a:p>
        </p:txBody>
      </p:sp>
      <p:sp>
        <p:nvSpPr>
          <p:cNvPr id="8" name="Title 5"/>
          <p:cNvSpPr>
            <a:spLocks noGrp="1"/>
          </p:cNvSpPr>
          <p:nvPr>
            <p:ph type="title"/>
          </p:nvPr>
        </p:nvSpPr>
        <p:spPr>
          <a:xfrm>
            <a:off x="2052000" y="725112"/>
            <a:ext cx="4716000" cy="482400"/>
          </a:xfrm>
        </p:spPr>
        <p:txBody>
          <a:bodyPr>
            <a:noAutofit/>
          </a:bodyPr>
          <a:lstStyle/>
          <a:p>
            <a:r>
              <a:rPr lang="en-US" sz="2800" b="1" dirty="0"/>
              <a:t>A Few Questions (T or F)</a:t>
            </a:r>
          </a:p>
        </p:txBody>
      </p:sp>
    </p:spTree>
    <p:extLst>
      <p:ext uri="{BB962C8B-B14F-4D97-AF65-F5344CB8AC3E}">
        <p14:creationId xmlns:p14="http://schemas.microsoft.com/office/powerpoint/2010/main" val="125154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Los Angeles Southwest College – dRnewt2 © 2019</a:t>
            </a:r>
            <a:endParaRPr lang="en-US" dirty="0"/>
          </a:p>
        </p:txBody>
      </p:sp>
      <p:sp>
        <p:nvSpPr>
          <p:cNvPr id="4" name="Slide Number Placeholder 3"/>
          <p:cNvSpPr>
            <a:spLocks noGrp="1"/>
          </p:cNvSpPr>
          <p:nvPr>
            <p:ph type="sldNum" sz="quarter" idx="12"/>
          </p:nvPr>
        </p:nvSpPr>
        <p:spPr/>
        <p:txBody>
          <a:bodyPr/>
          <a:lstStyle/>
          <a:p>
            <a:fld id="{0226CCDC-3057-A845-8B73-831E010D3BA8}" type="slidenum">
              <a:rPr lang="en-US" smtClean="0"/>
              <a:t>11</a:t>
            </a:fld>
            <a:endParaRPr lang="en-US"/>
          </a:p>
        </p:txBody>
      </p:sp>
      <p:sp>
        <p:nvSpPr>
          <p:cNvPr id="8" name="Title 5"/>
          <p:cNvSpPr>
            <a:spLocks noGrp="1"/>
          </p:cNvSpPr>
          <p:nvPr>
            <p:ph type="title"/>
          </p:nvPr>
        </p:nvSpPr>
        <p:spPr>
          <a:xfrm>
            <a:off x="1648800" y="776893"/>
            <a:ext cx="6048000" cy="389507"/>
          </a:xfrm>
        </p:spPr>
        <p:txBody>
          <a:bodyPr>
            <a:noAutofit/>
          </a:bodyPr>
          <a:lstStyle/>
          <a:p>
            <a:r>
              <a:rPr lang="en-US" sz="2800" b="1" dirty="0"/>
              <a:t>A Few Questions (Score Sheet)</a:t>
            </a:r>
          </a:p>
        </p:txBody>
      </p:sp>
      <p:graphicFrame>
        <p:nvGraphicFramePr>
          <p:cNvPr id="2" name="Table 1"/>
          <p:cNvGraphicFramePr>
            <a:graphicFrameLocks noGrp="1"/>
          </p:cNvGraphicFramePr>
          <p:nvPr>
            <p:extLst>
              <p:ext uri="{D42A27DB-BD31-4B8C-83A1-F6EECF244321}">
                <p14:modId xmlns:p14="http://schemas.microsoft.com/office/powerpoint/2010/main" val="3881282451"/>
              </p:ext>
            </p:extLst>
          </p:nvPr>
        </p:nvGraphicFramePr>
        <p:xfrm>
          <a:off x="207000" y="1368436"/>
          <a:ext cx="8771400" cy="3726486"/>
        </p:xfrm>
        <a:graphic>
          <a:graphicData uri="http://schemas.openxmlformats.org/drawingml/2006/table">
            <a:tbl>
              <a:tblPr firstRow="1" bandRow="1">
                <a:tableStyleId>{5C22544A-7EE6-4342-B048-85BDC9FD1C3A}</a:tableStyleId>
              </a:tblPr>
              <a:tblGrid>
                <a:gridCol w="1504320">
                  <a:extLst>
                    <a:ext uri="{9D8B030D-6E8A-4147-A177-3AD203B41FA5}">
                      <a16:colId xmlns:a16="http://schemas.microsoft.com/office/drawing/2014/main" val="20000"/>
                    </a:ext>
                  </a:extLst>
                </a:gridCol>
                <a:gridCol w="7267080">
                  <a:extLst>
                    <a:ext uri="{9D8B030D-6E8A-4147-A177-3AD203B41FA5}">
                      <a16:colId xmlns:a16="http://schemas.microsoft.com/office/drawing/2014/main" val="20001"/>
                    </a:ext>
                  </a:extLst>
                </a:gridCol>
              </a:tblGrid>
              <a:tr h="661006">
                <a:tc>
                  <a:txBody>
                    <a:bodyPr/>
                    <a:lstStyle/>
                    <a:p>
                      <a:pPr algn="ctr"/>
                      <a:r>
                        <a:rPr lang="en-US" sz="1600" dirty="0"/>
                        <a:t>#</a:t>
                      </a:r>
                      <a:r>
                        <a:rPr lang="en-US" sz="1600" baseline="0" dirty="0"/>
                        <a:t> of True Responses</a:t>
                      </a:r>
                      <a:endParaRPr lang="en-US" sz="1600" dirty="0"/>
                    </a:p>
                  </a:txBody>
                  <a:tcPr anchor="ctr">
                    <a:solidFill>
                      <a:schemeClr val="tx1"/>
                    </a:solidFill>
                  </a:tcPr>
                </a:tc>
                <a:tc>
                  <a:txBody>
                    <a:bodyPr/>
                    <a:lstStyle/>
                    <a:p>
                      <a:pPr algn="ctr"/>
                      <a:r>
                        <a:rPr lang="en-US" sz="1600" dirty="0"/>
                        <a:t>Implication</a:t>
                      </a:r>
                    </a:p>
                  </a:txBody>
                  <a:tcPr anchor="ctr">
                    <a:solidFill>
                      <a:schemeClr val="tx1"/>
                    </a:solidFill>
                  </a:tcPr>
                </a:tc>
                <a:extLst>
                  <a:ext uri="{0D108BD9-81ED-4DB2-BD59-A6C34878D82A}">
                    <a16:rowId xmlns:a16="http://schemas.microsoft.com/office/drawing/2014/main" val="10000"/>
                  </a:ext>
                </a:extLst>
              </a:tr>
              <a:tr h="351868">
                <a:tc>
                  <a:txBody>
                    <a:bodyPr/>
                    <a:lstStyle/>
                    <a:p>
                      <a:pPr algn="ctr"/>
                      <a:r>
                        <a:rPr lang="en-US" sz="1600" dirty="0"/>
                        <a:t>5</a:t>
                      </a:r>
                    </a:p>
                  </a:txBody>
                  <a:tcPr/>
                </a:tc>
                <a:tc>
                  <a:txBody>
                    <a:bodyPr/>
                    <a:lstStyle/>
                    <a:p>
                      <a:pPr marL="0" indent="0">
                        <a:spcBef>
                          <a:spcPts val="0"/>
                        </a:spcBef>
                        <a:spcAft>
                          <a:spcPts val="800"/>
                        </a:spcAft>
                        <a:buNone/>
                      </a:pPr>
                      <a:r>
                        <a:rPr lang="en-US" sz="1600" dirty="0"/>
                        <a:t>More than likely views things from a vantage point of privilege</a:t>
                      </a:r>
                    </a:p>
                  </a:txBody>
                  <a:tcPr/>
                </a:tc>
                <a:extLst>
                  <a:ext uri="{0D108BD9-81ED-4DB2-BD59-A6C34878D82A}">
                    <a16:rowId xmlns:a16="http://schemas.microsoft.com/office/drawing/2014/main" val="10001"/>
                  </a:ext>
                </a:extLst>
              </a:tr>
              <a:tr h="375381">
                <a:tc>
                  <a:txBody>
                    <a:bodyPr/>
                    <a:lstStyle/>
                    <a:p>
                      <a:pPr algn="ctr"/>
                      <a:r>
                        <a:rPr lang="en-US" sz="1600" dirty="0"/>
                        <a:t>4</a:t>
                      </a:r>
                    </a:p>
                  </a:txBody>
                  <a:tcPr/>
                </a:tc>
                <a:tc>
                  <a:txBody>
                    <a:bodyPr/>
                    <a:lstStyle/>
                    <a:p>
                      <a:pPr marL="0" indent="0">
                        <a:spcBef>
                          <a:spcPts val="0"/>
                        </a:spcBef>
                        <a:spcAft>
                          <a:spcPts val="800"/>
                        </a:spcAft>
                        <a:buNone/>
                      </a:pPr>
                      <a:r>
                        <a:rPr lang="en-US" sz="1600" dirty="0"/>
                        <a:t>Great faith in traditional beliefs… Extremely Culturally UNRESPONSIVE</a:t>
                      </a:r>
                    </a:p>
                  </a:txBody>
                  <a:tcPr/>
                </a:tc>
                <a:extLst>
                  <a:ext uri="{0D108BD9-81ED-4DB2-BD59-A6C34878D82A}">
                    <a16:rowId xmlns:a16="http://schemas.microsoft.com/office/drawing/2014/main" val="10002"/>
                  </a:ext>
                </a:extLst>
              </a:tr>
              <a:tr h="412920">
                <a:tc>
                  <a:txBody>
                    <a:bodyPr/>
                    <a:lstStyle/>
                    <a:p>
                      <a:pPr algn="ctr"/>
                      <a:r>
                        <a:rPr lang="en-US" sz="1600" dirty="0"/>
                        <a:t>3</a:t>
                      </a:r>
                    </a:p>
                  </a:txBody>
                  <a:tcPr/>
                </a:tc>
                <a:tc>
                  <a:txBody>
                    <a:bodyPr/>
                    <a:lstStyle/>
                    <a:p>
                      <a:pPr marL="0" indent="0">
                        <a:spcBef>
                          <a:spcPts val="0"/>
                        </a:spcBef>
                        <a:spcAft>
                          <a:spcPts val="800"/>
                        </a:spcAft>
                        <a:buNone/>
                      </a:pPr>
                      <a:r>
                        <a:rPr lang="en-US" sz="1600" dirty="0"/>
                        <a:t>Unwilling or afraid to ignore societal norms… Culturally UNRESPONSIVE</a:t>
                      </a:r>
                    </a:p>
                  </a:txBody>
                  <a:tcPr/>
                </a:tc>
                <a:extLst>
                  <a:ext uri="{0D108BD9-81ED-4DB2-BD59-A6C34878D82A}">
                    <a16:rowId xmlns:a16="http://schemas.microsoft.com/office/drawing/2014/main" val="10003"/>
                  </a:ext>
                </a:extLst>
              </a:tr>
              <a:tr h="638148">
                <a:tc>
                  <a:txBody>
                    <a:bodyPr/>
                    <a:lstStyle/>
                    <a:p>
                      <a:pPr algn="ctr"/>
                      <a:r>
                        <a:rPr lang="en-US" sz="1600" dirty="0"/>
                        <a:t>2</a:t>
                      </a:r>
                    </a:p>
                  </a:txBody>
                  <a:tcPr/>
                </a:tc>
                <a:tc>
                  <a:txBody>
                    <a:bodyPr/>
                    <a:lstStyle/>
                    <a:p>
                      <a:pPr marL="0" indent="0">
                        <a:spcBef>
                          <a:spcPts val="0"/>
                        </a:spcBef>
                        <a:spcAft>
                          <a:spcPts val="800"/>
                        </a:spcAft>
                        <a:buNone/>
                      </a:pPr>
                      <a:r>
                        <a:rPr lang="en-US" sz="1600" dirty="0"/>
                        <a:t>Empathetic and Aware of others, but unaware of how one's own implicit biases are influencing decisions …. Somewhat Culturally RESPONSIVE</a:t>
                      </a:r>
                    </a:p>
                  </a:txBody>
                  <a:tcPr/>
                </a:tc>
                <a:extLst>
                  <a:ext uri="{0D108BD9-81ED-4DB2-BD59-A6C34878D82A}">
                    <a16:rowId xmlns:a16="http://schemas.microsoft.com/office/drawing/2014/main" val="10004"/>
                  </a:ext>
                </a:extLst>
              </a:tr>
              <a:tr h="623133">
                <a:tc>
                  <a:txBody>
                    <a:bodyPr/>
                    <a:lstStyle/>
                    <a:p>
                      <a:pPr algn="ctr"/>
                      <a:r>
                        <a:rPr lang="en-US" sz="1600" dirty="0"/>
                        <a:t>1</a:t>
                      </a:r>
                    </a:p>
                  </a:txBody>
                  <a:tcPr/>
                </a:tc>
                <a:tc>
                  <a:txBody>
                    <a:bodyPr/>
                    <a:lstStyle/>
                    <a:p>
                      <a:pPr marL="0" indent="0">
                        <a:spcBef>
                          <a:spcPts val="0"/>
                        </a:spcBef>
                        <a:spcAft>
                          <a:spcPts val="800"/>
                        </a:spcAft>
                        <a:buNone/>
                      </a:pPr>
                      <a:r>
                        <a:rPr lang="en-US" sz="1600" dirty="0"/>
                        <a:t>Aware of inequities and implicit biases, makes conscientious decisions around the expectations they have set for others…. Culturally Responsive</a:t>
                      </a:r>
                    </a:p>
                  </a:txBody>
                  <a:tcPr/>
                </a:tc>
                <a:extLst>
                  <a:ext uri="{0D108BD9-81ED-4DB2-BD59-A6C34878D82A}">
                    <a16:rowId xmlns:a16="http://schemas.microsoft.com/office/drawing/2014/main" val="10005"/>
                  </a:ext>
                </a:extLst>
              </a:tr>
              <a:tr h="664030">
                <a:tc>
                  <a:txBody>
                    <a:bodyPr/>
                    <a:lstStyle/>
                    <a:p>
                      <a:pPr algn="ctr"/>
                      <a:r>
                        <a:rPr lang="en-US" sz="1600" dirty="0"/>
                        <a:t>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Aware of inequities and implicit biases, makes conscientious decisions to create equity for all…. Extremely culturally RESPONSIVE</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396792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14151" y="1133487"/>
            <a:ext cx="4195649" cy="1225021"/>
          </a:xfrm>
        </p:spPr>
        <p:txBody>
          <a:bodyPr>
            <a:normAutofit fontScale="90000"/>
          </a:bodyPr>
          <a:lstStyle/>
          <a:p>
            <a:r>
              <a:rPr lang="en-US" b="1" dirty="0">
                <a:solidFill>
                  <a:srgbClr val="000000"/>
                </a:solidFill>
              </a:rPr>
              <a:t>Strategies of the Successful</a:t>
            </a:r>
          </a:p>
        </p:txBody>
      </p:sp>
      <p:sp>
        <p:nvSpPr>
          <p:cNvPr id="6" name="Subtitle 5"/>
          <p:cNvSpPr>
            <a:spLocks noGrp="1"/>
          </p:cNvSpPr>
          <p:nvPr>
            <p:ph type="subTitle" idx="1"/>
          </p:nvPr>
        </p:nvSpPr>
        <p:spPr>
          <a:xfrm>
            <a:off x="594000" y="3558366"/>
            <a:ext cx="8031600" cy="1113265"/>
          </a:xfrm>
        </p:spPr>
        <p:txBody>
          <a:bodyPr>
            <a:noAutofit/>
          </a:bodyPr>
          <a:lstStyle/>
          <a:p>
            <a:r>
              <a:rPr lang="en-US" sz="3600" b="1" dirty="0"/>
              <a:t>Things SUCCESSFUL MOC Did To Thrive in Online Higher Education Programming</a:t>
            </a:r>
          </a:p>
        </p:txBody>
      </p:sp>
      <p:pic>
        <p:nvPicPr>
          <p:cNvPr id="8" name="Picture 7"/>
          <p:cNvPicPr>
            <a:picLocks noChangeAspect="1"/>
          </p:cNvPicPr>
          <p:nvPr/>
        </p:nvPicPr>
        <p:blipFill>
          <a:blip r:embed="rId2"/>
          <a:stretch>
            <a:fillRect/>
          </a:stretch>
        </p:blipFill>
        <p:spPr>
          <a:xfrm>
            <a:off x="5310412" y="275924"/>
            <a:ext cx="3077588" cy="2802569"/>
          </a:xfrm>
          <a:prstGeom prst="rect">
            <a:avLst/>
          </a:prstGeom>
        </p:spPr>
      </p:pic>
      <p:sp>
        <p:nvSpPr>
          <p:cNvPr id="7" name="TextBox 6">
            <a:extLst>
              <a:ext uri="{FF2B5EF4-FFF2-40B4-BE49-F238E27FC236}">
                <a16:creationId xmlns:a16="http://schemas.microsoft.com/office/drawing/2014/main" id="{AA4ABF73-1919-4C7F-9AA5-F93A42DF0C8D}"/>
              </a:ext>
            </a:extLst>
          </p:cNvPr>
          <p:cNvSpPr txBox="1"/>
          <p:nvPr/>
        </p:nvSpPr>
        <p:spPr>
          <a:xfrm>
            <a:off x="398456" y="0"/>
            <a:ext cx="8575383" cy="5878532"/>
          </a:xfrm>
          <a:prstGeom prst="rect">
            <a:avLst/>
          </a:prstGeom>
          <a:solidFill>
            <a:srgbClr val="00B050"/>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2800" b="1" dirty="0"/>
          </a:p>
          <a:p>
            <a:pPr algn="ctr"/>
            <a:r>
              <a:rPr lang="en-US" sz="3200" b="1" dirty="0"/>
              <a:t>Why take all this time to define a specific group and analyze their characteristics and mindsets?  </a:t>
            </a:r>
          </a:p>
          <a:p>
            <a:pPr algn="ctr"/>
            <a:endParaRPr lang="en-US" sz="3200" b="1" dirty="0"/>
          </a:p>
          <a:p>
            <a:pPr algn="ctr"/>
            <a:r>
              <a:rPr lang="en-US" sz="3200" b="1" dirty="0"/>
              <a:t>Aren’t we supposed to be talking about strategies to serve our At-Potential students?</a:t>
            </a:r>
          </a:p>
          <a:p>
            <a:pPr algn="ctr"/>
            <a:endParaRPr lang="en-US" sz="3200" b="1" dirty="0"/>
          </a:p>
          <a:p>
            <a:pPr algn="ctr"/>
            <a:r>
              <a:rPr lang="en-US" sz="3200" b="1" dirty="0"/>
              <a:t>What does all of this have to do with anything?</a:t>
            </a:r>
          </a:p>
          <a:p>
            <a:pPr algn="ctr"/>
            <a:endParaRPr lang="en-US" sz="2800" b="1" dirty="0"/>
          </a:p>
        </p:txBody>
      </p:sp>
      <p:sp>
        <p:nvSpPr>
          <p:cNvPr id="9" name="TextBox 8">
            <a:extLst>
              <a:ext uri="{FF2B5EF4-FFF2-40B4-BE49-F238E27FC236}">
                <a16:creationId xmlns:a16="http://schemas.microsoft.com/office/drawing/2014/main" id="{9FC79111-F0AC-4183-9D22-453315E02E8B}"/>
              </a:ext>
            </a:extLst>
          </p:cNvPr>
          <p:cNvSpPr txBox="1"/>
          <p:nvPr/>
        </p:nvSpPr>
        <p:spPr>
          <a:xfrm>
            <a:off x="518400" y="0"/>
            <a:ext cx="8399436" cy="5632311"/>
          </a:xfrm>
          <a:prstGeom prst="rect">
            <a:avLst/>
          </a:prstGeom>
          <a:solidFill>
            <a:srgbClr val="00B050"/>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3200" b="1" dirty="0"/>
          </a:p>
          <a:p>
            <a:pPr algn="ctr"/>
            <a:r>
              <a:rPr lang="en-US" sz="3200" b="1" dirty="0"/>
              <a:t>A strategy is only as effective as the educator using it.</a:t>
            </a:r>
          </a:p>
          <a:p>
            <a:pPr algn="ctr"/>
            <a:endParaRPr lang="en-US" sz="3200" b="1" dirty="0"/>
          </a:p>
          <a:p>
            <a:pPr algn="ctr"/>
            <a:r>
              <a:rPr lang="en-US" sz="3200" b="1" dirty="0"/>
              <a:t>The effectiveness of an educator is determined by how they are received.</a:t>
            </a:r>
          </a:p>
          <a:p>
            <a:pPr algn="ctr"/>
            <a:endParaRPr lang="en-US" sz="3200" b="1" dirty="0"/>
          </a:p>
          <a:p>
            <a:pPr algn="ctr"/>
            <a:r>
              <a:rPr lang="en-US" sz="3200" b="1" dirty="0"/>
              <a:t>How an educator is received is depends on how they are PERCEIVED.</a:t>
            </a:r>
            <a:endParaRPr lang="en-US" sz="3200" dirty="0"/>
          </a:p>
          <a:p>
            <a:endParaRPr lang="en-US" sz="7200" b="1" dirty="0"/>
          </a:p>
        </p:txBody>
      </p:sp>
      <p:sp>
        <p:nvSpPr>
          <p:cNvPr id="10" name="TextBox 9">
            <a:extLst>
              <a:ext uri="{FF2B5EF4-FFF2-40B4-BE49-F238E27FC236}">
                <a16:creationId xmlns:a16="http://schemas.microsoft.com/office/drawing/2014/main" id="{C8C570D7-5048-4B05-8816-1695243D601D}"/>
              </a:ext>
            </a:extLst>
          </p:cNvPr>
          <p:cNvSpPr txBox="1"/>
          <p:nvPr/>
        </p:nvSpPr>
        <p:spPr>
          <a:xfrm>
            <a:off x="756000" y="30777"/>
            <a:ext cx="7069311" cy="5570756"/>
          </a:xfrm>
          <a:prstGeom prst="rect">
            <a:avLst/>
          </a:prstGeom>
          <a:solidFill>
            <a:srgbClr val="00B050"/>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spcAft>
                <a:spcPts val="1200"/>
              </a:spcAft>
            </a:pPr>
            <a:endParaRPr lang="en-US" sz="3200" b="1" dirty="0"/>
          </a:p>
          <a:p>
            <a:pPr marL="457200" indent="-457200" algn="ctr">
              <a:spcAft>
                <a:spcPts val="1200"/>
              </a:spcAft>
              <a:buFont typeface="Arial" panose="020B0604020202020204" pitchFamily="34" charset="0"/>
              <a:buChar char="•"/>
            </a:pPr>
            <a:r>
              <a:rPr lang="en-US" sz="3200" b="1" dirty="0"/>
              <a:t>Conditioning is EASY</a:t>
            </a:r>
          </a:p>
          <a:p>
            <a:pPr marL="457200" indent="-457200" algn="ctr">
              <a:spcAft>
                <a:spcPts val="1200"/>
              </a:spcAft>
              <a:buFont typeface="Arial" panose="020B0604020202020204" pitchFamily="34" charset="0"/>
              <a:buChar char="•"/>
            </a:pPr>
            <a:r>
              <a:rPr lang="en-US" sz="3200" b="1" dirty="0"/>
              <a:t>At-Potential is LESS of a choice than we think</a:t>
            </a:r>
          </a:p>
          <a:p>
            <a:pPr marL="457200" indent="-457200" algn="ctr">
              <a:spcAft>
                <a:spcPts val="1200"/>
              </a:spcAft>
              <a:buFont typeface="Arial" panose="020B0604020202020204" pitchFamily="34" charset="0"/>
              <a:buChar char="•"/>
            </a:pPr>
            <a:r>
              <a:rPr lang="en-US" sz="3200" b="1" dirty="0"/>
              <a:t>Self-Assessment</a:t>
            </a:r>
          </a:p>
          <a:p>
            <a:pPr marL="457200" indent="-457200" algn="ctr">
              <a:spcAft>
                <a:spcPts val="1200"/>
              </a:spcAft>
              <a:buFont typeface="Arial" panose="020B0604020202020204" pitchFamily="34" charset="0"/>
              <a:buChar char="•"/>
            </a:pPr>
            <a:r>
              <a:rPr lang="en-US" sz="3200" b="1" dirty="0"/>
              <a:t>Survival Mindset</a:t>
            </a:r>
          </a:p>
          <a:p>
            <a:pPr marL="457200" indent="-457200" algn="ctr">
              <a:spcAft>
                <a:spcPts val="1200"/>
              </a:spcAft>
              <a:buFont typeface="Arial" panose="020B0604020202020204" pitchFamily="34" charset="0"/>
              <a:buChar char="•"/>
            </a:pPr>
            <a:r>
              <a:rPr lang="en-US" sz="3200" b="1" dirty="0"/>
              <a:t>3 Pillars of Mind</a:t>
            </a:r>
            <a:endParaRPr lang="en-US" sz="3200" dirty="0"/>
          </a:p>
          <a:p>
            <a:endParaRPr lang="en-US" sz="7200" b="1" dirty="0"/>
          </a:p>
        </p:txBody>
      </p:sp>
    </p:spTree>
    <p:extLst>
      <p:ext uri="{BB962C8B-B14F-4D97-AF65-F5344CB8AC3E}">
        <p14:creationId xmlns:p14="http://schemas.microsoft.com/office/powerpoint/2010/main" val="52230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10"/>
                                        </p:tgtEl>
                                        <p:attrNameLst>
                                          <p:attrName>ppt_x</p:attrName>
                                        </p:attrNameLst>
                                      </p:cBhvr>
                                      <p:tavLst>
                                        <p:tav tm="0">
                                          <p:val>
                                            <p:strVal val="ppt_x"/>
                                          </p:val>
                                        </p:tav>
                                        <p:tav tm="100000">
                                          <p:val>
                                            <p:strVal val="ppt_x"/>
                                          </p:val>
                                        </p:tav>
                                      </p:tavLst>
                                    </p:anim>
                                    <p:anim calcmode="lin" valueType="num">
                                      <p:cBhvr additive="base">
                                        <p:cTn id="13" dur="500"/>
                                        <p:tgtEl>
                                          <p:spTgt spid="10"/>
                                        </p:tgtEl>
                                        <p:attrNameLst>
                                          <p:attrName>ppt_y</p:attrName>
                                        </p:attrNameLst>
                                      </p:cBhvr>
                                      <p:tavLst>
                                        <p:tav tm="0">
                                          <p:val>
                                            <p:strVal val="ppt_y"/>
                                          </p:val>
                                        </p:tav>
                                        <p:tav tm="100000">
                                          <p:val>
                                            <p:strVal val="1+ppt_h/2"/>
                                          </p:val>
                                        </p:tav>
                                      </p:tavLst>
                                    </p:anim>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ppt_x"/>
                                          </p:val>
                                        </p:tav>
                                      </p:tavLst>
                                    </p:anim>
                                    <p:anim calcmode="lin" valueType="num">
                                      <p:cBhvr additive="base">
                                        <p:cTn id="25" dur="500"/>
                                        <p:tgtEl>
                                          <p:spTgt spid="7"/>
                                        </p:tgtEl>
                                        <p:attrNameLst>
                                          <p:attrName>ppt_y</p:attrName>
                                        </p:attrNameLst>
                                      </p:cBhvr>
                                      <p:tavLst>
                                        <p:tav tm="0">
                                          <p:val>
                                            <p:strVal val="ppt_y"/>
                                          </p:val>
                                        </p:tav>
                                        <p:tav tm="100000">
                                          <p:val>
                                            <p:strVal val="1+ppt_h/2"/>
                                          </p:val>
                                        </p:tav>
                                      </p:tavLst>
                                    </p:anim>
                                    <p:set>
                                      <p:cBhvr>
                                        <p:cTn id="26" dur="1" fill="hold">
                                          <p:stCondLst>
                                            <p:cond delay="4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9"/>
                                        </p:tgtEl>
                                        <p:attrNameLst>
                                          <p:attrName>ppt_x</p:attrName>
                                        </p:attrNameLst>
                                      </p:cBhvr>
                                      <p:tavLst>
                                        <p:tav tm="0">
                                          <p:val>
                                            <p:strVal val="ppt_x"/>
                                          </p:val>
                                        </p:tav>
                                        <p:tav tm="100000">
                                          <p:val>
                                            <p:strVal val="ppt_x"/>
                                          </p:val>
                                        </p:tav>
                                      </p:tavLst>
                                    </p:anim>
                                    <p:anim calcmode="lin" valueType="num">
                                      <p:cBhvr additive="base">
                                        <p:cTn id="37" dur="500"/>
                                        <p:tgtEl>
                                          <p:spTgt spid="9"/>
                                        </p:tgtEl>
                                        <p:attrNameLst>
                                          <p:attrName>ppt_y</p:attrName>
                                        </p:attrNameLst>
                                      </p:cBhvr>
                                      <p:tavLst>
                                        <p:tav tm="0">
                                          <p:val>
                                            <p:strVal val="ppt_y"/>
                                          </p:val>
                                        </p:tav>
                                        <p:tav tm="100000">
                                          <p:val>
                                            <p:strVal val="1+ppt_h/2"/>
                                          </p:val>
                                        </p:tav>
                                      </p:tavLst>
                                    </p:anim>
                                    <p:set>
                                      <p:cBhvr>
                                        <p:cTn id="3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0" grpId="0" animBg="1"/>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139" y="823812"/>
            <a:ext cx="8229600" cy="662088"/>
          </a:xfrm>
        </p:spPr>
        <p:txBody>
          <a:bodyPr>
            <a:noAutofit/>
          </a:bodyPr>
          <a:lstStyle/>
          <a:p>
            <a:r>
              <a:rPr lang="en-US" sz="2400" b="1" dirty="0">
                <a:solidFill>
                  <a:srgbClr val="000000"/>
                </a:solidFill>
              </a:rPr>
              <a:t>Strategies – Things Students Did To Be Successful</a:t>
            </a:r>
          </a:p>
        </p:txBody>
      </p:sp>
      <p:graphicFrame>
        <p:nvGraphicFramePr>
          <p:cNvPr id="4" name="Content Placeholder 3" descr="Stacked List showing 4 groups arranged from left to right with task descriptions under each group"/>
          <p:cNvGraphicFramePr>
            <a:graphicFrameLocks noGrp="1"/>
          </p:cNvGraphicFramePr>
          <p:nvPr>
            <p:ph idx="1"/>
            <p:extLst>
              <p:ext uri="{D42A27DB-BD31-4B8C-83A1-F6EECF244321}">
                <p14:modId xmlns:p14="http://schemas.microsoft.com/office/powerpoint/2010/main" val="4158098341"/>
              </p:ext>
            </p:extLst>
          </p:nvPr>
        </p:nvGraphicFramePr>
        <p:xfrm>
          <a:off x="403200" y="1622700"/>
          <a:ext cx="8293539" cy="3719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en-US"/>
              <a:t>Los Angeles Southwest College – dRnewt2 © 2019</a:t>
            </a:r>
            <a:endParaRPr lang="en-US" dirty="0"/>
          </a:p>
        </p:txBody>
      </p:sp>
      <p:sp>
        <p:nvSpPr>
          <p:cNvPr id="5" name="Slide Number Placeholder 4"/>
          <p:cNvSpPr>
            <a:spLocks noGrp="1"/>
          </p:cNvSpPr>
          <p:nvPr>
            <p:ph type="sldNum" sz="quarter" idx="12"/>
          </p:nvPr>
        </p:nvSpPr>
        <p:spPr/>
        <p:txBody>
          <a:bodyPr/>
          <a:lstStyle/>
          <a:p>
            <a:fld id="{0226CCDC-3057-A845-8B73-831E010D3BA8}" type="slidenum">
              <a:rPr lang="en-US" smtClean="0"/>
              <a:t>13</a:t>
            </a:fld>
            <a:endParaRPr lang="en-US"/>
          </a:p>
        </p:txBody>
      </p:sp>
    </p:spTree>
    <p:extLst>
      <p:ext uri="{BB962C8B-B14F-4D97-AF65-F5344CB8AC3E}">
        <p14:creationId xmlns:p14="http://schemas.microsoft.com/office/powerpoint/2010/main" val="376661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82565"/>
            <a:ext cx="1735199" cy="2212271"/>
          </a:xfrm>
        </p:spPr>
        <p:txBody>
          <a:bodyPr>
            <a:normAutofit/>
          </a:bodyPr>
          <a:lstStyle/>
          <a:p>
            <a:pPr algn="ctr">
              <a:spcBef>
                <a:spcPts val="600"/>
              </a:spcBef>
            </a:pPr>
            <a:r>
              <a:rPr lang="en-US" sz="2800" b="1" dirty="0">
                <a:solidFill>
                  <a:srgbClr val="FF0000"/>
                </a:solidFill>
              </a:rPr>
              <a:t>Putting the Pieces </a:t>
            </a:r>
            <a:r>
              <a:rPr lang="en-US" sz="2400" b="1" dirty="0">
                <a:solidFill>
                  <a:srgbClr val="FF0000"/>
                </a:solidFill>
              </a:rPr>
              <a:t>Together</a:t>
            </a:r>
            <a:endParaRPr lang="en-US" sz="2400" dirty="0">
              <a:solidFill>
                <a:srgbClr val="FF0000"/>
              </a:solidFill>
            </a:endParaRPr>
          </a:p>
        </p:txBody>
      </p:sp>
      <p:sp>
        <p:nvSpPr>
          <p:cNvPr id="4" name="Slide Number Placeholder 3"/>
          <p:cNvSpPr>
            <a:spLocks noGrp="1"/>
          </p:cNvSpPr>
          <p:nvPr>
            <p:ph type="sldNum" sz="quarter" idx="12"/>
          </p:nvPr>
        </p:nvSpPr>
        <p:spPr/>
        <p:txBody>
          <a:bodyPr/>
          <a:lstStyle/>
          <a:p>
            <a:fld id="{0226CCDC-3057-A845-8B73-831E010D3BA8}" type="slidenum">
              <a:rPr lang="en-US" smtClean="0"/>
              <a:t>14</a:t>
            </a:fld>
            <a:endParaRPr lang="en-US"/>
          </a:p>
        </p:txBody>
      </p:sp>
      <p:pic>
        <p:nvPicPr>
          <p:cNvPr id="5" name="Picture 4"/>
          <p:cNvPicPr>
            <a:picLocks noChangeAspect="1"/>
          </p:cNvPicPr>
          <p:nvPr/>
        </p:nvPicPr>
        <p:blipFill>
          <a:blip r:embed="rId2"/>
          <a:stretch>
            <a:fillRect/>
          </a:stretch>
        </p:blipFill>
        <p:spPr>
          <a:xfrm>
            <a:off x="2791312" y="637574"/>
            <a:ext cx="5473746" cy="4100026"/>
          </a:xfrm>
          <a:prstGeom prst="rect">
            <a:avLst/>
          </a:prstGeom>
        </p:spPr>
      </p:pic>
    </p:spTree>
    <p:extLst>
      <p:ext uri="{BB962C8B-B14F-4D97-AF65-F5344CB8AC3E}">
        <p14:creationId xmlns:p14="http://schemas.microsoft.com/office/powerpoint/2010/main" val="2452485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latin typeface="Georgia"/>
              </a:rPr>
              <a:t>Broad Implications for Academics</a:t>
            </a:r>
          </a:p>
        </p:txBody>
      </p:sp>
      <p:sp>
        <p:nvSpPr>
          <p:cNvPr id="6" name="Content Placeholder 5"/>
          <p:cNvSpPr>
            <a:spLocks noGrp="1"/>
          </p:cNvSpPr>
          <p:nvPr>
            <p:ph idx="1"/>
          </p:nvPr>
        </p:nvSpPr>
        <p:spPr>
          <a:xfrm>
            <a:off x="2719200" y="2556100"/>
            <a:ext cx="6253200" cy="2159900"/>
          </a:xfrm>
        </p:spPr>
        <p:txBody>
          <a:bodyPr>
            <a:normAutofit fontScale="92500"/>
          </a:bodyPr>
          <a:lstStyle/>
          <a:p>
            <a:pPr>
              <a:spcAft>
                <a:spcPts val="1200"/>
              </a:spcAft>
            </a:pPr>
            <a:r>
              <a:rPr lang="en-US" dirty="0"/>
              <a:t>Counting the Costs (pillars 1, 2, 3)</a:t>
            </a:r>
          </a:p>
          <a:p>
            <a:pPr>
              <a:spcAft>
                <a:spcPts val="1200"/>
              </a:spcAft>
            </a:pPr>
            <a:r>
              <a:rPr lang="en-US" dirty="0"/>
              <a:t>Matters of the Heart (</a:t>
            </a:r>
            <a:r>
              <a:rPr lang="en-US" i="1" dirty="0"/>
              <a:t>pillars 1, 2</a:t>
            </a:r>
            <a:r>
              <a:rPr lang="en-US" dirty="0"/>
              <a:t>)</a:t>
            </a:r>
          </a:p>
          <a:p>
            <a:pPr>
              <a:spcAft>
                <a:spcPts val="1200"/>
              </a:spcAft>
            </a:pPr>
            <a:r>
              <a:rPr lang="en-US" dirty="0"/>
              <a:t>Connectivity (</a:t>
            </a:r>
            <a:r>
              <a:rPr lang="en-US" i="1" dirty="0"/>
              <a:t>pillar 1</a:t>
            </a:r>
            <a:r>
              <a:rPr lang="en-US" dirty="0"/>
              <a:t>)</a:t>
            </a:r>
          </a:p>
          <a:p>
            <a:pPr marL="0" indent="0">
              <a:buNone/>
            </a:pPr>
            <a:endParaRPr lang="en-US" dirty="0"/>
          </a:p>
        </p:txBody>
      </p:sp>
      <p:sp>
        <p:nvSpPr>
          <p:cNvPr id="4" name="Slide Number Placeholder 3"/>
          <p:cNvSpPr>
            <a:spLocks noGrp="1"/>
          </p:cNvSpPr>
          <p:nvPr>
            <p:ph type="sldNum" sz="quarter" idx="12"/>
          </p:nvPr>
        </p:nvSpPr>
        <p:spPr/>
        <p:txBody>
          <a:bodyPr/>
          <a:lstStyle/>
          <a:p>
            <a:fld id="{0226CCDC-3057-A845-8B73-831E010D3BA8}" type="slidenum">
              <a:rPr lang="en-US" smtClean="0"/>
              <a:t>15</a:t>
            </a:fld>
            <a:endParaRPr lang="en-US"/>
          </a:p>
        </p:txBody>
      </p:sp>
      <p:pic>
        <p:nvPicPr>
          <p:cNvPr id="7" name="Picture 6"/>
          <p:cNvPicPr>
            <a:picLocks noChangeAspect="1"/>
          </p:cNvPicPr>
          <p:nvPr/>
        </p:nvPicPr>
        <p:blipFill>
          <a:blip r:embed="rId2"/>
          <a:stretch>
            <a:fillRect/>
          </a:stretch>
        </p:blipFill>
        <p:spPr>
          <a:xfrm>
            <a:off x="273600" y="2345113"/>
            <a:ext cx="2334225" cy="2473422"/>
          </a:xfrm>
          <a:prstGeom prst="rect">
            <a:avLst/>
          </a:prstGeom>
        </p:spPr>
      </p:pic>
      <p:sp>
        <p:nvSpPr>
          <p:cNvPr id="2" name="Footer Placeholder 1"/>
          <p:cNvSpPr>
            <a:spLocks noGrp="1"/>
          </p:cNvSpPr>
          <p:nvPr>
            <p:ph type="ftr" sz="quarter" idx="11"/>
          </p:nvPr>
        </p:nvSpPr>
        <p:spPr/>
        <p:txBody>
          <a:bodyPr/>
          <a:lstStyle/>
          <a:p>
            <a:r>
              <a:rPr lang="en-US"/>
              <a:t>Los Angeles Southwest College – dRnewt2 © 2019</a:t>
            </a:r>
            <a:endParaRPr lang="en-US" dirty="0"/>
          </a:p>
        </p:txBody>
      </p:sp>
    </p:spTree>
    <p:extLst>
      <p:ext uri="{BB962C8B-B14F-4D97-AF65-F5344CB8AC3E}">
        <p14:creationId xmlns:p14="http://schemas.microsoft.com/office/powerpoint/2010/main" val="2564174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1381654">
            <a:off x="5620984" y="2619330"/>
            <a:ext cx="3641816" cy="1781200"/>
          </a:xfrm>
          <a:prstGeom prst="rect">
            <a:avLst/>
          </a:prstGeom>
        </p:spPr>
      </p:pic>
      <p:sp>
        <p:nvSpPr>
          <p:cNvPr id="5" name="Title 4"/>
          <p:cNvSpPr>
            <a:spLocks noGrp="1"/>
          </p:cNvSpPr>
          <p:nvPr>
            <p:ph type="title"/>
          </p:nvPr>
        </p:nvSpPr>
        <p:spPr/>
        <p:txBody>
          <a:bodyPr>
            <a:normAutofit/>
          </a:bodyPr>
          <a:lstStyle/>
          <a:p>
            <a:r>
              <a:rPr lang="en-US" dirty="0">
                <a:latin typeface="Georgia"/>
              </a:rPr>
              <a:t>Broad Implications for Advising</a:t>
            </a:r>
          </a:p>
        </p:txBody>
      </p:sp>
      <p:sp>
        <p:nvSpPr>
          <p:cNvPr id="6" name="Content Placeholder 5"/>
          <p:cNvSpPr>
            <a:spLocks noGrp="1"/>
          </p:cNvSpPr>
          <p:nvPr>
            <p:ph idx="1"/>
          </p:nvPr>
        </p:nvSpPr>
        <p:spPr>
          <a:xfrm>
            <a:off x="241200" y="2261684"/>
            <a:ext cx="6253200" cy="2740859"/>
          </a:xfrm>
        </p:spPr>
        <p:txBody>
          <a:bodyPr vert="horz" lIns="91440" tIns="45720" rIns="91440" bIns="45720" rtlCol="0" anchor="t">
            <a:normAutofit fontScale="92500" lnSpcReduction="10000"/>
          </a:bodyPr>
          <a:lstStyle/>
          <a:p>
            <a:pPr>
              <a:spcAft>
                <a:spcPts val="1200"/>
              </a:spcAft>
            </a:pPr>
            <a:r>
              <a:rPr lang="en-US" dirty="0"/>
              <a:t>Initiate Contact (pillars 1, 2)</a:t>
            </a:r>
          </a:p>
          <a:p>
            <a:pPr>
              <a:spcAft>
                <a:spcPts val="1200"/>
              </a:spcAft>
            </a:pPr>
            <a:r>
              <a:rPr lang="en-US" dirty="0"/>
              <a:t>Personalize (</a:t>
            </a:r>
            <a:r>
              <a:rPr lang="en-US" i="1" dirty="0"/>
              <a:t>pillars 1, 2, 3</a:t>
            </a:r>
            <a:r>
              <a:rPr lang="en-US" dirty="0"/>
              <a:t>)</a:t>
            </a:r>
          </a:p>
          <a:p>
            <a:pPr>
              <a:spcAft>
                <a:spcPts val="1200"/>
              </a:spcAft>
            </a:pPr>
            <a:r>
              <a:rPr lang="en-US" dirty="0"/>
              <a:t>Promote Inner Focus (pillars 2, 3)</a:t>
            </a:r>
          </a:p>
          <a:p>
            <a:pPr>
              <a:spcAft>
                <a:spcPts val="1200"/>
              </a:spcAft>
            </a:pPr>
            <a:r>
              <a:rPr lang="en-US" dirty="0"/>
              <a:t>Connectivity (</a:t>
            </a:r>
            <a:r>
              <a:rPr lang="en-US" i="1" dirty="0"/>
              <a:t>pillar 1</a:t>
            </a:r>
            <a:r>
              <a:rPr lang="en-US" dirty="0"/>
              <a:t>)</a:t>
            </a:r>
          </a:p>
          <a:p>
            <a:pPr marL="0" indent="0">
              <a:buNone/>
            </a:pPr>
            <a:endParaRPr lang="en-US" dirty="0"/>
          </a:p>
        </p:txBody>
      </p:sp>
      <p:sp>
        <p:nvSpPr>
          <p:cNvPr id="4" name="Slide Number Placeholder 3"/>
          <p:cNvSpPr>
            <a:spLocks noGrp="1"/>
          </p:cNvSpPr>
          <p:nvPr>
            <p:ph type="sldNum" sz="quarter" idx="12"/>
          </p:nvPr>
        </p:nvSpPr>
        <p:spPr/>
        <p:txBody>
          <a:bodyPr/>
          <a:lstStyle/>
          <a:p>
            <a:fld id="{0226CCDC-3057-A845-8B73-831E010D3BA8}" type="slidenum">
              <a:rPr lang="en-US" smtClean="0"/>
              <a:t>16</a:t>
            </a:fld>
            <a:endParaRPr lang="en-US"/>
          </a:p>
        </p:txBody>
      </p:sp>
      <p:sp>
        <p:nvSpPr>
          <p:cNvPr id="2" name="Footer Placeholder 1"/>
          <p:cNvSpPr>
            <a:spLocks noGrp="1"/>
          </p:cNvSpPr>
          <p:nvPr>
            <p:ph type="ftr" sz="quarter" idx="11"/>
          </p:nvPr>
        </p:nvSpPr>
        <p:spPr/>
        <p:txBody>
          <a:bodyPr/>
          <a:lstStyle/>
          <a:p>
            <a:r>
              <a:rPr lang="en-US"/>
              <a:t>Los Angeles Southwest College – dRnewt2 © 2019</a:t>
            </a:r>
            <a:endParaRPr lang="en-US" dirty="0"/>
          </a:p>
        </p:txBody>
      </p:sp>
    </p:spTree>
    <p:extLst>
      <p:ext uri="{BB962C8B-B14F-4D97-AF65-F5344CB8AC3E}">
        <p14:creationId xmlns:p14="http://schemas.microsoft.com/office/powerpoint/2010/main" val="589884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9804" y="1039812"/>
            <a:ext cx="8655107" cy="952500"/>
          </a:xfrm>
        </p:spPr>
        <p:txBody>
          <a:bodyPr>
            <a:noAutofit/>
          </a:bodyPr>
          <a:lstStyle/>
          <a:p>
            <a:r>
              <a:rPr lang="en-US" sz="3600" dirty="0">
                <a:latin typeface="Georgia"/>
              </a:rPr>
              <a:t>Broad Implications for Support Services</a:t>
            </a:r>
          </a:p>
        </p:txBody>
      </p:sp>
      <p:sp>
        <p:nvSpPr>
          <p:cNvPr id="6" name="Content Placeholder 5"/>
          <p:cNvSpPr>
            <a:spLocks noGrp="1"/>
          </p:cNvSpPr>
          <p:nvPr>
            <p:ph idx="1"/>
          </p:nvPr>
        </p:nvSpPr>
        <p:spPr>
          <a:xfrm>
            <a:off x="3057600" y="2416860"/>
            <a:ext cx="5330400" cy="2329928"/>
          </a:xfrm>
        </p:spPr>
        <p:txBody>
          <a:bodyPr>
            <a:normAutofit/>
          </a:bodyPr>
          <a:lstStyle/>
          <a:p>
            <a:pPr>
              <a:spcAft>
                <a:spcPts val="1200"/>
              </a:spcAft>
            </a:pPr>
            <a:r>
              <a:rPr lang="en-US" dirty="0"/>
              <a:t>Publicize (pillars 1, 2)</a:t>
            </a:r>
          </a:p>
          <a:p>
            <a:pPr>
              <a:spcAft>
                <a:spcPts val="1200"/>
              </a:spcAft>
            </a:pPr>
            <a:r>
              <a:rPr lang="en-US" dirty="0"/>
              <a:t>Access (</a:t>
            </a:r>
            <a:r>
              <a:rPr lang="en-US" i="1" dirty="0"/>
              <a:t>pillars 1, 2</a:t>
            </a:r>
            <a:r>
              <a:rPr lang="en-US" dirty="0"/>
              <a:t>)</a:t>
            </a:r>
          </a:p>
          <a:p>
            <a:pPr>
              <a:spcAft>
                <a:spcPts val="1200"/>
              </a:spcAft>
            </a:pPr>
            <a:r>
              <a:rPr lang="en-US" dirty="0"/>
              <a:t>Ease of Use (pillars 1)</a:t>
            </a:r>
          </a:p>
        </p:txBody>
      </p:sp>
      <p:sp>
        <p:nvSpPr>
          <p:cNvPr id="4" name="Slide Number Placeholder 3"/>
          <p:cNvSpPr>
            <a:spLocks noGrp="1"/>
          </p:cNvSpPr>
          <p:nvPr>
            <p:ph type="sldNum" sz="quarter" idx="12"/>
          </p:nvPr>
        </p:nvSpPr>
        <p:spPr/>
        <p:txBody>
          <a:bodyPr/>
          <a:lstStyle/>
          <a:p>
            <a:fld id="{0226CCDC-3057-A845-8B73-831E010D3BA8}" type="slidenum">
              <a:rPr lang="en-US" smtClean="0"/>
              <a:t>17</a:t>
            </a:fld>
            <a:endParaRPr lang="en-US"/>
          </a:p>
        </p:txBody>
      </p:sp>
      <p:pic>
        <p:nvPicPr>
          <p:cNvPr id="2" name="Picture 1"/>
          <p:cNvPicPr>
            <a:picLocks noChangeAspect="1"/>
          </p:cNvPicPr>
          <p:nvPr/>
        </p:nvPicPr>
        <p:blipFill>
          <a:blip r:embed="rId2"/>
          <a:stretch>
            <a:fillRect/>
          </a:stretch>
        </p:blipFill>
        <p:spPr>
          <a:xfrm>
            <a:off x="301087" y="2354850"/>
            <a:ext cx="2456153" cy="2533950"/>
          </a:xfrm>
          <a:prstGeom prst="rect">
            <a:avLst/>
          </a:prstGeom>
        </p:spPr>
      </p:pic>
      <p:sp>
        <p:nvSpPr>
          <p:cNvPr id="3" name="Footer Placeholder 2"/>
          <p:cNvSpPr>
            <a:spLocks noGrp="1"/>
          </p:cNvSpPr>
          <p:nvPr>
            <p:ph type="ftr" sz="quarter" idx="11"/>
          </p:nvPr>
        </p:nvSpPr>
        <p:spPr/>
        <p:txBody>
          <a:bodyPr/>
          <a:lstStyle/>
          <a:p>
            <a:r>
              <a:rPr lang="en-US"/>
              <a:t>Los Angeles Southwest College – dRnewt2 © 2019</a:t>
            </a:r>
            <a:endParaRPr lang="en-US" dirty="0"/>
          </a:p>
        </p:txBody>
      </p:sp>
    </p:spTree>
    <p:extLst>
      <p:ext uri="{BB962C8B-B14F-4D97-AF65-F5344CB8AC3E}">
        <p14:creationId xmlns:p14="http://schemas.microsoft.com/office/powerpoint/2010/main" val="2781477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0966"/>
            <a:ext cx="1735199" cy="1651034"/>
          </a:xfrm>
        </p:spPr>
        <p:txBody>
          <a:bodyPr>
            <a:normAutofit fontScale="90000"/>
          </a:bodyPr>
          <a:lstStyle/>
          <a:p>
            <a:pPr algn="ctr">
              <a:spcBef>
                <a:spcPts val="600"/>
              </a:spcBef>
            </a:pPr>
            <a:r>
              <a:rPr lang="en-US" sz="2600" b="1" dirty="0">
                <a:solidFill>
                  <a:srgbClr val="FF0000"/>
                </a:solidFill>
              </a:rPr>
              <a:t>5 </a:t>
            </a:r>
            <a:br>
              <a:rPr lang="en-US" sz="2600" b="1" dirty="0">
                <a:solidFill>
                  <a:srgbClr val="FF0000"/>
                </a:solidFill>
              </a:rPr>
            </a:br>
            <a:r>
              <a:rPr lang="en-US" sz="2600" b="1" dirty="0">
                <a:solidFill>
                  <a:srgbClr val="FF0000"/>
                </a:solidFill>
              </a:rPr>
              <a:t>for the</a:t>
            </a:r>
            <a:br>
              <a:rPr lang="en-US" sz="2600" b="1" dirty="0">
                <a:solidFill>
                  <a:srgbClr val="FF0000"/>
                </a:solidFill>
              </a:rPr>
            </a:br>
            <a:r>
              <a:rPr lang="en-US" sz="2600" b="1" dirty="0">
                <a:solidFill>
                  <a:srgbClr val="FF0000"/>
                </a:solidFill>
              </a:rPr>
              <a:t>At-Potential</a:t>
            </a:r>
            <a:endParaRPr lang="en-US" sz="2600" dirty="0">
              <a:solidFill>
                <a:srgbClr val="FF0000"/>
              </a:solidFill>
            </a:endParaRPr>
          </a:p>
        </p:txBody>
      </p:sp>
      <p:sp>
        <p:nvSpPr>
          <p:cNvPr id="4" name="Slide Number Placeholder 3"/>
          <p:cNvSpPr>
            <a:spLocks noGrp="1"/>
          </p:cNvSpPr>
          <p:nvPr>
            <p:ph type="sldNum" sz="quarter" idx="12"/>
          </p:nvPr>
        </p:nvSpPr>
        <p:spPr/>
        <p:txBody>
          <a:bodyPr/>
          <a:lstStyle/>
          <a:p>
            <a:fld id="{0226CCDC-3057-A845-8B73-831E010D3BA8}" type="slidenum">
              <a:rPr lang="en-US" smtClean="0"/>
              <a:t>18</a:t>
            </a:fld>
            <a:endParaRPr lang="en-US"/>
          </a:p>
        </p:txBody>
      </p:sp>
      <p:sp>
        <p:nvSpPr>
          <p:cNvPr id="6" name="TextBox 5"/>
          <p:cNvSpPr txBox="1"/>
          <p:nvPr/>
        </p:nvSpPr>
        <p:spPr>
          <a:xfrm>
            <a:off x="4876495" y="-324000"/>
            <a:ext cx="1072800" cy="1862048"/>
          </a:xfrm>
          <a:prstGeom prst="rect">
            <a:avLst/>
          </a:prstGeom>
          <a:noFill/>
        </p:spPr>
        <p:txBody>
          <a:bodyPr wrap="square" rtlCol="0">
            <a:spAutoFit/>
          </a:bodyPr>
          <a:lstStyle/>
          <a:p>
            <a:r>
              <a:rPr lang="en-US" sz="11500" dirty="0"/>
              <a:t>5</a:t>
            </a:r>
          </a:p>
        </p:txBody>
      </p:sp>
      <p:pic>
        <p:nvPicPr>
          <p:cNvPr id="5" name="Picture 4">
            <a:extLst>
              <a:ext uri="{FF2B5EF4-FFF2-40B4-BE49-F238E27FC236}">
                <a16:creationId xmlns:a16="http://schemas.microsoft.com/office/drawing/2014/main" id="{79311051-7313-4AB6-8E1B-4EF29048EECB}"/>
              </a:ext>
            </a:extLst>
          </p:cNvPr>
          <p:cNvPicPr>
            <a:picLocks noChangeAspect="1"/>
          </p:cNvPicPr>
          <p:nvPr/>
        </p:nvPicPr>
        <p:blipFill rotWithShape="1">
          <a:blip r:embed="rId2"/>
          <a:srcRect b="8572"/>
          <a:stretch/>
        </p:blipFill>
        <p:spPr>
          <a:xfrm>
            <a:off x="3564726" y="1550149"/>
            <a:ext cx="3666178" cy="3565873"/>
          </a:xfrm>
          <a:prstGeom prst="rect">
            <a:avLst/>
          </a:prstGeom>
        </p:spPr>
      </p:pic>
    </p:spTree>
    <p:extLst>
      <p:ext uri="{BB962C8B-B14F-4D97-AF65-F5344CB8AC3E}">
        <p14:creationId xmlns:p14="http://schemas.microsoft.com/office/powerpoint/2010/main" val="2398011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7200" y="751379"/>
            <a:ext cx="7279200" cy="952500"/>
          </a:xfrm>
        </p:spPr>
        <p:txBody>
          <a:bodyPr>
            <a:noAutofit/>
          </a:bodyPr>
          <a:lstStyle/>
          <a:p>
            <a:pPr algn="r"/>
            <a:r>
              <a:rPr lang="en-US" sz="3200" dirty="0">
                <a:solidFill>
                  <a:schemeClr val="tx1"/>
                </a:solidFill>
              </a:rPr>
              <a:t>10 High Value Strategies for Serving At-Potential Stud</a:t>
            </a:r>
            <a:r>
              <a:rPr lang="en-US" sz="3200" dirty="0"/>
              <a:t>ents</a:t>
            </a:r>
          </a:p>
        </p:txBody>
      </p:sp>
      <p:sp>
        <p:nvSpPr>
          <p:cNvPr id="6" name="Content Placeholder 5"/>
          <p:cNvSpPr>
            <a:spLocks noGrp="1"/>
          </p:cNvSpPr>
          <p:nvPr>
            <p:ph idx="1"/>
          </p:nvPr>
        </p:nvSpPr>
        <p:spPr>
          <a:xfrm>
            <a:off x="4510800" y="1900800"/>
            <a:ext cx="4176000" cy="3283200"/>
          </a:xfrm>
        </p:spPr>
        <p:txBody>
          <a:bodyPr vert="horz" lIns="91440" tIns="45720" rIns="91440" bIns="45720" rtlCol="0" anchor="t">
            <a:normAutofit fontScale="70000" lnSpcReduction="20000"/>
          </a:bodyPr>
          <a:lstStyle/>
          <a:p>
            <a:pPr marL="457200" indent="-457200">
              <a:spcAft>
                <a:spcPts val="1200"/>
              </a:spcAft>
              <a:buFont typeface="+mj-lt"/>
              <a:buAutoNum type="arabicPeriod" startAt="6"/>
            </a:pPr>
            <a:r>
              <a:rPr lang="en-US" sz="2400" dirty="0">
                <a:solidFill>
                  <a:schemeClr val="tx1"/>
                </a:solidFill>
              </a:rPr>
              <a:t>Groups of advisors who are familiar with same students (1)</a:t>
            </a:r>
          </a:p>
          <a:p>
            <a:pPr marL="457200" indent="-457200">
              <a:spcAft>
                <a:spcPts val="1200"/>
              </a:spcAft>
              <a:buFont typeface="+mj-lt"/>
              <a:buAutoNum type="arabicPeriod" startAt="6"/>
            </a:pPr>
            <a:r>
              <a:rPr lang="en-US" sz="2400" dirty="0">
                <a:solidFill>
                  <a:schemeClr val="tx1"/>
                </a:solidFill>
              </a:rPr>
              <a:t>PD in communicating online and accommodation strategies for at- </a:t>
            </a:r>
            <a:r>
              <a:rPr lang="en-US" sz="2400" dirty="0" err="1">
                <a:solidFill>
                  <a:schemeClr val="tx1"/>
                </a:solidFill>
              </a:rPr>
              <a:t>potentialsk</a:t>
            </a:r>
            <a:r>
              <a:rPr lang="en-US" sz="2400" dirty="0">
                <a:solidFill>
                  <a:schemeClr val="tx1"/>
                </a:solidFill>
              </a:rPr>
              <a:t> populations (1, 2)</a:t>
            </a:r>
          </a:p>
          <a:p>
            <a:pPr marL="457200" indent="-457200">
              <a:spcAft>
                <a:spcPts val="1200"/>
              </a:spcAft>
              <a:buFont typeface="+mj-lt"/>
              <a:buAutoNum type="arabicPeriod" startAt="6"/>
            </a:pPr>
            <a:r>
              <a:rPr lang="en-US" sz="2400" dirty="0">
                <a:solidFill>
                  <a:schemeClr val="tx1"/>
                </a:solidFill>
              </a:rPr>
              <a:t>Clubs with high interest content (1, 2, 3)</a:t>
            </a:r>
          </a:p>
          <a:p>
            <a:pPr marL="457200" indent="-457200">
              <a:spcAft>
                <a:spcPts val="1200"/>
              </a:spcAft>
              <a:buFont typeface="+mj-lt"/>
              <a:buAutoNum type="arabicPeriod" startAt="6"/>
            </a:pPr>
            <a:r>
              <a:rPr lang="en-US" sz="2400" dirty="0">
                <a:solidFill>
                  <a:schemeClr val="tx1"/>
                </a:solidFill>
              </a:rPr>
              <a:t>Easy access visual aids for common issues and services (1)</a:t>
            </a:r>
          </a:p>
          <a:p>
            <a:pPr marL="457200" indent="-457200">
              <a:spcAft>
                <a:spcPts val="1200"/>
              </a:spcAft>
              <a:buFont typeface="+mj-lt"/>
              <a:buAutoNum type="arabicPeriod" startAt="6"/>
            </a:pPr>
            <a:r>
              <a:rPr lang="en-US" sz="2400" dirty="0">
                <a:solidFill>
                  <a:schemeClr val="tx1"/>
                </a:solidFill>
              </a:rPr>
              <a:t>Publicize support services resources</a:t>
            </a:r>
            <a:r>
              <a:rPr lang="en-US" sz="2400" dirty="0"/>
              <a:t> (1, 2, 3)</a:t>
            </a:r>
          </a:p>
        </p:txBody>
      </p:sp>
      <p:sp>
        <p:nvSpPr>
          <p:cNvPr id="4" name="Slide Number Placeholder 3"/>
          <p:cNvSpPr>
            <a:spLocks noGrp="1"/>
          </p:cNvSpPr>
          <p:nvPr>
            <p:ph type="sldNum" sz="quarter" idx="12"/>
          </p:nvPr>
        </p:nvSpPr>
        <p:spPr/>
        <p:txBody>
          <a:bodyPr/>
          <a:lstStyle/>
          <a:p>
            <a:fld id="{0226CCDC-3057-A845-8B73-831E010D3BA8}" type="slidenum">
              <a:rPr lang="en-US" smtClean="0"/>
              <a:t>19</a:t>
            </a:fld>
            <a:endParaRPr lang="en-US"/>
          </a:p>
        </p:txBody>
      </p:sp>
      <p:sp>
        <p:nvSpPr>
          <p:cNvPr id="7" name="Content Placeholder 5"/>
          <p:cNvSpPr txBox="1">
            <a:spLocks/>
          </p:cNvSpPr>
          <p:nvPr/>
        </p:nvSpPr>
        <p:spPr>
          <a:xfrm>
            <a:off x="213600" y="1795937"/>
            <a:ext cx="4034400" cy="3695765"/>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2">
                    <a:lumMod val="5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lumMod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lumMod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lumMod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200"/>
              </a:spcAft>
              <a:buFont typeface="+mj-lt"/>
              <a:buAutoNum type="arabicPeriod"/>
            </a:pPr>
            <a:r>
              <a:rPr lang="en-US" sz="1600" dirty="0">
                <a:solidFill>
                  <a:schemeClr val="tx1"/>
                </a:solidFill>
              </a:rPr>
              <a:t>Course at-a-glance tables (1, 2)</a:t>
            </a:r>
            <a:endParaRPr lang="en-US" dirty="0">
              <a:solidFill>
                <a:schemeClr val="tx1"/>
              </a:solidFill>
            </a:endParaRPr>
          </a:p>
          <a:p>
            <a:pPr>
              <a:spcAft>
                <a:spcPts val="1200"/>
              </a:spcAft>
              <a:buFont typeface="+mj-lt"/>
              <a:buAutoNum type="arabicPeriod"/>
            </a:pPr>
            <a:r>
              <a:rPr lang="en-US" sz="1600" dirty="0">
                <a:solidFill>
                  <a:schemeClr val="tx1"/>
                </a:solidFill>
              </a:rPr>
              <a:t>Accommodations: course introductory videos, relaxed deadlines, exemplars, access, “I not F” (1, 2)</a:t>
            </a:r>
            <a:endParaRPr lang="en-US" dirty="0">
              <a:solidFill>
                <a:schemeClr val="tx1"/>
              </a:solidFill>
            </a:endParaRPr>
          </a:p>
          <a:p>
            <a:pPr>
              <a:spcAft>
                <a:spcPts val="1200"/>
              </a:spcAft>
              <a:buFont typeface="+mj-lt"/>
              <a:buAutoNum type="arabicPeriod"/>
            </a:pPr>
            <a:r>
              <a:rPr lang="en-US" sz="1600" dirty="0">
                <a:solidFill>
                  <a:schemeClr val="tx1"/>
                </a:solidFill>
              </a:rPr>
              <a:t>Scheduling cohorts (1)</a:t>
            </a:r>
          </a:p>
          <a:p>
            <a:pPr>
              <a:spcAft>
                <a:spcPts val="1200"/>
              </a:spcAft>
              <a:buFont typeface="+mj-lt"/>
              <a:buAutoNum type="arabicPeriod"/>
            </a:pPr>
            <a:r>
              <a:rPr lang="en-US" sz="1600" dirty="0">
                <a:solidFill>
                  <a:schemeClr val="tx1"/>
                </a:solidFill>
              </a:rPr>
              <a:t>Provide motivational quotes, personal messages, testimonials </a:t>
            </a:r>
            <a:r>
              <a:rPr lang="en-US" sz="1600" dirty="0">
                <a:solidFill>
                  <a:schemeClr val="tx1"/>
                </a:solidFill>
                <a:ea typeface="+mn-lt"/>
                <a:cs typeface="+mn-lt"/>
              </a:rPr>
              <a:t>(2, 3)</a:t>
            </a:r>
          </a:p>
          <a:p>
            <a:pPr>
              <a:spcAft>
                <a:spcPts val="1200"/>
              </a:spcAft>
              <a:buFont typeface="+mj-lt"/>
              <a:buAutoNum type="arabicPeriod"/>
            </a:pPr>
            <a:r>
              <a:rPr lang="en-US" sz="1600" dirty="0">
                <a:solidFill>
                  <a:schemeClr val="tx1"/>
                </a:solidFill>
              </a:rPr>
              <a:t>Faculty and advisors collaborate to welcome students to class </a:t>
            </a:r>
            <a:r>
              <a:rPr lang="en-US" sz="1600" dirty="0">
                <a:solidFill>
                  <a:schemeClr val="tx1"/>
                </a:solidFill>
                <a:ea typeface="+mn-lt"/>
                <a:cs typeface="+mn-lt"/>
              </a:rPr>
              <a:t>(1, 2)</a:t>
            </a:r>
          </a:p>
        </p:txBody>
      </p:sp>
      <p:sp>
        <p:nvSpPr>
          <p:cNvPr id="8" name="TextBox 7">
            <a:extLst>
              <a:ext uri="{FF2B5EF4-FFF2-40B4-BE49-F238E27FC236}">
                <a16:creationId xmlns:a16="http://schemas.microsoft.com/office/drawing/2014/main" id="{D6D4A016-AF67-40CC-950F-183729D57F86}"/>
              </a:ext>
            </a:extLst>
          </p:cNvPr>
          <p:cNvSpPr txBox="1"/>
          <p:nvPr/>
        </p:nvSpPr>
        <p:spPr>
          <a:xfrm>
            <a:off x="2224800" y="1686409"/>
            <a:ext cx="4572000" cy="3170099"/>
          </a:xfrm>
          <a:prstGeom prst="rect">
            <a:avLst/>
          </a:prstGeom>
          <a:solidFill>
            <a:srgbClr val="00B050"/>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3200" b="1" dirty="0"/>
          </a:p>
          <a:p>
            <a:pPr algn="ctr"/>
            <a:r>
              <a:rPr lang="en-US" sz="3200" b="1" dirty="0"/>
              <a:t>Which of these ten are already in play at your institution?</a:t>
            </a:r>
            <a:endParaRPr lang="en-US" sz="3200" dirty="0"/>
          </a:p>
          <a:p>
            <a:endParaRPr lang="en-US" sz="7200" b="1" dirty="0"/>
          </a:p>
        </p:txBody>
      </p:sp>
      <p:sp>
        <p:nvSpPr>
          <p:cNvPr id="2" name="Footer Placeholder 1"/>
          <p:cNvSpPr>
            <a:spLocks noGrp="1"/>
          </p:cNvSpPr>
          <p:nvPr>
            <p:ph type="ftr" sz="quarter" idx="11"/>
          </p:nvPr>
        </p:nvSpPr>
        <p:spPr/>
        <p:txBody>
          <a:bodyPr/>
          <a:lstStyle/>
          <a:p>
            <a:r>
              <a:rPr lang="en-US"/>
              <a:t>Los Angeles Southwest College – dRnewt2 © 2019</a:t>
            </a:r>
            <a:endParaRPr lang="en-US" dirty="0"/>
          </a:p>
        </p:txBody>
      </p:sp>
    </p:spTree>
    <p:extLst>
      <p:ext uri="{BB962C8B-B14F-4D97-AF65-F5344CB8AC3E}">
        <p14:creationId xmlns:p14="http://schemas.microsoft.com/office/powerpoint/2010/main" val="338943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0633" y="1172002"/>
            <a:ext cx="2579482" cy="648421"/>
          </a:xfrm>
        </p:spPr>
        <p:txBody>
          <a:bodyPr rtlCol="0">
            <a:normAutofit fontScale="90000"/>
          </a:bodyPr>
          <a:lstStyle/>
          <a:p>
            <a:pPr>
              <a:defRPr/>
            </a:pPr>
            <a:r>
              <a:rPr lang="en-US" sz="3667" b="1" dirty="0">
                <a:solidFill>
                  <a:srgbClr val="000000"/>
                </a:solidFill>
              </a:rPr>
              <a:t>Game Plan</a:t>
            </a:r>
          </a:p>
        </p:txBody>
      </p:sp>
      <p:sp>
        <p:nvSpPr>
          <p:cNvPr id="8195" name="Text Placeholder 2"/>
          <p:cNvSpPr>
            <a:spLocks noGrp="1"/>
          </p:cNvSpPr>
          <p:nvPr>
            <p:ph idx="1"/>
          </p:nvPr>
        </p:nvSpPr>
        <p:spPr>
          <a:xfrm>
            <a:off x="780828" y="1077202"/>
            <a:ext cx="4280967" cy="4132573"/>
          </a:xfrm>
        </p:spPr>
        <p:txBody>
          <a:bodyPr vert="horz" lIns="91440" tIns="45720" rIns="91440" bIns="45720" rtlCol="0" anchor="t">
            <a:normAutofit fontScale="25000" lnSpcReduction="20000"/>
          </a:bodyPr>
          <a:lstStyle/>
          <a:p>
            <a:pPr marL="0" indent="0">
              <a:lnSpc>
                <a:spcPct val="120000"/>
              </a:lnSpc>
              <a:spcBef>
                <a:spcPts val="0"/>
              </a:spcBef>
              <a:buNone/>
            </a:pPr>
            <a:r>
              <a:rPr lang="en-US" sz="7200" b="1" dirty="0">
                <a:solidFill>
                  <a:srgbClr val="000000"/>
                </a:solidFill>
              </a:rPr>
              <a:t>PART I</a:t>
            </a:r>
          </a:p>
          <a:p>
            <a:pPr>
              <a:lnSpc>
                <a:spcPct val="120000"/>
              </a:lnSpc>
              <a:spcBef>
                <a:spcPts val="0"/>
              </a:spcBef>
            </a:pPr>
            <a:r>
              <a:rPr lang="en-US" sz="7200" b="1" dirty="0">
                <a:solidFill>
                  <a:srgbClr val="000000"/>
                </a:solidFill>
              </a:rPr>
              <a:t>Conditioning is easy</a:t>
            </a:r>
            <a:endParaRPr lang="en-US" sz="7200" dirty="0">
              <a:solidFill>
                <a:srgbClr val="000000"/>
              </a:solidFill>
            </a:endParaRPr>
          </a:p>
          <a:p>
            <a:pPr>
              <a:lnSpc>
                <a:spcPct val="120000"/>
              </a:lnSpc>
              <a:spcBef>
                <a:spcPts val="0"/>
              </a:spcBef>
            </a:pPr>
            <a:r>
              <a:rPr lang="en-US" sz="7200" b="1" dirty="0">
                <a:solidFill>
                  <a:srgbClr val="000000"/>
                </a:solidFill>
              </a:rPr>
              <a:t>Mindsets</a:t>
            </a:r>
          </a:p>
          <a:p>
            <a:pPr lvl="1">
              <a:lnSpc>
                <a:spcPct val="120000"/>
              </a:lnSpc>
              <a:spcBef>
                <a:spcPts val="0"/>
              </a:spcBef>
            </a:pPr>
            <a:r>
              <a:rPr lang="en-US" sz="4800" b="1" dirty="0">
                <a:solidFill>
                  <a:srgbClr val="000000"/>
                </a:solidFill>
              </a:rPr>
              <a:t>3 Pillars</a:t>
            </a:r>
          </a:p>
          <a:p>
            <a:pPr lvl="1">
              <a:lnSpc>
                <a:spcPct val="120000"/>
              </a:lnSpc>
              <a:spcBef>
                <a:spcPts val="0"/>
              </a:spcBef>
            </a:pPr>
            <a:r>
              <a:rPr lang="en-US" sz="4800" b="1" dirty="0">
                <a:solidFill>
                  <a:srgbClr val="000000"/>
                </a:solidFill>
              </a:rPr>
              <a:t>Survival Mindset</a:t>
            </a:r>
          </a:p>
          <a:p>
            <a:pPr marL="0" indent="0">
              <a:lnSpc>
                <a:spcPct val="120000"/>
              </a:lnSpc>
              <a:spcBef>
                <a:spcPts val="0"/>
              </a:spcBef>
              <a:buNone/>
            </a:pPr>
            <a:endParaRPr lang="en-US" sz="7200" b="1" dirty="0">
              <a:solidFill>
                <a:srgbClr val="000000"/>
              </a:solidFill>
            </a:endParaRPr>
          </a:p>
          <a:p>
            <a:pPr marL="0" indent="0">
              <a:lnSpc>
                <a:spcPct val="120000"/>
              </a:lnSpc>
              <a:spcBef>
                <a:spcPts val="0"/>
              </a:spcBef>
              <a:buNone/>
            </a:pPr>
            <a:r>
              <a:rPr lang="en-US" sz="7200" b="1" dirty="0">
                <a:solidFill>
                  <a:srgbClr val="000000"/>
                </a:solidFill>
              </a:rPr>
              <a:t>PART II</a:t>
            </a:r>
          </a:p>
          <a:p>
            <a:pPr>
              <a:lnSpc>
                <a:spcPct val="120000"/>
              </a:lnSpc>
              <a:spcBef>
                <a:spcPts val="0"/>
              </a:spcBef>
            </a:pPr>
            <a:r>
              <a:rPr lang="en-US" sz="7200" b="1" dirty="0">
                <a:solidFill>
                  <a:srgbClr val="000000"/>
                </a:solidFill>
              </a:rPr>
              <a:t>Setting the stage</a:t>
            </a:r>
          </a:p>
          <a:p>
            <a:pPr lvl="1">
              <a:lnSpc>
                <a:spcPct val="120000"/>
              </a:lnSpc>
              <a:spcBef>
                <a:spcPts val="0"/>
              </a:spcBef>
            </a:pPr>
            <a:r>
              <a:rPr lang="en-US" sz="4800" b="1" dirty="0">
                <a:solidFill>
                  <a:srgbClr val="000000"/>
                </a:solidFill>
              </a:rPr>
              <a:t>Self-Assessment</a:t>
            </a:r>
          </a:p>
          <a:p>
            <a:pPr lvl="1">
              <a:lnSpc>
                <a:spcPct val="120000"/>
              </a:lnSpc>
              <a:spcBef>
                <a:spcPts val="0"/>
              </a:spcBef>
            </a:pPr>
            <a:r>
              <a:rPr lang="en-US" sz="4800" b="1" dirty="0">
                <a:solidFill>
                  <a:srgbClr val="000000"/>
                </a:solidFill>
              </a:rPr>
              <a:t>MOC Research	</a:t>
            </a:r>
          </a:p>
          <a:p>
            <a:pPr>
              <a:lnSpc>
                <a:spcPct val="120000"/>
              </a:lnSpc>
              <a:spcBef>
                <a:spcPts val="0"/>
              </a:spcBef>
            </a:pPr>
            <a:r>
              <a:rPr lang="en-US" sz="7200" b="1" dirty="0">
                <a:solidFill>
                  <a:srgbClr val="000000"/>
                </a:solidFill>
              </a:rPr>
              <a:t>Implications by Pillar</a:t>
            </a:r>
          </a:p>
          <a:p>
            <a:pPr>
              <a:lnSpc>
                <a:spcPct val="120000"/>
              </a:lnSpc>
              <a:spcBef>
                <a:spcPts val="0"/>
              </a:spcBef>
            </a:pPr>
            <a:r>
              <a:rPr lang="en-US" sz="7200" b="1" dirty="0">
                <a:solidFill>
                  <a:srgbClr val="000000"/>
                </a:solidFill>
              </a:rPr>
              <a:t>Strategies by Pillar</a:t>
            </a:r>
          </a:p>
          <a:p>
            <a:pPr>
              <a:lnSpc>
                <a:spcPct val="120000"/>
              </a:lnSpc>
              <a:spcBef>
                <a:spcPts val="0"/>
              </a:spcBef>
            </a:pPr>
            <a:r>
              <a:rPr lang="en-US" sz="7200" b="1" dirty="0">
                <a:solidFill>
                  <a:srgbClr val="000000"/>
                </a:solidFill>
              </a:rPr>
              <a:t>Ramp-Up Now</a:t>
            </a:r>
          </a:p>
          <a:p>
            <a:pPr>
              <a:lnSpc>
                <a:spcPct val="120000"/>
              </a:lnSpc>
              <a:spcBef>
                <a:spcPts val="0"/>
              </a:spcBef>
            </a:pPr>
            <a:r>
              <a:rPr lang="en-US" sz="7200" b="1" dirty="0">
                <a:solidFill>
                  <a:srgbClr val="000000"/>
                </a:solidFill>
              </a:rPr>
              <a:t>Next Steps</a:t>
            </a:r>
          </a:p>
          <a:p>
            <a:pPr lvl="1">
              <a:lnSpc>
                <a:spcPct val="120000"/>
              </a:lnSpc>
              <a:spcBef>
                <a:spcPts val="0"/>
              </a:spcBef>
            </a:pPr>
            <a:r>
              <a:rPr lang="en-US" sz="4900" b="1" dirty="0">
                <a:solidFill>
                  <a:srgbClr val="000000"/>
                </a:solidFill>
              </a:rPr>
              <a:t>Culture Shift</a:t>
            </a:r>
          </a:p>
          <a:p>
            <a:pPr lvl="1">
              <a:lnSpc>
                <a:spcPct val="120000"/>
              </a:lnSpc>
              <a:spcBef>
                <a:spcPts val="0"/>
              </a:spcBef>
            </a:pPr>
            <a:r>
              <a:rPr lang="en-US" sz="4900" b="1" dirty="0">
                <a:solidFill>
                  <a:srgbClr val="000000"/>
                </a:solidFill>
              </a:rPr>
              <a:t>PLCs</a:t>
            </a:r>
          </a:p>
          <a:p>
            <a:endParaRPr lang="en-US" altLang="en-US" dirty="0">
              <a:latin typeface="Georgia" panose="02040502050405020303" pitchFamily="18" charset="0"/>
              <a:ea typeface="Georgia" panose="02040502050405020303" pitchFamily="18" charset="0"/>
              <a:cs typeface="Georgia" panose="02040502050405020303"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0386" y="2488779"/>
            <a:ext cx="3214775" cy="2119888"/>
          </a:xfrm>
          <a:prstGeom prst="rect">
            <a:avLst/>
          </a:prstGeom>
        </p:spPr>
      </p:pic>
      <p:sp>
        <p:nvSpPr>
          <p:cNvPr id="3" name="Footer Placeholder 2"/>
          <p:cNvSpPr>
            <a:spLocks noGrp="1"/>
          </p:cNvSpPr>
          <p:nvPr>
            <p:ph type="ftr" sz="quarter" idx="11"/>
          </p:nvPr>
        </p:nvSpPr>
        <p:spPr/>
        <p:txBody>
          <a:bodyPr/>
          <a:lstStyle/>
          <a:p>
            <a:r>
              <a:rPr lang="en-US"/>
              <a:t>Los Angeles Southwest College – dRnewt2 © 2019</a:t>
            </a:r>
            <a:endParaRPr lang="en-US" dirty="0"/>
          </a:p>
        </p:txBody>
      </p:sp>
      <p:sp>
        <p:nvSpPr>
          <p:cNvPr id="5" name="Slide Number Placeholder 4"/>
          <p:cNvSpPr>
            <a:spLocks noGrp="1"/>
          </p:cNvSpPr>
          <p:nvPr>
            <p:ph type="sldNum" sz="quarter" idx="12"/>
          </p:nvPr>
        </p:nvSpPr>
        <p:spPr/>
        <p:txBody>
          <a:bodyPr/>
          <a:lstStyle/>
          <a:p>
            <a:fld id="{0226CCDC-3057-A845-8B73-831E010D3BA8}" type="slidenum">
              <a:rPr lang="en-US" smtClean="0"/>
              <a:t>2</a:t>
            </a:fld>
            <a:endParaRPr lang="en-US"/>
          </a:p>
        </p:txBody>
      </p:sp>
    </p:spTree>
    <p:extLst>
      <p:ext uri="{BB962C8B-B14F-4D97-AF65-F5344CB8AC3E}">
        <p14:creationId xmlns:p14="http://schemas.microsoft.com/office/powerpoint/2010/main" val="2696459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3200" y="844979"/>
            <a:ext cx="8604000" cy="602221"/>
          </a:xfrm>
        </p:spPr>
        <p:txBody>
          <a:bodyPr>
            <a:noAutofit/>
          </a:bodyPr>
          <a:lstStyle/>
          <a:p>
            <a:r>
              <a:rPr lang="en-US" sz="3000" dirty="0">
                <a:solidFill>
                  <a:schemeClr val="tx1"/>
                </a:solidFill>
              </a:rPr>
              <a:t>Top 5 Strategies for Serving At-Potential Students</a:t>
            </a:r>
          </a:p>
        </p:txBody>
      </p:sp>
      <p:sp>
        <p:nvSpPr>
          <p:cNvPr id="4" name="Slide Number Placeholder 3"/>
          <p:cNvSpPr>
            <a:spLocks noGrp="1"/>
          </p:cNvSpPr>
          <p:nvPr>
            <p:ph type="sldNum" sz="quarter" idx="12"/>
          </p:nvPr>
        </p:nvSpPr>
        <p:spPr/>
        <p:txBody>
          <a:bodyPr/>
          <a:lstStyle/>
          <a:p>
            <a:fld id="{0226CCDC-3057-A845-8B73-831E010D3BA8}" type="slidenum">
              <a:rPr lang="en-US" smtClean="0"/>
              <a:t>20</a:t>
            </a:fld>
            <a:endParaRPr lang="en-US"/>
          </a:p>
        </p:txBody>
      </p:sp>
      <p:sp>
        <p:nvSpPr>
          <p:cNvPr id="7" name="Content Placeholder 5"/>
          <p:cNvSpPr txBox="1">
            <a:spLocks/>
          </p:cNvSpPr>
          <p:nvPr/>
        </p:nvSpPr>
        <p:spPr>
          <a:xfrm>
            <a:off x="559200" y="1713600"/>
            <a:ext cx="5546400" cy="3664800"/>
          </a:xfrm>
          <a:prstGeom prst="rect">
            <a:avLst/>
          </a:prstGeom>
        </p:spPr>
        <p:txBody>
          <a:bodyPr vert="horz" lIns="91440" tIns="45720" rIns="91440" bIns="45720" rtlCol="0" anchor="t">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2">
                    <a:lumMod val="5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lumMod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lumMod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lumMod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200"/>
              </a:spcAft>
            </a:pPr>
            <a:r>
              <a:rPr lang="en-US" sz="2400" dirty="0">
                <a:solidFill>
                  <a:schemeClr val="tx1"/>
                </a:solidFill>
              </a:rPr>
              <a:t>Course at-a-glance tables (pillars 1, 2)</a:t>
            </a:r>
          </a:p>
          <a:p>
            <a:pPr>
              <a:spcAft>
                <a:spcPts val="1200"/>
              </a:spcAft>
            </a:pPr>
            <a:r>
              <a:rPr lang="en-US" sz="2400" dirty="0">
                <a:solidFill>
                  <a:schemeClr val="tx1"/>
                </a:solidFill>
              </a:rPr>
              <a:t>Accommodations: course introductory videos, relaxed deadlines, exemplars, access, “I not F” (</a:t>
            </a:r>
            <a:r>
              <a:rPr lang="en-US" sz="2400" i="1" dirty="0">
                <a:solidFill>
                  <a:schemeClr val="tx1"/>
                </a:solidFill>
              </a:rPr>
              <a:t>pillars 1, 2</a:t>
            </a:r>
            <a:r>
              <a:rPr lang="en-US" sz="2400" dirty="0">
                <a:solidFill>
                  <a:schemeClr val="tx1"/>
                </a:solidFill>
              </a:rPr>
              <a:t>)</a:t>
            </a:r>
          </a:p>
          <a:p>
            <a:pPr>
              <a:spcAft>
                <a:spcPts val="1200"/>
              </a:spcAft>
            </a:pPr>
            <a:r>
              <a:rPr lang="en-US" sz="2400" dirty="0">
                <a:solidFill>
                  <a:schemeClr val="tx1"/>
                </a:solidFill>
              </a:rPr>
              <a:t>Scheduling cohorts (pillars 1, 2)</a:t>
            </a:r>
          </a:p>
          <a:p>
            <a:pPr>
              <a:spcAft>
                <a:spcPts val="1200"/>
              </a:spcAft>
            </a:pPr>
            <a:r>
              <a:rPr lang="en-US" sz="2400" dirty="0">
                <a:solidFill>
                  <a:schemeClr val="tx1"/>
                </a:solidFill>
              </a:rPr>
              <a:t>Provide motivational quotes, personal messages, testimonials (pillars 2, 3)</a:t>
            </a:r>
          </a:p>
          <a:p>
            <a:pPr>
              <a:spcAft>
                <a:spcPts val="1200"/>
              </a:spcAft>
            </a:pPr>
            <a:r>
              <a:rPr lang="en-US" sz="2400" dirty="0">
                <a:solidFill>
                  <a:schemeClr val="tx1"/>
                </a:solidFill>
              </a:rPr>
              <a:t>Faculty and advisors collaborate to welcome students to class (pillars 1, 2)</a:t>
            </a:r>
          </a:p>
        </p:txBody>
      </p:sp>
      <p:pic>
        <p:nvPicPr>
          <p:cNvPr id="3" name="Picture 2"/>
          <p:cNvPicPr>
            <a:picLocks noChangeAspect="1"/>
          </p:cNvPicPr>
          <p:nvPr/>
        </p:nvPicPr>
        <p:blipFill>
          <a:blip r:embed="rId2"/>
          <a:stretch>
            <a:fillRect/>
          </a:stretch>
        </p:blipFill>
        <p:spPr>
          <a:xfrm>
            <a:off x="6488437" y="2167537"/>
            <a:ext cx="2231663" cy="2231663"/>
          </a:xfrm>
          <a:prstGeom prst="rect">
            <a:avLst/>
          </a:prstGeom>
        </p:spPr>
      </p:pic>
      <p:sp>
        <p:nvSpPr>
          <p:cNvPr id="2" name="Footer Placeholder 1"/>
          <p:cNvSpPr>
            <a:spLocks noGrp="1"/>
          </p:cNvSpPr>
          <p:nvPr>
            <p:ph type="ftr" sz="quarter" idx="11"/>
          </p:nvPr>
        </p:nvSpPr>
        <p:spPr/>
        <p:txBody>
          <a:bodyPr/>
          <a:lstStyle/>
          <a:p>
            <a:r>
              <a:rPr lang="en-US"/>
              <a:t>Los Angeles Southwest College – dRnewt2 © 2019</a:t>
            </a:r>
            <a:endParaRPr lang="en-US" dirty="0"/>
          </a:p>
        </p:txBody>
      </p:sp>
    </p:spTree>
    <p:extLst>
      <p:ext uri="{BB962C8B-B14F-4D97-AF65-F5344CB8AC3E}">
        <p14:creationId xmlns:p14="http://schemas.microsoft.com/office/powerpoint/2010/main" val="76323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59224"/>
            <a:ext cx="1735199" cy="2571121"/>
          </a:xfrm>
        </p:spPr>
        <p:txBody>
          <a:bodyPr>
            <a:noAutofit/>
          </a:bodyPr>
          <a:lstStyle/>
          <a:p>
            <a:pPr algn="ctr">
              <a:spcBef>
                <a:spcPts val="600"/>
              </a:spcBef>
            </a:pPr>
            <a:r>
              <a:rPr lang="en-US" sz="3200" b="1" dirty="0">
                <a:solidFill>
                  <a:srgbClr val="FF0000"/>
                </a:solidFill>
              </a:rPr>
              <a:t>2 </a:t>
            </a:r>
            <a:br>
              <a:rPr lang="en-US" sz="3200" b="1" dirty="0">
                <a:solidFill>
                  <a:srgbClr val="FF0000"/>
                </a:solidFill>
              </a:rPr>
            </a:br>
            <a:r>
              <a:rPr lang="en-US" sz="3200" b="1" dirty="0">
                <a:solidFill>
                  <a:srgbClr val="FF0000"/>
                </a:solidFill>
              </a:rPr>
              <a:t>for </a:t>
            </a:r>
            <a:br>
              <a:rPr lang="en-US" sz="3200" b="1" dirty="0">
                <a:solidFill>
                  <a:srgbClr val="FF0000"/>
                </a:solidFill>
              </a:rPr>
            </a:br>
            <a:r>
              <a:rPr lang="en-US" sz="3200" b="1" dirty="0">
                <a:solidFill>
                  <a:srgbClr val="FF0000"/>
                </a:solidFill>
              </a:rPr>
              <a:t>Take</a:t>
            </a:r>
            <a:br>
              <a:rPr lang="en-US" sz="3200" b="1" dirty="0">
                <a:solidFill>
                  <a:srgbClr val="FF0000"/>
                </a:solidFill>
              </a:rPr>
            </a:br>
            <a:r>
              <a:rPr lang="en-US" sz="3200" b="1" dirty="0">
                <a:solidFill>
                  <a:srgbClr val="FF0000"/>
                </a:solidFill>
              </a:rPr>
              <a:t>Out</a:t>
            </a:r>
            <a:br>
              <a:rPr lang="en-US" sz="3200" b="1" dirty="0">
                <a:solidFill>
                  <a:srgbClr val="FF0000"/>
                </a:solidFill>
              </a:rPr>
            </a:br>
            <a:r>
              <a:rPr lang="en-US" sz="3200" b="1" dirty="0">
                <a:solidFill>
                  <a:srgbClr val="FF0000"/>
                </a:solidFill>
              </a:rPr>
              <a:t>Please</a:t>
            </a:r>
            <a:endParaRPr lang="en-US" sz="3200" dirty="0">
              <a:solidFill>
                <a:srgbClr val="FF0000"/>
              </a:solidFill>
            </a:endParaRPr>
          </a:p>
        </p:txBody>
      </p:sp>
      <p:sp>
        <p:nvSpPr>
          <p:cNvPr id="4" name="Slide Number Placeholder 3"/>
          <p:cNvSpPr>
            <a:spLocks noGrp="1"/>
          </p:cNvSpPr>
          <p:nvPr>
            <p:ph type="sldNum" sz="quarter" idx="12"/>
          </p:nvPr>
        </p:nvSpPr>
        <p:spPr/>
        <p:txBody>
          <a:bodyPr/>
          <a:lstStyle/>
          <a:p>
            <a:fld id="{0226CCDC-3057-A845-8B73-831E010D3BA8}" type="slidenum">
              <a:rPr lang="en-US" smtClean="0"/>
              <a:t>21</a:t>
            </a:fld>
            <a:endParaRPr lang="en-US"/>
          </a:p>
        </p:txBody>
      </p:sp>
      <p:pic>
        <p:nvPicPr>
          <p:cNvPr id="5" name="Picture 4"/>
          <p:cNvPicPr>
            <a:picLocks noChangeAspect="1"/>
          </p:cNvPicPr>
          <p:nvPr/>
        </p:nvPicPr>
        <p:blipFill>
          <a:blip r:embed="rId2"/>
          <a:stretch>
            <a:fillRect/>
          </a:stretch>
        </p:blipFill>
        <p:spPr>
          <a:xfrm>
            <a:off x="3088800" y="481936"/>
            <a:ext cx="4671501" cy="4371568"/>
          </a:xfrm>
          <a:prstGeom prst="rect">
            <a:avLst/>
          </a:prstGeom>
        </p:spPr>
      </p:pic>
    </p:spTree>
    <p:extLst>
      <p:ext uri="{BB962C8B-B14F-4D97-AF65-F5344CB8AC3E}">
        <p14:creationId xmlns:p14="http://schemas.microsoft.com/office/powerpoint/2010/main" val="1373797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9600" y="852179"/>
            <a:ext cx="8362800" cy="952500"/>
          </a:xfrm>
        </p:spPr>
        <p:txBody>
          <a:bodyPr>
            <a:noAutofit/>
          </a:bodyPr>
          <a:lstStyle/>
          <a:p>
            <a:pPr algn="r"/>
            <a:r>
              <a:rPr lang="en-US" sz="3600" dirty="0">
                <a:solidFill>
                  <a:schemeClr val="tx1"/>
                </a:solidFill>
              </a:rPr>
              <a:t>2 </a:t>
            </a:r>
            <a:r>
              <a:rPr lang="en-US" sz="3600" i="1" dirty="0">
                <a:solidFill>
                  <a:schemeClr val="tx1"/>
                </a:solidFill>
              </a:rPr>
              <a:t>Ready to Go</a:t>
            </a:r>
            <a:r>
              <a:rPr lang="en-US" sz="3600" dirty="0">
                <a:solidFill>
                  <a:schemeClr val="tx1"/>
                </a:solidFill>
              </a:rPr>
              <a:t> Ramp-Up Strategies for Serving At-Potential Students</a:t>
            </a:r>
          </a:p>
        </p:txBody>
      </p:sp>
      <p:sp>
        <p:nvSpPr>
          <p:cNvPr id="6" name="Content Placeholder 5"/>
          <p:cNvSpPr>
            <a:spLocks noGrp="1"/>
          </p:cNvSpPr>
          <p:nvPr>
            <p:ph idx="1"/>
          </p:nvPr>
        </p:nvSpPr>
        <p:spPr>
          <a:xfrm>
            <a:off x="2808000" y="2181600"/>
            <a:ext cx="5580000" cy="3002400"/>
          </a:xfrm>
        </p:spPr>
        <p:txBody>
          <a:bodyPr>
            <a:normAutofit fontScale="92500" lnSpcReduction="20000"/>
          </a:bodyPr>
          <a:lstStyle/>
          <a:p>
            <a:pPr>
              <a:spcAft>
                <a:spcPts val="1200"/>
              </a:spcAft>
            </a:pPr>
            <a:r>
              <a:rPr lang="en-US" dirty="0">
                <a:solidFill>
                  <a:schemeClr val="tx1"/>
                </a:solidFill>
              </a:rPr>
              <a:t>Accommodations: course introductory videos, relaxed deadlines, exemplars, access, “I not F” (</a:t>
            </a:r>
            <a:r>
              <a:rPr lang="en-US" i="1" dirty="0">
                <a:solidFill>
                  <a:schemeClr val="tx1"/>
                </a:solidFill>
              </a:rPr>
              <a:t>pillars 1, 2</a:t>
            </a:r>
            <a:r>
              <a:rPr lang="en-US" dirty="0">
                <a:solidFill>
                  <a:schemeClr val="tx1"/>
                </a:solidFill>
              </a:rPr>
              <a:t>)</a:t>
            </a:r>
          </a:p>
          <a:p>
            <a:pPr>
              <a:spcAft>
                <a:spcPts val="1200"/>
              </a:spcAft>
            </a:pPr>
            <a:r>
              <a:rPr lang="en-US" dirty="0">
                <a:solidFill>
                  <a:schemeClr val="tx1"/>
                </a:solidFill>
              </a:rPr>
              <a:t>Provide motivational quotes, personal messages, testimonials (pillars 2, 3)</a:t>
            </a:r>
          </a:p>
        </p:txBody>
      </p:sp>
      <p:sp>
        <p:nvSpPr>
          <p:cNvPr id="4" name="Slide Number Placeholder 3"/>
          <p:cNvSpPr>
            <a:spLocks noGrp="1"/>
          </p:cNvSpPr>
          <p:nvPr>
            <p:ph type="sldNum" sz="quarter" idx="12"/>
          </p:nvPr>
        </p:nvSpPr>
        <p:spPr/>
        <p:txBody>
          <a:bodyPr/>
          <a:lstStyle/>
          <a:p>
            <a:fld id="{0226CCDC-3057-A845-8B73-831E010D3BA8}" type="slidenum">
              <a:rPr lang="en-US" smtClean="0"/>
              <a:t>22</a:t>
            </a:fld>
            <a:endParaRPr lang="en-US"/>
          </a:p>
        </p:txBody>
      </p:sp>
      <p:pic>
        <p:nvPicPr>
          <p:cNvPr id="3" name="Picture 2"/>
          <p:cNvPicPr>
            <a:picLocks noChangeAspect="1"/>
          </p:cNvPicPr>
          <p:nvPr/>
        </p:nvPicPr>
        <p:blipFill>
          <a:blip r:embed="rId2"/>
          <a:stretch>
            <a:fillRect/>
          </a:stretch>
        </p:blipFill>
        <p:spPr>
          <a:xfrm>
            <a:off x="176700" y="2472037"/>
            <a:ext cx="2415300" cy="2259139"/>
          </a:xfrm>
          <a:prstGeom prst="rect">
            <a:avLst/>
          </a:prstGeom>
        </p:spPr>
      </p:pic>
      <p:sp>
        <p:nvSpPr>
          <p:cNvPr id="2" name="Footer Placeholder 1"/>
          <p:cNvSpPr>
            <a:spLocks noGrp="1"/>
          </p:cNvSpPr>
          <p:nvPr>
            <p:ph type="ftr" sz="quarter" idx="11"/>
          </p:nvPr>
        </p:nvSpPr>
        <p:spPr/>
        <p:txBody>
          <a:bodyPr/>
          <a:lstStyle/>
          <a:p>
            <a:r>
              <a:rPr lang="en-US"/>
              <a:t>Los Angeles Southwest College – dRnewt2 © 2019</a:t>
            </a:r>
            <a:endParaRPr lang="en-US" dirty="0"/>
          </a:p>
        </p:txBody>
      </p:sp>
    </p:spTree>
    <p:extLst>
      <p:ext uri="{BB962C8B-B14F-4D97-AF65-F5344CB8AC3E}">
        <p14:creationId xmlns:p14="http://schemas.microsoft.com/office/powerpoint/2010/main" val="850385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11098"/>
            <a:ext cx="1735199" cy="3490132"/>
          </a:xfrm>
        </p:spPr>
        <p:txBody>
          <a:bodyPr>
            <a:noAutofit/>
          </a:bodyPr>
          <a:lstStyle/>
          <a:p>
            <a:pPr algn="ctr">
              <a:spcBef>
                <a:spcPts val="600"/>
              </a:spcBef>
            </a:pPr>
            <a:r>
              <a:rPr lang="en-US" sz="5400" b="1" dirty="0">
                <a:solidFill>
                  <a:srgbClr val="FF0000"/>
                </a:solidFill>
              </a:rPr>
              <a:t>P</a:t>
            </a:r>
            <a:br>
              <a:rPr lang="en-US" sz="5400" b="1" dirty="0">
                <a:solidFill>
                  <a:srgbClr val="FF0000"/>
                </a:solidFill>
              </a:rPr>
            </a:br>
            <a:r>
              <a:rPr lang="en-US" sz="5400" b="1" dirty="0">
                <a:solidFill>
                  <a:srgbClr val="FF0000"/>
                </a:solidFill>
              </a:rPr>
              <a:t>L</a:t>
            </a:r>
            <a:br>
              <a:rPr lang="en-US" sz="5400" b="1" dirty="0">
                <a:solidFill>
                  <a:srgbClr val="FF0000"/>
                </a:solidFill>
              </a:rPr>
            </a:br>
            <a:r>
              <a:rPr lang="en-US" sz="5400" b="1" dirty="0">
                <a:solidFill>
                  <a:srgbClr val="FF0000"/>
                </a:solidFill>
              </a:rPr>
              <a:t>C</a:t>
            </a:r>
            <a:br>
              <a:rPr lang="en-US" sz="5400" b="1" dirty="0">
                <a:solidFill>
                  <a:srgbClr val="FF0000"/>
                </a:solidFill>
              </a:rPr>
            </a:br>
            <a:r>
              <a:rPr lang="en-US" sz="5400" b="1" dirty="0">
                <a:solidFill>
                  <a:srgbClr val="FF0000"/>
                </a:solidFill>
              </a:rPr>
              <a:t>s</a:t>
            </a:r>
            <a:endParaRPr lang="en-US" sz="5400" dirty="0">
              <a:solidFill>
                <a:srgbClr val="FF0000"/>
              </a:solidFill>
            </a:endParaRPr>
          </a:p>
        </p:txBody>
      </p:sp>
      <p:sp>
        <p:nvSpPr>
          <p:cNvPr id="4" name="Slide Number Placeholder 3"/>
          <p:cNvSpPr>
            <a:spLocks noGrp="1"/>
          </p:cNvSpPr>
          <p:nvPr>
            <p:ph type="sldNum" sz="quarter" idx="12"/>
          </p:nvPr>
        </p:nvSpPr>
        <p:spPr/>
        <p:txBody>
          <a:bodyPr/>
          <a:lstStyle/>
          <a:p>
            <a:fld id="{0226CCDC-3057-A845-8B73-831E010D3BA8}" type="slidenum">
              <a:rPr lang="en-US" smtClean="0"/>
              <a:t>23</a:t>
            </a:fld>
            <a:endParaRPr lang="en-US"/>
          </a:p>
        </p:txBody>
      </p:sp>
      <p:pic>
        <p:nvPicPr>
          <p:cNvPr id="3" name="Picture 2">
            <a:extLst>
              <a:ext uri="{FF2B5EF4-FFF2-40B4-BE49-F238E27FC236}">
                <a16:creationId xmlns:a16="http://schemas.microsoft.com/office/drawing/2014/main" id="{C3A635C7-198A-43CC-A6EF-C873D18B3E00}"/>
              </a:ext>
            </a:extLst>
          </p:cNvPr>
          <p:cNvPicPr>
            <a:picLocks noChangeAspect="1"/>
          </p:cNvPicPr>
          <p:nvPr/>
        </p:nvPicPr>
        <p:blipFill>
          <a:blip r:embed="rId2"/>
          <a:stretch>
            <a:fillRect/>
          </a:stretch>
        </p:blipFill>
        <p:spPr>
          <a:xfrm>
            <a:off x="3393713" y="741876"/>
            <a:ext cx="4289702" cy="4428979"/>
          </a:xfrm>
          <a:prstGeom prst="rect">
            <a:avLst/>
          </a:prstGeom>
        </p:spPr>
      </p:pic>
      <p:sp>
        <p:nvSpPr>
          <p:cNvPr id="6" name="TextBox 5">
            <a:extLst>
              <a:ext uri="{FF2B5EF4-FFF2-40B4-BE49-F238E27FC236}">
                <a16:creationId xmlns:a16="http://schemas.microsoft.com/office/drawing/2014/main" id="{B0626079-6B42-4D5F-B2AD-1673C1F3CB72}"/>
              </a:ext>
            </a:extLst>
          </p:cNvPr>
          <p:cNvSpPr txBox="1"/>
          <p:nvPr/>
        </p:nvSpPr>
        <p:spPr>
          <a:xfrm>
            <a:off x="2488518" y="113770"/>
            <a:ext cx="6100091" cy="707886"/>
          </a:xfrm>
          <a:prstGeom prst="rect">
            <a:avLst/>
          </a:prstGeom>
          <a:noFill/>
        </p:spPr>
        <p:txBody>
          <a:bodyPr wrap="square" rtlCol="0">
            <a:spAutoFit/>
          </a:bodyPr>
          <a:lstStyle/>
          <a:p>
            <a:r>
              <a:rPr lang="en-US" sz="4000" b="1" dirty="0"/>
              <a:t>Professional Learning</a:t>
            </a:r>
          </a:p>
        </p:txBody>
      </p:sp>
      <p:sp>
        <p:nvSpPr>
          <p:cNvPr id="7" name="TextBox 6">
            <a:extLst>
              <a:ext uri="{FF2B5EF4-FFF2-40B4-BE49-F238E27FC236}">
                <a16:creationId xmlns:a16="http://schemas.microsoft.com/office/drawing/2014/main" id="{76C7405B-5A76-433D-9551-6B083C6EA1C4}"/>
              </a:ext>
            </a:extLst>
          </p:cNvPr>
          <p:cNvSpPr txBox="1"/>
          <p:nvPr/>
        </p:nvSpPr>
        <p:spPr>
          <a:xfrm>
            <a:off x="3737380" y="4871073"/>
            <a:ext cx="3602368" cy="707886"/>
          </a:xfrm>
          <a:prstGeom prst="rect">
            <a:avLst/>
          </a:prstGeom>
          <a:noFill/>
        </p:spPr>
        <p:txBody>
          <a:bodyPr wrap="square" rtlCol="0">
            <a:spAutoFit/>
          </a:bodyPr>
          <a:lstStyle/>
          <a:p>
            <a:r>
              <a:rPr lang="en-US" sz="4000" b="1" dirty="0"/>
              <a:t>Community</a:t>
            </a:r>
          </a:p>
        </p:txBody>
      </p:sp>
    </p:spTree>
    <p:extLst>
      <p:ext uri="{BB962C8B-B14F-4D97-AF65-F5344CB8AC3E}">
        <p14:creationId xmlns:p14="http://schemas.microsoft.com/office/powerpoint/2010/main" val="36497754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80221" y="3166936"/>
            <a:ext cx="3465500" cy="2282158"/>
          </a:xfrm>
        </p:spPr>
        <p:txBody>
          <a:bodyPr>
            <a:noAutofit/>
          </a:bodyPr>
          <a:lstStyle/>
          <a:p>
            <a:pPr algn="ctr">
              <a:spcBef>
                <a:spcPts val="600"/>
              </a:spcBef>
            </a:pPr>
            <a:r>
              <a:rPr lang="en-US" sz="3200" b="1" dirty="0">
                <a:solidFill>
                  <a:schemeClr val="tx1"/>
                </a:solidFill>
              </a:rPr>
              <a:t>Professional Learning Communities (PLCs)</a:t>
            </a:r>
          </a:p>
        </p:txBody>
      </p:sp>
      <p:sp>
        <p:nvSpPr>
          <p:cNvPr id="4" name="Slide Number Placeholder 3"/>
          <p:cNvSpPr>
            <a:spLocks noGrp="1"/>
          </p:cNvSpPr>
          <p:nvPr>
            <p:ph type="sldNum" sz="quarter" idx="12"/>
          </p:nvPr>
        </p:nvSpPr>
        <p:spPr/>
        <p:txBody>
          <a:bodyPr/>
          <a:lstStyle/>
          <a:p>
            <a:fld id="{0226CCDC-3057-A845-8B73-831E010D3BA8}" type="slidenum">
              <a:rPr lang="en-US" smtClean="0"/>
              <a:t>24</a:t>
            </a:fld>
            <a:endParaRPr lang="en-US"/>
          </a:p>
        </p:txBody>
      </p:sp>
      <p:sp>
        <p:nvSpPr>
          <p:cNvPr id="7" name="Title 1">
            <a:extLst>
              <a:ext uri="{FF2B5EF4-FFF2-40B4-BE49-F238E27FC236}">
                <a16:creationId xmlns:a16="http://schemas.microsoft.com/office/drawing/2014/main" id="{C3C45942-4A08-4EB2-AE6B-70790FFD4958}"/>
              </a:ext>
            </a:extLst>
          </p:cNvPr>
          <p:cNvSpPr>
            <a:spLocks noGrp="1"/>
          </p:cNvSpPr>
          <p:nvPr>
            <p:ph type="title"/>
          </p:nvPr>
        </p:nvSpPr>
        <p:spPr>
          <a:xfrm>
            <a:off x="50401" y="2148949"/>
            <a:ext cx="1627200" cy="3345135"/>
          </a:xfrm>
        </p:spPr>
        <p:txBody>
          <a:bodyPr>
            <a:normAutofit fontScale="90000"/>
          </a:bodyPr>
          <a:lstStyle/>
          <a:p>
            <a:pPr algn="ctr"/>
            <a:r>
              <a:rPr lang="en-US" sz="6000" b="1" dirty="0">
                <a:solidFill>
                  <a:srgbClr val="FF0000"/>
                </a:solidFill>
              </a:rPr>
              <a:t>P</a:t>
            </a:r>
            <a:br>
              <a:rPr lang="en-US" sz="6000" b="1" dirty="0">
                <a:solidFill>
                  <a:srgbClr val="FF0000"/>
                </a:solidFill>
              </a:rPr>
            </a:br>
            <a:r>
              <a:rPr lang="en-US" sz="6000" b="1" dirty="0">
                <a:solidFill>
                  <a:srgbClr val="FF0000"/>
                </a:solidFill>
              </a:rPr>
              <a:t>L</a:t>
            </a:r>
            <a:br>
              <a:rPr lang="en-US" sz="6000" b="1" dirty="0">
                <a:solidFill>
                  <a:srgbClr val="FF0000"/>
                </a:solidFill>
              </a:rPr>
            </a:br>
            <a:r>
              <a:rPr lang="en-US" sz="6000" b="1" dirty="0">
                <a:solidFill>
                  <a:srgbClr val="FF0000"/>
                </a:solidFill>
              </a:rPr>
              <a:t>C</a:t>
            </a:r>
            <a:br>
              <a:rPr lang="en-US" sz="6000" b="1" dirty="0">
                <a:solidFill>
                  <a:srgbClr val="FF0000"/>
                </a:solidFill>
              </a:rPr>
            </a:br>
            <a:r>
              <a:rPr lang="en-US" sz="4000" b="1" dirty="0">
                <a:solidFill>
                  <a:srgbClr val="FF0000"/>
                </a:solidFill>
              </a:rPr>
              <a:t>s</a:t>
            </a:r>
          </a:p>
        </p:txBody>
      </p:sp>
      <p:pic>
        <p:nvPicPr>
          <p:cNvPr id="9" name="Picture 8" descr="A group of people in a room&#10;&#10;Description automatically generated">
            <a:extLst>
              <a:ext uri="{FF2B5EF4-FFF2-40B4-BE49-F238E27FC236}">
                <a16:creationId xmlns:a16="http://schemas.microsoft.com/office/drawing/2014/main" id="{749BC613-2360-4C43-BA0A-76378B4A90AF}"/>
              </a:ext>
            </a:extLst>
          </p:cNvPr>
          <p:cNvPicPr>
            <a:picLocks noChangeAspect="1"/>
          </p:cNvPicPr>
          <p:nvPr/>
        </p:nvPicPr>
        <p:blipFill>
          <a:blip r:embed="rId2"/>
          <a:stretch>
            <a:fillRect/>
          </a:stretch>
        </p:blipFill>
        <p:spPr>
          <a:xfrm>
            <a:off x="2896881" y="209187"/>
            <a:ext cx="5163670" cy="3103455"/>
          </a:xfrm>
          <a:prstGeom prst="rect">
            <a:avLst/>
          </a:prstGeom>
        </p:spPr>
      </p:pic>
    </p:spTree>
    <p:extLst>
      <p:ext uri="{BB962C8B-B14F-4D97-AF65-F5344CB8AC3E}">
        <p14:creationId xmlns:p14="http://schemas.microsoft.com/office/powerpoint/2010/main" val="3411429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5615"/>
            <a:ext cx="8229600" cy="952500"/>
          </a:xfrm>
        </p:spPr>
        <p:txBody>
          <a:bodyPr>
            <a:normAutofit fontScale="90000"/>
          </a:bodyPr>
          <a:lstStyle/>
          <a:p>
            <a:pPr algn="ctr"/>
            <a:r>
              <a:rPr lang="en-US" dirty="0">
                <a:solidFill>
                  <a:schemeClr val="tx1"/>
                </a:solidFill>
              </a:rPr>
              <a:t>Intro to Professional Learning Communities (PLCs)</a:t>
            </a:r>
          </a:p>
        </p:txBody>
      </p:sp>
      <p:sp>
        <p:nvSpPr>
          <p:cNvPr id="4" name="Slide Number Placeholder 3"/>
          <p:cNvSpPr>
            <a:spLocks noGrp="1"/>
          </p:cNvSpPr>
          <p:nvPr>
            <p:ph type="sldNum" sz="quarter" idx="12"/>
          </p:nvPr>
        </p:nvSpPr>
        <p:spPr/>
        <p:txBody>
          <a:bodyPr/>
          <a:lstStyle/>
          <a:p>
            <a:fld id="{0226CCDC-3057-A845-8B73-831E010D3BA8}" type="slidenum">
              <a:rPr lang="en-US" smtClean="0"/>
              <a:t>25</a:t>
            </a:fld>
            <a:endParaRPr lang="en-US" dirty="0"/>
          </a:p>
        </p:txBody>
      </p:sp>
      <p:sp>
        <p:nvSpPr>
          <p:cNvPr id="5" name="Footer Placeholder 4"/>
          <p:cNvSpPr>
            <a:spLocks noGrp="1"/>
          </p:cNvSpPr>
          <p:nvPr>
            <p:ph type="ftr" sz="quarter" idx="11"/>
          </p:nvPr>
        </p:nvSpPr>
        <p:spPr/>
        <p:txBody>
          <a:bodyPr/>
          <a:lstStyle/>
          <a:p>
            <a:r>
              <a:rPr lang="en-US"/>
              <a:t>Los Angeles Southwest College – dRnewt2 © 2019</a:t>
            </a:r>
            <a:endParaRPr lang="en-US" dirty="0"/>
          </a:p>
        </p:txBody>
      </p:sp>
      <p:sp>
        <p:nvSpPr>
          <p:cNvPr id="8" name="Content Placeholder 2">
            <a:extLst>
              <a:ext uri="{FF2B5EF4-FFF2-40B4-BE49-F238E27FC236}">
                <a16:creationId xmlns:a16="http://schemas.microsoft.com/office/drawing/2014/main" id="{2498D9B4-0C7A-4525-9504-40245AD234EA}"/>
              </a:ext>
            </a:extLst>
          </p:cNvPr>
          <p:cNvSpPr txBox="1">
            <a:spLocks/>
          </p:cNvSpPr>
          <p:nvPr/>
        </p:nvSpPr>
        <p:spPr>
          <a:xfrm>
            <a:off x="587829" y="2140408"/>
            <a:ext cx="4452898" cy="3000212"/>
          </a:xfrm>
          <a:prstGeom prst="rect">
            <a:avLst/>
          </a:prstGeom>
        </p:spPr>
        <p:txBody>
          <a:bodyPr>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Build Capacity</a:t>
            </a:r>
          </a:p>
          <a:p>
            <a:r>
              <a:rPr lang="en-US" dirty="0"/>
              <a:t>Structure/Teamwork</a:t>
            </a:r>
          </a:p>
          <a:p>
            <a:r>
              <a:rPr lang="en-US" dirty="0"/>
              <a:t>Shared vision</a:t>
            </a:r>
          </a:p>
          <a:p>
            <a:r>
              <a:rPr lang="en-US" dirty="0"/>
              <a:t>Action Oriented</a:t>
            </a:r>
          </a:p>
          <a:p>
            <a:r>
              <a:rPr lang="en-US" dirty="0"/>
              <a:t>Shared decision making</a:t>
            </a:r>
          </a:p>
          <a:p>
            <a:r>
              <a:rPr lang="en-US" dirty="0"/>
              <a:t>Commitment to continuous improvement</a:t>
            </a:r>
          </a:p>
          <a:p>
            <a:r>
              <a:rPr lang="en-US" dirty="0"/>
              <a:t>Leadership Development</a:t>
            </a:r>
          </a:p>
          <a:p>
            <a:r>
              <a:rPr lang="en-US" dirty="0"/>
              <a:t>Results oriented</a:t>
            </a:r>
          </a:p>
        </p:txBody>
      </p:sp>
      <p:pic>
        <p:nvPicPr>
          <p:cNvPr id="3" name="Picture 2">
            <a:extLst>
              <a:ext uri="{FF2B5EF4-FFF2-40B4-BE49-F238E27FC236}">
                <a16:creationId xmlns:a16="http://schemas.microsoft.com/office/drawing/2014/main" id="{24132CA7-CF49-4D09-B75B-82176D09533F}"/>
              </a:ext>
            </a:extLst>
          </p:cNvPr>
          <p:cNvPicPr>
            <a:picLocks noChangeAspect="1"/>
          </p:cNvPicPr>
          <p:nvPr/>
        </p:nvPicPr>
        <p:blipFill>
          <a:blip r:embed="rId2"/>
          <a:stretch>
            <a:fillRect/>
          </a:stretch>
        </p:blipFill>
        <p:spPr>
          <a:xfrm>
            <a:off x="5040727" y="2426376"/>
            <a:ext cx="3365606" cy="2292322"/>
          </a:xfrm>
          <a:prstGeom prst="rect">
            <a:avLst/>
          </a:prstGeom>
        </p:spPr>
      </p:pic>
    </p:spTree>
    <p:extLst>
      <p:ext uri="{BB962C8B-B14F-4D97-AF65-F5344CB8AC3E}">
        <p14:creationId xmlns:p14="http://schemas.microsoft.com/office/powerpoint/2010/main" val="4284394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465" y="837391"/>
            <a:ext cx="6913069" cy="725912"/>
          </a:xfrm>
        </p:spPr>
        <p:txBody>
          <a:bodyPr>
            <a:normAutofit fontScale="90000"/>
          </a:bodyPr>
          <a:lstStyle/>
          <a:p>
            <a:r>
              <a:rPr lang="en-US" dirty="0">
                <a:solidFill>
                  <a:schemeClr val="tx1"/>
                </a:solidFill>
              </a:rPr>
              <a:t>Typical Components of PLCs </a:t>
            </a:r>
          </a:p>
        </p:txBody>
      </p:sp>
      <p:sp>
        <p:nvSpPr>
          <p:cNvPr id="4" name="Slide Number Placeholder 3"/>
          <p:cNvSpPr>
            <a:spLocks noGrp="1"/>
          </p:cNvSpPr>
          <p:nvPr>
            <p:ph type="sldNum" sz="quarter" idx="12"/>
          </p:nvPr>
        </p:nvSpPr>
        <p:spPr/>
        <p:txBody>
          <a:bodyPr/>
          <a:lstStyle/>
          <a:p>
            <a:fld id="{0226CCDC-3057-A845-8B73-831E010D3BA8}" type="slidenum">
              <a:rPr lang="en-US" smtClean="0"/>
              <a:t>26</a:t>
            </a:fld>
            <a:endParaRPr lang="en-US" dirty="0"/>
          </a:p>
        </p:txBody>
      </p:sp>
      <p:sp>
        <p:nvSpPr>
          <p:cNvPr id="5" name="Footer Placeholder 4"/>
          <p:cNvSpPr>
            <a:spLocks noGrp="1"/>
          </p:cNvSpPr>
          <p:nvPr>
            <p:ph type="ftr" sz="quarter" idx="11"/>
          </p:nvPr>
        </p:nvSpPr>
        <p:spPr/>
        <p:txBody>
          <a:bodyPr/>
          <a:lstStyle/>
          <a:p>
            <a:r>
              <a:rPr lang="en-US"/>
              <a:t>Los Angeles Southwest College – dRnewt2 © 2019</a:t>
            </a:r>
            <a:endParaRPr lang="en-US" dirty="0"/>
          </a:p>
        </p:txBody>
      </p:sp>
      <p:sp>
        <p:nvSpPr>
          <p:cNvPr id="10" name="Content Placeholder 2">
            <a:extLst>
              <a:ext uri="{FF2B5EF4-FFF2-40B4-BE49-F238E27FC236}">
                <a16:creationId xmlns:a16="http://schemas.microsoft.com/office/drawing/2014/main" id="{E9D5B4A0-5423-45CF-94E4-1C5E4514A8EE}"/>
              </a:ext>
            </a:extLst>
          </p:cNvPr>
          <p:cNvSpPr txBox="1">
            <a:spLocks/>
          </p:cNvSpPr>
          <p:nvPr/>
        </p:nvSpPr>
        <p:spPr>
          <a:xfrm>
            <a:off x="103491" y="1691495"/>
            <a:ext cx="4102749" cy="357444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Pieces of the PLC</a:t>
            </a:r>
          </a:p>
          <a:p>
            <a:pPr lvl="1"/>
            <a:r>
              <a:rPr lang="en-US" dirty="0"/>
              <a:t>Shared Mission &amp; Vision</a:t>
            </a:r>
          </a:p>
          <a:p>
            <a:pPr lvl="1"/>
            <a:r>
              <a:rPr lang="en-US" dirty="0"/>
              <a:t>Collective Commitments</a:t>
            </a:r>
          </a:p>
          <a:p>
            <a:pPr lvl="1"/>
            <a:r>
              <a:rPr lang="en-US" dirty="0"/>
              <a:t>Trust</a:t>
            </a:r>
          </a:p>
          <a:p>
            <a:pPr lvl="1"/>
            <a:r>
              <a:rPr lang="en-US" dirty="0"/>
              <a:t>Organizational structures</a:t>
            </a:r>
          </a:p>
          <a:p>
            <a:pPr lvl="1"/>
            <a:r>
              <a:rPr lang="en-US" dirty="0"/>
              <a:t>Decision-making processes</a:t>
            </a:r>
          </a:p>
          <a:p>
            <a:pPr lvl="1"/>
            <a:r>
              <a:rPr lang="en-US" dirty="0"/>
              <a:t>Inspect/expect</a:t>
            </a:r>
          </a:p>
          <a:p>
            <a:pPr lvl="1"/>
            <a:r>
              <a:rPr lang="en-US" dirty="0"/>
              <a:t>Accountability</a:t>
            </a:r>
          </a:p>
        </p:txBody>
      </p:sp>
      <p:sp>
        <p:nvSpPr>
          <p:cNvPr id="7" name="Content Placeholder 2">
            <a:extLst>
              <a:ext uri="{FF2B5EF4-FFF2-40B4-BE49-F238E27FC236}">
                <a16:creationId xmlns:a16="http://schemas.microsoft.com/office/drawing/2014/main" id="{BA562991-4A55-4DA5-B3AB-15850F1B8496}"/>
              </a:ext>
            </a:extLst>
          </p:cNvPr>
          <p:cNvSpPr txBox="1">
            <a:spLocks/>
          </p:cNvSpPr>
          <p:nvPr/>
        </p:nvSpPr>
        <p:spPr>
          <a:xfrm>
            <a:off x="4679576" y="1691495"/>
            <a:ext cx="4299461" cy="345773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Scheduling / Frequency</a:t>
            </a:r>
          </a:p>
          <a:p>
            <a:pPr lvl="1"/>
            <a:r>
              <a:rPr lang="en-US" dirty="0"/>
              <a:t>What works best for all constituents</a:t>
            </a:r>
          </a:p>
          <a:p>
            <a:pPr lvl="1"/>
            <a:r>
              <a:rPr lang="en-US" dirty="0"/>
              <a:t>Reach consensus </a:t>
            </a:r>
          </a:p>
          <a:p>
            <a:r>
              <a:rPr lang="en-US" b="1" dirty="0"/>
              <a:t>Modality</a:t>
            </a:r>
          </a:p>
          <a:p>
            <a:pPr lvl="1"/>
            <a:r>
              <a:rPr lang="en-US" dirty="0"/>
              <a:t>Zoom, Skype, Facetime, Face-to-face, etc.</a:t>
            </a:r>
          </a:p>
          <a:p>
            <a:r>
              <a:rPr lang="en-US" b="1" dirty="0"/>
              <a:t>Agenda</a:t>
            </a:r>
          </a:p>
          <a:p>
            <a:pPr lvl="1"/>
            <a:r>
              <a:rPr lang="en-US" dirty="0"/>
              <a:t>Focus driven</a:t>
            </a:r>
          </a:p>
        </p:txBody>
      </p:sp>
    </p:spTree>
    <p:extLst>
      <p:ext uri="{BB962C8B-B14F-4D97-AF65-F5344CB8AC3E}">
        <p14:creationId xmlns:p14="http://schemas.microsoft.com/office/powerpoint/2010/main" val="41228089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26CCDC-3057-A845-8B73-831E010D3BA8}" type="slidenum">
              <a:rPr lang="en-US" smtClean="0"/>
              <a:t>27</a:t>
            </a:fld>
            <a:endParaRPr lang="en-US" dirty="0"/>
          </a:p>
        </p:txBody>
      </p:sp>
      <p:sp>
        <p:nvSpPr>
          <p:cNvPr id="5" name="Footer Placeholder 4"/>
          <p:cNvSpPr>
            <a:spLocks noGrp="1"/>
          </p:cNvSpPr>
          <p:nvPr>
            <p:ph type="ftr" sz="quarter" idx="11"/>
          </p:nvPr>
        </p:nvSpPr>
        <p:spPr/>
        <p:txBody>
          <a:bodyPr/>
          <a:lstStyle/>
          <a:p>
            <a:r>
              <a:rPr lang="en-US" dirty="0"/>
              <a:t>Los Angeles Southwest College – dRnewt2 © 2019</a:t>
            </a:r>
          </a:p>
        </p:txBody>
      </p:sp>
      <p:pic>
        <p:nvPicPr>
          <p:cNvPr id="3" name="Picture 2">
            <a:extLst>
              <a:ext uri="{FF2B5EF4-FFF2-40B4-BE49-F238E27FC236}">
                <a16:creationId xmlns:a16="http://schemas.microsoft.com/office/drawing/2014/main" id="{6E65FF0B-E0D6-4C77-92DE-19147A43D9AE}"/>
              </a:ext>
            </a:extLst>
          </p:cNvPr>
          <p:cNvPicPr>
            <a:picLocks noChangeAspect="1"/>
          </p:cNvPicPr>
          <p:nvPr/>
        </p:nvPicPr>
        <p:blipFill>
          <a:blip r:embed="rId2"/>
          <a:stretch>
            <a:fillRect/>
          </a:stretch>
        </p:blipFill>
        <p:spPr>
          <a:xfrm>
            <a:off x="5436373" y="1552369"/>
            <a:ext cx="3161421" cy="3161421"/>
          </a:xfrm>
          <a:prstGeom prst="rect">
            <a:avLst/>
          </a:prstGeom>
        </p:spPr>
      </p:pic>
      <p:sp>
        <p:nvSpPr>
          <p:cNvPr id="10" name="Content Placeholder 2">
            <a:extLst>
              <a:ext uri="{FF2B5EF4-FFF2-40B4-BE49-F238E27FC236}">
                <a16:creationId xmlns:a16="http://schemas.microsoft.com/office/drawing/2014/main" id="{E9D5B4A0-5423-45CF-94E4-1C5E4514A8EE}"/>
              </a:ext>
            </a:extLst>
          </p:cNvPr>
          <p:cNvSpPr txBox="1">
            <a:spLocks/>
          </p:cNvSpPr>
          <p:nvPr/>
        </p:nvSpPr>
        <p:spPr>
          <a:xfrm>
            <a:off x="103491" y="1137920"/>
            <a:ext cx="5120879" cy="4159039"/>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Creating the Rules of the Game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We’re on a Mission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What works and why it is working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What can the team agree to implement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Define boundaries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MOU</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Set expectations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Embed new culture into all communication</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Revolve all PD around the new culture</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Set yearly goals around the new culture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Leaders building leaders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Provide the map and take turns driving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Share the load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Trust equals positive results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The ingenuity of the team</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The wisdom of the crowd</a:t>
            </a:r>
          </a:p>
        </p:txBody>
      </p:sp>
    </p:spTree>
    <p:extLst>
      <p:ext uri="{BB962C8B-B14F-4D97-AF65-F5344CB8AC3E}">
        <p14:creationId xmlns:p14="http://schemas.microsoft.com/office/powerpoint/2010/main" val="29202704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26CCDC-3057-A845-8B73-831E010D3BA8}" type="slidenum">
              <a:rPr lang="en-US" smtClean="0"/>
              <a:t>28</a:t>
            </a:fld>
            <a:endParaRPr lang="en-US"/>
          </a:p>
        </p:txBody>
      </p:sp>
      <p:sp>
        <p:nvSpPr>
          <p:cNvPr id="6" name="Title 1">
            <a:extLst>
              <a:ext uri="{FF2B5EF4-FFF2-40B4-BE49-F238E27FC236}">
                <a16:creationId xmlns:a16="http://schemas.microsoft.com/office/drawing/2014/main" id="{1A0E8B06-651F-4F48-B191-276DD2FC8C86}"/>
              </a:ext>
            </a:extLst>
          </p:cNvPr>
          <p:cNvSpPr txBox="1">
            <a:spLocks/>
          </p:cNvSpPr>
          <p:nvPr/>
        </p:nvSpPr>
        <p:spPr>
          <a:xfrm>
            <a:off x="1" y="2397418"/>
            <a:ext cx="1736592" cy="2251422"/>
          </a:xfrm>
          <a:prstGeom prst="rect">
            <a:avLst/>
          </a:prstGeom>
          <a:noFill/>
        </p:spPr>
        <p:txBody>
          <a:bodyPr vert="horz" lIns="91440" tIns="45720" rIns="91440" bIns="45720" rtlCol="0" anchor="ctr">
            <a:normAutofit/>
          </a:bodyPr>
          <a:lstStyle>
            <a:lvl1pPr algn="l" defTabSz="457200" rtl="0" eaLnBrk="1" latinLnBrk="0" hangingPunct="1">
              <a:spcBef>
                <a:spcPct val="0"/>
              </a:spcBef>
              <a:buNone/>
              <a:defRPr sz="4000" b="0" i="0" kern="1200" cap="none">
                <a:solidFill>
                  <a:schemeClr val="tx1"/>
                </a:solidFill>
                <a:latin typeface="Times New Roman"/>
                <a:ea typeface="+mj-ea"/>
                <a:cs typeface="Times New Roman"/>
              </a:defRPr>
            </a:lvl1pPr>
          </a:lstStyle>
          <a:p>
            <a:pPr algn="ctr"/>
            <a:r>
              <a:rPr lang="en-US" sz="2800" b="1" dirty="0">
                <a:solidFill>
                  <a:srgbClr val="FF0000"/>
                </a:solidFill>
                <a:latin typeface="+mj-lt"/>
                <a:cs typeface="+mj-cs"/>
              </a:rPr>
              <a:t>The Proof is in the Pudding</a:t>
            </a:r>
          </a:p>
        </p:txBody>
      </p:sp>
      <p:pic>
        <p:nvPicPr>
          <p:cNvPr id="9" name="Picture 8">
            <a:extLst>
              <a:ext uri="{FF2B5EF4-FFF2-40B4-BE49-F238E27FC236}">
                <a16:creationId xmlns:a16="http://schemas.microsoft.com/office/drawing/2014/main" id="{7E268942-856C-4627-A651-5F5B916E6D10}"/>
              </a:ext>
            </a:extLst>
          </p:cNvPr>
          <p:cNvPicPr>
            <a:picLocks noChangeAspect="1"/>
          </p:cNvPicPr>
          <p:nvPr/>
        </p:nvPicPr>
        <p:blipFill>
          <a:blip r:embed="rId2"/>
          <a:stretch>
            <a:fillRect/>
          </a:stretch>
        </p:blipFill>
        <p:spPr>
          <a:xfrm>
            <a:off x="2039248" y="202307"/>
            <a:ext cx="6942192" cy="5094652"/>
          </a:xfrm>
          <a:prstGeom prst="rect">
            <a:avLst/>
          </a:prstGeom>
        </p:spPr>
      </p:pic>
    </p:spTree>
    <p:extLst>
      <p:ext uri="{BB962C8B-B14F-4D97-AF65-F5344CB8AC3E}">
        <p14:creationId xmlns:p14="http://schemas.microsoft.com/office/powerpoint/2010/main" val="13086200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24430-3B3E-4DFB-93B1-550304CBDAAC}"/>
              </a:ext>
            </a:extLst>
          </p:cNvPr>
          <p:cNvSpPr>
            <a:spLocks noGrp="1"/>
          </p:cNvSpPr>
          <p:nvPr>
            <p:ph type="title"/>
          </p:nvPr>
        </p:nvSpPr>
        <p:spPr>
          <a:xfrm>
            <a:off x="6019800" y="886541"/>
            <a:ext cx="2933699" cy="608540"/>
          </a:xfrm>
        </p:spPr>
        <p:txBody>
          <a:bodyPr>
            <a:normAutofit fontScale="90000"/>
          </a:bodyPr>
          <a:lstStyle/>
          <a:p>
            <a:r>
              <a:rPr lang="en-US" b="1" dirty="0">
                <a:solidFill>
                  <a:srgbClr val="000000"/>
                </a:solidFill>
              </a:rPr>
              <a:t>Fish Bowl </a:t>
            </a:r>
          </a:p>
        </p:txBody>
      </p:sp>
      <p:sp>
        <p:nvSpPr>
          <p:cNvPr id="3" name="Content Placeholder 2">
            <a:extLst>
              <a:ext uri="{FF2B5EF4-FFF2-40B4-BE49-F238E27FC236}">
                <a16:creationId xmlns:a16="http://schemas.microsoft.com/office/drawing/2014/main" id="{B64A9F47-C929-4FC5-BD8C-FD4BFD23A25D}"/>
              </a:ext>
            </a:extLst>
          </p:cNvPr>
          <p:cNvSpPr>
            <a:spLocks noGrp="1"/>
          </p:cNvSpPr>
          <p:nvPr>
            <p:ph idx="1"/>
          </p:nvPr>
        </p:nvSpPr>
        <p:spPr>
          <a:xfrm>
            <a:off x="190501" y="1577505"/>
            <a:ext cx="6947856" cy="3719454"/>
          </a:xfrm>
        </p:spPr>
        <p:txBody>
          <a:bodyPr>
            <a:normAutofit fontScale="62500" lnSpcReduction="20000"/>
          </a:bodyPr>
          <a:lstStyle/>
          <a:p>
            <a:pPr marL="228600" lvl="0" indent="-228600" defTabSz="914400">
              <a:lnSpc>
                <a:spcPct val="90000"/>
              </a:lnSpc>
              <a:spcBef>
                <a:spcPts val="1000"/>
              </a:spcBef>
              <a:buFont typeface="Arial" panose="020B0604020202020204" pitchFamily="34" charset="0"/>
              <a:buChar char="•"/>
            </a:pPr>
            <a:r>
              <a:rPr lang="en-US" sz="3700" dirty="0">
                <a:solidFill>
                  <a:prstClr val="black"/>
                </a:solidFill>
              </a:rPr>
              <a:t>Sample mini PLC – </a:t>
            </a:r>
            <a:r>
              <a:rPr lang="en-US" sz="3700" b="1" dirty="0">
                <a:solidFill>
                  <a:prstClr val="black"/>
                </a:solidFill>
              </a:rPr>
              <a:t>Academic Achievement and Student Retention</a:t>
            </a:r>
          </a:p>
          <a:p>
            <a:pPr marL="228600" lvl="0" indent="-228600" defTabSz="914400">
              <a:lnSpc>
                <a:spcPct val="90000"/>
              </a:lnSpc>
              <a:spcBef>
                <a:spcPts val="1000"/>
              </a:spcBef>
              <a:buFont typeface="Arial" panose="020B0604020202020204" pitchFamily="34" charset="0"/>
              <a:buChar char="•"/>
            </a:pPr>
            <a:r>
              <a:rPr lang="en-US" sz="3700" dirty="0">
                <a:solidFill>
                  <a:prstClr val="black"/>
                </a:solidFill>
              </a:rPr>
              <a:t>Process</a:t>
            </a:r>
          </a:p>
          <a:p>
            <a:pPr marL="685800" lvl="1" indent="-228600" defTabSz="914400">
              <a:lnSpc>
                <a:spcPct val="90000"/>
              </a:lnSpc>
              <a:spcBef>
                <a:spcPts val="600"/>
              </a:spcBef>
              <a:buFont typeface="Arial" panose="020B0604020202020204" pitchFamily="34" charset="0"/>
              <a:buChar char="•"/>
            </a:pPr>
            <a:r>
              <a:rPr lang="en-US" sz="3100" dirty="0">
                <a:solidFill>
                  <a:prstClr val="black"/>
                </a:solidFill>
              </a:rPr>
              <a:t>Pick two random volunteers.</a:t>
            </a:r>
          </a:p>
          <a:p>
            <a:pPr marL="685800" lvl="1" indent="-228600" defTabSz="914400">
              <a:lnSpc>
                <a:spcPct val="90000"/>
              </a:lnSpc>
              <a:spcBef>
                <a:spcPts val="600"/>
              </a:spcBef>
              <a:buFont typeface="Arial" panose="020B0604020202020204" pitchFamily="34" charset="0"/>
              <a:buChar char="•"/>
            </a:pPr>
            <a:r>
              <a:rPr lang="en-US" sz="3100" dirty="0">
                <a:solidFill>
                  <a:prstClr val="black"/>
                </a:solidFill>
              </a:rPr>
              <a:t>What do you do at your institution?</a:t>
            </a:r>
          </a:p>
          <a:p>
            <a:pPr marL="685800" lvl="1" indent="-228600" defTabSz="914400">
              <a:lnSpc>
                <a:spcPct val="90000"/>
              </a:lnSpc>
              <a:spcBef>
                <a:spcPts val="600"/>
              </a:spcBef>
              <a:buFont typeface="Arial" panose="020B0604020202020204" pitchFamily="34" charset="0"/>
              <a:buChar char="•"/>
            </a:pPr>
            <a:r>
              <a:rPr lang="en-US" sz="3100" dirty="0">
                <a:solidFill>
                  <a:prstClr val="black"/>
                </a:solidFill>
              </a:rPr>
              <a:t>How do Academic Achievement and Student Retention impact your work?</a:t>
            </a:r>
          </a:p>
          <a:p>
            <a:pPr marL="685800" lvl="1" indent="-228600" defTabSz="914400">
              <a:lnSpc>
                <a:spcPct val="90000"/>
              </a:lnSpc>
              <a:spcBef>
                <a:spcPts val="600"/>
              </a:spcBef>
              <a:buFont typeface="Arial" panose="020B0604020202020204" pitchFamily="34" charset="0"/>
              <a:buChar char="•"/>
            </a:pPr>
            <a:r>
              <a:rPr lang="en-US" sz="3100" dirty="0">
                <a:solidFill>
                  <a:prstClr val="black"/>
                </a:solidFill>
              </a:rPr>
              <a:t>What actions are necessary from your department to ensure that Academic Achievement and Student Retention increase?</a:t>
            </a:r>
          </a:p>
          <a:p>
            <a:pPr marL="685800" lvl="1" indent="-228600" defTabSz="914400">
              <a:lnSpc>
                <a:spcPct val="90000"/>
              </a:lnSpc>
              <a:spcBef>
                <a:spcPts val="600"/>
              </a:spcBef>
              <a:buFont typeface="Arial" panose="020B0604020202020204" pitchFamily="34" charset="0"/>
              <a:buChar char="•"/>
            </a:pPr>
            <a:r>
              <a:rPr lang="en-US" sz="3100" dirty="0">
                <a:solidFill>
                  <a:prstClr val="black"/>
                </a:solidFill>
              </a:rPr>
              <a:t>Let’s agree upon some actions or strategies.</a:t>
            </a:r>
          </a:p>
          <a:p>
            <a:pPr marL="685800" lvl="1" indent="-228600" defTabSz="914400">
              <a:lnSpc>
                <a:spcPct val="90000"/>
              </a:lnSpc>
              <a:spcBef>
                <a:spcPts val="600"/>
              </a:spcBef>
              <a:buFont typeface="Arial" panose="020B0604020202020204" pitchFamily="34" charset="0"/>
              <a:buChar char="•"/>
            </a:pPr>
            <a:r>
              <a:rPr lang="en-US" sz="3100" dirty="0">
                <a:solidFill>
                  <a:prstClr val="black"/>
                </a:solidFill>
              </a:rPr>
              <a:t>Go have a discussion with your team.</a:t>
            </a:r>
          </a:p>
          <a:p>
            <a:pPr marL="685800" lvl="1" indent="-228600" defTabSz="914400">
              <a:lnSpc>
                <a:spcPct val="90000"/>
              </a:lnSpc>
              <a:spcBef>
                <a:spcPts val="600"/>
              </a:spcBef>
              <a:buFont typeface="Arial" panose="020B0604020202020204" pitchFamily="34" charset="0"/>
              <a:buChar char="•"/>
            </a:pPr>
            <a:r>
              <a:rPr lang="en-US" sz="3100" i="1" u="sng" dirty="0">
                <a:solidFill>
                  <a:prstClr val="black"/>
                </a:solidFill>
              </a:rPr>
              <a:t>NEXT PLC </a:t>
            </a:r>
            <a:r>
              <a:rPr lang="en-US" sz="3100" dirty="0">
                <a:solidFill>
                  <a:prstClr val="black"/>
                </a:solidFill>
              </a:rPr>
              <a:t>– HOW to get the whole team onboard with the new culture.</a:t>
            </a:r>
          </a:p>
          <a:p>
            <a:endParaRPr lang="en-US" dirty="0"/>
          </a:p>
        </p:txBody>
      </p:sp>
      <p:sp>
        <p:nvSpPr>
          <p:cNvPr id="4" name="Footer Placeholder 3">
            <a:extLst>
              <a:ext uri="{FF2B5EF4-FFF2-40B4-BE49-F238E27FC236}">
                <a16:creationId xmlns:a16="http://schemas.microsoft.com/office/drawing/2014/main" id="{F8A93ED8-FB68-4E53-842C-856127D3075E}"/>
              </a:ext>
            </a:extLst>
          </p:cNvPr>
          <p:cNvSpPr>
            <a:spLocks noGrp="1"/>
          </p:cNvSpPr>
          <p:nvPr>
            <p:ph type="ftr" sz="quarter" idx="11"/>
          </p:nvPr>
        </p:nvSpPr>
        <p:spPr/>
        <p:txBody>
          <a:bodyPr/>
          <a:lstStyle/>
          <a:p>
            <a:r>
              <a:rPr lang="en-US"/>
              <a:t>Leadership in Higher Education Conference</a:t>
            </a:r>
          </a:p>
        </p:txBody>
      </p:sp>
      <p:sp>
        <p:nvSpPr>
          <p:cNvPr id="5" name="Slide Number Placeholder 4">
            <a:extLst>
              <a:ext uri="{FF2B5EF4-FFF2-40B4-BE49-F238E27FC236}">
                <a16:creationId xmlns:a16="http://schemas.microsoft.com/office/drawing/2014/main" id="{BF85074B-B5C0-4569-AD5E-E6C2B022535D}"/>
              </a:ext>
            </a:extLst>
          </p:cNvPr>
          <p:cNvSpPr>
            <a:spLocks noGrp="1"/>
          </p:cNvSpPr>
          <p:nvPr>
            <p:ph type="sldNum" sz="quarter" idx="12"/>
          </p:nvPr>
        </p:nvSpPr>
        <p:spPr/>
        <p:txBody>
          <a:bodyPr/>
          <a:lstStyle/>
          <a:p>
            <a:fld id="{0226CCDC-3057-A845-8B73-831E010D3BA8}" type="slidenum">
              <a:rPr lang="en-US" smtClean="0"/>
              <a:t>29</a:t>
            </a:fld>
            <a:endParaRPr lang="en-US"/>
          </a:p>
        </p:txBody>
      </p:sp>
      <p:pic>
        <p:nvPicPr>
          <p:cNvPr id="7" name="Picture 6">
            <a:extLst>
              <a:ext uri="{FF2B5EF4-FFF2-40B4-BE49-F238E27FC236}">
                <a16:creationId xmlns:a16="http://schemas.microsoft.com/office/drawing/2014/main" id="{9BD00B5F-3DEE-43FA-9FF5-E671BB3020CF}"/>
              </a:ext>
            </a:extLst>
          </p:cNvPr>
          <p:cNvPicPr>
            <a:picLocks noChangeAspect="1"/>
          </p:cNvPicPr>
          <p:nvPr/>
        </p:nvPicPr>
        <p:blipFill>
          <a:blip r:embed="rId2"/>
          <a:stretch>
            <a:fillRect/>
          </a:stretch>
        </p:blipFill>
        <p:spPr>
          <a:xfrm>
            <a:off x="6947856" y="1742353"/>
            <a:ext cx="2005643" cy="1963271"/>
          </a:xfrm>
          <a:prstGeom prst="rect">
            <a:avLst/>
          </a:prstGeom>
        </p:spPr>
      </p:pic>
    </p:spTree>
    <p:extLst>
      <p:ext uri="{BB962C8B-B14F-4D97-AF65-F5344CB8AC3E}">
        <p14:creationId xmlns:p14="http://schemas.microsoft.com/office/powerpoint/2010/main" val="1507718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608400" y="1512000"/>
            <a:ext cx="6055913" cy="3784959"/>
          </a:xfrm>
        </p:spPr>
        <p:txBody>
          <a:bodyPr>
            <a:noAutofit/>
          </a:bodyPr>
          <a:lstStyle/>
          <a:p>
            <a:pPr>
              <a:spcAft>
                <a:spcPts val="600"/>
              </a:spcAft>
            </a:pPr>
            <a:r>
              <a:rPr lang="en-US" sz="2400" dirty="0">
                <a:solidFill>
                  <a:srgbClr val="000000"/>
                </a:solidFill>
              </a:rPr>
              <a:t>Born in and Shaped in</a:t>
            </a:r>
          </a:p>
          <a:p>
            <a:pPr lvl="1">
              <a:spcAft>
                <a:spcPts val="600"/>
              </a:spcAft>
            </a:pPr>
            <a:r>
              <a:rPr lang="en-US" sz="2400" dirty="0">
                <a:solidFill>
                  <a:srgbClr val="000000"/>
                </a:solidFill>
              </a:rPr>
              <a:t>We are ALL conditioned</a:t>
            </a:r>
          </a:p>
          <a:p>
            <a:pPr lvl="1">
              <a:spcAft>
                <a:spcPts val="600"/>
              </a:spcAft>
            </a:pPr>
            <a:r>
              <a:rPr lang="en-US" sz="2400" dirty="0">
                <a:solidFill>
                  <a:srgbClr val="000000"/>
                </a:solidFill>
              </a:rPr>
              <a:t>Opposite of Paulo Freire</a:t>
            </a:r>
          </a:p>
          <a:p>
            <a:pPr>
              <a:spcAft>
                <a:spcPts val="600"/>
              </a:spcAft>
            </a:pPr>
            <a:r>
              <a:rPr lang="en-US" sz="2400" dirty="0">
                <a:solidFill>
                  <a:srgbClr val="000000"/>
                </a:solidFill>
              </a:rPr>
              <a:t>THEY said it, so it must be true</a:t>
            </a:r>
          </a:p>
          <a:p>
            <a:pPr lvl="1">
              <a:spcAft>
                <a:spcPts val="600"/>
              </a:spcAft>
            </a:pPr>
            <a:r>
              <a:rPr lang="en-US" sz="2400" dirty="0">
                <a:solidFill>
                  <a:srgbClr val="000000"/>
                </a:solidFill>
              </a:rPr>
              <a:t>Implicit biases are Explicitly speaking</a:t>
            </a:r>
          </a:p>
          <a:p>
            <a:pPr>
              <a:spcAft>
                <a:spcPts val="600"/>
              </a:spcAft>
            </a:pPr>
            <a:r>
              <a:rPr lang="en-US" sz="2400" dirty="0">
                <a:solidFill>
                  <a:srgbClr val="000000"/>
                </a:solidFill>
              </a:rPr>
              <a:t>At-Risk is less of a choice than you think</a:t>
            </a:r>
          </a:p>
          <a:p>
            <a:r>
              <a:rPr lang="en-US" sz="2400" dirty="0">
                <a:solidFill>
                  <a:srgbClr val="000000"/>
                </a:solidFill>
              </a:rPr>
              <a:t>Good News….. Conditioning is Easy</a:t>
            </a:r>
          </a:p>
        </p:txBody>
      </p:sp>
      <p:sp>
        <p:nvSpPr>
          <p:cNvPr id="5" name="Footer Placeholder 4"/>
          <p:cNvSpPr>
            <a:spLocks noGrp="1"/>
          </p:cNvSpPr>
          <p:nvPr>
            <p:ph type="ftr" sz="quarter" idx="11"/>
          </p:nvPr>
        </p:nvSpPr>
        <p:spPr/>
        <p:txBody>
          <a:bodyPr/>
          <a:lstStyle/>
          <a:p>
            <a:r>
              <a:rPr lang="en-US" dirty="0"/>
              <a:t>Los Angeles Southwest College – dRnewt2 © 2019</a:t>
            </a:r>
          </a:p>
        </p:txBody>
      </p:sp>
      <p:sp>
        <p:nvSpPr>
          <p:cNvPr id="4" name="Slide Number Placeholder 3"/>
          <p:cNvSpPr>
            <a:spLocks noGrp="1"/>
          </p:cNvSpPr>
          <p:nvPr>
            <p:ph type="sldNum" sz="quarter" idx="12"/>
          </p:nvPr>
        </p:nvSpPr>
        <p:spPr/>
        <p:txBody>
          <a:bodyPr/>
          <a:lstStyle/>
          <a:p>
            <a:fld id="{0226CCDC-3057-A845-8B73-831E010D3BA8}" type="slidenum">
              <a:rPr lang="en-US" smtClean="0"/>
              <a:t>3</a:t>
            </a:fld>
            <a:endParaRPr lang="en-US"/>
          </a:p>
        </p:txBody>
      </p:sp>
      <p:sp>
        <p:nvSpPr>
          <p:cNvPr id="8" name="Title 5"/>
          <p:cNvSpPr>
            <a:spLocks noGrp="1"/>
          </p:cNvSpPr>
          <p:nvPr>
            <p:ph type="title"/>
          </p:nvPr>
        </p:nvSpPr>
        <p:spPr>
          <a:xfrm>
            <a:off x="450000" y="797588"/>
            <a:ext cx="8132400" cy="714412"/>
          </a:xfrm>
        </p:spPr>
        <p:txBody>
          <a:bodyPr>
            <a:noAutofit/>
          </a:bodyPr>
          <a:lstStyle/>
          <a:p>
            <a:r>
              <a:rPr lang="en-US" sz="2800" b="1" dirty="0">
                <a:solidFill>
                  <a:srgbClr val="000000"/>
                </a:solidFill>
              </a:rPr>
              <a:t>Conditioning is Easy</a:t>
            </a:r>
          </a:p>
        </p:txBody>
      </p:sp>
      <p:pic>
        <p:nvPicPr>
          <p:cNvPr id="2" name="Picture 1"/>
          <p:cNvPicPr>
            <a:picLocks noChangeAspect="1"/>
          </p:cNvPicPr>
          <p:nvPr/>
        </p:nvPicPr>
        <p:blipFill>
          <a:blip r:embed="rId3"/>
          <a:stretch>
            <a:fillRect/>
          </a:stretch>
        </p:blipFill>
        <p:spPr>
          <a:xfrm rot="1491473">
            <a:off x="5336579" y="1725854"/>
            <a:ext cx="3519577" cy="2002535"/>
          </a:xfrm>
          <a:prstGeom prst="rect">
            <a:avLst/>
          </a:prstGeom>
        </p:spPr>
      </p:pic>
      <p:sp>
        <p:nvSpPr>
          <p:cNvPr id="3" name="TextBox 2">
            <a:extLst>
              <a:ext uri="{FF2B5EF4-FFF2-40B4-BE49-F238E27FC236}">
                <a16:creationId xmlns:a16="http://schemas.microsoft.com/office/drawing/2014/main" id="{9C91E6D8-B3EE-470A-A45F-AE9C339AEF27}"/>
              </a:ext>
            </a:extLst>
          </p:cNvPr>
          <p:cNvSpPr txBox="1"/>
          <p:nvPr/>
        </p:nvSpPr>
        <p:spPr>
          <a:xfrm>
            <a:off x="2525843" y="1251259"/>
            <a:ext cx="4572000" cy="3416320"/>
          </a:xfrm>
          <a:prstGeom prst="rect">
            <a:avLst/>
          </a:prstGeom>
          <a:solidFill>
            <a:srgbClr val="00B050"/>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7200" b="1" dirty="0"/>
          </a:p>
          <a:p>
            <a:pPr algn="ctr"/>
            <a:r>
              <a:rPr lang="en-US" sz="7200" b="1" dirty="0" err="1"/>
              <a:t>MacHine</a:t>
            </a:r>
            <a:endParaRPr lang="en-US" dirty="0" err="1"/>
          </a:p>
          <a:p>
            <a:endParaRPr lang="en-US" sz="7200" b="1" dirty="0"/>
          </a:p>
        </p:txBody>
      </p:sp>
      <p:sp>
        <p:nvSpPr>
          <p:cNvPr id="6" name="TextBox 5">
            <a:extLst>
              <a:ext uri="{FF2B5EF4-FFF2-40B4-BE49-F238E27FC236}">
                <a16:creationId xmlns:a16="http://schemas.microsoft.com/office/drawing/2014/main" id="{8D0F7DAE-2FB1-4C77-BF0D-77CBC1CB1A9D}"/>
              </a:ext>
            </a:extLst>
          </p:cNvPr>
          <p:cNvSpPr txBox="1"/>
          <p:nvPr/>
        </p:nvSpPr>
        <p:spPr>
          <a:xfrm>
            <a:off x="2243528" y="26378501"/>
            <a:ext cx="4572000" cy="3416320"/>
          </a:xfrm>
          <a:prstGeom prst="rect">
            <a:avLst/>
          </a:prstGeom>
          <a:solidFill>
            <a:srgbClr val="00B050"/>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7200" b="1" dirty="0"/>
          </a:p>
          <a:p>
            <a:pPr algn="ctr"/>
            <a:r>
              <a:rPr lang="en-US" sz="7200" b="1" dirty="0" err="1">
                <a:ea typeface="+mn-lt"/>
                <a:cs typeface="+mn-lt"/>
              </a:rPr>
              <a:t>MacHine</a:t>
            </a:r>
            <a:endParaRPr lang="en-US"/>
          </a:p>
          <a:p>
            <a:endParaRPr lang="en-US" sz="7200" b="1" dirty="0"/>
          </a:p>
        </p:txBody>
      </p:sp>
      <p:sp>
        <p:nvSpPr>
          <p:cNvPr id="11" name="TextBox 10">
            <a:extLst>
              <a:ext uri="{FF2B5EF4-FFF2-40B4-BE49-F238E27FC236}">
                <a16:creationId xmlns:a16="http://schemas.microsoft.com/office/drawing/2014/main" id="{6C1068AF-A108-429A-A431-AEA86F06B6D6}"/>
              </a:ext>
            </a:extLst>
          </p:cNvPr>
          <p:cNvSpPr txBox="1"/>
          <p:nvPr/>
        </p:nvSpPr>
        <p:spPr>
          <a:xfrm>
            <a:off x="1763843" y="1343599"/>
            <a:ext cx="6198432" cy="2862322"/>
          </a:xfrm>
          <a:prstGeom prst="rect">
            <a:avLst/>
          </a:prstGeom>
          <a:solidFill>
            <a:srgbClr val="00B050"/>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000" b="1" dirty="0">
                <a:ea typeface="+mn-lt"/>
                <a:cs typeface="+mn-lt"/>
              </a:rPr>
              <a:t>Education either functions as an instrument which is used to facilitate integration of the younger generation into the logic of the present system and bring about conformity or it becomes the practice of freedom, the means by which men and women deal critically and creatively with reality and discover how to participate in the transformation of their world” (Freire, 2000, p.34).</a:t>
            </a:r>
            <a:r>
              <a:rPr lang="en-US" b="1" dirty="0">
                <a:ea typeface="+mn-lt"/>
                <a:cs typeface="+mn-lt"/>
              </a:rPr>
              <a:t> </a:t>
            </a:r>
            <a:endParaRPr lang="en-US" b="1" dirty="0"/>
          </a:p>
        </p:txBody>
      </p:sp>
      <p:sp>
        <p:nvSpPr>
          <p:cNvPr id="10" name="TextBox 9">
            <a:extLst>
              <a:ext uri="{FF2B5EF4-FFF2-40B4-BE49-F238E27FC236}">
                <a16:creationId xmlns:a16="http://schemas.microsoft.com/office/drawing/2014/main" id="{E580FBDD-FA3E-4A9B-9EC4-7E2B69344D0D}"/>
              </a:ext>
            </a:extLst>
          </p:cNvPr>
          <p:cNvSpPr txBox="1"/>
          <p:nvPr/>
        </p:nvSpPr>
        <p:spPr>
          <a:xfrm>
            <a:off x="2678243" y="1403659"/>
            <a:ext cx="4572000" cy="3416320"/>
          </a:xfrm>
          <a:prstGeom prst="rect">
            <a:avLst/>
          </a:prstGeom>
          <a:solidFill>
            <a:srgbClr val="00B050"/>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7200" b="1" dirty="0"/>
          </a:p>
          <a:p>
            <a:pPr algn="ctr"/>
            <a:r>
              <a:rPr lang="en-US" sz="7200" b="1" dirty="0" err="1"/>
              <a:t>MacHine</a:t>
            </a:r>
            <a:endParaRPr lang="en-US" dirty="0" err="1"/>
          </a:p>
          <a:p>
            <a:endParaRPr lang="en-US" sz="7200" b="1" dirty="0"/>
          </a:p>
        </p:txBody>
      </p:sp>
    </p:spTree>
    <p:extLst>
      <p:ext uri="{BB962C8B-B14F-4D97-AF65-F5344CB8AC3E}">
        <p14:creationId xmlns:p14="http://schemas.microsoft.com/office/powerpoint/2010/main" val="52901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1+ppt_h/2"/>
                                          </p:val>
                                        </p:tav>
                                      </p:tavLst>
                                    </p:anim>
                                    <p:set>
                                      <p:cBhvr>
                                        <p:cTn id="26" dur="1" fill="hold">
                                          <p:stCondLst>
                                            <p:cond delay="4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10"/>
                                        </p:tgtEl>
                                        <p:attrNameLst>
                                          <p:attrName>ppt_x</p:attrName>
                                        </p:attrNameLst>
                                      </p:cBhvr>
                                      <p:tavLst>
                                        <p:tav tm="0">
                                          <p:val>
                                            <p:strVal val="ppt_x"/>
                                          </p:val>
                                        </p:tav>
                                        <p:tav tm="100000">
                                          <p:val>
                                            <p:strVal val="ppt_x"/>
                                          </p:val>
                                        </p:tav>
                                      </p:tavLst>
                                    </p:anim>
                                    <p:anim calcmode="lin" valueType="num">
                                      <p:cBhvr additive="base">
                                        <p:cTn id="37" dur="500"/>
                                        <p:tgtEl>
                                          <p:spTgt spid="10"/>
                                        </p:tgtEl>
                                        <p:attrNameLst>
                                          <p:attrName>ppt_y</p:attrName>
                                        </p:attrNameLst>
                                      </p:cBhvr>
                                      <p:tavLst>
                                        <p:tav tm="0">
                                          <p:val>
                                            <p:strVal val="ppt_y"/>
                                          </p:val>
                                        </p:tav>
                                        <p:tav tm="100000">
                                          <p:val>
                                            <p:strVal val="1+ppt_h/2"/>
                                          </p:val>
                                        </p:tav>
                                      </p:tavLst>
                                    </p:anim>
                                    <p:set>
                                      <p:cBhvr>
                                        <p:cTn id="38" dur="1" fill="hold">
                                          <p:stCondLst>
                                            <p:cond delay="499"/>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11" grpId="0" animBg="1"/>
      <p:bldP spid="11" grpId="1" animBg="1"/>
      <p:bldP spid="10" grpId="0" animBg="1"/>
      <p:bldP spid="10"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24430-3B3E-4DFB-93B1-550304CBDAAC}"/>
              </a:ext>
            </a:extLst>
          </p:cNvPr>
          <p:cNvSpPr>
            <a:spLocks noGrp="1"/>
          </p:cNvSpPr>
          <p:nvPr>
            <p:ph type="title"/>
          </p:nvPr>
        </p:nvSpPr>
        <p:spPr>
          <a:xfrm>
            <a:off x="4633473" y="870974"/>
            <a:ext cx="4394878" cy="608540"/>
          </a:xfrm>
        </p:spPr>
        <p:txBody>
          <a:bodyPr>
            <a:normAutofit fontScale="90000"/>
          </a:bodyPr>
          <a:lstStyle/>
          <a:p>
            <a:r>
              <a:rPr lang="en-US" b="1" dirty="0">
                <a:solidFill>
                  <a:schemeClr val="tx1"/>
                </a:solidFill>
              </a:rPr>
              <a:t>Generate a Plan </a:t>
            </a:r>
          </a:p>
        </p:txBody>
      </p:sp>
      <p:sp>
        <p:nvSpPr>
          <p:cNvPr id="3" name="Content Placeholder 2">
            <a:extLst>
              <a:ext uri="{FF2B5EF4-FFF2-40B4-BE49-F238E27FC236}">
                <a16:creationId xmlns:a16="http://schemas.microsoft.com/office/drawing/2014/main" id="{B64A9F47-C929-4FC5-BD8C-FD4BFD23A25D}"/>
              </a:ext>
            </a:extLst>
          </p:cNvPr>
          <p:cNvSpPr>
            <a:spLocks noGrp="1"/>
          </p:cNvSpPr>
          <p:nvPr>
            <p:ph idx="1"/>
          </p:nvPr>
        </p:nvSpPr>
        <p:spPr>
          <a:xfrm>
            <a:off x="190501" y="1577505"/>
            <a:ext cx="6021148" cy="3719454"/>
          </a:xfrm>
        </p:spPr>
        <p:txBody>
          <a:bodyPr>
            <a:normAutofit fontScale="77500" lnSpcReduction="20000"/>
          </a:bodyPr>
          <a:lstStyle/>
          <a:p>
            <a:r>
              <a:rPr lang="en-US" dirty="0">
                <a:solidFill>
                  <a:srgbClr val="000000"/>
                </a:solidFill>
              </a:rPr>
              <a:t>Share PLC planning template</a:t>
            </a:r>
          </a:p>
          <a:p>
            <a:r>
              <a:rPr lang="en-US" dirty="0">
                <a:solidFill>
                  <a:srgbClr val="000000"/>
                </a:solidFill>
              </a:rPr>
              <a:t>Activity – Work together in a group to create a plan – (10 minutes)</a:t>
            </a:r>
          </a:p>
          <a:p>
            <a:pPr lvl="1"/>
            <a:r>
              <a:rPr lang="en-US" dirty="0">
                <a:solidFill>
                  <a:srgbClr val="000000"/>
                </a:solidFill>
              </a:rPr>
              <a:t>Choose a Facilitator, Recorder, and Topic</a:t>
            </a:r>
          </a:p>
          <a:p>
            <a:pPr lvl="1"/>
            <a:r>
              <a:rPr lang="en-US" dirty="0">
                <a:solidFill>
                  <a:srgbClr val="000000"/>
                </a:solidFill>
              </a:rPr>
              <a:t>Use the PLC Planning Template to outline your PLC</a:t>
            </a:r>
          </a:p>
          <a:p>
            <a:pPr lvl="1"/>
            <a:r>
              <a:rPr lang="en-US" dirty="0">
                <a:solidFill>
                  <a:srgbClr val="000000"/>
                </a:solidFill>
              </a:rPr>
              <a:t>Make sure everyone on the team embraces the plan</a:t>
            </a:r>
          </a:p>
          <a:p>
            <a:r>
              <a:rPr lang="en-US" dirty="0">
                <a:solidFill>
                  <a:srgbClr val="000000"/>
                </a:solidFill>
              </a:rPr>
              <a:t>Report out – One group… (3 minutes)</a:t>
            </a:r>
          </a:p>
          <a:p>
            <a:endParaRPr lang="en-US" dirty="0"/>
          </a:p>
        </p:txBody>
      </p:sp>
      <p:sp>
        <p:nvSpPr>
          <p:cNvPr id="4" name="Footer Placeholder 3">
            <a:extLst>
              <a:ext uri="{FF2B5EF4-FFF2-40B4-BE49-F238E27FC236}">
                <a16:creationId xmlns:a16="http://schemas.microsoft.com/office/drawing/2014/main" id="{F8A93ED8-FB68-4E53-842C-856127D3075E}"/>
              </a:ext>
            </a:extLst>
          </p:cNvPr>
          <p:cNvSpPr>
            <a:spLocks noGrp="1"/>
          </p:cNvSpPr>
          <p:nvPr>
            <p:ph type="ftr" sz="quarter" idx="11"/>
          </p:nvPr>
        </p:nvSpPr>
        <p:spPr/>
        <p:txBody>
          <a:bodyPr/>
          <a:lstStyle/>
          <a:p>
            <a:r>
              <a:rPr lang="en-US"/>
              <a:t>Leadership in Higher Education Conference</a:t>
            </a:r>
          </a:p>
        </p:txBody>
      </p:sp>
      <p:sp>
        <p:nvSpPr>
          <p:cNvPr id="5" name="Slide Number Placeholder 4">
            <a:extLst>
              <a:ext uri="{FF2B5EF4-FFF2-40B4-BE49-F238E27FC236}">
                <a16:creationId xmlns:a16="http://schemas.microsoft.com/office/drawing/2014/main" id="{BF85074B-B5C0-4569-AD5E-E6C2B022535D}"/>
              </a:ext>
            </a:extLst>
          </p:cNvPr>
          <p:cNvSpPr>
            <a:spLocks noGrp="1"/>
          </p:cNvSpPr>
          <p:nvPr>
            <p:ph type="sldNum" sz="quarter" idx="12"/>
          </p:nvPr>
        </p:nvSpPr>
        <p:spPr/>
        <p:txBody>
          <a:bodyPr/>
          <a:lstStyle/>
          <a:p>
            <a:fld id="{0226CCDC-3057-A845-8B73-831E010D3BA8}" type="slidenum">
              <a:rPr lang="en-US" smtClean="0"/>
              <a:t>30</a:t>
            </a:fld>
            <a:endParaRPr lang="en-US" dirty="0"/>
          </a:p>
        </p:txBody>
      </p:sp>
      <p:pic>
        <p:nvPicPr>
          <p:cNvPr id="8" name="Picture 7">
            <a:extLst>
              <a:ext uri="{FF2B5EF4-FFF2-40B4-BE49-F238E27FC236}">
                <a16:creationId xmlns:a16="http://schemas.microsoft.com/office/drawing/2014/main" id="{78212E6B-FF7E-4787-95B1-8B93EA13414F}"/>
              </a:ext>
            </a:extLst>
          </p:cNvPr>
          <p:cNvPicPr>
            <a:picLocks noChangeAspect="1"/>
          </p:cNvPicPr>
          <p:nvPr/>
        </p:nvPicPr>
        <p:blipFill>
          <a:blip r:embed="rId2"/>
          <a:stretch>
            <a:fillRect/>
          </a:stretch>
        </p:blipFill>
        <p:spPr>
          <a:xfrm>
            <a:off x="6211649" y="2382026"/>
            <a:ext cx="2816701" cy="2110411"/>
          </a:xfrm>
          <a:prstGeom prst="rect">
            <a:avLst/>
          </a:prstGeom>
        </p:spPr>
      </p:pic>
    </p:spTree>
    <p:extLst>
      <p:ext uri="{BB962C8B-B14F-4D97-AF65-F5344CB8AC3E}">
        <p14:creationId xmlns:p14="http://schemas.microsoft.com/office/powerpoint/2010/main" val="12094862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p:cNvPicPr>
            <a:picLocks noGrp="1" noChangeAspect="1"/>
          </p:cNvPicPr>
          <p:nvPr>
            <p:ph sz="half" idx="4294967295"/>
          </p:nvPr>
        </p:nvPicPr>
        <p:blipFill>
          <a:blip r:embed="rId2"/>
          <a:stretch>
            <a:fillRect/>
          </a:stretch>
        </p:blipFill>
        <p:spPr>
          <a:xfrm>
            <a:off x="4933150" y="1222157"/>
            <a:ext cx="4261250" cy="3113659"/>
          </a:xfrm>
          <a:prstGeom prst="rect">
            <a:avLst/>
          </a:prstGeom>
        </p:spPr>
      </p:pic>
      <p:sp>
        <p:nvSpPr>
          <p:cNvPr id="4" name="Footer Placeholder 3"/>
          <p:cNvSpPr>
            <a:spLocks noGrp="1"/>
          </p:cNvSpPr>
          <p:nvPr>
            <p:ph type="ftr" sz="quarter" idx="11"/>
          </p:nvPr>
        </p:nvSpPr>
        <p:spPr/>
        <p:txBody>
          <a:bodyPr/>
          <a:lstStyle/>
          <a:p>
            <a:r>
              <a:rPr lang="en-US"/>
              <a:t>Los Angeles Southwest College – dRnewt2 © 2019</a:t>
            </a:r>
            <a:endParaRPr lang="en-US" dirty="0"/>
          </a:p>
        </p:txBody>
      </p:sp>
      <p:sp>
        <p:nvSpPr>
          <p:cNvPr id="5" name="Slide Number Placeholder 4"/>
          <p:cNvSpPr>
            <a:spLocks noGrp="1"/>
          </p:cNvSpPr>
          <p:nvPr>
            <p:ph type="sldNum" sz="quarter" idx="12"/>
          </p:nvPr>
        </p:nvSpPr>
        <p:spPr/>
        <p:txBody>
          <a:bodyPr/>
          <a:lstStyle/>
          <a:p>
            <a:fld id="{0226CCDC-3057-A845-8B73-831E010D3BA8}" type="slidenum">
              <a:rPr lang="en-US" smtClean="0"/>
              <a:pPr/>
              <a:t>31</a:t>
            </a:fld>
            <a:endParaRPr lang="en-US" dirty="0"/>
          </a:p>
        </p:txBody>
      </p:sp>
      <p:sp>
        <p:nvSpPr>
          <p:cNvPr id="15" name="TextBox 14"/>
          <p:cNvSpPr txBox="1"/>
          <p:nvPr/>
        </p:nvSpPr>
        <p:spPr>
          <a:xfrm>
            <a:off x="540388" y="169784"/>
            <a:ext cx="4075200" cy="1692771"/>
          </a:xfrm>
          <a:prstGeom prst="rect">
            <a:avLst/>
          </a:prstGeom>
          <a:noFill/>
        </p:spPr>
        <p:txBody>
          <a:bodyPr wrap="square" rtlCol="0">
            <a:spAutoFit/>
          </a:bodyPr>
          <a:lstStyle/>
          <a:p>
            <a:pPr algn="ctr" defTabSz="685800"/>
            <a:r>
              <a:rPr lang="en-US" sz="3200" b="1" dirty="0">
                <a:solidFill>
                  <a:srgbClr val="514843"/>
                </a:solidFill>
                <a:latin typeface="Euphemia"/>
                <a:cs typeface="Arial" panose="020B0604020202020204" pitchFamily="34" charset="0"/>
              </a:rPr>
              <a:t>Dr. Newton Miller</a:t>
            </a:r>
          </a:p>
          <a:p>
            <a:pPr algn="ctr" defTabSz="685800"/>
            <a:r>
              <a:rPr lang="en-US" sz="2400" b="1" dirty="0">
                <a:solidFill>
                  <a:srgbClr val="514843"/>
                </a:solidFill>
                <a:latin typeface="Euphemia"/>
                <a:cs typeface="Arial" panose="020B0604020202020204" pitchFamily="34" charset="0"/>
                <a:hlinkClick r:id="rId3"/>
              </a:rPr>
              <a:t>newton.miller@ashford.edu</a:t>
            </a:r>
            <a:endParaRPr lang="en-US" sz="2400" b="1" dirty="0">
              <a:solidFill>
                <a:srgbClr val="514843"/>
              </a:solidFill>
              <a:latin typeface="Euphemia"/>
              <a:cs typeface="Arial" panose="020B0604020202020204" pitchFamily="34" charset="0"/>
            </a:endParaRPr>
          </a:p>
          <a:p>
            <a:pPr algn="ctr" defTabSz="685800"/>
            <a:r>
              <a:rPr lang="en-US" sz="2400" b="1" dirty="0">
                <a:solidFill>
                  <a:srgbClr val="514843"/>
                </a:solidFill>
                <a:latin typeface="Euphemia"/>
                <a:cs typeface="Arial" panose="020B0604020202020204" pitchFamily="34" charset="0"/>
              </a:rPr>
              <a:t>1-866-974-5700 x 21631 </a:t>
            </a:r>
            <a:r>
              <a:rPr lang="en-US" sz="2400" b="1" dirty="0">
                <a:solidFill>
                  <a:srgbClr val="514843"/>
                </a:solidFill>
                <a:latin typeface="Euphemia"/>
                <a:cs typeface="Arial" panose="020B0604020202020204" pitchFamily="34" charset="0"/>
                <a:hlinkClick r:id="rId4"/>
              </a:rPr>
              <a:t>nmiller@drnewt2.com</a:t>
            </a:r>
            <a:r>
              <a:rPr lang="en-US" sz="2400" b="1" dirty="0">
                <a:solidFill>
                  <a:srgbClr val="514843"/>
                </a:solidFill>
                <a:latin typeface="Euphemia"/>
                <a:cs typeface="Arial" panose="020B0604020202020204" pitchFamily="34" charset="0"/>
              </a:rPr>
              <a:t> </a:t>
            </a:r>
          </a:p>
        </p:txBody>
      </p:sp>
      <p:pic>
        <p:nvPicPr>
          <p:cNvPr id="16" name="Picture 15">
            <a:hlinkClick r:id="rId5"/>
          </p:cNvPr>
          <p:cNvPicPr>
            <a:picLocks noChangeAspect="1"/>
          </p:cNvPicPr>
          <p:nvPr/>
        </p:nvPicPr>
        <p:blipFill rotWithShape="1">
          <a:blip r:embed="rId6"/>
          <a:srcRect l="26517" t="16512" r="22879" b="31891"/>
          <a:stretch/>
        </p:blipFill>
        <p:spPr>
          <a:xfrm>
            <a:off x="1581657" y="1901922"/>
            <a:ext cx="952949" cy="971634"/>
          </a:xfrm>
          <a:prstGeom prst="rect">
            <a:avLst/>
          </a:prstGeom>
        </p:spPr>
      </p:pic>
      <p:sp>
        <p:nvSpPr>
          <p:cNvPr id="17" name="TextBox 16"/>
          <p:cNvSpPr txBox="1"/>
          <p:nvPr/>
        </p:nvSpPr>
        <p:spPr>
          <a:xfrm>
            <a:off x="2697298" y="2033796"/>
            <a:ext cx="1406668" cy="707886"/>
          </a:xfrm>
          <a:prstGeom prst="rect">
            <a:avLst/>
          </a:prstGeom>
          <a:noFill/>
        </p:spPr>
        <p:txBody>
          <a:bodyPr wrap="square" rtlCol="0">
            <a:spAutoFit/>
          </a:bodyPr>
          <a:lstStyle/>
          <a:p>
            <a:pPr defTabSz="685800" fontAlgn="auto">
              <a:spcBef>
                <a:spcPts val="0"/>
              </a:spcBef>
              <a:spcAft>
                <a:spcPts val="0"/>
              </a:spcAft>
            </a:pPr>
            <a:r>
              <a:rPr lang="en-US" sz="2000" b="1" dirty="0">
                <a:solidFill>
                  <a:srgbClr val="514843"/>
                </a:solidFill>
                <a:latin typeface="Euphemia"/>
                <a:cs typeface="+mn-cs"/>
              </a:rPr>
              <a:t>#</a:t>
            </a:r>
            <a:r>
              <a:rPr lang="en-US" sz="2000" b="1" dirty="0" err="1">
                <a:solidFill>
                  <a:srgbClr val="514843"/>
                </a:solidFill>
                <a:latin typeface="Euphemia"/>
                <a:cs typeface="+mn-cs"/>
              </a:rPr>
              <a:t>drnewt</a:t>
            </a:r>
            <a:endParaRPr lang="en-US" sz="2000" b="1" dirty="0">
              <a:solidFill>
                <a:srgbClr val="514843"/>
              </a:solidFill>
              <a:latin typeface="Euphemia"/>
              <a:cs typeface="+mn-cs"/>
            </a:endParaRPr>
          </a:p>
          <a:p>
            <a:pPr defTabSz="685800" fontAlgn="auto">
              <a:spcBef>
                <a:spcPts val="0"/>
              </a:spcBef>
              <a:spcAft>
                <a:spcPts val="0"/>
              </a:spcAft>
            </a:pPr>
            <a:r>
              <a:rPr lang="en-US" sz="2000" b="1" dirty="0">
                <a:solidFill>
                  <a:srgbClr val="514843"/>
                </a:solidFill>
                <a:latin typeface="Euphemia"/>
                <a:cs typeface="+mn-cs"/>
              </a:rPr>
              <a:t>#mm4ym</a:t>
            </a:r>
          </a:p>
        </p:txBody>
      </p:sp>
      <p:sp>
        <p:nvSpPr>
          <p:cNvPr id="18" name="TextBox 17"/>
          <p:cNvSpPr txBox="1"/>
          <p:nvPr/>
        </p:nvSpPr>
        <p:spPr>
          <a:xfrm>
            <a:off x="2612572" y="3245943"/>
            <a:ext cx="2100453" cy="369332"/>
          </a:xfrm>
          <a:prstGeom prst="rect">
            <a:avLst/>
          </a:prstGeom>
          <a:noFill/>
        </p:spPr>
        <p:txBody>
          <a:bodyPr wrap="square" rtlCol="0">
            <a:spAutoFit/>
          </a:bodyPr>
          <a:lstStyle/>
          <a:p>
            <a:r>
              <a:rPr lang="en-US" dirty="0">
                <a:hlinkClick r:id="rId7"/>
              </a:rPr>
              <a:t>www.drnewt2.com</a:t>
            </a:r>
            <a:r>
              <a:rPr lang="en-US" dirty="0"/>
              <a:t> </a:t>
            </a:r>
          </a:p>
        </p:txBody>
      </p:sp>
      <p:pic>
        <p:nvPicPr>
          <p:cNvPr id="19" name="Picture 18">
            <a:hlinkClick r:id="rId8"/>
          </p:cNvPr>
          <p:cNvPicPr>
            <a:picLocks noChangeAspect="1"/>
          </p:cNvPicPr>
          <p:nvPr/>
        </p:nvPicPr>
        <p:blipFill>
          <a:blip r:embed="rId9"/>
          <a:stretch>
            <a:fillRect/>
          </a:stretch>
        </p:blipFill>
        <p:spPr>
          <a:xfrm>
            <a:off x="1764000" y="4047584"/>
            <a:ext cx="2232388" cy="1112180"/>
          </a:xfrm>
          <a:prstGeom prst="rect">
            <a:avLst/>
          </a:prstGeom>
        </p:spPr>
      </p:pic>
      <p:pic>
        <p:nvPicPr>
          <p:cNvPr id="2" name="Picture 2">
            <a:extLst>
              <a:ext uri="{FF2B5EF4-FFF2-40B4-BE49-F238E27FC236}">
                <a16:creationId xmlns:a16="http://schemas.microsoft.com/office/drawing/2014/main" id="{7AB1F164-344B-4352-88A6-4C2988EDBF57}"/>
              </a:ext>
            </a:extLst>
          </p:cNvPr>
          <p:cNvPicPr>
            <a:picLocks noChangeAspect="1"/>
          </p:cNvPicPr>
          <p:nvPr/>
        </p:nvPicPr>
        <p:blipFill>
          <a:blip r:embed="rId10"/>
          <a:stretch>
            <a:fillRect/>
          </a:stretch>
        </p:blipFill>
        <p:spPr>
          <a:xfrm>
            <a:off x="916499" y="3203179"/>
            <a:ext cx="1613242" cy="529540"/>
          </a:xfrm>
          <a:prstGeom prst="rect">
            <a:avLst/>
          </a:prstGeom>
        </p:spPr>
      </p:pic>
    </p:spTree>
    <p:extLst>
      <p:ext uri="{BB962C8B-B14F-4D97-AF65-F5344CB8AC3E}">
        <p14:creationId xmlns:p14="http://schemas.microsoft.com/office/powerpoint/2010/main" val="13612278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24430-3B3E-4DFB-93B1-550304CBDAAC}"/>
              </a:ext>
            </a:extLst>
          </p:cNvPr>
          <p:cNvSpPr>
            <a:spLocks noGrp="1"/>
          </p:cNvSpPr>
          <p:nvPr>
            <p:ph type="title"/>
          </p:nvPr>
        </p:nvSpPr>
        <p:spPr>
          <a:xfrm>
            <a:off x="190501" y="779142"/>
            <a:ext cx="6878810" cy="608540"/>
          </a:xfrm>
        </p:spPr>
        <p:txBody>
          <a:bodyPr>
            <a:normAutofit fontScale="90000"/>
          </a:bodyPr>
          <a:lstStyle/>
          <a:p>
            <a:r>
              <a:rPr lang="en-US" dirty="0"/>
              <a:t>References – At-Potential</a:t>
            </a:r>
          </a:p>
        </p:txBody>
      </p:sp>
      <p:sp>
        <p:nvSpPr>
          <p:cNvPr id="3" name="Content Placeholder 2">
            <a:extLst>
              <a:ext uri="{FF2B5EF4-FFF2-40B4-BE49-F238E27FC236}">
                <a16:creationId xmlns:a16="http://schemas.microsoft.com/office/drawing/2014/main" id="{B64A9F47-C929-4FC5-BD8C-FD4BFD23A25D}"/>
              </a:ext>
            </a:extLst>
          </p:cNvPr>
          <p:cNvSpPr>
            <a:spLocks noGrp="1"/>
          </p:cNvSpPr>
          <p:nvPr>
            <p:ph idx="1"/>
          </p:nvPr>
        </p:nvSpPr>
        <p:spPr>
          <a:xfrm>
            <a:off x="190501" y="1387683"/>
            <a:ext cx="8953499" cy="3852828"/>
          </a:xfrm>
        </p:spPr>
        <p:txBody>
          <a:bodyPr>
            <a:normAutofit/>
          </a:bodyPr>
          <a:lstStyle/>
          <a:p>
            <a:pPr>
              <a:spcAft>
                <a:spcPts val="500"/>
              </a:spcAft>
            </a:pPr>
            <a:r>
              <a:rPr lang="en-US" sz="1100" dirty="0" err="1">
                <a:latin typeface="Arial"/>
                <a:cs typeface="Arial"/>
              </a:rPr>
              <a:t>Asken</a:t>
            </a:r>
            <a:r>
              <a:rPr lang="en-US" sz="1100" dirty="0">
                <a:latin typeface="Arial"/>
                <a:cs typeface="Arial"/>
              </a:rPr>
              <a:t>, M. J., Christensen, L. W., &amp; Grossman, D. (2010). Warrior mindset: mental toughness skills for a nations defenders: performance psychology applied to combat. Millstadt, IL: Human Factor Research Group.</a:t>
            </a:r>
          </a:p>
          <a:p>
            <a:pPr>
              <a:spcAft>
                <a:spcPts val="500"/>
              </a:spcAft>
            </a:pPr>
            <a:r>
              <a:rPr lang="en-US" sz="1100" dirty="0">
                <a:latin typeface="Arial"/>
                <a:cs typeface="Arial"/>
              </a:rPr>
              <a:t>Bender, J.A. &amp; Roberts, M.C. (2009). Exposure to violence, American Journal of Orthopsychiatry, 72, pp. 92–101</a:t>
            </a:r>
          </a:p>
          <a:p>
            <a:pPr>
              <a:spcAft>
                <a:spcPts val="500"/>
              </a:spcAft>
            </a:pPr>
            <a:r>
              <a:rPr lang="en-US" sz="1100" dirty="0">
                <a:latin typeface="Arial"/>
                <a:cs typeface="Arial"/>
              </a:rPr>
              <a:t>Carey, D. C., &amp; Richards, M. H. (2014). Exposure to community violence and social maladjustment among urban African American youth. Journal of Adolescence,37(7), 1161-1170. doi:10.1016/j.adolescence.2014.07.021</a:t>
            </a:r>
          </a:p>
          <a:p>
            <a:pPr>
              <a:spcAft>
                <a:spcPts val="500"/>
              </a:spcAft>
            </a:pPr>
            <a:r>
              <a:rPr lang="en-US" sz="1100" dirty="0">
                <a:latin typeface="Arial"/>
                <a:cs typeface="Arial"/>
              </a:rPr>
              <a:t>Dweck, C. (2017, September 01). Carol Dweck Revisits the 'Growth Mindset'. Retrieved October 25, 2017, from http://www.edweek.org/ew/articles/2015/09/23/carol-dweck-revisits-the-growth-mindset.html</a:t>
            </a:r>
          </a:p>
          <a:p>
            <a:pPr>
              <a:spcAft>
                <a:spcPts val="500"/>
              </a:spcAft>
            </a:pPr>
            <a:r>
              <a:rPr lang="en-US" sz="1100" dirty="0">
                <a:latin typeface="Arial"/>
                <a:cs typeface="Arial"/>
              </a:rPr>
              <a:t>Harper, S. R. (2010). College men and masculinities: theory, research, and implications for practice. San Francisco: Jossey-Bass.</a:t>
            </a:r>
          </a:p>
          <a:p>
            <a:pPr>
              <a:spcAft>
                <a:spcPts val="500"/>
              </a:spcAft>
            </a:pPr>
            <a:r>
              <a:rPr lang="en-US" sz="1100" dirty="0">
                <a:latin typeface="Arial"/>
                <a:cs typeface="Arial"/>
              </a:rPr>
              <a:t>Jensen, E. (2013). Engaging students with poverty in mind: practical strategies for raising achievement. Alexandria, VA: ASCD.</a:t>
            </a:r>
          </a:p>
          <a:p>
            <a:pPr>
              <a:spcAft>
                <a:spcPts val="500"/>
              </a:spcAft>
            </a:pPr>
            <a:r>
              <a:rPr lang="en-US" sz="1100" dirty="0">
                <a:latin typeface="Arial"/>
                <a:cs typeface="Arial"/>
              </a:rPr>
              <a:t>Freire, P., Ramos, M. B., Macedo, D. P., &amp; Shor, I. (2000). Pedagogy of the oppressed. New York: Continuum.</a:t>
            </a:r>
          </a:p>
          <a:p>
            <a:pPr>
              <a:spcAft>
                <a:spcPts val="500"/>
              </a:spcAft>
            </a:pPr>
            <a:r>
              <a:rPr lang="en-US" sz="1100" dirty="0">
                <a:latin typeface="Arial"/>
                <a:cs typeface="Arial"/>
              </a:rPr>
              <a:t>Shah, A. K., Mullainathan, S., &amp; </a:t>
            </a:r>
            <a:r>
              <a:rPr lang="en-US" sz="1100" dirty="0" err="1">
                <a:latin typeface="Arial"/>
                <a:cs typeface="Arial"/>
              </a:rPr>
              <a:t>Shafir</a:t>
            </a:r>
            <a:r>
              <a:rPr lang="en-US" sz="1100" dirty="0">
                <a:latin typeface="Arial"/>
                <a:cs typeface="Arial"/>
              </a:rPr>
              <a:t>, E. (2012). Some Consequences of Having Too Little. Science, 338(6107), 682-685. doi:10.1126/science.1222426</a:t>
            </a:r>
          </a:p>
          <a:p>
            <a:pPr>
              <a:spcAft>
                <a:spcPts val="500"/>
              </a:spcAft>
            </a:pPr>
            <a:r>
              <a:rPr lang="en-US" sz="1100" dirty="0">
                <a:latin typeface="Arial"/>
                <a:cs typeface="Arial"/>
              </a:rPr>
              <a:t>The Education Alliance Brown University. (n.d.) Culturally Responsive Teaching. Retrieved from https://www.brown.edu/academics/education-alliance/teaching-diverse-learners/strategies-0/culturally-responsive-teaching-0</a:t>
            </a:r>
          </a:p>
          <a:p>
            <a:pPr>
              <a:spcAft>
                <a:spcPts val="500"/>
              </a:spcAft>
            </a:pPr>
            <a:r>
              <a:rPr lang="en-US" sz="1100" dirty="0">
                <a:latin typeface="Arial"/>
                <a:cs typeface="Arial"/>
              </a:rPr>
              <a:t>Woodley, X. (2017, August 31). Celebrating Difference: Best Practices in Culturally  Responsive Teaching Online. Retrieved from https://eric.ed.gov/?id=EJ1152650</a:t>
            </a:r>
          </a:p>
        </p:txBody>
      </p:sp>
      <p:sp>
        <p:nvSpPr>
          <p:cNvPr id="4" name="Footer Placeholder 3">
            <a:extLst>
              <a:ext uri="{FF2B5EF4-FFF2-40B4-BE49-F238E27FC236}">
                <a16:creationId xmlns:a16="http://schemas.microsoft.com/office/drawing/2014/main" id="{F8A93ED8-FB68-4E53-842C-856127D3075E}"/>
              </a:ext>
            </a:extLst>
          </p:cNvPr>
          <p:cNvSpPr>
            <a:spLocks noGrp="1"/>
          </p:cNvSpPr>
          <p:nvPr>
            <p:ph type="ftr" sz="quarter" idx="11"/>
          </p:nvPr>
        </p:nvSpPr>
        <p:spPr/>
        <p:txBody>
          <a:bodyPr/>
          <a:lstStyle/>
          <a:p>
            <a:r>
              <a:rPr lang="en-US"/>
              <a:t>Los Angeles Southwest College – dRnewt2 © 2019</a:t>
            </a:r>
          </a:p>
        </p:txBody>
      </p:sp>
      <p:sp>
        <p:nvSpPr>
          <p:cNvPr id="5" name="Slide Number Placeholder 4">
            <a:extLst>
              <a:ext uri="{FF2B5EF4-FFF2-40B4-BE49-F238E27FC236}">
                <a16:creationId xmlns:a16="http://schemas.microsoft.com/office/drawing/2014/main" id="{BF85074B-B5C0-4569-AD5E-E6C2B022535D}"/>
              </a:ext>
            </a:extLst>
          </p:cNvPr>
          <p:cNvSpPr>
            <a:spLocks noGrp="1"/>
          </p:cNvSpPr>
          <p:nvPr>
            <p:ph type="sldNum" sz="quarter" idx="12"/>
          </p:nvPr>
        </p:nvSpPr>
        <p:spPr/>
        <p:txBody>
          <a:bodyPr/>
          <a:lstStyle/>
          <a:p>
            <a:fld id="{0226CCDC-3057-A845-8B73-831E010D3BA8}" type="slidenum">
              <a:rPr lang="en-US" smtClean="0"/>
              <a:t>32</a:t>
            </a:fld>
            <a:endParaRPr lang="en-US" dirty="0"/>
          </a:p>
        </p:txBody>
      </p:sp>
    </p:spTree>
    <p:extLst>
      <p:ext uri="{BB962C8B-B14F-4D97-AF65-F5344CB8AC3E}">
        <p14:creationId xmlns:p14="http://schemas.microsoft.com/office/powerpoint/2010/main" val="3932800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24430-3B3E-4DFB-93B1-550304CBDAAC}"/>
              </a:ext>
            </a:extLst>
          </p:cNvPr>
          <p:cNvSpPr>
            <a:spLocks noGrp="1"/>
          </p:cNvSpPr>
          <p:nvPr>
            <p:ph type="title"/>
          </p:nvPr>
        </p:nvSpPr>
        <p:spPr>
          <a:xfrm>
            <a:off x="190501" y="932823"/>
            <a:ext cx="4698397" cy="608540"/>
          </a:xfrm>
        </p:spPr>
        <p:txBody>
          <a:bodyPr>
            <a:normAutofit fontScale="90000"/>
          </a:bodyPr>
          <a:lstStyle/>
          <a:p>
            <a:r>
              <a:rPr lang="en-US" dirty="0"/>
              <a:t>References - PLCs</a:t>
            </a:r>
          </a:p>
        </p:txBody>
      </p:sp>
      <p:sp>
        <p:nvSpPr>
          <p:cNvPr id="3" name="Content Placeholder 2">
            <a:extLst>
              <a:ext uri="{FF2B5EF4-FFF2-40B4-BE49-F238E27FC236}">
                <a16:creationId xmlns:a16="http://schemas.microsoft.com/office/drawing/2014/main" id="{B64A9F47-C929-4FC5-BD8C-FD4BFD23A25D}"/>
              </a:ext>
            </a:extLst>
          </p:cNvPr>
          <p:cNvSpPr>
            <a:spLocks noGrp="1"/>
          </p:cNvSpPr>
          <p:nvPr>
            <p:ph idx="1"/>
          </p:nvPr>
        </p:nvSpPr>
        <p:spPr>
          <a:xfrm>
            <a:off x="190501" y="1734671"/>
            <a:ext cx="8953499" cy="3562287"/>
          </a:xfrm>
        </p:spPr>
        <p:txBody>
          <a:bodyPr>
            <a:normAutofit fontScale="70000" lnSpcReduction="20000"/>
          </a:bodyPr>
          <a:lstStyle/>
          <a:p>
            <a:r>
              <a:rPr lang="en-US" dirty="0"/>
              <a:t>DuFour, R. (2004). What is a professional learning community? </a:t>
            </a:r>
            <a:r>
              <a:rPr lang="en-US" i="1" dirty="0"/>
              <a:t>Educational Leadership</a:t>
            </a:r>
            <a:r>
              <a:rPr lang="en-US" dirty="0"/>
              <a:t>. 61(8). 6-11.</a:t>
            </a:r>
          </a:p>
          <a:p>
            <a:r>
              <a:rPr lang="en-US" dirty="0"/>
              <a:t>DuFour, R., DuFour, R. </a:t>
            </a:r>
            <a:r>
              <a:rPr lang="en-US" dirty="0" err="1"/>
              <a:t>Eaker</a:t>
            </a:r>
            <a:r>
              <a:rPr lang="en-US" dirty="0"/>
              <a:t>, R., &amp; Many, T. (2006) Learning by doing: A handbook for professional learning communities at work. pp. 2-6.</a:t>
            </a:r>
          </a:p>
          <a:p>
            <a:r>
              <a:rPr lang="en-US" dirty="0"/>
              <a:t>Easton, L. B. (2017). Strategic accountability is key to making PLCs effective. </a:t>
            </a:r>
            <a:r>
              <a:rPr lang="en-US" i="1" dirty="0"/>
              <a:t>Phi Delta </a:t>
            </a:r>
            <a:r>
              <a:rPr lang="en-US" i="1" dirty="0" err="1"/>
              <a:t>Kappan</a:t>
            </a:r>
            <a:r>
              <a:rPr lang="en-US" dirty="0"/>
              <a:t>. 98(4). 43-48.</a:t>
            </a:r>
          </a:p>
          <a:p>
            <a:r>
              <a:rPr lang="en-US" dirty="0"/>
              <a:t>Evans, P. (2015). Open online spaces of professional learning: context, personalization and facilitation. </a:t>
            </a:r>
            <a:r>
              <a:rPr lang="en-US" i="1" dirty="0" err="1"/>
              <a:t>TechTrends</a:t>
            </a:r>
            <a:r>
              <a:rPr lang="en-US" dirty="0"/>
              <a:t>. 59(1). 31-36.</a:t>
            </a:r>
          </a:p>
          <a:p>
            <a:r>
              <a:rPr lang="en-US" dirty="0"/>
              <a:t>Hattie, J. (2009). Visible learning: A synthesis of over 800 meta-analysis relating to student achievement. New York: Routledge.</a:t>
            </a:r>
          </a:p>
        </p:txBody>
      </p:sp>
      <p:sp>
        <p:nvSpPr>
          <p:cNvPr id="4" name="Footer Placeholder 3">
            <a:extLst>
              <a:ext uri="{FF2B5EF4-FFF2-40B4-BE49-F238E27FC236}">
                <a16:creationId xmlns:a16="http://schemas.microsoft.com/office/drawing/2014/main" id="{F8A93ED8-FB68-4E53-842C-856127D3075E}"/>
              </a:ext>
            </a:extLst>
          </p:cNvPr>
          <p:cNvSpPr>
            <a:spLocks noGrp="1"/>
          </p:cNvSpPr>
          <p:nvPr>
            <p:ph type="ftr" sz="quarter" idx="11"/>
          </p:nvPr>
        </p:nvSpPr>
        <p:spPr/>
        <p:txBody>
          <a:bodyPr/>
          <a:lstStyle/>
          <a:p>
            <a:r>
              <a:rPr lang="en-US"/>
              <a:t>Los Angeles Southwest College – dRnewt2 © 2019</a:t>
            </a:r>
          </a:p>
        </p:txBody>
      </p:sp>
      <p:sp>
        <p:nvSpPr>
          <p:cNvPr id="5" name="Slide Number Placeholder 4">
            <a:extLst>
              <a:ext uri="{FF2B5EF4-FFF2-40B4-BE49-F238E27FC236}">
                <a16:creationId xmlns:a16="http://schemas.microsoft.com/office/drawing/2014/main" id="{BF85074B-B5C0-4569-AD5E-E6C2B022535D}"/>
              </a:ext>
            </a:extLst>
          </p:cNvPr>
          <p:cNvSpPr>
            <a:spLocks noGrp="1"/>
          </p:cNvSpPr>
          <p:nvPr>
            <p:ph type="sldNum" sz="quarter" idx="12"/>
          </p:nvPr>
        </p:nvSpPr>
        <p:spPr/>
        <p:txBody>
          <a:bodyPr/>
          <a:lstStyle/>
          <a:p>
            <a:fld id="{0226CCDC-3057-A845-8B73-831E010D3BA8}" type="slidenum">
              <a:rPr lang="en-US" smtClean="0"/>
              <a:t>33</a:t>
            </a:fld>
            <a:endParaRPr lang="en-US" dirty="0"/>
          </a:p>
        </p:txBody>
      </p:sp>
    </p:spTree>
    <p:extLst>
      <p:ext uri="{BB962C8B-B14F-4D97-AF65-F5344CB8AC3E}">
        <p14:creationId xmlns:p14="http://schemas.microsoft.com/office/powerpoint/2010/main" val="17718865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24430-3B3E-4DFB-93B1-550304CBDAAC}"/>
              </a:ext>
            </a:extLst>
          </p:cNvPr>
          <p:cNvSpPr>
            <a:spLocks noGrp="1"/>
          </p:cNvSpPr>
          <p:nvPr>
            <p:ph type="title"/>
          </p:nvPr>
        </p:nvSpPr>
        <p:spPr>
          <a:xfrm>
            <a:off x="190501" y="932823"/>
            <a:ext cx="4698397" cy="608540"/>
          </a:xfrm>
        </p:spPr>
        <p:txBody>
          <a:bodyPr>
            <a:normAutofit fontScale="90000"/>
          </a:bodyPr>
          <a:lstStyle/>
          <a:p>
            <a:r>
              <a:rPr lang="en-US" dirty="0"/>
              <a:t>References - PLCs</a:t>
            </a:r>
          </a:p>
        </p:txBody>
      </p:sp>
      <p:sp>
        <p:nvSpPr>
          <p:cNvPr id="4" name="Footer Placeholder 3">
            <a:extLst>
              <a:ext uri="{FF2B5EF4-FFF2-40B4-BE49-F238E27FC236}">
                <a16:creationId xmlns:a16="http://schemas.microsoft.com/office/drawing/2014/main" id="{F8A93ED8-FB68-4E53-842C-856127D3075E}"/>
              </a:ext>
            </a:extLst>
          </p:cNvPr>
          <p:cNvSpPr>
            <a:spLocks noGrp="1"/>
          </p:cNvSpPr>
          <p:nvPr>
            <p:ph type="ftr" sz="quarter" idx="11"/>
          </p:nvPr>
        </p:nvSpPr>
        <p:spPr/>
        <p:txBody>
          <a:bodyPr/>
          <a:lstStyle/>
          <a:p>
            <a:r>
              <a:rPr lang="en-US"/>
              <a:t>Los Angeles Southwest College – dRnewt2 © 2019</a:t>
            </a:r>
          </a:p>
        </p:txBody>
      </p:sp>
      <p:sp>
        <p:nvSpPr>
          <p:cNvPr id="5" name="Slide Number Placeholder 4">
            <a:extLst>
              <a:ext uri="{FF2B5EF4-FFF2-40B4-BE49-F238E27FC236}">
                <a16:creationId xmlns:a16="http://schemas.microsoft.com/office/drawing/2014/main" id="{BF85074B-B5C0-4569-AD5E-E6C2B022535D}"/>
              </a:ext>
            </a:extLst>
          </p:cNvPr>
          <p:cNvSpPr>
            <a:spLocks noGrp="1"/>
          </p:cNvSpPr>
          <p:nvPr>
            <p:ph type="sldNum" sz="quarter" idx="12"/>
          </p:nvPr>
        </p:nvSpPr>
        <p:spPr/>
        <p:txBody>
          <a:bodyPr/>
          <a:lstStyle/>
          <a:p>
            <a:fld id="{0226CCDC-3057-A845-8B73-831E010D3BA8}" type="slidenum">
              <a:rPr lang="en-US" smtClean="0"/>
              <a:t>34</a:t>
            </a:fld>
            <a:endParaRPr lang="en-US" dirty="0"/>
          </a:p>
        </p:txBody>
      </p:sp>
      <p:sp>
        <p:nvSpPr>
          <p:cNvPr id="9" name="Content Placeholder 2">
            <a:extLst>
              <a:ext uri="{FF2B5EF4-FFF2-40B4-BE49-F238E27FC236}">
                <a16:creationId xmlns:a16="http://schemas.microsoft.com/office/drawing/2014/main" id="{5FB0E902-7F97-43A8-B044-2A5C905F3807}"/>
              </a:ext>
            </a:extLst>
          </p:cNvPr>
          <p:cNvSpPr>
            <a:spLocks noGrp="1"/>
          </p:cNvSpPr>
          <p:nvPr>
            <p:ph idx="1"/>
          </p:nvPr>
        </p:nvSpPr>
        <p:spPr>
          <a:xfrm>
            <a:off x="190501" y="1992314"/>
            <a:ext cx="8496299" cy="2789863"/>
          </a:xfrm>
        </p:spPr>
        <p:txBody>
          <a:bodyPr>
            <a:normAutofit fontScale="70000" lnSpcReduction="20000"/>
          </a:bodyPr>
          <a:lstStyle/>
          <a:p>
            <a:r>
              <a:rPr lang="en-US" dirty="0"/>
              <a:t>Hilliard, A. T. (2012). Practices and values of a professional learning community in higher education. </a:t>
            </a:r>
            <a:r>
              <a:rPr lang="en-US" i="1" dirty="0"/>
              <a:t>Contemporary Issues In Education Research</a:t>
            </a:r>
            <a:r>
              <a:rPr lang="en-US" dirty="0"/>
              <a:t>. 5(2). 71-73.</a:t>
            </a:r>
          </a:p>
          <a:p>
            <a:r>
              <a:rPr lang="en-US" dirty="0"/>
              <a:t>Pirtle, S. S., &amp; Tobia, E. (2014). Implementing effective professional learning communities. SEDL Insights. 2(3). 1-8</a:t>
            </a:r>
          </a:p>
          <a:p>
            <a:r>
              <a:rPr lang="en-US" dirty="0"/>
              <a:t>Rentfro, E. R. (2007). Professional learning communities impact student success. </a:t>
            </a:r>
            <a:r>
              <a:rPr lang="en-US" i="1" dirty="0"/>
              <a:t>Leadership Compass</a:t>
            </a:r>
            <a:r>
              <a:rPr lang="en-US" dirty="0"/>
              <a:t>. 5(2). 8-11.</a:t>
            </a:r>
          </a:p>
        </p:txBody>
      </p:sp>
    </p:spTree>
    <p:extLst>
      <p:ext uri="{BB962C8B-B14F-4D97-AF65-F5344CB8AC3E}">
        <p14:creationId xmlns:p14="http://schemas.microsoft.com/office/powerpoint/2010/main" val="1096941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26CCDC-3057-A845-8B73-831E010D3BA8}" type="slidenum">
              <a:rPr lang="en-US" smtClean="0"/>
              <a:t>4</a:t>
            </a:fld>
            <a:endParaRPr lang="en-US"/>
          </a:p>
        </p:txBody>
      </p:sp>
      <p:sp>
        <p:nvSpPr>
          <p:cNvPr id="7" name="Title 1">
            <a:extLst>
              <a:ext uri="{FF2B5EF4-FFF2-40B4-BE49-F238E27FC236}">
                <a16:creationId xmlns:a16="http://schemas.microsoft.com/office/drawing/2014/main" id="{C3C45942-4A08-4EB2-AE6B-70790FFD4958}"/>
              </a:ext>
            </a:extLst>
          </p:cNvPr>
          <p:cNvSpPr>
            <a:spLocks noGrp="1"/>
          </p:cNvSpPr>
          <p:nvPr>
            <p:ph type="title"/>
          </p:nvPr>
        </p:nvSpPr>
        <p:spPr>
          <a:xfrm>
            <a:off x="50401" y="2587647"/>
            <a:ext cx="1627200" cy="1930563"/>
          </a:xfrm>
        </p:spPr>
        <p:txBody>
          <a:bodyPr>
            <a:normAutofit/>
          </a:bodyPr>
          <a:lstStyle/>
          <a:p>
            <a:pPr algn="ctr"/>
            <a:r>
              <a:rPr lang="en-US" b="1" dirty="0">
                <a:solidFill>
                  <a:srgbClr val="FF0000"/>
                </a:solidFill>
              </a:rPr>
              <a:t>Men</a:t>
            </a:r>
            <a:br>
              <a:rPr lang="en-US" b="1" dirty="0">
                <a:solidFill>
                  <a:srgbClr val="FF0000"/>
                </a:solidFill>
              </a:rPr>
            </a:br>
            <a:r>
              <a:rPr lang="en-US" b="1" dirty="0">
                <a:solidFill>
                  <a:srgbClr val="FF0000"/>
                </a:solidFill>
              </a:rPr>
              <a:t>of </a:t>
            </a:r>
            <a:br>
              <a:rPr lang="en-US" b="1" dirty="0">
                <a:solidFill>
                  <a:srgbClr val="FF0000"/>
                </a:solidFill>
              </a:rPr>
            </a:br>
            <a:r>
              <a:rPr lang="en-US" b="1" dirty="0">
                <a:solidFill>
                  <a:srgbClr val="FF0000"/>
                </a:solidFill>
              </a:rPr>
              <a:t>Color</a:t>
            </a:r>
          </a:p>
        </p:txBody>
      </p:sp>
      <p:pic>
        <p:nvPicPr>
          <p:cNvPr id="2" name="Picture 1">
            <a:extLst>
              <a:ext uri="{FF2B5EF4-FFF2-40B4-BE49-F238E27FC236}">
                <a16:creationId xmlns:a16="http://schemas.microsoft.com/office/drawing/2014/main" id="{96186B00-BD51-48A2-9EDE-4D061FF29FAC}"/>
              </a:ext>
            </a:extLst>
          </p:cNvPr>
          <p:cNvPicPr>
            <a:picLocks noChangeAspect="1"/>
          </p:cNvPicPr>
          <p:nvPr/>
        </p:nvPicPr>
        <p:blipFill rotWithShape="1">
          <a:blip r:embed="rId2"/>
          <a:srcRect l="31874" t="17882"/>
          <a:stretch/>
        </p:blipFill>
        <p:spPr>
          <a:xfrm>
            <a:off x="1761403" y="0"/>
            <a:ext cx="3908778" cy="5715000"/>
          </a:xfrm>
          <a:prstGeom prst="rect">
            <a:avLst/>
          </a:prstGeom>
        </p:spPr>
      </p:pic>
      <p:pic>
        <p:nvPicPr>
          <p:cNvPr id="9" name="Picture 8">
            <a:extLst>
              <a:ext uri="{FF2B5EF4-FFF2-40B4-BE49-F238E27FC236}">
                <a16:creationId xmlns:a16="http://schemas.microsoft.com/office/drawing/2014/main" id="{50669571-0186-4C0E-AFB1-2A117302A7E7}"/>
              </a:ext>
            </a:extLst>
          </p:cNvPr>
          <p:cNvPicPr>
            <a:picLocks noChangeAspect="1"/>
          </p:cNvPicPr>
          <p:nvPr/>
        </p:nvPicPr>
        <p:blipFill rotWithShape="1">
          <a:blip r:embed="rId3"/>
          <a:srcRect l="25963" r="10606"/>
          <a:stretch/>
        </p:blipFill>
        <p:spPr>
          <a:xfrm>
            <a:off x="5670180" y="18273"/>
            <a:ext cx="3473819" cy="5715000"/>
          </a:xfrm>
          <a:prstGeom prst="rect">
            <a:avLst/>
          </a:prstGeom>
        </p:spPr>
      </p:pic>
    </p:spTree>
    <p:extLst>
      <p:ext uri="{BB962C8B-B14F-4D97-AF65-F5344CB8AC3E}">
        <p14:creationId xmlns:p14="http://schemas.microsoft.com/office/powerpoint/2010/main" val="2042719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69951" y="1224172"/>
            <a:ext cx="4547076" cy="1225021"/>
          </a:xfrm>
        </p:spPr>
        <p:txBody>
          <a:bodyPr>
            <a:normAutofit fontScale="90000"/>
          </a:bodyPr>
          <a:lstStyle/>
          <a:p>
            <a:r>
              <a:rPr lang="en-US" b="1" dirty="0"/>
              <a:t>3 Pillars of Mind</a:t>
            </a:r>
          </a:p>
        </p:txBody>
      </p:sp>
      <p:sp>
        <p:nvSpPr>
          <p:cNvPr id="6" name="Subtitle 5"/>
          <p:cNvSpPr>
            <a:spLocks noGrp="1"/>
          </p:cNvSpPr>
          <p:nvPr>
            <p:ph type="subTitle" idx="1"/>
          </p:nvPr>
        </p:nvSpPr>
        <p:spPr>
          <a:xfrm>
            <a:off x="594000" y="3561326"/>
            <a:ext cx="8031600" cy="1740657"/>
          </a:xfrm>
        </p:spPr>
        <p:txBody>
          <a:bodyPr>
            <a:normAutofit/>
          </a:bodyPr>
          <a:lstStyle/>
          <a:p>
            <a:r>
              <a:rPr lang="en-US" sz="3600" b="1" dirty="0">
                <a:solidFill>
                  <a:srgbClr val="FF0000"/>
                </a:solidFill>
              </a:rPr>
              <a:t>Common to successful MOC in Online Higher Education Programming</a:t>
            </a:r>
          </a:p>
        </p:txBody>
      </p:sp>
      <p:pic>
        <p:nvPicPr>
          <p:cNvPr id="2" name="Picture 1"/>
          <p:cNvPicPr>
            <a:picLocks noChangeAspect="1"/>
          </p:cNvPicPr>
          <p:nvPr/>
        </p:nvPicPr>
        <p:blipFill>
          <a:blip r:embed="rId2"/>
          <a:stretch>
            <a:fillRect/>
          </a:stretch>
        </p:blipFill>
        <p:spPr>
          <a:xfrm>
            <a:off x="5197303" y="353844"/>
            <a:ext cx="850697" cy="1740657"/>
          </a:xfrm>
          <a:prstGeom prst="rect">
            <a:avLst/>
          </a:prstGeom>
        </p:spPr>
      </p:pic>
      <p:pic>
        <p:nvPicPr>
          <p:cNvPr id="3" name="Picture 2"/>
          <p:cNvPicPr>
            <a:picLocks noChangeAspect="1"/>
          </p:cNvPicPr>
          <p:nvPr/>
        </p:nvPicPr>
        <p:blipFill>
          <a:blip r:embed="rId2"/>
          <a:stretch>
            <a:fillRect/>
          </a:stretch>
        </p:blipFill>
        <p:spPr>
          <a:xfrm>
            <a:off x="6408553" y="883799"/>
            <a:ext cx="782053" cy="1600201"/>
          </a:xfrm>
          <a:prstGeom prst="rect">
            <a:avLst/>
          </a:prstGeom>
        </p:spPr>
      </p:pic>
      <p:pic>
        <p:nvPicPr>
          <p:cNvPr id="7" name="Picture 6"/>
          <p:cNvPicPr>
            <a:picLocks noChangeAspect="1"/>
          </p:cNvPicPr>
          <p:nvPr/>
        </p:nvPicPr>
        <p:blipFill>
          <a:blip r:embed="rId2"/>
          <a:stretch>
            <a:fillRect/>
          </a:stretch>
        </p:blipFill>
        <p:spPr>
          <a:xfrm>
            <a:off x="7651200" y="1474532"/>
            <a:ext cx="751523" cy="1537732"/>
          </a:xfrm>
          <a:prstGeom prst="rect">
            <a:avLst/>
          </a:prstGeom>
        </p:spPr>
      </p:pic>
    </p:spTree>
    <p:extLst>
      <p:ext uri="{BB962C8B-B14F-4D97-AF65-F5344CB8AC3E}">
        <p14:creationId xmlns:p14="http://schemas.microsoft.com/office/powerpoint/2010/main" val="1265952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1600" y="1285354"/>
            <a:ext cx="2992387" cy="1470888"/>
          </a:xfrm>
        </p:spPr>
        <p:txBody>
          <a:bodyPr>
            <a:normAutofit/>
          </a:bodyPr>
          <a:lstStyle/>
          <a:p>
            <a:pPr marL="0" indent="0" algn="ctr">
              <a:buNone/>
            </a:pPr>
            <a:r>
              <a:rPr lang="en-US" sz="1800" dirty="0">
                <a:solidFill>
                  <a:srgbClr val="000000"/>
                </a:solidFill>
              </a:rPr>
              <a:t>They had </a:t>
            </a:r>
            <a:r>
              <a:rPr lang="en-US" sz="1800" b="1" dirty="0">
                <a:solidFill>
                  <a:srgbClr val="000000"/>
                </a:solidFill>
              </a:rPr>
              <a:t>positive experiences </a:t>
            </a:r>
            <a:r>
              <a:rPr lang="en-US" sz="1800" dirty="0">
                <a:solidFill>
                  <a:srgbClr val="000000"/>
                </a:solidFill>
              </a:rPr>
              <a:t>with educators, curriculum interactions, and academic support teams for services.</a:t>
            </a:r>
          </a:p>
        </p:txBody>
      </p:sp>
      <p:pic>
        <p:nvPicPr>
          <p:cNvPr id="4" name="Picture 3"/>
          <p:cNvPicPr>
            <a:picLocks noChangeAspect="1"/>
          </p:cNvPicPr>
          <p:nvPr/>
        </p:nvPicPr>
        <p:blipFill>
          <a:blip r:embed="rId2"/>
          <a:stretch>
            <a:fillRect/>
          </a:stretch>
        </p:blipFill>
        <p:spPr>
          <a:xfrm>
            <a:off x="7108031" y="3228938"/>
            <a:ext cx="1185863" cy="2165486"/>
          </a:xfrm>
          <a:prstGeom prst="rect">
            <a:avLst/>
          </a:prstGeom>
        </p:spPr>
      </p:pic>
      <p:pic>
        <p:nvPicPr>
          <p:cNvPr id="6" name="Picture 5"/>
          <p:cNvPicPr>
            <a:picLocks noChangeAspect="1"/>
          </p:cNvPicPr>
          <p:nvPr/>
        </p:nvPicPr>
        <p:blipFill>
          <a:blip r:embed="rId2"/>
          <a:stretch>
            <a:fillRect/>
          </a:stretch>
        </p:blipFill>
        <p:spPr>
          <a:xfrm>
            <a:off x="1194861" y="2756242"/>
            <a:ext cx="1185863" cy="2638183"/>
          </a:xfrm>
          <a:prstGeom prst="rect">
            <a:avLst/>
          </a:prstGeom>
        </p:spPr>
      </p:pic>
      <p:pic>
        <p:nvPicPr>
          <p:cNvPr id="7" name="Picture 6"/>
          <p:cNvPicPr>
            <a:picLocks noChangeAspect="1"/>
          </p:cNvPicPr>
          <p:nvPr/>
        </p:nvPicPr>
        <p:blipFill>
          <a:blip r:embed="rId2"/>
          <a:stretch>
            <a:fillRect/>
          </a:stretch>
        </p:blipFill>
        <p:spPr>
          <a:xfrm>
            <a:off x="4087068" y="2958300"/>
            <a:ext cx="1185863" cy="2436125"/>
          </a:xfrm>
          <a:prstGeom prst="rect">
            <a:avLst/>
          </a:prstGeom>
        </p:spPr>
      </p:pic>
      <p:sp>
        <p:nvSpPr>
          <p:cNvPr id="8" name="TextBox 7"/>
          <p:cNvSpPr txBox="1"/>
          <p:nvPr/>
        </p:nvSpPr>
        <p:spPr>
          <a:xfrm>
            <a:off x="3378050" y="1576833"/>
            <a:ext cx="2603897" cy="1089529"/>
          </a:xfrm>
          <a:prstGeom prst="rect">
            <a:avLst/>
          </a:prstGeom>
          <a:noFill/>
        </p:spPr>
        <p:txBody>
          <a:bodyPr wrap="square" rtlCol="0">
            <a:spAutoFit/>
          </a:bodyPr>
          <a:lstStyle/>
          <a:p>
            <a:pPr algn="ctr">
              <a:lnSpc>
                <a:spcPct val="90000"/>
              </a:lnSpc>
              <a:spcBef>
                <a:spcPts val="1350"/>
              </a:spcBef>
            </a:pPr>
            <a:r>
              <a:rPr lang="en-US" dirty="0">
                <a:solidFill>
                  <a:srgbClr val="000000"/>
                </a:solidFill>
              </a:rPr>
              <a:t>They have an intrinsic </a:t>
            </a:r>
            <a:r>
              <a:rPr lang="en-US" b="1" dirty="0">
                <a:solidFill>
                  <a:srgbClr val="000000"/>
                </a:solidFill>
              </a:rPr>
              <a:t>commitment to </a:t>
            </a:r>
            <a:r>
              <a:rPr lang="en-US" dirty="0">
                <a:solidFill>
                  <a:srgbClr val="000000"/>
                </a:solidFill>
              </a:rPr>
              <a:t>well </a:t>
            </a:r>
            <a:r>
              <a:rPr lang="en-US" sz="1650" dirty="0">
                <a:solidFill>
                  <a:srgbClr val="000000"/>
                </a:solidFill>
              </a:rPr>
              <a:t>defined</a:t>
            </a:r>
            <a:r>
              <a:rPr lang="en-US" dirty="0">
                <a:solidFill>
                  <a:srgbClr val="000000"/>
                </a:solidFill>
              </a:rPr>
              <a:t> </a:t>
            </a:r>
            <a:r>
              <a:rPr lang="en-US" b="1" dirty="0">
                <a:solidFill>
                  <a:srgbClr val="000000"/>
                </a:solidFill>
              </a:rPr>
              <a:t>personal goals</a:t>
            </a:r>
            <a:r>
              <a:rPr lang="en-US" dirty="0">
                <a:solidFill>
                  <a:srgbClr val="514843"/>
                </a:solidFill>
              </a:rPr>
              <a:t>.</a:t>
            </a:r>
          </a:p>
        </p:txBody>
      </p:sp>
      <p:sp>
        <p:nvSpPr>
          <p:cNvPr id="9" name="TextBox 8"/>
          <p:cNvSpPr txBox="1"/>
          <p:nvPr/>
        </p:nvSpPr>
        <p:spPr>
          <a:xfrm>
            <a:off x="6206626" y="1285354"/>
            <a:ext cx="2735774" cy="1837426"/>
          </a:xfrm>
          <a:prstGeom prst="rect">
            <a:avLst/>
          </a:prstGeom>
          <a:noFill/>
        </p:spPr>
        <p:txBody>
          <a:bodyPr wrap="square" rtlCol="0">
            <a:spAutoFit/>
          </a:bodyPr>
          <a:lstStyle/>
          <a:p>
            <a:pPr algn="ctr">
              <a:lnSpc>
                <a:spcPct val="90000"/>
              </a:lnSpc>
              <a:spcBef>
                <a:spcPts val="1350"/>
              </a:spcBef>
            </a:pPr>
            <a:r>
              <a:rPr lang="en-US" dirty="0">
                <a:solidFill>
                  <a:srgbClr val="000000"/>
                </a:solidFill>
              </a:rPr>
              <a:t>They use their responsibility to those depending on them to meet their </a:t>
            </a:r>
            <a:r>
              <a:rPr lang="en-US" b="1" dirty="0">
                <a:solidFill>
                  <a:srgbClr val="000000"/>
                </a:solidFill>
              </a:rPr>
              <a:t>obligations as a source of motivation </a:t>
            </a:r>
            <a:r>
              <a:rPr lang="en-US" dirty="0">
                <a:solidFill>
                  <a:srgbClr val="000000"/>
                </a:solidFill>
              </a:rPr>
              <a:t>towards success.</a:t>
            </a:r>
          </a:p>
        </p:txBody>
      </p:sp>
      <p:sp>
        <p:nvSpPr>
          <p:cNvPr id="5" name="TextBox 4"/>
          <p:cNvSpPr txBox="1"/>
          <p:nvPr/>
        </p:nvSpPr>
        <p:spPr>
          <a:xfrm>
            <a:off x="2390400" y="783986"/>
            <a:ext cx="4579200" cy="400110"/>
          </a:xfrm>
          <a:prstGeom prst="rect">
            <a:avLst/>
          </a:prstGeom>
          <a:noFill/>
        </p:spPr>
        <p:txBody>
          <a:bodyPr wrap="square" rtlCol="0">
            <a:spAutoFit/>
          </a:bodyPr>
          <a:lstStyle/>
          <a:p>
            <a:r>
              <a:rPr lang="en-US" sz="2000" b="1" dirty="0"/>
              <a:t>MOC were more successful when:</a:t>
            </a:r>
          </a:p>
        </p:txBody>
      </p:sp>
      <p:sp>
        <p:nvSpPr>
          <p:cNvPr id="10" name="TextBox 9"/>
          <p:cNvSpPr txBox="1"/>
          <p:nvPr/>
        </p:nvSpPr>
        <p:spPr>
          <a:xfrm>
            <a:off x="858431" y="3463198"/>
            <a:ext cx="552769" cy="1200329"/>
          </a:xfrm>
          <a:prstGeom prst="rect">
            <a:avLst/>
          </a:prstGeom>
          <a:noFill/>
        </p:spPr>
        <p:txBody>
          <a:bodyPr wrap="square" rtlCol="0">
            <a:spAutoFit/>
          </a:bodyPr>
          <a:lstStyle/>
          <a:p>
            <a:r>
              <a:rPr lang="en-US" sz="7200" dirty="0"/>
              <a:t>1</a:t>
            </a:r>
          </a:p>
        </p:txBody>
      </p:sp>
      <p:sp>
        <p:nvSpPr>
          <p:cNvPr id="12" name="TextBox 11"/>
          <p:cNvSpPr txBox="1"/>
          <p:nvPr/>
        </p:nvSpPr>
        <p:spPr>
          <a:xfrm>
            <a:off x="3663055" y="3463199"/>
            <a:ext cx="552769" cy="1200329"/>
          </a:xfrm>
          <a:prstGeom prst="rect">
            <a:avLst/>
          </a:prstGeom>
          <a:noFill/>
        </p:spPr>
        <p:txBody>
          <a:bodyPr wrap="square" rtlCol="0">
            <a:spAutoFit/>
          </a:bodyPr>
          <a:lstStyle/>
          <a:p>
            <a:r>
              <a:rPr lang="en-US" sz="7200" dirty="0"/>
              <a:t>2</a:t>
            </a:r>
          </a:p>
        </p:txBody>
      </p:sp>
      <p:sp>
        <p:nvSpPr>
          <p:cNvPr id="13" name="TextBox 12"/>
          <p:cNvSpPr txBox="1"/>
          <p:nvPr/>
        </p:nvSpPr>
        <p:spPr>
          <a:xfrm>
            <a:off x="6702890" y="3463197"/>
            <a:ext cx="552769" cy="1200329"/>
          </a:xfrm>
          <a:prstGeom prst="rect">
            <a:avLst/>
          </a:prstGeom>
          <a:noFill/>
        </p:spPr>
        <p:txBody>
          <a:bodyPr wrap="square" rtlCol="0">
            <a:spAutoFit/>
          </a:bodyPr>
          <a:lstStyle/>
          <a:p>
            <a:r>
              <a:rPr lang="en-US" sz="7200" dirty="0"/>
              <a:t>3</a:t>
            </a:r>
          </a:p>
        </p:txBody>
      </p:sp>
      <p:sp>
        <p:nvSpPr>
          <p:cNvPr id="2" name="Footer Placeholder 1"/>
          <p:cNvSpPr>
            <a:spLocks noGrp="1"/>
          </p:cNvSpPr>
          <p:nvPr>
            <p:ph type="ftr" sz="quarter" idx="11"/>
          </p:nvPr>
        </p:nvSpPr>
        <p:spPr/>
        <p:txBody>
          <a:bodyPr/>
          <a:lstStyle/>
          <a:p>
            <a:r>
              <a:rPr lang="en-US"/>
              <a:t>Los Angeles Southwest College – dRnewt2 © 2019</a:t>
            </a:r>
            <a:endParaRPr lang="en-US" dirty="0"/>
          </a:p>
        </p:txBody>
      </p:sp>
      <p:sp>
        <p:nvSpPr>
          <p:cNvPr id="11" name="Slide Number Placeholder 10"/>
          <p:cNvSpPr>
            <a:spLocks noGrp="1"/>
          </p:cNvSpPr>
          <p:nvPr>
            <p:ph type="sldNum" sz="quarter" idx="12"/>
          </p:nvPr>
        </p:nvSpPr>
        <p:spPr/>
        <p:txBody>
          <a:bodyPr/>
          <a:lstStyle/>
          <a:p>
            <a:fld id="{0226CCDC-3057-A845-8B73-831E010D3BA8}" type="slidenum">
              <a:rPr lang="en-US" smtClean="0"/>
              <a:t>6</a:t>
            </a:fld>
            <a:endParaRPr lang="en-US"/>
          </a:p>
        </p:txBody>
      </p:sp>
    </p:spTree>
    <p:extLst>
      <p:ext uri="{BB962C8B-B14F-4D97-AF65-F5344CB8AC3E}">
        <p14:creationId xmlns:p14="http://schemas.microsoft.com/office/powerpoint/2010/main" val="3328772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1" y="2964166"/>
            <a:ext cx="1627200" cy="981434"/>
          </a:xfrm>
        </p:spPr>
        <p:txBody>
          <a:bodyPr>
            <a:normAutofit/>
          </a:bodyPr>
          <a:lstStyle/>
          <a:p>
            <a:pPr algn="ctr"/>
            <a:r>
              <a:rPr lang="en-US" sz="2600" b="1" dirty="0">
                <a:solidFill>
                  <a:srgbClr val="FF0000"/>
                </a:solidFill>
              </a:rPr>
              <a:t>Survival Mindset</a:t>
            </a:r>
          </a:p>
        </p:txBody>
      </p:sp>
      <p:sp>
        <p:nvSpPr>
          <p:cNvPr id="3" name="Text Placeholder 2"/>
          <p:cNvSpPr>
            <a:spLocks noGrp="1"/>
          </p:cNvSpPr>
          <p:nvPr>
            <p:ph type="body" idx="1"/>
          </p:nvPr>
        </p:nvSpPr>
        <p:spPr>
          <a:xfrm>
            <a:off x="2167200" y="4180149"/>
            <a:ext cx="6392813" cy="1132496"/>
          </a:xfrm>
        </p:spPr>
        <p:txBody>
          <a:bodyPr>
            <a:noAutofit/>
          </a:bodyPr>
          <a:lstStyle/>
          <a:p>
            <a:pPr algn="ctr">
              <a:spcBef>
                <a:spcPts val="600"/>
              </a:spcBef>
            </a:pPr>
            <a:r>
              <a:rPr lang="en-US" sz="3200" b="1" dirty="0">
                <a:solidFill>
                  <a:schemeClr val="tx1"/>
                </a:solidFill>
                <a:latin typeface="Georgia" charset="0"/>
              </a:rPr>
              <a:t>Does the WILL to survive beat the SKILL to survive</a:t>
            </a:r>
            <a:endParaRPr lang="en-US" sz="3200" dirty="0">
              <a:solidFill>
                <a:schemeClr val="tx1"/>
              </a:solidFill>
            </a:endParaRPr>
          </a:p>
        </p:txBody>
      </p:sp>
      <p:sp>
        <p:nvSpPr>
          <p:cNvPr id="4" name="Slide Number Placeholder 3"/>
          <p:cNvSpPr>
            <a:spLocks noGrp="1"/>
          </p:cNvSpPr>
          <p:nvPr>
            <p:ph type="sldNum" sz="quarter" idx="12"/>
          </p:nvPr>
        </p:nvSpPr>
        <p:spPr/>
        <p:txBody>
          <a:bodyPr/>
          <a:lstStyle/>
          <a:p>
            <a:fld id="{0226CCDC-3057-A845-8B73-831E010D3BA8}" type="slidenum">
              <a:rPr lang="en-US" smtClean="0"/>
              <a:t>7</a:t>
            </a:fld>
            <a:endParaRPr lang="en-US"/>
          </a:p>
        </p:txBody>
      </p:sp>
      <p:pic>
        <p:nvPicPr>
          <p:cNvPr id="6" name="Picture 5"/>
          <p:cNvPicPr>
            <a:picLocks noChangeAspect="1"/>
          </p:cNvPicPr>
          <p:nvPr/>
        </p:nvPicPr>
        <p:blipFill>
          <a:blip r:embed="rId2"/>
          <a:stretch>
            <a:fillRect/>
          </a:stretch>
        </p:blipFill>
        <p:spPr>
          <a:xfrm>
            <a:off x="1742400" y="689649"/>
            <a:ext cx="7401600" cy="3342351"/>
          </a:xfrm>
          <a:prstGeom prst="rect">
            <a:avLst/>
          </a:prstGeom>
        </p:spPr>
      </p:pic>
    </p:spTree>
    <p:extLst>
      <p:ext uri="{BB962C8B-B14F-4D97-AF65-F5344CB8AC3E}">
        <p14:creationId xmlns:p14="http://schemas.microsoft.com/office/powerpoint/2010/main" val="9112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4163"/>
            <a:ext cx="8229600" cy="587388"/>
          </a:xfrm>
        </p:spPr>
        <p:txBody>
          <a:bodyPr>
            <a:noAutofit/>
          </a:bodyPr>
          <a:lstStyle/>
          <a:p>
            <a:r>
              <a:rPr lang="en-US" sz="3600" dirty="0">
                <a:solidFill>
                  <a:srgbClr val="C00000"/>
                </a:solidFill>
              </a:rPr>
              <a:t>Breaking Down the Survival Mindset</a:t>
            </a:r>
          </a:p>
        </p:txBody>
      </p:sp>
      <p:sp>
        <p:nvSpPr>
          <p:cNvPr id="4" name="Content Placeholder 3"/>
          <p:cNvSpPr>
            <a:spLocks noGrp="1"/>
          </p:cNvSpPr>
          <p:nvPr>
            <p:ph idx="1"/>
          </p:nvPr>
        </p:nvSpPr>
        <p:spPr>
          <a:xfrm>
            <a:off x="457200" y="1461600"/>
            <a:ext cx="8229600" cy="3945600"/>
          </a:xfrm>
        </p:spPr>
        <p:txBody>
          <a:bodyPr>
            <a:normAutofit fontScale="70000" lnSpcReduction="20000"/>
          </a:bodyPr>
          <a:lstStyle/>
          <a:p>
            <a:r>
              <a:rPr lang="en-US" sz="2900" b="1" dirty="0">
                <a:solidFill>
                  <a:srgbClr val="C00000"/>
                </a:solidFill>
              </a:rPr>
              <a:t>School is a feminine domain </a:t>
            </a:r>
            <a:r>
              <a:rPr lang="en-US" sz="2000" b="1" dirty="0">
                <a:solidFill>
                  <a:srgbClr val="000000"/>
                </a:solidFill>
              </a:rPr>
              <a:t>(Harper, 2010)</a:t>
            </a:r>
            <a:endParaRPr lang="en-US" sz="2900" b="1" dirty="0">
              <a:solidFill>
                <a:srgbClr val="000000"/>
              </a:solidFill>
            </a:endParaRPr>
          </a:p>
          <a:p>
            <a:pPr lvl="1"/>
            <a:r>
              <a:rPr lang="en-US" sz="2200" b="1" dirty="0">
                <a:solidFill>
                  <a:srgbClr val="000000"/>
                </a:solidFill>
              </a:rPr>
              <a:t>At-Risk males less likely to participate</a:t>
            </a:r>
          </a:p>
          <a:p>
            <a:r>
              <a:rPr lang="en-US" sz="2900" b="1" dirty="0">
                <a:solidFill>
                  <a:srgbClr val="C00000"/>
                </a:solidFill>
              </a:rPr>
              <a:t>Driven and Fed by </a:t>
            </a:r>
            <a:r>
              <a:rPr lang="en-US" sz="2000" b="1" dirty="0">
                <a:solidFill>
                  <a:srgbClr val="000000"/>
                </a:solidFill>
              </a:rPr>
              <a:t>(Jensen, 2013)</a:t>
            </a:r>
          </a:p>
          <a:p>
            <a:pPr lvl="1"/>
            <a:r>
              <a:rPr lang="en-US" sz="2200" b="1" dirty="0">
                <a:solidFill>
                  <a:srgbClr val="000000"/>
                </a:solidFill>
              </a:rPr>
              <a:t>Economics or Oppression of existence or beliefs</a:t>
            </a:r>
            <a:r>
              <a:rPr lang="en-US" sz="2200" b="1" dirty="0"/>
              <a:t> </a:t>
            </a:r>
          </a:p>
          <a:p>
            <a:r>
              <a:rPr lang="en-US" sz="2900" b="1" dirty="0">
                <a:solidFill>
                  <a:srgbClr val="C00000"/>
                </a:solidFill>
              </a:rPr>
              <a:t>Economic Challenges cause Cognitive shifts </a:t>
            </a:r>
            <a:r>
              <a:rPr lang="en-US" sz="2000" b="1" dirty="0">
                <a:solidFill>
                  <a:srgbClr val="000000"/>
                </a:solidFill>
              </a:rPr>
              <a:t>(Shah et. Al., 2012)</a:t>
            </a:r>
          </a:p>
          <a:p>
            <a:pPr lvl="1"/>
            <a:r>
              <a:rPr lang="en-US" sz="2200" b="1" dirty="0">
                <a:solidFill>
                  <a:srgbClr val="000000"/>
                </a:solidFill>
              </a:rPr>
              <a:t>Decisions look poor</a:t>
            </a:r>
          </a:p>
          <a:p>
            <a:pPr lvl="1"/>
            <a:r>
              <a:rPr lang="en-US" sz="2200" b="1" dirty="0">
                <a:solidFill>
                  <a:srgbClr val="000000"/>
                </a:solidFill>
              </a:rPr>
              <a:t>Wall of Protection</a:t>
            </a:r>
          </a:p>
          <a:p>
            <a:pPr lvl="2"/>
            <a:r>
              <a:rPr lang="en-US" sz="2200" b="1" dirty="0">
                <a:solidFill>
                  <a:srgbClr val="000000"/>
                </a:solidFill>
              </a:rPr>
              <a:t>Not as vulnerable</a:t>
            </a:r>
          </a:p>
          <a:p>
            <a:pPr lvl="2"/>
            <a:r>
              <a:rPr lang="en-US" sz="2200" b="1" dirty="0">
                <a:solidFill>
                  <a:srgbClr val="000000"/>
                </a:solidFill>
              </a:rPr>
              <a:t>Exercised so it is automatic</a:t>
            </a:r>
          </a:p>
          <a:p>
            <a:pPr lvl="2"/>
            <a:r>
              <a:rPr lang="en-US" sz="2200" b="1" dirty="0">
                <a:solidFill>
                  <a:srgbClr val="000000"/>
                </a:solidFill>
              </a:rPr>
              <a:t>Can be a hiding place/ excuse </a:t>
            </a:r>
          </a:p>
          <a:p>
            <a:r>
              <a:rPr lang="en-US" sz="2900" b="1" dirty="0">
                <a:solidFill>
                  <a:srgbClr val="C00000"/>
                </a:solidFill>
              </a:rPr>
              <a:t>Don’t Unconsciously Reinforce Survival</a:t>
            </a:r>
          </a:p>
          <a:p>
            <a:pPr lvl="1"/>
            <a:r>
              <a:rPr lang="en-US" sz="2200" b="1" dirty="0">
                <a:solidFill>
                  <a:srgbClr val="FF0000"/>
                </a:solidFill>
              </a:rPr>
              <a:t>You “</a:t>
            </a:r>
            <a:r>
              <a:rPr lang="en-US" sz="2200" b="1" dirty="0" err="1">
                <a:solidFill>
                  <a:srgbClr val="FF0000"/>
                </a:solidFill>
              </a:rPr>
              <a:t>aint</a:t>
            </a:r>
            <a:r>
              <a:rPr lang="en-US" sz="2200" b="1" dirty="0">
                <a:solidFill>
                  <a:srgbClr val="FF0000"/>
                </a:solidFill>
              </a:rPr>
              <a:t>” home…</a:t>
            </a:r>
          </a:p>
          <a:p>
            <a:pPr lvl="1"/>
            <a:r>
              <a:rPr lang="en-US" sz="2200" b="1" dirty="0">
                <a:solidFill>
                  <a:srgbClr val="000000"/>
                </a:solidFill>
              </a:rPr>
              <a:t>Growth Mindset is the answer</a:t>
            </a:r>
          </a:p>
          <a:p>
            <a:pPr lvl="1"/>
            <a:r>
              <a:rPr lang="en-US" sz="2200" b="1" dirty="0">
                <a:solidFill>
                  <a:srgbClr val="000000"/>
                </a:solidFill>
              </a:rPr>
              <a:t>Growth Mindset is a personal journey (Dweck, 2017)</a:t>
            </a:r>
          </a:p>
          <a:p>
            <a:pPr>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06341">
            <a:off x="6670294" y="3285358"/>
            <a:ext cx="2170345" cy="1769688"/>
          </a:xfrm>
          <a:prstGeom prst="rect">
            <a:avLst/>
          </a:prstGeom>
        </p:spPr>
      </p:pic>
      <p:sp>
        <p:nvSpPr>
          <p:cNvPr id="3" name="Footer Placeholder 2"/>
          <p:cNvSpPr>
            <a:spLocks noGrp="1"/>
          </p:cNvSpPr>
          <p:nvPr>
            <p:ph type="ftr" sz="quarter" idx="11"/>
          </p:nvPr>
        </p:nvSpPr>
        <p:spPr/>
        <p:txBody>
          <a:bodyPr/>
          <a:lstStyle/>
          <a:p>
            <a:r>
              <a:rPr lang="en-US"/>
              <a:t>Los Angeles Southwest College – dRnewt2 © 2019</a:t>
            </a:r>
            <a:endParaRPr lang="en-US" dirty="0"/>
          </a:p>
        </p:txBody>
      </p:sp>
      <p:sp>
        <p:nvSpPr>
          <p:cNvPr id="6" name="Slide Number Placeholder 5"/>
          <p:cNvSpPr>
            <a:spLocks noGrp="1"/>
          </p:cNvSpPr>
          <p:nvPr>
            <p:ph type="sldNum" sz="quarter" idx="12"/>
          </p:nvPr>
        </p:nvSpPr>
        <p:spPr/>
        <p:txBody>
          <a:bodyPr/>
          <a:lstStyle/>
          <a:p>
            <a:fld id="{0226CCDC-3057-A845-8B73-831E010D3BA8}" type="slidenum">
              <a:rPr lang="en-US" smtClean="0"/>
              <a:t>8</a:t>
            </a:fld>
            <a:endParaRPr lang="en-US"/>
          </a:p>
        </p:txBody>
      </p:sp>
    </p:spTree>
    <p:extLst>
      <p:ext uri="{BB962C8B-B14F-4D97-AF65-F5344CB8AC3E}">
        <p14:creationId xmlns:p14="http://schemas.microsoft.com/office/powerpoint/2010/main" val="3204499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92" y="2964165"/>
            <a:ext cx="1936376" cy="1292789"/>
          </a:xfrm>
        </p:spPr>
        <p:txBody>
          <a:bodyPr>
            <a:normAutofit/>
          </a:bodyPr>
          <a:lstStyle/>
          <a:p>
            <a:pPr algn="ctr"/>
            <a:r>
              <a:rPr lang="en-US" sz="3200" b="1" dirty="0">
                <a:solidFill>
                  <a:srgbClr val="FF0000"/>
                </a:solidFill>
              </a:rPr>
              <a:t>PART</a:t>
            </a:r>
            <a:br>
              <a:rPr lang="en-US" sz="3200" b="1" dirty="0">
                <a:solidFill>
                  <a:srgbClr val="FF0000"/>
                </a:solidFill>
              </a:rPr>
            </a:br>
            <a:r>
              <a:rPr lang="en-US" sz="3200" b="1" dirty="0">
                <a:solidFill>
                  <a:srgbClr val="FF0000"/>
                </a:solidFill>
              </a:rPr>
              <a:t>II</a:t>
            </a:r>
          </a:p>
        </p:txBody>
      </p:sp>
      <p:sp>
        <p:nvSpPr>
          <p:cNvPr id="3" name="Text Placeholder 2"/>
          <p:cNvSpPr>
            <a:spLocks noGrp="1"/>
          </p:cNvSpPr>
          <p:nvPr>
            <p:ph type="body" idx="1"/>
          </p:nvPr>
        </p:nvSpPr>
        <p:spPr>
          <a:xfrm>
            <a:off x="1675899" y="4101358"/>
            <a:ext cx="7476565" cy="1076879"/>
          </a:xfrm>
        </p:spPr>
        <p:txBody>
          <a:bodyPr>
            <a:noAutofit/>
          </a:bodyPr>
          <a:lstStyle/>
          <a:p>
            <a:pPr algn="ctr">
              <a:spcBef>
                <a:spcPts val="600"/>
              </a:spcBef>
            </a:pPr>
            <a:r>
              <a:rPr lang="en-US" sz="3200" b="1" dirty="0">
                <a:solidFill>
                  <a:srgbClr val="000000"/>
                </a:solidFill>
              </a:rPr>
              <a:t>Learning from MOC: Success strategies for at-potential students</a:t>
            </a:r>
            <a:endParaRPr lang="en-US" sz="3200" b="1" dirty="0">
              <a:solidFill>
                <a:schemeClr val="tx1"/>
              </a:solidFill>
            </a:endParaRPr>
          </a:p>
        </p:txBody>
      </p:sp>
      <p:sp>
        <p:nvSpPr>
          <p:cNvPr id="4" name="Slide Number Placeholder 3"/>
          <p:cNvSpPr>
            <a:spLocks noGrp="1"/>
          </p:cNvSpPr>
          <p:nvPr>
            <p:ph type="sldNum" sz="quarter" idx="12"/>
          </p:nvPr>
        </p:nvSpPr>
        <p:spPr/>
        <p:txBody>
          <a:bodyPr/>
          <a:lstStyle/>
          <a:p>
            <a:fld id="{0226CCDC-3057-A845-8B73-831E010D3BA8}" type="slidenum">
              <a:rPr lang="en-US" smtClean="0"/>
              <a:t>9</a:t>
            </a:fld>
            <a:endParaRPr lang="en-US" dirty="0"/>
          </a:p>
        </p:txBody>
      </p:sp>
      <p:pic>
        <p:nvPicPr>
          <p:cNvPr id="1027" name="3daae0a5-2890-47d7-a53c-24f98839c5f0" descr="Image">
            <a:extLst>
              <a:ext uri="{FF2B5EF4-FFF2-40B4-BE49-F238E27FC236}">
                <a16:creationId xmlns:a16="http://schemas.microsoft.com/office/drawing/2014/main" id="{31BB788F-AAED-4AE4-AEC4-90D6A3D71A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14"/>
          <a:stretch/>
        </p:blipFill>
        <p:spPr bwMode="auto">
          <a:xfrm>
            <a:off x="2598764" y="0"/>
            <a:ext cx="5630836" cy="39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3385000"/>
      </p:ext>
    </p:extLst>
  </p:cSld>
  <p:clrMapOvr>
    <a:masterClrMapping/>
  </p:clrMapOvr>
</p:sld>
</file>

<file path=ppt/theme/theme1.xml><?xml version="1.0" encoding="utf-8"?>
<a:theme xmlns:a="http://schemas.openxmlformats.org/drawingml/2006/main" name="ALC Theme">
  <a:themeElements>
    <a:clrScheme name="Custom 3">
      <a:dk1>
        <a:srgbClr val="2F2B20"/>
      </a:dk1>
      <a:lt1>
        <a:srgbClr val="FFFFFF"/>
      </a:lt1>
      <a:dk2>
        <a:srgbClr val="AAAAAA"/>
      </a:dk2>
      <a:lt2>
        <a:srgbClr val="BFBFBF"/>
      </a:lt2>
      <a:accent1>
        <a:srgbClr val="13674E"/>
      </a:accent1>
      <a:accent2>
        <a:srgbClr val="9CBEBD"/>
      </a:accent2>
      <a:accent3>
        <a:srgbClr val="D2CB6C"/>
      </a:accent3>
      <a:accent4>
        <a:srgbClr val="95A39D"/>
      </a:accent4>
      <a:accent5>
        <a:srgbClr val="D47D2D"/>
      </a:accent5>
      <a:accent6>
        <a:srgbClr val="B1A089"/>
      </a:accent6>
      <a:hlink>
        <a:srgbClr val="004B85"/>
      </a:hlink>
      <a:folHlink>
        <a:srgbClr val="849A0A"/>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973</TotalTime>
  <Words>2135</Words>
  <Application>Microsoft Office PowerPoint</Application>
  <PresentationFormat>On-screen Show (16:10)</PresentationFormat>
  <Paragraphs>323</Paragraphs>
  <Slides>34</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Euphemia</vt:lpstr>
      <vt:lpstr>Georgia</vt:lpstr>
      <vt:lpstr>Times New Roman</vt:lpstr>
      <vt:lpstr>Calibri</vt:lpstr>
      <vt:lpstr>Arial</vt:lpstr>
      <vt:lpstr>ALC Theme</vt:lpstr>
      <vt:lpstr>Learning from MOC: Success strategies for at-potential students</vt:lpstr>
      <vt:lpstr>Game Plan</vt:lpstr>
      <vt:lpstr>Conditioning is Easy</vt:lpstr>
      <vt:lpstr>Men of  Color</vt:lpstr>
      <vt:lpstr>3 Pillars of Mind</vt:lpstr>
      <vt:lpstr>PowerPoint Presentation</vt:lpstr>
      <vt:lpstr>Survival Mindset</vt:lpstr>
      <vt:lpstr>Breaking Down the Survival Mindset</vt:lpstr>
      <vt:lpstr>PART II</vt:lpstr>
      <vt:lpstr>A Few Questions (T or F)</vt:lpstr>
      <vt:lpstr>A Few Questions (Score Sheet)</vt:lpstr>
      <vt:lpstr>Strategies of the Successful</vt:lpstr>
      <vt:lpstr>Strategies – Things Students Did To Be Successful</vt:lpstr>
      <vt:lpstr>Putting the Pieces Together</vt:lpstr>
      <vt:lpstr>Broad Implications for Academics</vt:lpstr>
      <vt:lpstr>Broad Implications for Advising</vt:lpstr>
      <vt:lpstr>Broad Implications for Support Services</vt:lpstr>
      <vt:lpstr>5  for the At-Potential</vt:lpstr>
      <vt:lpstr>10 High Value Strategies for Serving At-Potential Students</vt:lpstr>
      <vt:lpstr>Top 5 Strategies for Serving At-Potential Students</vt:lpstr>
      <vt:lpstr>2  for  Take Out Please</vt:lpstr>
      <vt:lpstr>2 Ready to Go Ramp-Up Strategies for Serving At-Potential Students</vt:lpstr>
      <vt:lpstr>P L C s</vt:lpstr>
      <vt:lpstr>P L C s</vt:lpstr>
      <vt:lpstr>Intro to Professional Learning Communities (PLCs)</vt:lpstr>
      <vt:lpstr>Typical Components of PLCs </vt:lpstr>
      <vt:lpstr>PowerPoint Presentation</vt:lpstr>
      <vt:lpstr>PowerPoint Presentation</vt:lpstr>
      <vt:lpstr>Fish Bowl </vt:lpstr>
      <vt:lpstr>Generate a Plan </vt:lpstr>
      <vt:lpstr>PowerPoint Presentation</vt:lpstr>
      <vt:lpstr>References – At-Potential</vt:lpstr>
      <vt:lpstr>References - PLCs</vt:lpstr>
      <vt:lpstr>References - PLCs</vt:lpstr>
    </vt:vector>
  </TitlesOfParts>
  <Company>Magna Publications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Debra Lovelien</dc:creator>
  <cp:lastModifiedBy>newton miller</cp:lastModifiedBy>
  <cp:revision>352</cp:revision>
  <dcterms:created xsi:type="dcterms:W3CDTF">2016-04-25T15:32:19Z</dcterms:created>
  <dcterms:modified xsi:type="dcterms:W3CDTF">2019-10-21T23:51:14Z</dcterms:modified>
</cp:coreProperties>
</file>