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sldIdLst>
    <p:sldId id="256" r:id="rId2"/>
    <p:sldId id="278" r:id="rId3"/>
    <p:sldId id="282" r:id="rId4"/>
    <p:sldId id="289" r:id="rId5"/>
    <p:sldId id="262" r:id="rId6"/>
    <p:sldId id="298" r:id="rId7"/>
    <p:sldId id="291" r:id="rId8"/>
    <p:sldId id="292" r:id="rId9"/>
    <p:sldId id="263" r:id="rId10"/>
    <p:sldId id="304" r:id="rId11"/>
    <p:sldId id="285" r:id="rId12"/>
    <p:sldId id="301" r:id="rId13"/>
    <p:sldId id="299" r:id="rId14"/>
    <p:sldId id="321" r:id="rId15"/>
    <p:sldId id="323" r:id="rId16"/>
    <p:sldId id="302" r:id="rId17"/>
    <p:sldId id="272" r:id="rId18"/>
    <p:sldId id="324" r:id="rId19"/>
    <p:sldId id="325" r:id="rId20"/>
    <p:sldId id="326" r:id="rId21"/>
    <p:sldId id="331" r:id="rId22"/>
    <p:sldId id="286" r:id="rId23"/>
    <p:sldId id="309" r:id="rId24"/>
    <p:sldId id="276" r:id="rId25"/>
    <p:sldId id="305" r:id="rId26"/>
    <p:sldId id="328" r:id="rId27"/>
    <p:sldId id="315" r:id="rId28"/>
    <p:sldId id="316" r:id="rId29"/>
    <p:sldId id="330" r:id="rId30"/>
    <p:sldId id="327" r:id="rId31"/>
    <p:sldId id="275" r:id="rId32"/>
    <p:sldId id="307" r:id="rId33"/>
    <p:sldId id="266" r:id="rId34"/>
    <p:sldId id="329" r:id="rId35"/>
    <p:sldId id="311" r:id="rId36"/>
    <p:sldId id="312" r:id="rId37"/>
    <p:sldId id="313" r:id="rId38"/>
    <p:sldId id="308" r:id="rId39"/>
    <p:sldId id="277" r:id="rId40"/>
  </p:sldIdLst>
  <p:sldSz cx="12192000" cy="6858000"/>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3D6FEB"/>
    <a:srgbClr val="EDE6FE"/>
    <a:srgbClr val="DFD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6" autoAdjust="0"/>
    <p:restoredTop sz="94660"/>
  </p:normalViewPr>
  <p:slideViewPr>
    <p:cSldViewPr snapToGrid="0">
      <p:cViewPr varScale="1">
        <p:scale>
          <a:sx n="61" d="100"/>
          <a:sy n="61" d="100"/>
        </p:scale>
        <p:origin x="9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Countries of Origin</c:v>
                </c:pt>
              </c:strCache>
            </c:strRef>
          </c:tx>
          <c:dPt>
            <c:idx val="0"/>
            <c:bubble3D val="0"/>
            <c:spPr>
              <a:gradFill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rgbClr r="0" g="0" b="0">
                    <a:shade val="35000"/>
                    <a:satMod val="160000"/>
                  </a:scrgbClr>
                </a:contourClr>
              </a:sp3d>
            </c:spPr>
            <c:extLst>
              <c:ext xmlns:c16="http://schemas.microsoft.com/office/drawing/2014/chart" uri="{C3380CC4-5D6E-409C-BE32-E72D297353CC}">
                <c16:uniqueId val="{00000001-086C-4316-A9C3-0ACAA1ABB9EF}"/>
              </c:ext>
            </c:extLst>
          </c:dPt>
          <c:dPt>
            <c:idx val="1"/>
            <c:bubble3D val="0"/>
            <c:spPr>
              <a:gradFill rotWithShape="1">
                <a:gsLst>
                  <a:gs pos="0">
                    <a:schemeClr val="accent2">
                      <a:tint val="100000"/>
                      <a:shade val="85000"/>
                      <a:satMod val="100000"/>
                      <a:lumMod val="100000"/>
                    </a:schemeClr>
                  </a:gs>
                  <a:gs pos="100000">
                    <a:schemeClr val="accent2">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rgbClr r="0" g="0" b="0">
                    <a:shade val="35000"/>
                    <a:satMod val="160000"/>
                  </a:scrgbClr>
                </a:contourClr>
              </a:sp3d>
            </c:spPr>
            <c:extLst>
              <c:ext xmlns:c16="http://schemas.microsoft.com/office/drawing/2014/chart" uri="{C3380CC4-5D6E-409C-BE32-E72D297353CC}">
                <c16:uniqueId val="{00000003-086C-4316-A9C3-0ACAA1ABB9EF}"/>
              </c:ext>
            </c:extLst>
          </c:dPt>
          <c:dPt>
            <c:idx val="2"/>
            <c:bubble3D val="0"/>
            <c:spPr>
              <a:gradFill rotWithShape="1">
                <a:gsLst>
                  <a:gs pos="0">
                    <a:schemeClr val="accent3">
                      <a:tint val="100000"/>
                      <a:shade val="85000"/>
                      <a:satMod val="100000"/>
                      <a:lumMod val="100000"/>
                    </a:schemeClr>
                  </a:gs>
                  <a:gs pos="100000">
                    <a:schemeClr val="accent3">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rgbClr r="0" g="0" b="0">
                    <a:shade val="35000"/>
                    <a:satMod val="160000"/>
                  </a:scrgbClr>
                </a:contourClr>
              </a:sp3d>
            </c:spPr>
            <c:extLst>
              <c:ext xmlns:c16="http://schemas.microsoft.com/office/drawing/2014/chart" uri="{C3380CC4-5D6E-409C-BE32-E72D297353CC}">
                <c16:uniqueId val="{00000005-086C-4316-A9C3-0ACAA1ABB9EF}"/>
              </c:ext>
            </c:extLst>
          </c:dPt>
          <c:dPt>
            <c:idx val="3"/>
            <c:bubble3D val="0"/>
            <c:spPr>
              <a:gradFill rotWithShape="1">
                <a:gsLst>
                  <a:gs pos="0">
                    <a:schemeClr val="accent4">
                      <a:tint val="100000"/>
                      <a:shade val="85000"/>
                      <a:satMod val="100000"/>
                      <a:lumMod val="100000"/>
                    </a:schemeClr>
                  </a:gs>
                  <a:gs pos="100000">
                    <a:schemeClr val="accent4">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rgbClr r="0" g="0" b="0">
                    <a:shade val="35000"/>
                    <a:satMod val="160000"/>
                  </a:scrgbClr>
                </a:contourClr>
              </a:sp3d>
            </c:spPr>
            <c:extLst>
              <c:ext xmlns:c16="http://schemas.microsoft.com/office/drawing/2014/chart" uri="{C3380CC4-5D6E-409C-BE32-E72D297353CC}">
                <c16:uniqueId val="{00000007-086C-4316-A9C3-0ACAA1ABB9EF}"/>
              </c:ext>
            </c:extLst>
          </c:dPt>
          <c:dPt>
            <c:idx val="4"/>
            <c:bubble3D val="0"/>
            <c:spPr>
              <a:gradFill rotWithShape="1">
                <a:gsLst>
                  <a:gs pos="0">
                    <a:schemeClr val="accent5">
                      <a:tint val="100000"/>
                      <a:shade val="85000"/>
                      <a:satMod val="100000"/>
                      <a:lumMod val="100000"/>
                    </a:schemeClr>
                  </a:gs>
                  <a:gs pos="100000">
                    <a:schemeClr val="accent5">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rgbClr r="0" g="0" b="0">
                    <a:shade val="35000"/>
                    <a:satMod val="160000"/>
                  </a:scrgbClr>
                </a:contourClr>
              </a:sp3d>
            </c:spPr>
            <c:extLst>
              <c:ext xmlns:c16="http://schemas.microsoft.com/office/drawing/2014/chart" uri="{C3380CC4-5D6E-409C-BE32-E72D297353CC}">
                <c16:uniqueId val="{00000009-086C-4316-A9C3-0ACAA1ABB9EF}"/>
              </c:ext>
            </c:extLst>
          </c:dPt>
          <c:dPt>
            <c:idx val="5"/>
            <c:bubble3D val="0"/>
            <c:spPr>
              <a:gradFill rotWithShape="1">
                <a:gsLst>
                  <a:gs pos="0">
                    <a:schemeClr val="accent6">
                      <a:tint val="100000"/>
                      <a:shade val="85000"/>
                      <a:satMod val="100000"/>
                      <a:lumMod val="100000"/>
                    </a:schemeClr>
                  </a:gs>
                  <a:gs pos="100000">
                    <a:schemeClr val="accent6">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rgbClr r="0" g="0" b="0">
                    <a:shade val="35000"/>
                    <a:satMod val="160000"/>
                  </a:scrgbClr>
                </a:contourClr>
              </a:sp3d>
            </c:spPr>
            <c:extLst>
              <c:ext xmlns:c16="http://schemas.microsoft.com/office/drawing/2014/chart" uri="{C3380CC4-5D6E-409C-BE32-E72D297353CC}">
                <c16:uniqueId val="{0000000B-086C-4316-A9C3-0ACAA1ABB9EF}"/>
              </c:ext>
            </c:extLst>
          </c:dPt>
          <c:dPt>
            <c:idx val="6"/>
            <c:bubble3D val="0"/>
            <c:spPr>
              <a:gradFill rotWithShape="1">
                <a:gsLst>
                  <a:gs pos="0">
                    <a:schemeClr val="accent1">
                      <a:lumMod val="60000"/>
                      <a:tint val="100000"/>
                      <a:shade val="85000"/>
                      <a:satMod val="100000"/>
                      <a:lumMod val="100000"/>
                    </a:schemeClr>
                  </a:gs>
                  <a:gs pos="100000">
                    <a:schemeClr val="accent1">
                      <a:lumMod val="6000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rgbClr r="0" g="0" b="0">
                    <a:shade val="35000"/>
                    <a:satMod val="160000"/>
                  </a:scrgbClr>
                </a:contourClr>
              </a:sp3d>
            </c:spPr>
            <c:extLst>
              <c:ext xmlns:c16="http://schemas.microsoft.com/office/drawing/2014/chart" uri="{C3380CC4-5D6E-409C-BE32-E72D297353CC}">
                <c16:uniqueId val="{0000000D-086C-4316-A9C3-0ACAA1ABB9EF}"/>
              </c:ext>
            </c:extLst>
          </c:dPt>
          <c:dPt>
            <c:idx val="7"/>
            <c:bubble3D val="0"/>
            <c:spPr>
              <a:gradFill rotWithShape="1">
                <a:gsLst>
                  <a:gs pos="0">
                    <a:schemeClr val="accent2">
                      <a:lumMod val="60000"/>
                      <a:tint val="100000"/>
                      <a:shade val="85000"/>
                      <a:satMod val="100000"/>
                      <a:lumMod val="100000"/>
                    </a:schemeClr>
                  </a:gs>
                  <a:gs pos="100000">
                    <a:schemeClr val="accent2">
                      <a:lumMod val="6000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rgbClr r="0" g="0" b="0">
                    <a:shade val="35000"/>
                    <a:satMod val="160000"/>
                  </a:scrgbClr>
                </a:contourClr>
              </a:sp3d>
            </c:spPr>
            <c:extLst>
              <c:ext xmlns:c16="http://schemas.microsoft.com/office/drawing/2014/chart" uri="{C3380CC4-5D6E-409C-BE32-E72D297353CC}">
                <c16:uniqueId val="{0000000F-086C-4316-A9C3-0ACAA1ABB9EF}"/>
              </c:ext>
            </c:extLst>
          </c:dPt>
          <c:cat>
            <c:strRef>
              <c:f>Sheet1!$A$2:$A$9</c:f>
              <c:strCache>
                <c:ptCount val="8"/>
                <c:pt idx="0">
                  <c:v>Mexico</c:v>
                </c:pt>
                <c:pt idx="1">
                  <c:v>Guatemala</c:v>
                </c:pt>
                <c:pt idx="2">
                  <c:v>El Salvador</c:v>
                </c:pt>
                <c:pt idx="3">
                  <c:v>Honduras</c:v>
                </c:pt>
                <c:pt idx="4">
                  <c:v>China</c:v>
                </c:pt>
                <c:pt idx="5">
                  <c:v>India</c:v>
                </c:pt>
                <c:pt idx="6">
                  <c:v>Korea</c:v>
                </c:pt>
                <c:pt idx="7">
                  <c:v>Other Countries</c:v>
                </c:pt>
              </c:strCache>
            </c:strRef>
          </c:cat>
          <c:val>
            <c:numRef>
              <c:f>Sheet1!$B$2:$B$9</c:f>
              <c:numCache>
                <c:formatCode>#,##0</c:formatCode>
                <c:ptCount val="8"/>
                <c:pt idx="0">
                  <c:v>6200000</c:v>
                </c:pt>
                <c:pt idx="1">
                  <c:v>723000</c:v>
                </c:pt>
                <c:pt idx="2">
                  <c:v>465000</c:v>
                </c:pt>
                <c:pt idx="3">
                  <c:v>337000</c:v>
                </c:pt>
                <c:pt idx="4">
                  <c:v>268000</c:v>
                </c:pt>
                <c:pt idx="5">
                  <c:v>267000</c:v>
                </c:pt>
                <c:pt idx="6">
                  <c:v>198000</c:v>
                </c:pt>
                <c:pt idx="7">
                  <c:v>2842000</c:v>
                </c:pt>
              </c:numCache>
            </c:numRef>
          </c:val>
          <c:extLst>
            <c:ext xmlns:c16="http://schemas.microsoft.com/office/drawing/2014/chart" uri="{C3380CC4-5D6E-409C-BE32-E72D297353CC}">
              <c16:uniqueId val="{00000010-086C-4316-A9C3-0ACAA1ABB9E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3BF42-16C5-4A7C-9266-DD1D0F2EA832}" type="datetimeFigureOut">
              <a:rPr lang="en-US" smtClean="0"/>
              <a:t>10/22/2019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F4C77-79A3-415E-98C3-73A483D1D022}" type="slidenum">
              <a:rPr lang="en-US" smtClean="0"/>
              <a:t>‹#›</a:t>
            </a:fld>
            <a:endParaRPr lang="en-US"/>
          </a:p>
        </p:txBody>
      </p:sp>
    </p:spTree>
    <p:extLst>
      <p:ext uri="{BB962C8B-B14F-4D97-AF65-F5344CB8AC3E}">
        <p14:creationId xmlns:p14="http://schemas.microsoft.com/office/powerpoint/2010/main" val="257020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p:txBody>
      </p:sp>
      <p:sp>
        <p:nvSpPr>
          <p:cNvPr id="4" name="Slide Number Placeholder 3"/>
          <p:cNvSpPr>
            <a:spLocks noGrp="1"/>
          </p:cNvSpPr>
          <p:nvPr>
            <p:ph type="sldNum" sz="quarter" idx="10"/>
          </p:nvPr>
        </p:nvSpPr>
        <p:spPr/>
        <p:txBody>
          <a:bodyPr/>
          <a:lstStyle/>
          <a:p>
            <a:fld id="{EC3A834E-FE5F-4D70-89B1-D3B03040C5CD}" type="slidenum">
              <a:rPr lang="en-US" smtClean="0"/>
              <a:t>5</a:t>
            </a:fld>
            <a:endParaRPr lang="en-US"/>
          </a:p>
        </p:txBody>
      </p:sp>
    </p:spTree>
    <p:extLst>
      <p:ext uri="{BB962C8B-B14F-4D97-AF65-F5344CB8AC3E}">
        <p14:creationId xmlns:p14="http://schemas.microsoft.com/office/powerpoint/2010/main" val="1174592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a:p>
            <a:r>
              <a:rPr lang="en-US" dirty="0"/>
              <a:t>Highlight the difference between these groups and the challenges the second group often faces when coming to college</a:t>
            </a:r>
          </a:p>
        </p:txBody>
      </p:sp>
      <p:sp>
        <p:nvSpPr>
          <p:cNvPr id="4" name="Slide Number Placeholder 3"/>
          <p:cNvSpPr>
            <a:spLocks noGrp="1"/>
          </p:cNvSpPr>
          <p:nvPr>
            <p:ph type="sldNum" sz="quarter" idx="10"/>
          </p:nvPr>
        </p:nvSpPr>
        <p:spPr/>
        <p:txBody>
          <a:bodyPr/>
          <a:lstStyle/>
          <a:p>
            <a:fld id="{EC3A834E-FE5F-4D70-89B1-D3B03040C5CD}" type="slidenum">
              <a:rPr lang="en-US" smtClean="0"/>
              <a:t>9</a:t>
            </a:fld>
            <a:endParaRPr lang="en-US"/>
          </a:p>
        </p:txBody>
      </p:sp>
    </p:spTree>
    <p:extLst>
      <p:ext uri="{BB962C8B-B14F-4D97-AF65-F5344CB8AC3E}">
        <p14:creationId xmlns:p14="http://schemas.microsoft.com/office/powerpoint/2010/main" val="91580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a:t>
            </a:r>
          </a:p>
          <a:p>
            <a:r>
              <a:rPr lang="en-US" dirty="0"/>
              <a:t>Highlight the difference between these groups and the challenges the second group often faces when coming to college</a:t>
            </a:r>
          </a:p>
        </p:txBody>
      </p:sp>
      <p:sp>
        <p:nvSpPr>
          <p:cNvPr id="4" name="Slide Number Placeholder 3"/>
          <p:cNvSpPr>
            <a:spLocks noGrp="1"/>
          </p:cNvSpPr>
          <p:nvPr>
            <p:ph type="sldNum" sz="quarter" idx="10"/>
          </p:nvPr>
        </p:nvSpPr>
        <p:spPr/>
        <p:txBody>
          <a:bodyPr/>
          <a:lstStyle/>
          <a:p>
            <a:fld id="{EC3A834E-FE5F-4D70-89B1-D3B03040C5CD}" type="slidenum">
              <a:rPr lang="en-US" smtClean="0"/>
              <a:t>10</a:t>
            </a:fld>
            <a:endParaRPr lang="en-US"/>
          </a:p>
        </p:txBody>
      </p:sp>
    </p:spTree>
    <p:extLst>
      <p:ext uri="{BB962C8B-B14F-4D97-AF65-F5344CB8AC3E}">
        <p14:creationId xmlns:p14="http://schemas.microsoft.com/office/powerpoint/2010/main" val="964882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a:p>
            <a:r>
              <a:rPr lang="en-US" dirty="0"/>
              <a:t>Pass out and review privacy protocol policy</a:t>
            </a:r>
          </a:p>
        </p:txBody>
      </p:sp>
      <p:sp>
        <p:nvSpPr>
          <p:cNvPr id="4" name="Slide Number Placeholder 3"/>
          <p:cNvSpPr>
            <a:spLocks noGrp="1"/>
          </p:cNvSpPr>
          <p:nvPr>
            <p:ph type="sldNum" sz="quarter" idx="10"/>
          </p:nvPr>
        </p:nvSpPr>
        <p:spPr/>
        <p:txBody>
          <a:bodyPr/>
          <a:lstStyle/>
          <a:p>
            <a:fld id="{B8E57592-F7A5-4ADD-AABF-E8DF5B4C4CBB}" type="slidenum">
              <a:rPr lang="en-US" smtClean="0"/>
              <a:t>17</a:t>
            </a:fld>
            <a:endParaRPr lang="en-US"/>
          </a:p>
        </p:txBody>
      </p:sp>
    </p:spTree>
    <p:extLst>
      <p:ext uri="{BB962C8B-B14F-4D97-AF65-F5344CB8AC3E}">
        <p14:creationId xmlns:p14="http://schemas.microsoft.com/office/powerpoint/2010/main" val="1451824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B8E57592-F7A5-4ADD-AABF-E8DF5B4C4CBB}" type="slidenum">
              <a:rPr lang="en-US" smtClean="0"/>
              <a:t>24</a:t>
            </a:fld>
            <a:endParaRPr lang="en-US"/>
          </a:p>
        </p:txBody>
      </p:sp>
    </p:spTree>
    <p:extLst>
      <p:ext uri="{BB962C8B-B14F-4D97-AF65-F5344CB8AC3E}">
        <p14:creationId xmlns:p14="http://schemas.microsoft.com/office/powerpoint/2010/main" val="2526141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B8E57592-F7A5-4ADD-AABF-E8DF5B4C4CBB}" type="slidenum">
              <a:rPr lang="en-US" smtClean="0"/>
              <a:t>25</a:t>
            </a:fld>
            <a:endParaRPr lang="en-US"/>
          </a:p>
        </p:txBody>
      </p:sp>
    </p:spTree>
    <p:extLst>
      <p:ext uri="{BB962C8B-B14F-4D97-AF65-F5344CB8AC3E}">
        <p14:creationId xmlns:p14="http://schemas.microsoft.com/office/powerpoint/2010/main" val="1036041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EC3A834E-FE5F-4D70-89B1-D3B03040C5CD}" type="slidenum">
              <a:rPr lang="en-US" smtClean="0"/>
              <a:t>31</a:t>
            </a:fld>
            <a:endParaRPr lang="en-US"/>
          </a:p>
        </p:txBody>
      </p:sp>
    </p:spTree>
    <p:extLst>
      <p:ext uri="{BB962C8B-B14F-4D97-AF65-F5344CB8AC3E}">
        <p14:creationId xmlns:p14="http://schemas.microsoft.com/office/powerpoint/2010/main" val="176237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EC3A834E-FE5F-4D70-89B1-D3B03040C5CD}" type="slidenum">
              <a:rPr lang="en-US" smtClean="0"/>
              <a:t>32</a:t>
            </a:fld>
            <a:endParaRPr lang="en-US"/>
          </a:p>
        </p:txBody>
      </p:sp>
    </p:spTree>
    <p:extLst>
      <p:ext uri="{BB962C8B-B14F-4D97-AF65-F5344CB8AC3E}">
        <p14:creationId xmlns:p14="http://schemas.microsoft.com/office/powerpoint/2010/main" val="4217990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E57592-F7A5-4ADD-AABF-E8DF5B4C4CBB}" type="slidenum">
              <a:rPr lang="en-US" smtClean="0"/>
              <a:t>33</a:t>
            </a:fld>
            <a:endParaRPr lang="en-US"/>
          </a:p>
        </p:txBody>
      </p:sp>
    </p:spTree>
    <p:extLst>
      <p:ext uri="{BB962C8B-B14F-4D97-AF65-F5344CB8AC3E}">
        <p14:creationId xmlns:p14="http://schemas.microsoft.com/office/powerpoint/2010/main" val="2971205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57" name="Group 1556"/>
          <p:cNvGrpSpPr/>
          <p:nvPr/>
        </p:nvGrpSpPr>
        <p:grpSpPr>
          <a:xfrm>
            <a:off x="0" y="420256"/>
            <a:ext cx="12188952" cy="3795497"/>
            <a:chOff x="0" y="420256"/>
            <a:chExt cx="12188952" cy="3795497"/>
          </a:xfrm>
        </p:grpSpPr>
        <p:cxnSp>
          <p:nvCxnSpPr>
            <p:cNvPr id="1558" name="Straight Connector 1557"/>
            <p:cNvCxnSpPr/>
            <p:nvPr/>
          </p:nvCxnSpPr>
          <p:spPr>
            <a:xfrm>
              <a:off x="0" y="4215753"/>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9" name="Straight Connector 1558"/>
            <p:cNvCxnSpPr/>
            <p:nvPr/>
          </p:nvCxnSpPr>
          <p:spPr>
            <a:xfrm>
              <a:off x="0" y="379403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p:cNvCxnSpPr/>
            <p:nvPr/>
          </p:nvCxnSpPr>
          <p:spPr>
            <a:xfrm>
              <a:off x="0" y="337231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p:cNvCxnSpPr/>
            <p:nvPr/>
          </p:nvCxnSpPr>
          <p:spPr>
            <a:xfrm>
              <a:off x="0" y="295058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p:cNvCxnSpPr/>
            <p:nvPr/>
          </p:nvCxnSpPr>
          <p:spPr>
            <a:xfrm>
              <a:off x="0" y="252886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p:cNvCxnSpPr/>
            <p:nvPr/>
          </p:nvCxnSpPr>
          <p:spPr>
            <a:xfrm>
              <a:off x="0" y="2107144"/>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p:cNvCxnSpPr/>
            <p:nvPr/>
          </p:nvCxnSpPr>
          <p:spPr>
            <a:xfrm>
              <a:off x="0" y="168542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5" name="Straight Connector 1564"/>
            <p:cNvCxnSpPr/>
            <p:nvPr/>
          </p:nvCxnSpPr>
          <p:spPr>
            <a:xfrm>
              <a:off x="0" y="126370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p:cNvCxnSpPr/>
            <p:nvPr/>
          </p:nvCxnSpPr>
          <p:spPr>
            <a:xfrm>
              <a:off x="0" y="84197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7" name="Straight Connector 1566"/>
            <p:cNvCxnSpPr/>
            <p:nvPr/>
          </p:nvCxnSpPr>
          <p:spPr>
            <a:xfrm>
              <a:off x="0" y="42025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68"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69"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0"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1"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2"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3"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4"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5"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6"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7"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8"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9"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0"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1"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2"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3"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4"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5"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6"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7"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8"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9"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0"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1"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2"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3"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4"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5"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6"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7"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8"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9"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0"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1"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2"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3"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4"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5"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6"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7"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8"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9" name="Oval 1608"/>
          <p:cNvSpPr/>
          <p:nvPr/>
        </p:nvSpPr>
        <p:spPr>
          <a:xfrm>
            <a:off x="71204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0"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1" name="Oval 1610"/>
          <p:cNvSpPr/>
          <p:nvPr/>
        </p:nvSpPr>
        <p:spPr>
          <a:xfrm>
            <a:off x="3774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2"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3"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4"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5"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6"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7"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8" name="Oval 1617"/>
          <p:cNvSpPr/>
          <p:nvPr/>
        </p:nvSpPr>
        <p:spPr>
          <a:xfrm>
            <a:off x="12203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9" name="Oval 1618"/>
          <p:cNvSpPr/>
          <p:nvPr/>
        </p:nvSpPr>
        <p:spPr>
          <a:xfrm>
            <a:off x="20632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0" name="Oval 1619"/>
          <p:cNvSpPr/>
          <p:nvPr/>
        </p:nvSpPr>
        <p:spPr>
          <a:xfrm>
            <a:off x="29060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1" name="Oval 1620"/>
          <p:cNvSpPr/>
          <p:nvPr/>
        </p:nvSpPr>
        <p:spPr>
          <a:xfrm>
            <a:off x="37489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2" name="Oval 1621"/>
          <p:cNvSpPr/>
          <p:nvPr/>
        </p:nvSpPr>
        <p:spPr>
          <a:xfrm>
            <a:off x="45918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3" name="Oval 1622"/>
          <p:cNvSpPr/>
          <p:nvPr/>
        </p:nvSpPr>
        <p:spPr>
          <a:xfrm>
            <a:off x="54347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4" name="Oval 1623"/>
          <p:cNvSpPr/>
          <p:nvPr/>
        </p:nvSpPr>
        <p:spPr>
          <a:xfrm>
            <a:off x="62776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6" name="Oval 1625"/>
          <p:cNvSpPr/>
          <p:nvPr/>
        </p:nvSpPr>
        <p:spPr>
          <a:xfrm>
            <a:off x="88062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7"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8" name="Oval 1627"/>
          <p:cNvSpPr/>
          <p:nvPr/>
        </p:nvSpPr>
        <p:spPr>
          <a:xfrm>
            <a:off x="79633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9"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0" name="Oval 1629"/>
          <p:cNvSpPr/>
          <p:nvPr/>
        </p:nvSpPr>
        <p:spPr>
          <a:xfrm>
            <a:off x="104920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1"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2" name="Oval 1631"/>
          <p:cNvSpPr/>
          <p:nvPr/>
        </p:nvSpPr>
        <p:spPr>
          <a:xfrm>
            <a:off x="96491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3"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4"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5" name="Oval 1634"/>
          <p:cNvSpPr/>
          <p:nvPr/>
        </p:nvSpPr>
        <p:spPr>
          <a:xfrm>
            <a:off x="113348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6"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7" name="Oval 1636"/>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8"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9" name="Oval 1638"/>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0" name="Oval 1639"/>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1" name="Oval 1640"/>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2" name="Oval 1641"/>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3" name="Oval 1642"/>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4" name="Oval 1643"/>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5" name="Oval 1644"/>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6" name="Oval 1645"/>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7" name="Oval 1646"/>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8" name="Oval 1647"/>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9" name="Oval 1648"/>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0" name="Oval 1649"/>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1" name="Oval 1650"/>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2"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3"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4"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5"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6"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7"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8"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9"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0"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1"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2"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3"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4"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5"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6"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7" name="Oval 1666"/>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8" name="Oval 1667"/>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9" name="Oval 1668"/>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0" name="Oval 1669"/>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1" name="Oval 1670"/>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2" name="Oval 1671"/>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3" name="Oval 1672"/>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4" name="Oval 1673"/>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5" name="Oval 1674"/>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6" name="Oval 1675"/>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7" name="Oval 1676"/>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8" name="Oval 1677"/>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9" name="Oval 1678"/>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0"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1" name="Oval 1680"/>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2"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3"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4"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5"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6"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7"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8"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9"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0"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1"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2"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3"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4"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5"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6"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7"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8"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9"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0"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1" name="Oval 1700"/>
          <p:cNvSpPr/>
          <p:nvPr/>
        </p:nvSpPr>
        <p:spPr>
          <a:xfrm>
            <a:off x="71204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2"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3" name="Oval 1702"/>
          <p:cNvSpPr/>
          <p:nvPr/>
        </p:nvSpPr>
        <p:spPr>
          <a:xfrm>
            <a:off x="3774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4"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5"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6"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7"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8"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9"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0" name="Oval 1709"/>
          <p:cNvSpPr/>
          <p:nvPr/>
        </p:nvSpPr>
        <p:spPr>
          <a:xfrm>
            <a:off x="12203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1" name="Oval 1710"/>
          <p:cNvSpPr/>
          <p:nvPr/>
        </p:nvSpPr>
        <p:spPr>
          <a:xfrm>
            <a:off x="20632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2" name="Oval 1711"/>
          <p:cNvSpPr/>
          <p:nvPr/>
        </p:nvSpPr>
        <p:spPr>
          <a:xfrm>
            <a:off x="29060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3" name="Oval 1712"/>
          <p:cNvSpPr/>
          <p:nvPr/>
        </p:nvSpPr>
        <p:spPr>
          <a:xfrm>
            <a:off x="37489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4" name="Oval 1713"/>
          <p:cNvSpPr/>
          <p:nvPr/>
        </p:nvSpPr>
        <p:spPr>
          <a:xfrm>
            <a:off x="45918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5" name="Oval 1714"/>
          <p:cNvSpPr/>
          <p:nvPr/>
        </p:nvSpPr>
        <p:spPr>
          <a:xfrm>
            <a:off x="54347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6" name="Oval 1715"/>
          <p:cNvSpPr/>
          <p:nvPr/>
        </p:nvSpPr>
        <p:spPr>
          <a:xfrm>
            <a:off x="62776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7"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8" name="Oval 1717"/>
          <p:cNvSpPr/>
          <p:nvPr/>
        </p:nvSpPr>
        <p:spPr>
          <a:xfrm>
            <a:off x="88062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9"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0" name="Oval 1719"/>
          <p:cNvSpPr/>
          <p:nvPr/>
        </p:nvSpPr>
        <p:spPr>
          <a:xfrm>
            <a:off x="79633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1"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2" name="Oval 1721"/>
          <p:cNvSpPr/>
          <p:nvPr/>
        </p:nvSpPr>
        <p:spPr>
          <a:xfrm>
            <a:off x="104920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3"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4" name="Oval 1723"/>
          <p:cNvSpPr/>
          <p:nvPr/>
        </p:nvSpPr>
        <p:spPr>
          <a:xfrm>
            <a:off x="96491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5"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6"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7" name="Oval 1726"/>
          <p:cNvSpPr/>
          <p:nvPr/>
        </p:nvSpPr>
        <p:spPr>
          <a:xfrm>
            <a:off x="113348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8"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9" name="Oval 1728"/>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0" name="Oval 1729"/>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1" name="Oval 1730"/>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2" name="Oval 1731"/>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3" name="Oval 1732"/>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4" name="Oval 1733"/>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5" name="Oval 1734"/>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6" name="Oval 1735"/>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7" name="Oval 1736"/>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8" name="Oval 1737"/>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9" name="Oval 1738"/>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0" name="Oval 1739"/>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1" name="Oval 1740"/>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2" name="Oval 1741"/>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3"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4"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5"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6"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7"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8"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9"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0"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1"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2"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3"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4"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5"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6"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7"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8" name="Oval 1757"/>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9" name="Oval 1758"/>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0" name="Oval 1759"/>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1" name="Oval 1760"/>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2" name="Oval 1761"/>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3" name="Oval 1762"/>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4" name="Oval 1763"/>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5" name="Oval 1764"/>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6" name="Oval 1765"/>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7" name="Oval 1766"/>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8" name="Oval 1767"/>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9" name="Oval 1768"/>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0" name="Oval 1769"/>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1" name="Oval 1770"/>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2"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3" name="Oval 1772"/>
          <p:cNvSpPr/>
          <p:nvPr/>
        </p:nvSpPr>
        <p:spPr>
          <a:xfrm>
            <a:off x="71204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5" name="Oval 1774"/>
          <p:cNvSpPr/>
          <p:nvPr/>
        </p:nvSpPr>
        <p:spPr>
          <a:xfrm>
            <a:off x="3774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6"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7"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8"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9"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0"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1"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2" name="Oval 1781"/>
          <p:cNvSpPr/>
          <p:nvPr/>
        </p:nvSpPr>
        <p:spPr>
          <a:xfrm>
            <a:off x="12203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3" name="Oval 1782"/>
          <p:cNvSpPr/>
          <p:nvPr/>
        </p:nvSpPr>
        <p:spPr>
          <a:xfrm>
            <a:off x="20632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4" name="Oval 1783"/>
          <p:cNvSpPr/>
          <p:nvPr/>
        </p:nvSpPr>
        <p:spPr>
          <a:xfrm>
            <a:off x="29060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5" name="Oval 1784"/>
          <p:cNvSpPr/>
          <p:nvPr/>
        </p:nvSpPr>
        <p:spPr>
          <a:xfrm>
            <a:off x="37489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6" name="Oval 1785"/>
          <p:cNvSpPr/>
          <p:nvPr/>
        </p:nvSpPr>
        <p:spPr>
          <a:xfrm>
            <a:off x="45918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7" name="Oval 1786"/>
          <p:cNvSpPr/>
          <p:nvPr/>
        </p:nvSpPr>
        <p:spPr>
          <a:xfrm>
            <a:off x="54347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8" name="Oval 1787"/>
          <p:cNvSpPr/>
          <p:nvPr/>
        </p:nvSpPr>
        <p:spPr>
          <a:xfrm>
            <a:off x="62776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9"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0" name="Oval 1789"/>
          <p:cNvSpPr/>
          <p:nvPr/>
        </p:nvSpPr>
        <p:spPr>
          <a:xfrm>
            <a:off x="88062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1"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2" name="Oval 1791"/>
          <p:cNvSpPr/>
          <p:nvPr/>
        </p:nvSpPr>
        <p:spPr>
          <a:xfrm>
            <a:off x="79633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4" name="Oval 1793"/>
          <p:cNvSpPr/>
          <p:nvPr/>
        </p:nvSpPr>
        <p:spPr>
          <a:xfrm>
            <a:off x="104920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5"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6" name="Oval 1795"/>
          <p:cNvSpPr/>
          <p:nvPr/>
        </p:nvSpPr>
        <p:spPr>
          <a:xfrm>
            <a:off x="96491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7"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8"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9" name="Oval 1798"/>
          <p:cNvSpPr/>
          <p:nvPr/>
        </p:nvSpPr>
        <p:spPr>
          <a:xfrm>
            <a:off x="113348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00"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1" name="Oval 1800"/>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2" name="Oval 1801"/>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3" name="Oval 1802"/>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4" name="Oval 1803"/>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5" name="Oval 1804"/>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6" name="Oval 1805"/>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7" name="Oval 1806"/>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8" name="Oval 1807"/>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9" name="Oval 1808"/>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0" name="Oval 1809"/>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1" name="Oval 1810"/>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2" name="Oval 1811"/>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3" name="Oval 1812"/>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4" name="Oval 1813"/>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5"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6"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7"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8"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9"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0"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1"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2"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3"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4"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5"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6"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7"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8"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9"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0" name="Oval 1829"/>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1" name="Oval 1830"/>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2" name="Oval 1831"/>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3" name="Oval 1832"/>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4" name="Oval 1833"/>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5" name="Oval 1834"/>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6" name="Oval 1835"/>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7" name="Oval 1836"/>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8" name="Oval 1837"/>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9" name="Oval 1838"/>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0" name="Oval 1839"/>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1" name="Oval 1840"/>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2" name="Oval 1841"/>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3" name="Oval 1842"/>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4"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5" name="Oval 1844"/>
          <p:cNvSpPr/>
          <p:nvPr/>
        </p:nvSpPr>
        <p:spPr>
          <a:xfrm>
            <a:off x="71204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6"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7" name="Oval 1846"/>
          <p:cNvSpPr/>
          <p:nvPr/>
        </p:nvSpPr>
        <p:spPr>
          <a:xfrm>
            <a:off x="3774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8"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9"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0"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1"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2"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3"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4" name="Oval 1853"/>
          <p:cNvSpPr/>
          <p:nvPr/>
        </p:nvSpPr>
        <p:spPr>
          <a:xfrm>
            <a:off x="12203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5" name="Oval 1854"/>
          <p:cNvSpPr/>
          <p:nvPr/>
        </p:nvSpPr>
        <p:spPr>
          <a:xfrm>
            <a:off x="20632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6" name="Oval 1855"/>
          <p:cNvSpPr/>
          <p:nvPr/>
        </p:nvSpPr>
        <p:spPr>
          <a:xfrm>
            <a:off x="29060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7" name="Oval 1856"/>
          <p:cNvSpPr/>
          <p:nvPr/>
        </p:nvSpPr>
        <p:spPr>
          <a:xfrm>
            <a:off x="37489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8" name="Oval 1857"/>
          <p:cNvSpPr/>
          <p:nvPr/>
        </p:nvSpPr>
        <p:spPr>
          <a:xfrm>
            <a:off x="45918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9" name="Oval 1858"/>
          <p:cNvSpPr/>
          <p:nvPr/>
        </p:nvSpPr>
        <p:spPr>
          <a:xfrm>
            <a:off x="54347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0" name="Oval 1859"/>
          <p:cNvSpPr/>
          <p:nvPr/>
        </p:nvSpPr>
        <p:spPr>
          <a:xfrm>
            <a:off x="62776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1"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2" name="Oval 1861"/>
          <p:cNvSpPr/>
          <p:nvPr/>
        </p:nvSpPr>
        <p:spPr>
          <a:xfrm>
            <a:off x="88062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3"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4" name="Oval 1863"/>
          <p:cNvSpPr/>
          <p:nvPr/>
        </p:nvSpPr>
        <p:spPr>
          <a:xfrm>
            <a:off x="79633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5"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6" name="Oval 1865"/>
          <p:cNvSpPr/>
          <p:nvPr/>
        </p:nvSpPr>
        <p:spPr>
          <a:xfrm>
            <a:off x="104920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7"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8" name="Oval 1867"/>
          <p:cNvSpPr/>
          <p:nvPr/>
        </p:nvSpPr>
        <p:spPr>
          <a:xfrm>
            <a:off x="96491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9"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0"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1" name="Oval 1870"/>
          <p:cNvSpPr/>
          <p:nvPr/>
        </p:nvSpPr>
        <p:spPr>
          <a:xfrm>
            <a:off x="113348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72"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3" name="Oval 1872"/>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4" name="Oval 1873"/>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5" name="Oval 1874"/>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6" name="Oval 1875"/>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7" name="Oval 1876"/>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8" name="Oval 1877"/>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9" name="Oval 1878"/>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0" name="Oval 1879"/>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1" name="Oval 1880"/>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2" name="Oval 1881"/>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3" name="Oval 1882"/>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4" name="Oval 1883"/>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5" name="Oval 1884"/>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6" name="Oval 1885"/>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7"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8"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9"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0"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1"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2"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3"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4"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5"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6"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7"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8"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9"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0"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1"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2" name="Oval 1901"/>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3" name="Oval 1902"/>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4" name="Oval 1903"/>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5" name="Oval 1904"/>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6" name="Oval 1905"/>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7" name="Oval 1906"/>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8" name="Oval 1907"/>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9" name="Oval 1908"/>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0" name="Oval 1909"/>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1" name="Oval 1910"/>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2" name="Oval 1911"/>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3" name="Oval 1912"/>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4" name="Oval 1913"/>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5" name="Oval 1914"/>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6"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7" name="Oval 1916"/>
          <p:cNvSpPr/>
          <p:nvPr/>
        </p:nvSpPr>
        <p:spPr>
          <a:xfrm>
            <a:off x="71204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18"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9" name="Oval 1918"/>
          <p:cNvSpPr/>
          <p:nvPr/>
        </p:nvSpPr>
        <p:spPr>
          <a:xfrm>
            <a:off x="3774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0"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1"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2"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3"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4"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5"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6" name="Oval 1925"/>
          <p:cNvSpPr/>
          <p:nvPr/>
        </p:nvSpPr>
        <p:spPr>
          <a:xfrm>
            <a:off x="12203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7" name="Oval 1926"/>
          <p:cNvSpPr/>
          <p:nvPr/>
        </p:nvSpPr>
        <p:spPr>
          <a:xfrm>
            <a:off x="20632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8" name="Oval 1927"/>
          <p:cNvSpPr/>
          <p:nvPr/>
        </p:nvSpPr>
        <p:spPr>
          <a:xfrm>
            <a:off x="29060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9" name="Oval 1928"/>
          <p:cNvSpPr/>
          <p:nvPr/>
        </p:nvSpPr>
        <p:spPr>
          <a:xfrm>
            <a:off x="37489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0" name="Oval 1929"/>
          <p:cNvSpPr/>
          <p:nvPr/>
        </p:nvSpPr>
        <p:spPr>
          <a:xfrm>
            <a:off x="45918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1" name="Oval 1930"/>
          <p:cNvSpPr/>
          <p:nvPr/>
        </p:nvSpPr>
        <p:spPr>
          <a:xfrm>
            <a:off x="54347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2" name="Oval 1931"/>
          <p:cNvSpPr/>
          <p:nvPr/>
        </p:nvSpPr>
        <p:spPr>
          <a:xfrm>
            <a:off x="62776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3"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4" name="Oval 1933"/>
          <p:cNvSpPr/>
          <p:nvPr/>
        </p:nvSpPr>
        <p:spPr>
          <a:xfrm>
            <a:off x="88062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5"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6" name="Oval 1935"/>
          <p:cNvSpPr/>
          <p:nvPr/>
        </p:nvSpPr>
        <p:spPr>
          <a:xfrm>
            <a:off x="79633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7"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8" name="Oval 1937"/>
          <p:cNvSpPr/>
          <p:nvPr/>
        </p:nvSpPr>
        <p:spPr>
          <a:xfrm>
            <a:off x="104920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9"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0" name="Oval 1939"/>
          <p:cNvSpPr/>
          <p:nvPr/>
        </p:nvSpPr>
        <p:spPr>
          <a:xfrm>
            <a:off x="96491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3" name="Oval 1942"/>
          <p:cNvSpPr/>
          <p:nvPr/>
        </p:nvSpPr>
        <p:spPr>
          <a:xfrm>
            <a:off x="113348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4"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5" name="Oval 1944"/>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6" name="Oval 1945"/>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7" name="Oval 1946"/>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8" name="Oval 1947"/>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9" name="Oval 1948"/>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0" name="Oval 1949"/>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1" name="Oval 1950"/>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2" name="Oval 1951"/>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3" name="Oval 1952"/>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4" name="Oval 1953"/>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5" name="Oval 1954"/>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6" name="Oval 1955"/>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7" name="Oval 1956"/>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8" name="Oval 1957"/>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9"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0"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1"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2"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3"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4"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5"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6"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7"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8"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9"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0"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1"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2"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3"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4" name="Oval 1973"/>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5" name="Oval 1974"/>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6" name="Oval 1975"/>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7" name="Oval 1976"/>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8" name="Oval 1977"/>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9" name="Oval 1978"/>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0" name="Oval 1979"/>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1" name="Oval 1980"/>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2" name="Oval 1981"/>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3" name="Oval 1982"/>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4" name="Oval 1983"/>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5" name="Oval 1984"/>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6" name="Oval 1985"/>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7" name="Oval 1986"/>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8"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9"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0"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1"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2"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3"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4"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5"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6"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7"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8"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9"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0"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1"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2"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3"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526" name="Group 525"/>
          <p:cNvGrpSpPr/>
          <p:nvPr/>
        </p:nvGrpSpPr>
        <p:grpSpPr>
          <a:xfrm>
            <a:off x="0" y="420256"/>
            <a:ext cx="12188952" cy="3795497"/>
            <a:chOff x="0" y="420256"/>
            <a:chExt cx="12188952" cy="3795497"/>
          </a:xfrm>
        </p:grpSpPr>
        <p:cxnSp>
          <p:nvCxnSpPr>
            <p:cNvPr id="527" name="Straight Connector 526"/>
            <p:cNvCxnSpPr/>
            <p:nvPr/>
          </p:nvCxnSpPr>
          <p:spPr>
            <a:xfrm>
              <a:off x="0" y="4215753"/>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0" y="379403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a:off x="0" y="337231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0" y="295058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0" y="252886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0" y="2107144"/>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0" y="168542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a:off x="0" y="126370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a:off x="0" y="84197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a:off x="0" y="42025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37"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8"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9"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0"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1"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3"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4"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5"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6"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7"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8"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9"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0"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1"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3"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4"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5"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6"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7"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8"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9"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0"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1"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2"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4"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5"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6"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7"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8"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9"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0"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1"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2"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4"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5"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6"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7"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8"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9"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0"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1"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2"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4"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6"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7"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8"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9"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0"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1"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2" name="Oval 591"/>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3"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4" name="Oval 593"/>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5" name="Oval 594"/>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6" name="Oval 595"/>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7" name="Oval 596"/>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8" name="Oval 597"/>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9" name="Oval 598"/>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0" name="Oval 599"/>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1" name="Oval 600"/>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2" name="Oval 601"/>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3" name="Oval 602"/>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4" name="Oval 603"/>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5" name="Oval 604"/>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6" name="Oval 605"/>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7"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8"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9"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0"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1"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2"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3"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6"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7"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8"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9"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0"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1"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2" name="Oval 621"/>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3" name="Oval 622"/>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4" name="Oval 623"/>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5" name="Oval 624"/>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6" name="Oval 625"/>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7" name="Oval 626"/>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8" name="Oval 627"/>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9" name="Oval 628"/>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0" name="Oval 629"/>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1" name="Oval 630"/>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2" name="Oval 631"/>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3" name="Oval 632"/>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4" name="Oval 633"/>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5"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6" name="Oval 635"/>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7"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8"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9"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0"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1"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2"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3"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4"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6"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7"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8"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9"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0"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1"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2"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3"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4"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5"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6"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7"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8"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9"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0"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1"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2"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3"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4"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5"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6"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7"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8"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9"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0" name="Oval 669"/>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1" name="Oval 670"/>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2" name="Oval 671"/>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3" name="Oval 672"/>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4" name="Oval 673"/>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5" name="Oval 674"/>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6" name="Oval 675"/>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7" name="Oval 676"/>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8" name="Oval 677"/>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9" name="Oval 678"/>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0" name="Oval 679"/>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1" name="Oval 680"/>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2" name="Oval 681"/>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3" name="Oval 682"/>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4"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5"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7"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8"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9"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0"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1"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2"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3"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4"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5"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7"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8"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9" name="Oval 698"/>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0" name="Oval 699"/>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1" name="Oval 700"/>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2" name="Oval 701"/>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3" name="Oval 702"/>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4" name="Oval 703"/>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5" name="Oval 704"/>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 name="Oval 705"/>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7" name="Oval 706"/>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8" name="Oval 707"/>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9" name="Oval 708"/>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0" name="Oval 709"/>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1" name="Oval 710"/>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2" name="Oval 711"/>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3"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5"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6"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8"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9"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0"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1"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2"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4"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5"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6"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7"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8" name="Oval 727"/>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9" name="Oval 728"/>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0" name="Oval 729"/>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1" name="Oval 730"/>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2" name="Oval 731"/>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3" name="Oval 732"/>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4" name="Oval 733"/>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5" name="Oval 734"/>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6" name="Oval 735"/>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7" name="Oval 736"/>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8" name="Oval 737"/>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9" name="Oval 738"/>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0" name="Oval 739"/>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1" name="Oval 740"/>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2"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3"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4"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5"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6"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7"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8"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9"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0"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1"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2"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3"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4"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5"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6"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 name="Oval 756"/>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8" name="Oval 757"/>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9" name="Oval 758"/>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0" name="Oval 759"/>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1" name="Oval 760"/>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2" name="Oval 761"/>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3" name="Oval 762"/>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4" name="Oval 763"/>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5" name="Oval 764"/>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6" name="Oval 765"/>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7" name="Oval 766"/>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8" name="Oval 767"/>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9" name="Oval 768"/>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0" name="Oval 769"/>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1"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2"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4"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5"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6"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7"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8"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9"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0"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1"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2"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3"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4"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5"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6" name="Oval 785"/>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7" name="Oval 786"/>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8" name="Oval 787"/>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9" name="Oval 788"/>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0" name="Oval 789"/>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1" name="Oval 790"/>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2" name="Oval 791"/>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3" name="Oval 792"/>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4" name="Oval 793"/>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5" name="Oval 794"/>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6" name="Oval 795"/>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7" name="Oval 796"/>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8" name="Oval 797"/>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9" name="Oval 798"/>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0"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1"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2"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3"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4"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5"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6"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7"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8"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9"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0"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1"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2"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3"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4"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5" name="Oval 814"/>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6" name="Oval 815"/>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7" name="Oval 816"/>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8" name="Oval 817"/>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 name="Oval 818"/>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0" name="Oval 819"/>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1" name="Oval 820"/>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2" name="Oval 821"/>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3" name="Oval 822"/>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4" name="Oval 823"/>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5" name="Oval 824"/>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6" name="Oval 825"/>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7" name="Oval 826"/>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8" name="Oval 827"/>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9"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0"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1"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2"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3"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4"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5"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6"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7"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8"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9"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0"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3"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4" name="Oval 843"/>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5" name="Oval 844"/>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6" name="Oval 845"/>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7" name="Oval 846"/>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8" name="Oval 847"/>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9" name="Oval 848"/>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0" name="Oval 849"/>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1" name="Oval 850"/>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2" name="Oval 851"/>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3" name="Oval 852"/>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4" name="Oval 853"/>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5" name="Oval 854"/>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6" name="Oval 855"/>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7" name="Oval 856"/>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8"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9"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0"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1"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2"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3"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4"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5"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6"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7"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8"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9"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0"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1"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2"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3" name="Oval 872"/>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4" name="Oval 873"/>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5" name="Oval 874"/>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6" name="Oval 875"/>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7" name="Oval 876"/>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8" name="Oval 877"/>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9" name="Oval 878"/>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0" name="Oval 879"/>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1" name="Oval 880"/>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2" name="Oval 881"/>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3" name="Oval 882"/>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4" name="Oval 883"/>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5" name="Oval 884"/>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6" name="Oval 885"/>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7"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8"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9"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0"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1"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2"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3"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4"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5"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6"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7"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8"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9"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0"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1"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2"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3" name="Oval 902"/>
          <p:cNvSpPr/>
          <p:nvPr/>
        </p:nvSpPr>
        <p:spPr>
          <a:xfrm>
            <a:off x="71204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4" name="Oval 903"/>
          <p:cNvSpPr/>
          <p:nvPr/>
        </p:nvSpPr>
        <p:spPr>
          <a:xfrm>
            <a:off x="3774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5" name="Oval 904"/>
          <p:cNvSpPr/>
          <p:nvPr/>
        </p:nvSpPr>
        <p:spPr>
          <a:xfrm>
            <a:off x="12203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6" name="Oval 905"/>
          <p:cNvSpPr/>
          <p:nvPr/>
        </p:nvSpPr>
        <p:spPr>
          <a:xfrm>
            <a:off x="20632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7" name="Oval 906"/>
          <p:cNvSpPr/>
          <p:nvPr/>
        </p:nvSpPr>
        <p:spPr>
          <a:xfrm>
            <a:off x="29060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8" name="Oval 907"/>
          <p:cNvSpPr/>
          <p:nvPr/>
        </p:nvSpPr>
        <p:spPr>
          <a:xfrm>
            <a:off x="37489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9" name="Oval 908"/>
          <p:cNvSpPr/>
          <p:nvPr/>
        </p:nvSpPr>
        <p:spPr>
          <a:xfrm>
            <a:off x="45918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0" name="Oval 909"/>
          <p:cNvSpPr/>
          <p:nvPr/>
        </p:nvSpPr>
        <p:spPr>
          <a:xfrm>
            <a:off x="54347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1" name="Oval 910"/>
          <p:cNvSpPr/>
          <p:nvPr/>
        </p:nvSpPr>
        <p:spPr>
          <a:xfrm>
            <a:off x="62776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2" name="Oval 911"/>
          <p:cNvSpPr/>
          <p:nvPr/>
        </p:nvSpPr>
        <p:spPr>
          <a:xfrm>
            <a:off x="88062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3" name="Oval 912"/>
          <p:cNvSpPr/>
          <p:nvPr/>
        </p:nvSpPr>
        <p:spPr>
          <a:xfrm>
            <a:off x="79633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4" name="Oval 913"/>
          <p:cNvSpPr/>
          <p:nvPr/>
        </p:nvSpPr>
        <p:spPr>
          <a:xfrm>
            <a:off x="104920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5" name="Oval 914"/>
          <p:cNvSpPr/>
          <p:nvPr/>
        </p:nvSpPr>
        <p:spPr>
          <a:xfrm>
            <a:off x="96491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6" name="Oval 915"/>
          <p:cNvSpPr/>
          <p:nvPr/>
        </p:nvSpPr>
        <p:spPr>
          <a:xfrm>
            <a:off x="113348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7" name="Oval 916"/>
          <p:cNvSpPr/>
          <p:nvPr/>
        </p:nvSpPr>
        <p:spPr>
          <a:xfrm>
            <a:off x="71204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8" name="Oval 917"/>
          <p:cNvSpPr/>
          <p:nvPr/>
        </p:nvSpPr>
        <p:spPr>
          <a:xfrm>
            <a:off x="3774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9" name="Oval 918"/>
          <p:cNvSpPr/>
          <p:nvPr/>
        </p:nvSpPr>
        <p:spPr>
          <a:xfrm>
            <a:off x="12203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0" name="Oval 919"/>
          <p:cNvSpPr/>
          <p:nvPr/>
        </p:nvSpPr>
        <p:spPr>
          <a:xfrm>
            <a:off x="20632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1" name="Oval 920"/>
          <p:cNvSpPr/>
          <p:nvPr/>
        </p:nvSpPr>
        <p:spPr>
          <a:xfrm>
            <a:off x="29060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2" name="Oval 921"/>
          <p:cNvSpPr/>
          <p:nvPr/>
        </p:nvSpPr>
        <p:spPr>
          <a:xfrm>
            <a:off x="37489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3" name="Oval 922"/>
          <p:cNvSpPr/>
          <p:nvPr/>
        </p:nvSpPr>
        <p:spPr>
          <a:xfrm>
            <a:off x="45918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4" name="Oval 923"/>
          <p:cNvSpPr/>
          <p:nvPr/>
        </p:nvSpPr>
        <p:spPr>
          <a:xfrm>
            <a:off x="54347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5" name="Oval 924"/>
          <p:cNvSpPr/>
          <p:nvPr/>
        </p:nvSpPr>
        <p:spPr>
          <a:xfrm>
            <a:off x="62776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6" name="Oval 925"/>
          <p:cNvSpPr/>
          <p:nvPr/>
        </p:nvSpPr>
        <p:spPr>
          <a:xfrm>
            <a:off x="88062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7" name="Oval 926"/>
          <p:cNvSpPr/>
          <p:nvPr/>
        </p:nvSpPr>
        <p:spPr>
          <a:xfrm>
            <a:off x="79633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8" name="Oval 927"/>
          <p:cNvSpPr/>
          <p:nvPr/>
        </p:nvSpPr>
        <p:spPr>
          <a:xfrm>
            <a:off x="104920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9" name="Oval 928"/>
          <p:cNvSpPr/>
          <p:nvPr/>
        </p:nvSpPr>
        <p:spPr>
          <a:xfrm>
            <a:off x="96491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0" name="Oval 929"/>
          <p:cNvSpPr/>
          <p:nvPr/>
        </p:nvSpPr>
        <p:spPr>
          <a:xfrm>
            <a:off x="113348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1" name="Oval 930"/>
          <p:cNvSpPr/>
          <p:nvPr/>
        </p:nvSpPr>
        <p:spPr>
          <a:xfrm>
            <a:off x="71204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2" name="Oval 931"/>
          <p:cNvSpPr/>
          <p:nvPr/>
        </p:nvSpPr>
        <p:spPr>
          <a:xfrm>
            <a:off x="3774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3" name="Oval 932"/>
          <p:cNvSpPr/>
          <p:nvPr/>
        </p:nvSpPr>
        <p:spPr>
          <a:xfrm>
            <a:off x="12203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4" name="Oval 933"/>
          <p:cNvSpPr/>
          <p:nvPr/>
        </p:nvSpPr>
        <p:spPr>
          <a:xfrm>
            <a:off x="20632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5" name="Oval 934"/>
          <p:cNvSpPr/>
          <p:nvPr/>
        </p:nvSpPr>
        <p:spPr>
          <a:xfrm>
            <a:off x="29060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6" name="Oval 935"/>
          <p:cNvSpPr/>
          <p:nvPr/>
        </p:nvSpPr>
        <p:spPr>
          <a:xfrm>
            <a:off x="37489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7" name="Oval 936"/>
          <p:cNvSpPr/>
          <p:nvPr/>
        </p:nvSpPr>
        <p:spPr>
          <a:xfrm>
            <a:off x="45918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8" name="Oval 937"/>
          <p:cNvSpPr/>
          <p:nvPr/>
        </p:nvSpPr>
        <p:spPr>
          <a:xfrm>
            <a:off x="54347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9" name="Oval 938"/>
          <p:cNvSpPr/>
          <p:nvPr/>
        </p:nvSpPr>
        <p:spPr>
          <a:xfrm>
            <a:off x="62776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0" name="Oval 939"/>
          <p:cNvSpPr/>
          <p:nvPr/>
        </p:nvSpPr>
        <p:spPr>
          <a:xfrm>
            <a:off x="88062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1" name="Oval 940"/>
          <p:cNvSpPr/>
          <p:nvPr/>
        </p:nvSpPr>
        <p:spPr>
          <a:xfrm>
            <a:off x="79633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2" name="Oval 941"/>
          <p:cNvSpPr/>
          <p:nvPr/>
        </p:nvSpPr>
        <p:spPr>
          <a:xfrm>
            <a:off x="104920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3" name="Oval 942"/>
          <p:cNvSpPr/>
          <p:nvPr/>
        </p:nvSpPr>
        <p:spPr>
          <a:xfrm>
            <a:off x="96491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4" name="Oval 943"/>
          <p:cNvSpPr/>
          <p:nvPr/>
        </p:nvSpPr>
        <p:spPr>
          <a:xfrm>
            <a:off x="113348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5" name="Oval 944"/>
          <p:cNvSpPr/>
          <p:nvPr/>
        </p:nvSpPr>
        <p:spPr>
          <a:xfrm>
            <a:off x="71204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6" name="Oval 945"/>
          <p:cNvSpPr/>
          <p:nvPr/>
        </p:nvSpPr>
        <p:spPr>
          <a:xfrm>
            <a:off x="3774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7" name="Oval 946"/>
          <p:cNvSpPr/>
          <p:nvPr/>
        </p:nvSpPr>
        <p:spPr>
          <a:xfrm>
            <a:off x="12203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8" name="Oval 947"/>
          <p:cNvSpPr/>
          <p:nvPr/>
        </p:nvSpPr>
        <p:spPr>
          <a:xfrm>
            <a:off x="20632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9" name="Oval 948"/>
          <p:cNvSpPr/>
          <p:nvPr/>
        </p:nvSpPr>
        <p:spPr>
          <a:xfrm>
            <a:off x="29060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0" name="Oval 949"/>
          <p:cNvSpPr/>
          <p:nvPr/>
        </p:nvSpPr>
        <p:spPr>
          <a:xfrm>
            <a:off x="37489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1" name="Oval 950"/>
          <p:cNvSpPr/>
          <p:nvPr/>
        </p:nvSpPr>
        <p:spPr>
          <a:xfrm>
            <a:off x="45918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2" name="Oval 951"/>
          <p:cNvSpPr/>
          <p:nvPr/>
        </p:nvSpPr>
        <p:spPr>
          <a:xfrm>
            <a:off x="54347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3" name="Oval 952"/>
          <p:cNvSpPr/>
          <p:nvPr/>
        </p:nvSpPr>
        <p:spPr>
          <a:xfrm>
            <a:off x="62776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4" name="Oval 953"/>
          <p:cNvSpPr/>
          <p:nvPr/>
        </p:nvSpPr>
        <p:spPr>
          <a:xfrm>
            <a:off x="88062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5" name="Oval 954"/>
          <p:cNvSpPr/>
          <p:nvPr/>
        </p:nvSpPr>
        <p:spPr>
          <a:xfrm>
            <a:off x="79633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6" name="Oval 955"/>
          <p:cNvSpPr/>
          <p:nvPr/>
        </p:nvSpPr>
        <p:spPr>
          <a:xfrm>
            <a:off x="104920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7" name="Oval 956"/>
          <p:cNvSpPr/>
          <p:nvPr/>
        </p:nvSpPr>
        <p:spPr>
          <a:xfrm>
            <a:off x="96491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8" name="Oval 957"/>
          <p:cNvSpPr/>
          <p:nvPr/>
        </p:nvSpPr>
        <p:spPr>
          <a:xfrm>
            <a:off x="113348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9" name="Oval 958"/>
          <p:cNvSpPr/>
          <p:nvPr/>
        </p:nvSpPr>
        <p:spPr>
          <a:xfrm>
            <a:off x="71204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0" name="Oval 959"/>
          <p:cNvSpPr/>
          <p:nvPr/>
        </p:nvSpPr>
        <p:spPr>
          <a:xfrm>
            <a:off x="3774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1" name="Oval 960"/>
          <p:cNvSpPr/>
          <p:nvPr/>
        </p:nvSpPr>
        <p:spPr>
          <a:xfrm>
            <a:off x="12203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2" name="Oval 961"/>
          <p:cNvSpPr/>
          <p:nvPr/>
        </p:nvSpPr>
        <p:spPr>
          <a:xfrm>
            <a:off x="20632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3" name="Oval 962"/>
          <p:cNvSpPr/>
          <p:nvPr/>
        </p:nvSpPr>
        <p:spPr>
          <a:xfrm>
            <a:off x="29060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4" name="Oval 963"/>
          <p:cNvSpPr/>
          <p:nvPr/>
        </p:nvSpPr>
        <p:spPr>
          <a:xfrm>
            <a:off x="37489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5" name="Oval 964"/>
          <p:cNvSpPr/>
          <p:nvPr/>
        </p:nvSpPr>
        <p:spPr>
          <a:xfrm>
            <a:off x="45918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6" name="Oval 965"/>
          <p:cNvSpPr/>
          <p:nvPr/>
        </p:nvSpPr>
        <p:spPr>
          <a:xfrm>
            <a:off x="54347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7" name="Oval 966"/>
          <p:cNvSpPr/>
          <p:nvPr/>
        </p:nvSpPr>
        <p:spPr>
          <a:xfrm>
            <a:off x="62776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8" name="Oval 967"/>
          <p:cNvSpPr/>
          <p:nvPr/>
        </p:nvSpPr>
        <p:spPr>
          <a:xfrm>
            <a:off x="88062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9" name="Oval 968"/>
          <p:cNvSpPr/>
          <p:nvPr/>
        </p:nvSpPr>
        <p:spPr>
          <a:xfrm>
            <a:off x="79633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0" name="Oval 969"/>
          <p:cNvSpPr/>
          <p:nvPr/>
        </p:nvSpPr>
        <p:spPr>
          <a:xfrm>
            <a:off x="104920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1" name="Oval 970"/>
          <p:cNvSpPr/>
          <p:nvPr/>
        </p:nvSpPr>
        <p:spPr>
          <a:xfrm>
            <a:off x="96491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2" name="Oval 971"/>
          <p:cNvSpPr/>
          <p:nvPr/>
        </p:nvSpPr>
        <p:spPr>
          <a:xfrm>
            <a:off x="113348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tIns="45720" rIns="91440" bIns="4572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10/22/2019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10/22/2019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10/22/2019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10/22/2019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3">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10/22/2019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dirty="0"/>
              <a:pPr/>
              <a:t>10/22/2019</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80000"/>
        </a:lnSpc>
        <a:spcBef>
          <a:spcPct val="0"/>
        </a:spcBef>
        <a:buNone/>
        <a:defRPr sz="5000" b="0" i="0" u="none"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b="0" i="0" u="none"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jI7J2b3t4W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laspositascollege.edu/dreamer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unitedwedream.org/heretostay/know-your-power/"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unitedwedream.org/heretostay/know-your-power/"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www.cdss.ca.gov/Benefits-Services/More-Services/Immigration-Services/Immigration-Services-Contractors" TargetMode="External"/><Relationship Id="rId2" Type="http://schemas.openxmlformats.org/officeDocument/2006/relationships/hyperlink" Target="http://www.cccco.edu/ResourcesforUndocumentedStudents.aspx"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unitedwedream.org/" TargetMode="External"/><Relationship Id="rId7" Type="http://schemas.openxmlformats.org/officeDocument/2006/relationships/image" Target="../media/image23.png"/><Relationship Id="rId2" Type="http://schemas.openxmlformats.org/officeDocument/2006/relationships/hyperlink" Target="https://immigrantsrising.org/"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nilc.org/"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4960137"/>
            <a:ext cx="7817005" cy="1463040"/>
          </a:xfrm>
        </p:spPr>
        <p:txBody>
          <a:bodyPr>
            <a:normAutofit fontScale="90000"/>
          </a:bodyPr>
          <a:lstStyle/>
          <a:p>
            <a:r>
              <a:rPr lang="en-US" dirty="0" err="1"/>
              <a:t>UndocuAlly</a:t>
            </a:r>
            <a:r>
              <a:rPr lang="en-US" dirty="0"/>
              <a:t> Training: Best Practices to Support Undocumented Students</a:t>
            </a:r>
          </a:p>
        </p:txBody>
      </p:sp>
      <p:sp>
        <p:nvSpPr>
          <p:cNvPr id="3" name="Subtitle 2"/>
          <p:cNvSpPr>
            <a:spLocks noGrp="1"/>
          </p:cNvSpPr>
          <p:nvPr>
            <p:ph type="subTitle" idx="1"/>
          </p:nvPr>
        </p:nvSpPr>
        <p:spPr>
          <a:xfrm>
            <a:off x="8603326" y="5103828"/>
            <a:ext cx="3246863" cy="1463040"/>
          </a:xfrm>
        </p:spPr>
        <p:txBody>
          <a:bodyPr>
            <a:normAutofit/>
          </a:bodyPr>
          <a:lstStyle/>
          <a:p>
            <a:r>
              <a:rPr lang="en-US" sz="2000" dirty="0"/>
              <a:t>Presented by Alain Olavarrieta &amp; Rafael Valle</a:t>
            </a:r>
          </a:p>
        </p:txBody>
      </p:sp>
      <p:grpSp>
        <p:nvGrpSpPr>
          <p:cNvPr id="5" name="Group 2"/>
          <p:cNvGrpSpPr>
            <a:grpSpLocks/>
          </p:cNvGrpSpPr>
          <p:nvPr/>
        </p:nvGrpSpPr>
        <p:grpSpPr bwMode="auto">
          <a:xfrm>
            <a:off x="3956901" y="310855"/>
            <a:ext cx="3587750" cy="4044950"/>
            <a:chOff x="108393020" y="108154550"/>
            <a:chExt cx="3587982" cy="4044349"/>
          </a:xfrm>
        </p:grpSpPr>
        <p:pic>
          <p:nvPicPr>
            <p:cNvPr id="6" name="Picture 3"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84071" y="108154550"/>
              <a:ext cx="3125177" cy="40443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4" descr="Image result for butterfly"/>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108393020" y="108865198"/>
              <a:ext cx="3587982" cy="286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8" name="WordArt 5"/>
            <p:cNvSpPr>
              <a:spLocks noChangeAspect="1" noChangeArrowheads="1" noChangeShapeType="1" noTextEdit="1"/>
            </p:cNvSpPr>
            <p:nvPr/>
          </p:nvSpPr>
          <p:spPr bwMode="auto">
            <a:xfrm>
              <a:off x="108698276" y="108554811"/>
              <a:ext cx="3100233" cy="3135308"/>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2391571"/>
                </a:avLst>
              </a:prstTxWarp>
            </a:bodyPr>
            <a:lstStyle/>
            <a:p>
              <a:pPr algn="ctr" rtl="0">
                <a:buNone/>
              </a:pPr>
              <a:r>
                <a:rPr lang="en-US" sz="3600" b="1" kern="10" spc="720">
                  <a:ln w="28575" algn="ctr">
                    <a:solidFill>
                      <a:srgbClr val="2F94B6"/>
                    </a:solidFill>
                    <a:round/>
                    <a:headEnd/>
                    <a:tailEnd/>
                  </a:ln>
                  <a:solidFill>
                    <a:srgbClr val="2F94B6"/>
                  </a:solidFill>
                  <a:effectLst/>
                  <a:latin typeface="Bradley Hand ITC" panose="03070402050302030203" pitchFamily="66" charset="0"/>
                </a:rPr>
                <a:t>DREAMERS</a:t>
              </a:r>
            </a:p>
          </p:txBody>
        </p:sp>
        <p:sp>
          <p:nvSpPr>
            <p:cNvPr id="9" name="WordArt 6"/>
            <p:cNvSpPr>
              <a:spLocks noChangeAspect="1" noChangeArrowheads="1" noChangeShapeType="1" noTextEdit="1"/>
            </p:cNvSpPr>
            <p:nvPr/>
          </p:nvSpPr>
          <p:spPr bwMode="auto">
            <a:xfrm>
              <a:off x="109113577" y="110887181"/>
              <a:ext cx="2207989" cy="29148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0">
                  <a:ln w="28575" algn="ctr">
                    <a:solidFill>
                      <a:srgbClr val="5B9BD5"/>
                    </a:solidFill>
                    <a:round/>
                    <a:headEnd/>
                    <a:tailEnd/>
                  </a:ln>
                  <a:solidFill>
                    <a:srgbClr val="2F94B6"/>
                  </a:solidFill>
                  <a:effectLst/>
                  <a:latin typeface="Bradley Hand ITC" panose="03070402050302030203" pitchFamily="66" charset="0"/>
                </a:rPr>
                <a:t>@ LPC</a:t>
              </a:r>
            </a:p>
          </p:txBody>
        </p:sp>
      </p:grpSp>
    </p:spTree>
    <p:extLst>
      <p:ext uri="{BB962C8B-B14F-4D97-AF65-F5344CB8AC3E}">
        <p14:creationId xmlns:p14="http://schemas.microsoft.com/office/powerpoint/2010/main" val="3842202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902" y="279400"/>
            <a:ext cx="10377377" cy="1320800"/>
          </a:xfrm>
        </p:spPr>
        <p:txBody>
          <a:bodyPr>
            <a:normAutofit/>
          </a:bodyPr>
          <a:lstStyle/>
          <a:p>
            <a:r>
              <a:rPr lang="en-US" dirty="0"/>
              <a:t>LPC </a:t>
            </a:r>
            <a:r>
              <a:rPr lang="en-US" dirty="0" err="1"/>
              <a:t>Undocustudents</a:t>
            </a:r>
            <a:endParaRPr lang="en-US" dirty="0"/>
          </a:p>
        </p:txBody>
      </p:sp>
      <p:sp>
        <p:nvSpPr>
          <p:cNvPr id="3" name="Content Placeholder 2"/>
          <p:cNvSpPr>
            <a:spLocks noGrp="1"/>
          </p:cNvSpPr>
          <p:nvPr>
            <p:ph idx="1"/>
          </p:nvPr>
        </p:nvSpPr>
        <p:spPr>
          <a:xfrm>
            <a:off x="949842" y="1814622"/>
            <a:ext cx="10519144" cy="4662377"/>
          </a:xfrm>
        </p:spPr>
        <p:txBody>
          <a:bodyPr>
            <a:normAutofit/>
          </a:bodyPr>
          <a:lstStyle/>
          <a:p>
            <a:r>
              <a:rPr lang="en-US" sz="3200" b="1" dirty="0"/>
              <a:t>Our </a:t>
            </a:r>
            <a:r>
              <a:rPr lang="en-US" sz="3200" b="1" dirty="0" err="1"/>
              <a:t>UndocuStudents</a:t>
            </a:r>
            <a:r>
              <a:rPr lang="en-US" sz="3200" b="1" dirty="0"/>
              <a:t> can have different goals:</a:t>
            </a:r>
          </a:p>
          <a:p>
            <a:pPr lvl="1">
              <a:buFont typeface="Wingdings" panose="05000000000000000000" pitchFamily="2" charset="2"/>
              <a:buChar char="§"/>
            </a:pPr>
            <a:r>
              <a:rPr lang="en-US" sz="3200" dirty="0"/>
              <a:t>Students who want to pursue degree and transfer goals</a:t>
            </a:r>
          </a:p>
          <a:p>
            <a:pPr lvl="1">
              <a:buFont typeface="Wingdings" panose="05000000000000000000" pitchFamily="2" charset="2"/>
              <a:buChar char="§"/>
            </a:pPr>
            <a:r>
              <a:rPr lang="en-US" sz="3200" dirty="0"/>
              <a:t>Students/adults who want to learn English/Career Skills</a:t>
            </a:r>
          </a:p>
          <a:p>
            <a:r>
              <a:rPr lang="en-US" sz="3200" b="1" dirty="0"/>
              <a:t>Our </a:t>
            </a:r>
            <a:r>
              <a:rPr lang="en-US" sz="3200" b="1" dirty="0" err="1"/>
              <a:t>UndocuStudents</a:t>
            </a:r>
            <a:r>
              <a:rPr lang="en-US" sz="3200" b="1" dirty="0"/>
              <a:t> can have different statuses:</a:t>
            </a:r>
          </a:p>
          <a:p>
            <a:pPr lvl="1">
              <a:buFont typeface="Wingdings" panose="05000000000000000000" pitchFamily="2" charset="2"/>
              <a:buChar char="§"/>
            </a:pPr>
            <a:r>
              <a:rPr lang="en-US" sz="3200" dirty="0"/>
              <a:t>Students who have come to the US recently (often </a:t>
            </a:r>
            <a:r>
              <a:rPr lang="en-US" sz="3200" b="1" dirty="0">
                <a:solidFill>
                  <a:schemeClr val="accent1">
                    <a:lumMod val="75000"/>
                  </a:schemeClr>
                </a:solidFill>
              </a:rPr>
              <a:t>do not meet </a:t>
            </a:r>
            <a:r>
              <a:rPr lang="en-US" sz="3200" dirty="0"/>
              <a:t>AB-540 and/or DACA criteria)</a:t>
            </a:r>
          </a:p>
          <a:p>
            <a:pPr lvl="1">
              <a:buFont typeface="Wingdings" panose="05000000000000000000" pitchFamily="2" charset="2"/>
              <a:buChar char="§"/>
            </a:pPr>
            <a:r>
              <a:rPr lang="en-US" sz="3200" dirty="0"/>
              <a:t>Students who have been here since childhood (often </a:t>
            </a:r>
            <a:r>
              <a:rPr lang="en-US" sz="3200" b="1" dirty="0">
                <a:solidFill>
                  <a:schemeClr val="accent1">
                    <a:lumMod val="75000"/>
                  </a:schemeClr>
                </a:solidFill>
              </a:rPr>
              <a:t>will meet </a:t>
            </a:r>
            <a:r>
              <a:rPr lang="en-US" sz="3200" dirty="0"/>
              <a:t>AB-450 and/or DACA criteria)</a:t>
            </a:r>
          </a:p>
        </p:txBody>
      </p:sp>
      <p:pic>
        <p:nvPicPr>
          <p:cNvPr id="4" name="Picture 3"/>
          <p:cNvPicPr>
            <a:picLocks noChangeAspect="1"/>
          </p:cNvPicPr>
          <p:nvPr/>
        </p:nvPicPr>
        <p:blipFill>
          <a:blip r:embed="rId3"/>
          <a:stretch>
            <a:fillRect/>
          </a:stretch>
        </p:blipFill>
        <p:spPr>
          <a:xfrm>
            <a:off x="9233210" y="181206"/>
            <a:ext cx="2687444" cy="20155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1842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Laws affecting </a:t>
            </a:r>
            <a:br>
              <a:rPr lang="en-US" dirty="0"/>
            </a:br>
            <a:r>
              <a:rPr lang="en-US" dirty="0"/>
              <a:t>undocumented students</a:t>
            </a:r>
          </a:p>
        </p:txBody>
      </p:sp>
      <p:sp>
        <p:nvSpPr>
          <p:cNvPr id="3" name="Text Placeholder 2"/>
          <p:cNvSpPr>
            <a:spLocks noGrp="1"/>
          </p:cNvSpPr>
          <p:nvPr>
            <p:ph type="body" idx="1"/>
          </p:nvPr>
        </p:nvSpPr>
        <p:spPr/>
        <p:txBody>
          <a:bodyPr/>
          <a:lstStyle/>
          <a:p>
            <a:endParaRPr lang="en-US" dirty="0"/>
          </a:p>
        </p:txBody>
      </p:sp>
      <p:grpSp>
        <p:nvGrpSpPr>
          <p:cNvPr id="4" name="Group 2"/>
          <p:cNvGrpSpPr>
            <a:grpSpLocks/>
          </p:cNvGrpSpPr>
          <p:nvPr/>
        </p:nvGrpSpPr>
        <p:grpSpPr bwMode="auto">
          <a:xfrm>
            <a:off x="9129824" y="4664147"/>
            <a:ext cx="1963479" cy="2289545"/>
            <a:chOff x="108393020" y="108154550"/>
            <a:chExt cx="3587982" cy="4044349"/>
          </a:xfrm>
        </p:grpSpPr>
        <p:pic>
          <p:nvPicPr>
            <p:cNvPr id="5" name="Picture 3"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84071" y="108154550"/>
              <a:ext cx="3125177" cy="40443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descr="Image result for butterfly"/>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108393020" y="108865198"/>
              <a:ext cx="3587982" cy="286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WordArt 5"/>
            <p:cNvSpPr>
              <a:spLocks noChangeAspect="1" noChangeArrowheads="1" noChangeShapeType="1" noTextEdit="1"/>
            </p:cNvSpPr>
            <p:nvPr/>
          </p:nvSpPr>
          <p:spPr bwMode="auto">
            <a:xfrm>
              <a:off x="108698276" y="108554811"/>
              <a:ext cx="3100233" cy="3135308"/>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2391571"/>
                </a:avLst>
              </a:prstTxWarp>
            </a:bodyPr>
            <a:lstStyle/>
            <a:p>
              <a:pPr algn="ctr" rtl="0">
                <a:buNone/>
              </a:pPr>
              <a:r>
                <a:rPr lang="en-US" sz="3600" b="1" kern="10" spc="720" dirty="0">
                  <a:ln w="28575" algn="ctr">
                    <a:solidFill>
                      <a:srgbClr val="2F94B6"/>
                    </a:solidFill>
                    <a:round/>
                    <a:headEnd/>
                    <a:tailEnd/>
                  </a:ln>
                  <a:solidFill>
                    <a:srgbClr val="2F94B6"/>
                  </a:solidFill>
                  <a:effectLst/>
                  <a:latin typeface="Bradley Hand ITC" panose="03070402050302030203" pitchFamily="66" charset="0"/>
                </a:rPr>
                <a:t>DREAMERS</a:t>
              </a:r>
            </a:p>
          </p:txBody>
        </p:sp>
        <p:sp>
          <p:nvSpPr>
            <p:cNvPr id="8" name="WordArt 6"/>
            <p:cNvSpPr>
              <a:spLocks noChangeAspect="1" noChangeArrowheads="1" noChangeShapeType="1" noTextEdit="1"/>
            </p:cNvSpPr>
            <p:nvPr/>
          </p:nvSpPr>
          <p:spPr bwMode="auto">
            <a:xfrm>
              <a:off x="109113577" y="110887181"/>
              <a:ext cx="2207989" cy="29148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0">
                  <a:ln w="28575" algn="ctr">
                    <a:solidFill>
                      <a:srgbClr val="5B9BD5"/>
                    </a:solidFill>
                    <a:round/>
                    <a:headEnd/>
                    <a:tailEnd/>
                  </a:ln>
                  <a:solidFill>
                    <a:srgbClr val="2F94B6"/>
                  </a:solidFill>
                  <a:effectLst/>
                  <a:latin typeface="Bradley Hand ITC" panose="03070402050302030203" pitchFamily="66" charset="0"/>
                </a:rPr>
                <a:t>@ LPC</a:t>
              </a:r>
            </a:p>
          </p:txBody>
        </p:sp>
      </p:grpSp>
    </p:spTree>
    <p:extLst>
      <p:ext uri="{BB962C8B-B14F-4D97-AF65-F5344CB8AC3E}">
        <p14:creationId xmlns:p14="http://schemas.microsoft.com/office/powerpoint/2010/main" val="263906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 State laws: Tuition Reduction Laws</a:t>
            </a:r>
          </a:p>
        </p:txBody>
      </p:sp>
      <p:sp>
        <p:nvSpPr>
          <p:cNvPr id="3" name="Content Placeholder 2"/>
          <p:cNvSpPr>
            <a:spLocks noGrp="1"/>
          </p:cNvSpPr>
          <p:nvPr>
            <p:ph idx="1"/>
          </p:nvPr>
        </p:nvSpPr>
        <p:spPr>
          <a:xfrm>
            <a:off x="1024128" y="1942214"/>
            <a:ext cx="9720071" cy="4367146"/>
          </a:xfrm>
        </p:spPr>
        <p:txBody>
          <a:bodyPr>
            <a:normAutofit fontScale="92500" lnSpcReduction="10000"/>
          </a:bodyPr>
          <a:lstStyle/>
          <a:p>
            <a:pPr marL="0" indent="0">
              <a:buNone/>
            </a:pPr>
            <a:r>
              <a:rPr lang="en-US" sz="3000" b="1" dirty="0">
                <a:solidFill>
                  <a:schemeClr val="accent1"/>
                </a:solidFill>
              </a:rPr>
              <a:t>AB 540 (2001), SB 68 (2018) &amp; AB 2000 (2015) </a:t>
            </a:r>
          </a:p>
          <a:p>
            <a:pPr lvl="1"/>
            <a:r>
              <a:rPr lang="en-US" sz="3100" dirty="0"/>
              <a:t>Exempted students from out-of-state tuition fees</a:t>
            </a:r>
          </a:p>
          <a:p>
            <a:pPr lvl="1"/>
            <a:r>
              <a:rPr lang="en-US" sz="3100" dirty="0"/>
              <a:t>Students must have attended 3 years of HS in CA or the equivalent for a GED, graduated from a CA HS, obtained a certificate of completion, or a GED, and not have a valid non-immigrant visa </a:t>
            </a:r>
          </a:p>
          <a:p>
            <a:pPr lvl="1"/>
            <a:r>
              <a:rPr lang="en-US" sz="3100" dirty="0"/>
              <a:t>AB 2000 expanded the definition of who is eligible</a:t>
            </a:r>
          </a:p>
          <a:p>
            <a:pPr lvl="1"/>
            <a:r>
              <a:rPr lang="en-US" sz="3200" dirty="0"/>
              <a:t>SB 68 expands AB 540 to enable students to count years spent at a California Community College and Adult School towards AB 540 eligibility (paying in-state tuition at CCs, CSUs, UCs). </a:t>
            </a:r>
          </a:p>
          <a:p>
            <a:endParaRPr lang="en-US" dirty="0"/>
          </a:p>
          <a:p>
            <a:endParaRPr lang="en-US" dirty="0"/>
          </a:p>
        </p:txBody>
      </p:sp>
    </p:spTree>
    <p:extLst>
      <p:ext uri="{BB962C8B-B14F-4D97-AF65-F5344CB8AC3E}">
        <p14:creationId xmlns:p14="http://schemas.microsoft.com/office/powerpoint/2010/main" val="393349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 State laws: Financial Support Laws</a:t>
            </a:r>
          </a:p>
        </p:txBody>
      </p:sp>
      <p:sp>
        <p:nvSpPr>
          <p:cNvPr id="3" name="Content Placeholder 2"/>
          <p:cNvSpPr>
            <a:spLocks noGrp="1"/>
          </p:cNvSpPr>
          <p:nvPr>
            <p:ph idx="1"/>
          </p:nvPr>
        </p:nvSpPr>
        <p:spPr>
          <a:xfrm>
            <a:off x="1024128" y="1984744"/>
            <a:ext cx="9720071" cy="4324616"/>
          </a:xfrm>
        </p:spPr>
        <p:txBody>
          <a:bodyPr>
            <a:normAutofit/>
          </a:bodyPr>
          <a:lstStyle/>
          <a:p>
            <a:r>
              <a:rPr lang="en-US" sz="2800" b="1" dirty="0">
                <a:solidFill>
                  <a:schemeClr val="accent1"/>
                </a:solidFill>
              </a:rPr>
              <a:t>AB 130 (2012) &amp; AB 131 (2013)</a:t>
            </a:r>
          </a:p>
          <a:p>
            <a:pPr lvl="1"/>
            <a:r>
              <a:rPr lang="en-US" sz="2400" dirty="0"/>
              <a:t>“California Dream Act”</a:t>
            </a:r>
          </a:p>
          <a:p>
            <a:pPr lvl="1"/>
            <a:r>
              <a:rPr lang="en-US" sz="2400" dirty="0"/>
              <a:t>Allowed AB 540 students to apply for scholarships administered by public institutions, and for state-funded grants (Cal grants, BOG fee waiver, etc.) and programs (EOPS, EOP) </a:t>
            </a:r>
          </a:p>
          <a:p>
            <a:pPr lvl="1"/>
            <a:r>
              <a:rPr lang="en-US" sz="2800" b="1" dirty="0">
                <a:solidFill>
                  <a:schemeClr val="accent1"/>
                </a:solidFill>
              </a:rPr>
              <a:t>AB 595 (2019)</a:t>
            </a:r>
          </a:p>
          <a:p>
            <a:pPr lvl="1"/>
            <a:r>
              <a:rPr lang="en-US" sz="2400" dirty="0"/>
              <a:t>AB 595 authorizes a student enrolled in a community college class or classes  pursuant to an apprenticeship training program or internship training program to use an individual tax identification (ITIN) for purposes of any background check required by the class or program.*</a:t>
            </a:r>
            <a:endParaRPr lang="en-US" sz="2400" b="1" dirty="0">
              <a:solidFill>
                <a:schemeClr val="accent1"/>
              </a:solidFill>
            </a:endParaRPr>
          </a:p>
          <a:p>
            <a:endParaRPr lang="en-US" dirty="0"/>
          </a:p>
        </p:txBody>
      </p:sp>
    </p:spTree>
    <p:extLst>
      <p:ext uri="{BB962C8B-B14F-4D97-AF65-F5344CB8AC3E}">
        <p14:creationId xmlns:p14="http://schemas.microsoft.com/office/powerpoint/2010/main" val="1243197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 State laws: Protection and Support</a:t>
            </a:r>
          </a:p>
        </p:txBody>
      </p:sp>
      <p:sp>
        <p:nvSpPr>
          <p:cNvPr id="3" name="Content Placeholder 2"/>
          <p:cNvSpPr>
            <a:spLocks noGrp="1"/>
          </p:cNvSpPr>
          <p:nvPr>
            <p:ph idx="1"/>
          </p:nvPr>
        </p:nvSpPr>
        <p:spPr>
          <a:xfrm>
            <a:off x="1024128" y="1928037"/>
            <a:ext cx="9720071" cy="4381323"/>
          </a:xfrm>
        </p:spPr>
        <p:txBody>
          <a:bodyPr>
            <a:normAutofit/>
          </a:bodyPr>
          <a:lstStyle/>
          <a:p>
            <a:r>
              <a:rPr lang="en-US" sz="2800" b="1" dirty="0">
                <a:solidFill>
                  <a:schemeClr val="accent1"/>
                </a:solidFill>
              </a:rPr>
              <a:t>SB 54, CA Values Act</a:t>
            </a:r>
          </a:p>
          <a:p>
            <a:pPr lvl="1">
              <a:buFont typeface="Wingdings" panose="05000000000000000000" pitchFamily="2" charset="2"/>
              <a:buChar char="§"/>
            </a:pPr>
            <a:r>
              <a:rPr lang="en-US" sz="2800" dirty="0"/>
              <a:t>Among other protections, prohibits cooperation between ICE and state and local Law Enforcement Agencies in a variety of ways.</a:t>
            </a:r>
          </a:p>
          <a:p>
            <a:pPr lvl="1">
              <a:buFont typeface="Wingdings" panose="05000000000000000000" pitchFamily="2" charset="2"/>
              <a:buChar char="§"/>
            </a:pPr>
            <a:r>
              <a:rPr lang="en-US" sz="2800" dirty="0"/>
              <a:t>Creates safe spaces by limiting assistance with immigration enforcement in a number of public agencies, including </a:t>
            </a:r>
            <a:r>
              <a:rPr lang="en-US" sz="2800" u="sng" dirty="0"/>
              <a:t>schools</a:t>
            </a:r>
            <a:r>
              <a:rPr lang="en-US" sz="2800" dirty="0"/>
              <a:t>, healthcare facilities and courthouses, among others.</a:t>
            </a:r>
          </a:p>
          <a:p>
            <a:r>
              <a:rPr lang="en-US" sz="2800" b="1" dirty="0">
                <a:solidFill>
                  <a:schemeClr val="accent1"/>
                </a:solidFill>
              </a:rPr>
              <a:t>SB 1645,</a:t>
            </a:r>
          </a:p>
          <a:p>
            <a:pPr lvl="1">
              <a:buFont typeface="Wingdings" panose="05000000000000000000" pitchFamily="2" charset="2"/>
              <a:buChar char="§"/>
            </a:pPr>
            <a:r>
              <a:rPr lang="en-US" sz="2800" dirty="0"/>
              <a:t>All public colleges in California must have an undocumented liaison officer on campus. </a:t>
            </a:r>
            <a:endParaRPr lang="en-US" sz="1600" dirty="0"/>
          </a:p>
          <a:p>
            <a:pPr lvl="1">
              <a:buFont typeface="Wingdings" panose="05000000000000000000" pitchFamily="2" charset="2"/>
              <a:buChar char="§"/>
            </a:pPr>
            <a:endParaRPr lang="en-US" sz="2800" dirty="0"/>
          </a:p>
        </p:txBody>
      </p:sp>
    </p:spTree>
    <p:extLst>
      <p:ext uri="{BB962C8B-B14F-4D97-AF65-F5344CB8AC3E}">
        <p14:creationId xmlns:p14="http://schemas.microsoft.com/office/powerpoint/2010/main" val="2748249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Action</a:t>
            </a:r>
          </a:p>
        </p:txBody>
      </p:sp>
      <p:sp>
        <p:nvSpPr>
          <p:cNvPr id="3" name="Content Placeholder 2"/>
          <p:cNvSpPr>
            <a:spLocks noGrp="1"/>
          </p:cNvSpPr>
          <p:nvPr>
            <p:ph idx="1"/>
          </p:nvPr>
        </p:nvSpPr>
        <p:spPr>
          <a:xfrm>
            <a:off x="843516" y="1772093"/>
            <a:ext cx="10767291" cy="4727943"/>
          </a:xfrm>
        </p:spPr>
        <p:txBody>
          <a:bodyPr>
            <a:normAutofit fontScale="92500" lnSpcReduction="10000"/>
          </a:bodyPr>
          <a:lstStyle/>
          <a:p>
            <a:r>
              <a:rPr lang="en-US" sz="3200" b="1" dirty="0">
                <a:solidFill>
                  <a:schemeClr val="accent1"/>
                </a:solidFill>
              </a:rPr>
              <a:t>DACA (2012) “Deferred Action for Childhood Arrivals”</a:t>
            </a:r>
          </a:p>
          <a:p>
            <a:pPr lvl="1"/>
            <a:r>
              <a:rPr lang="en-US" sz="2800" dirty="0"/>
              <a:t>Allows individuals to receive:</a:t>
            </a:r>
          </a:p>
          <a:p>
            <a:pPr lvl="2">
              <a:buFont typeface="Courier New" panose="02070309020205020404" pitchFamily="49" charset="0"/>
              <a:buChar char="o"/>
            </a:pPr>
            <a:r>
              <a:rPr lang="en-US" sz="2000" dirty="0"/>
              <a:t>Employment authorization card with valid social security number</a:t>
            </a:r>
          </a:p>
          <a:p>
            <a:pPr lvl="2">
              <a:buFont typeface="Courier New" panose="02070309020205020404" pitchFamily="49" charset="0"/>
              <a:buChar char="o"/>
            </a:pPr>
            <a:r>
              <a:rPr lang="en-US" sz="2000" dirty="0"/>
              <a:t>Temporary relief from deportation</a:t>
            </a:r>
          </a:p>
          <a:p>
            <a:pPr lvl="2">
              <a:buFont typeface="Courier New" panose="02070309020205020404" pitchFamily="49" charset="0"/>
              <a:buChar char="o"/>
            </a:pPr>
            <a:r>
              <a:rPr lang="en-US" sz="2000" dirty="0"/>
              <a:t>Advanced parole, in some cases (allowed to leave the country and return)</a:t>
            </a:r>
          </a:p>
          <a:p>
            <a:pPr lvl="1"/>
            <a:r>
              <a:rPr lang="en-US" sz="2800" dirty="0"/>
              <a:t>Does not provide a path to lawful permanent citizenship or residence</a:t>
            </a:r>
          </a:p>
          <a:p>
            <a:pPr lvl="1"/>
            <a:r>
              <a:rPr lang="en-US" sz="2800" dirty="0"/>
              <a:t>Does not give eligibility for federal financial aid </a:t>
            </a:r>
          </a:p>
          <a:p>
            <a:pPr lvl="1"/>
            <a:r>
              <a:rPr lang="en" sz="2800" dirty="0"/>
              <a:t>Good for 2 years, option for renewal</a:t>
            </a:r>
          </a:p>
          <a:p>
            <a:pPr lvl="1"/>
            <a:r>
              <a:rPr lang="en" sz="2800" dirty="0">
                <a:solidFill>
                  <a:srgbClr val="3D6FEB"/>
                </a:solidFill>
              </a:rPr>
              <a:t>DACA has been recsinded by the Trump Admin and is currently in the courts – future is unknown. Courts ruled that current DACA recipients can continue to renew, but no new applications. The advance parole requests has been suspended.</a:t>
            </a:r>
          </a:p>
          <a:p>
            <a:pPr lvl="1"/>
            <a:r>
              <a:rPr lang="en-US" sz="2800" dirty="0"/>
              <a:t>About 800,000 DACA recipients in the U.S. - About 240,000 in California.</a:t>
            </a:r>
          </a:p>
          <a:p>
            <a:pPr lvl="1"/>
            <a:endParaRPr lang="en-US" dirty="0"/>
          </a:p>
          <a:p>
            <a:endParaRPr lang="en-US" dirty="0"/>
          </a:p>
        </p:txBody>
      </p:sp>
    </p:spTree>
    <p:extLst>
      <p:ext uri="{BB962C8B-B14F-4D97-AF65-F5344CB8AC3E}">
        <p14:creationId xmlns:p14="http://schemas.microsoft.com/office/powerpoint/2010/main" val="2993836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laws or lack of</a:t>
            </a:r>
          </a:p>
        </p:txBody>
      </p:sp>
      <p:sp>
        <p:nvSpPr>
          <p:cNvPr id="3" name="Content Placeholder 2"/>
          <p:cNvSpPr>
            <a:spLocks noGrp="1"/>
          </p:cNvSpPr>
          <p:nvPr>
            <p:ph idx="1"/>
          </p:nvPr>
        </p:nvSpPr>
        <p:spPr>
          <a:xfrm>
            <a:off x="581192" y="1949302"/>
            <a:ext cx="11029615" cy="4190241"/>
          </a:xfrm>
        </p:spPr>
        <p:txBody>
          <a:bodyPr>
            <a:normAutofit/>
          </a:bodyPr>
          <a:lstStyle/>
          <a:p>
            <a:r>
              <a:rPr lang="en-US" sz="3200" b="1" dirty="0">
                <a:solidFill>
                  <a:schemeClr val="accent1"/>
                </a:solidFill>
              </a:rPr>
              <a:t>The Development, Relief, and Education for Alien Minors (DREAM) Act </a:t>
            </a:r>
            <a:r>
              <a:rPr lang="en-US" sz="3200" b="1" dirty="0">
                <a:solidFill>
                  <a:srgbClr val="3D6FEB"/>
                </a:solidFill>
              </a:rPr>
              <a:t>(Never Approved)</a:t>
            </a:r>
          </a:p>
          <a:p>
            <a:pPr lvl="1"/>
            <a:r>
              <a:rPr lang="en-US" sz="2800" dirty="0"/>
              <a:t>A proposal in 2001 that would have provided a path to legal status for qualifying high school graduates who attend college or serve in the military.</a:t>
            </a:r>
          </a:p>
          <a:p>
            <a:pPr lvl="1"/>
            <a:r>
              <a:rPr lang="en-US" sz="2800" dirty="0"/>
              <a:t>Various attempts over the years, but never passed the Congress.</a:t>
            </a:r>
          </a:p>
          <a:p>
            <a:endParaRPr lang="en-US" dirty="0"/>
          </a:p>
          <a:p>
            <a:endParaRPr lang="en-US" dirty="0"/>
          </a:p>
        </p:txBody>
      </p:sp>
    </p:spTree>
    <p:extLst>
      <p:ext uri="{BB962C8B-B14F-4D97-AF65-F5344CB8AC3E}">
        <p14:creationId xmlns:p14="http://schemas.microsoft.com/office/powerpoint/2010/main" val="3647181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165612"/>
          </a:xfrm>
        </p:spPr>
        <p:txBody>
          <a:bodyPr/>
          <a:lstStyle/>
          <a:p>
            <a:r>
              <a:rPr lang="en-US" dirty="0"/>
              <a:t>Laws protecting Privacy</a:t>
            </a:r>
          </a:p>
        </p:txBody>
      </p:sp>
      <p:sp>
        <p:nvSpPr>
          <p:cNvPr id="3" name="Content Placeholder 2"/>
          <p:cNvSpPr>
            <a:spLocks noGrp="1"/>
          </p:cNvSpPr>
          <p:nvPr>
            <p:ph idx="1"/>
          </p:nvPr>
        </p:nvSpPr>
        <p:spPr>
          <a:xfrm>
            <a:off x="1024128" y="1750828"/>
            <a:ext cx="10480484" cy="4530050"/>
          </a:xfrm>
        </p:spPr>
        <p:txBody>
          <a:bodyPr>
            <a:normAutofit lnSpcReduction="10000"/>
          </a:bodyPr>
          <a:lstStyle/>
          <a:p>
            <a:pPr>
              <a:buFont typeface="Wingdings" panose="05000000000000000000" pitchFamily="2" charset="2"/>
              <a:buChar char="§"/>
            </a:pPr>
            <a:r>
              <a:rPr lang="en-US" dirty="0"/>
              <a:t>The information a student shares with a college or university is protected by federal law and CANNOT be shared with anyone, including immigration officials, without a signed judicial warrant, subpoena or court order, unless authorized by the student or required by law.</a:t>
            </a:r>
          </a:p>
          <a:p>
            <a:pPr>
              <a:buFont typeface="Wingdings" panose="05000000000000000000" pitchFamily="2" charset="2"/>
              <a:buChar char="§"/>
            </a:pPr>
            <a:r>
              <a:rPr lang="en-US" dirty="0"/>
              <a:t>Student information is protected by the Federal Family Educational Rights and Privacy Act (FERPA) of 1974. The school legally cannot share this information with third parties including U.S. Immigration and Customs Enforcement (ICE).</a:t>
            </a:r>
          </a:p>
          <a:p>
            <a:pPr>
              <a:buFont typeface="Wingdings" panose="05000000000000000000" pitchFamily="2" charset="2"/>
              <a:buChar char="§"/>
            </a:pPr>
            <a:r>
              <a:rPr lang="en-US" dirty="0"/>
              <a:t>Not all AB-540 students are undocumented. Many are legal residents. AB-540 forms are worded in a way so as to protect undocumented students from having to declare their status (they are grouped with US citizens and permanent residents). The affidavit says “IF” they are an “alien without lawful immigration status,” then they will pursue a means to change their immigration status when it becomes available.</a:t>
            </a:r>
          </a:p>
          <a:p>
            <a:pPr>
              <a:buFont typeface="Wingdings" panose="05000000000000000000" pitchFamily="2" charset="2"/>
              <a:buChar char="§"/>
            </a:pPr>
            <a:r>
              <a:rPr lang="en-US" dirty="0"/>
              <a:t>LPC is working on a student Privacy Policy &amp; Protocol to protect students and their information (TBD).</a:t>
            </a:r>
          </a:p>
          <a:p>
            <a:endParaRPr lang="en-US" dirty="0"/>
          </a:p>
        </p:txBody>
      </p:sp>
      <p:pic>
        <p:nvPicPr>
          <p:cNvPr id="4" name="Picture 3"/>
          <p:cNvPicPr>
            <a:picLocks noChangeAspect="1"/>
          </p:cNvPicPr>
          <p:nvPr/>
        </p:nvPicPr>
        <p:blipFill>
          <a:blip r:embed="rId3">
            <a:clrChange>
              <a:clrFrom>
                <a:srgbClr val="EEE4D9"/>
              </a:clrFrom>
              <a:clrTo>
                <a:srgbClr val="EEE4D9">
                  <a:alpha val="0"/>
                </a:srgbClr>
              </a:clrTo>
            </a:clrChange>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Lst>
          </a:blip>
          <a:stretch>
            <a:fillRect/>
          </a:stretch>
        </p:blipFill>
        <p:spPr>
          <a:xfrm>
            <a:off x="9371012" y="167923"/>
            <a:ext cx="2133600" cy="14366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0466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580" y="4960137"/>
            <a:ext cx="7060019" cy="1463040"/>
          </a:xfrm>
        </p:spPr>
        <p:txBody>
          <a:bodyPr/>
          <a:lstStyle/>
          <a:p>
            <a:r>
              <a:rPr lang="en-US" sz="5400" dirty="0"/>
              <a:t>Testimonials			</a:t>
            </a:r>
          </a:p>
        </p:txBody>
      </p:sp>
      <p:pic>
        <p:nvPicPr>
          <p:cNvPr id="4" name="Picture 3"/>
          <p:cNvPicPr>
            <a:picLocks noChangeAspect="1"/>
          </p:cNvPicPr>
          <p:nvPr/>
        </p:nvPicPr>
        <p:blipFill>
          <a:blip r:embed="rId2"/>
          <a:stretch>
            <a:fillRect/>
          </a:stretch>
        </p:blipFill>
        <p:spPr>
          <a:xfrm>
            <a:off x="9170474" y="4770264"/>
            <a:ext cx="1851945" cy="2087736"/>
          </a:xfrm>
          <a:prstGeom prst="rect">
            <a:avLst/>
          </a:prstGeom>
        </p:spPr>
      </p:pic>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4460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Lost and Found</a:t>
            </a:r>
          </a:p>
        </p:txBody>
      </p:sp>
      <p:sp>
        <p:nvSpPr>
          <p:cNvPr id="3" name="Content Placeholder 2"/>
          <p:cNvSpPr>
            <a:spLocks noGrp="1"/>
          </p:cNvSpPr>
          <p:nvPr>
            <p:ph idx="1"/>
          </p:nvPr>
        </p:nvSpPr>
        <p:spPr/>
        <p:txBody>
          <a:bodyPr>
            <a:normAutofit/>
          </a:bodyPr>
          <a:lstStyle/>
          <a:p>
            <a:pPr marL="640080" lvl="4" indent="0">
              <a:buNone/>
            </a:pPr>
            <a:r>
              <a:rPr lang="en-US" sz="3600" dirty="0"/>
              <a:t>A testimonial of an undocumented student at UCLA.</a:t>
            </a:r>
          </a:p>
          <a:p>
            <a:pPr marL="640080" lvl="4" indent="0">
              <a:buNone/>
            </a:pPr>
            <a:r>
              <a:rPr lang="en-US" sz="3600" dirty="0">
                <a:hlinkClick r:id="rId2"/>
              </a:rPr>
              <a:t>https://www.youtube.com/watch?v=jI7J2b3t4WU</a:t>
            </a:r>
            <a:endParaRPr lang="en-US" sz="4400" dirty="0"/>
          </a:p>
          <a:p>
            <a:pPr marL="640080" lvl="4" indent="0">
              <a:buNone/>
            </a:pPr>
            <a:endParaRPr lang="en-US" sz="3600" dirty="0"/>
          </a:p>
        </p:txBody>
      </p:sp>
    </p:spTree>
    <p:extLst>
      <p:ext uri="{BB962C8B-B14F-4D97-AF65-F5344CB8AC3E}">
        <p14:creationId xmlns:p14="http://schemas.microsoft.com/office/powerpoint/2010/main" val="2145176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October 22, 2019</a:t>
            </a:r>
            <a:br>
              <a:rPr lang="en-US" dirty="0"/>
            </a:br>
            <a:r>
              <a:rPr lang="en-US" dirty="0"/>
              <a:t>Agenda</a:t>
            </a:r>
          </a:p>
        </p:txBody>
      </p:sp>
      <p:sp>
        <p:nvSpPr>
          <p:cNvPr id="3" name="Content Placeholder 2"/>
          <p:cNvSpPr>
            <a:spLocks noGrp="1"/>
          </p:cNvSpPr>
          <p:nvPr>
            <p:ph idx="1"/>
          </p:nvPr>
        </p:nvSpPr>
        <p:spPr>
          <a:xfrm>
            <a:off x="1024128" y="2225748"/>
            <a:ext cx="9720071" cy="4083611"/>
          </a:xfrm>
        </p:spPr>
        <p:txBody>
          <a:bodyPr>
            <a:normAutofit/>
          </a:bodyPr>
          <a:lstStyle/>
          <a:p>
            <a:pPr>
              <a:buFont typeface="Wingdings" panose="05000000000000000000" pitchFamily="2" charset="2"/>
              <a:buChar char="q"/>
            </a:pPr>
            <a:r>
              <a:rPr lang="en-US" sz="2800" dirty="0"/>
              <a:t>Demographic and Terminology</a:t>
            </a:r>
          </a:p>
          <a:p>
            <a:pPr>
              <a:buFont typeface="Wingdings" panose="05000000000000000000" pitchFamily="2" charset="2"/>
              <a:buChar char="q"/>
            </a:pPr>
            <a:r>
              <a:rPr lang="en-US" sz="2800" dirty="0"/>
              <a:t>Laws Affecting Undocumented Students</a:t>
            </a:r>
          </a:p>
          <a:p>
            <a:pPr>
              <a:buFont typeface="Wingdings" panose="05000000000000000000" pitchFamily="2" charset="2"/>
              <a:buChar char="q"/>
            </a:pPr>
            <a:r>
              <a:rPr lang="en-US" sz="2800" dirty="0"/>
              <a:t>Testimonials</a:t>
            </a:r>
            <a:endParaRPr lang="en-US" sz="2400" dirty="0"/>
          </a:p>
          <a:p>
            <a:pPr>
              <a:buFont typeface="Wingdings" panose="05000000000000000000" pitchFamily="2" charset="2"/>
              <a:buChar char="q"/>
            </a:pPr>
            <a:r>
              <a:rPr lang="en-US" sz="2800" dirty="0"/>
              <a:t>Best Practices</a:t>
            </a:r>
          </a:p>
          <a:p>
            <a:pPr>
              <a:buFont typeface="Wingdings" panose="05000000000000000000" pitchFamily="2" charset="2"/>
              <a:buChar char="q"/>
            </a:pPr>
            <a:r>
              <a:rPr lang="en-US" sz="2800" dirty="0"/>
              <a:t>Resources for </a:t>
            </a:r>
            <a:r>
              <a:rPr lang="en-US" sz="2800" dirty="0" err="1"/>
              <a:t>UndocuStudents</a:t>
            </a:r>
            <a:endParaRPr lang="en-US" sz="2800" dirty="0"/>
          </a:p>
          <a:p>
            <a:pPr>
              <a:buFont typeface="Wingdings" panose="05000000000000000000" pitchFamily="2" charset="2"/>
              <a:buChar char="q"/>
            </a:pPr>
            <a:r>
              <a:rPr lang="en-US" sz="2800" dirty="0"/>
              <a:t>Closing Remarks</a:t>
            </a:r>
          </a:p>
          <a:p>
            <a:pPr>
              <a:buFont typeface="Wingdings" panose="05000000000000000000" pitchFamily="2" charset="2"/>
              <a:buChar char="q"/>
            </a:pPr>
            <a:endParaRPr lang="en-US" dirty="0"/>
          </a:p>
        </p:txBody>
      </p:sp>
      <p:pic>
        <p:nvPicPr>
          <p:cNvPr id="4" name="Picture 3"/>
          <p:cNvPicPr>
            <a:picLocks noChangeAspect="1"/>
          </p:cNvPicPr>
          <p:nvPr/>
        </p:nvPicPr>
        <p:blipFill>
          <a:blip r:embed="rId2"/>
          <a:stretch>
            <a:fillRect/>
          </a:stretch>
        </p:blipFill>
        <p:spPr>
          <a:xfrm>
            <a:off x="7880390" y="504966"/>
            <a:ext cx="3590476" cy="4047619"/>
          </a:xfrm>
          <a:prstGeom prst="rect">
            <a:avLst/>
          </a:prstGeom>
        </p:spPr>
      </p:pic>
    </p:spTree>
    <p:extLst>
      <p:ext uri="{BB962C8B-B14F-4D97-AF65-F5344CB8AC3E}">
        <p14:creationId xmlns:p14="http://schemas.microsoft.com/office/powerpoint/2010/main" val="3584479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0F2A-FE83-498C-887D-B2E84D099571}"/>
              </a:ext>
            </a:extLst>
          </p:cNvPr>
          <p:cNvSpPr>
            <a:spLocks noGrp="1"/>
          </p:cNvSpPr>
          <p:nvPr>
            <p:ph type="title"/>
          </p:nvPr>
        </p:nvSpPr>
        <p:spPr/>
        <p:txBody>
          <a:bodyPr/>
          <a:lstStyle/>
          <a:p>
            <a:r>
              <a:rPr lang="en-US" dirty="0"/>
              <a:t>LPC Testimonials</a:t>
            </a:r>
          </a:p>
        </p:txBody>
      </p:sp>
      <p:sp>
        <p:nvSpPr>
          <p:cNvPr id="3" name="Content Placeholder 2">
            <a:extLst>
              <a:ext uri="{FF2B5EF4-FFF2-40B4-BE49-F238E27FC236}">
                <a16:creationId xmlns:a16="http://schemas.microsoft.com/office/drawing/2014/main" id="{44409CDD-E7E0-4A6D-AB14-DA14B7631F94}"/>
              </a:ext>
            </a:extLst>
          </p:cNvPr>
          <p:cNvSpPr>
            <a:spLocks noGrp="1"/>
          </p:cNvSpPr>
          <p:nvPr>
            <p:ph idx="1"/>
          </p:nvPr>
        </p:nvSpPr>
        <p:spPr>
          <a:xfrm>
            <a:off x="0" y="2249424"/>
            <a:ext cx="9720071" cy="4023360"/>
          </a:xfrm>
        </p:spPr>
        <p:txBody>
          <a:bodyPr>
            <a:normAutofit/>
          </a:bodyPr>
          <a:lstStyle/>
          <a:p>
            <a:pPr lvl="8"/>
            <a:r>
              <a:rPr lang="en-US" sz="4800" dirty="0"/>
              <a:t> Our turn to share our immigrant stories</a:t>
            </a:r>
          </a:p>
        </p:txBody>
      </p:sp>
      <p:pic>
        <p:nvPicPr>
          <p:cNvPr id="4" name="Picture 3">
            <a:extLst>
              <a:ext uri="{FF2B5EF4-FFF2-40B4-BE49-F238E27FC236}">
                <a16:creationId xmlns:a16="http://schemas.microsoft.com/office/drawing/2014/main" id="{023099E1-8205-4021-9FD6-B75CCD1C9C6F}"/>
              </a:ext>
            </a:extLst>
          </p:cNvPr>
          <p:cNvPicPr>
            <a:picLocks noChangeAspect="1"/>
          </p:cNvPicPr>
          <p:nvPr/>
        </p:nvPicPr>
        <p:blipFill>
          <a:blip r:embed="rId2"/>
          <a:stretch>
            <a:fillRect/>
          </a:stretch>
        </p:blipFill>
        <p:spPr>
          <a:xfrm>
            <a:off x="8457338" y="4570648"/>
            <a:ext cx="3071446" cy="1727688"/>
          </a:xfrm>
          <a:prstGeom prst="rect">
            <a:avLst/>
          </a:prstGeom>
        </p:spPr>
      </p:pic>
      <p:pic>
        <p:nvPicPr>
          <p:cNvPr id="5" name="Picture 4">
            <a:extLst>
              <a:ext uri="{FF2B5EF4-FFF2-40B4-BE49-F238E27FC236}">
                <a16:creationId xmlns:a16="http://schemas.microsoft.com/office/drawing/2014/main" id="{0DCCC3B6-07D5-4131-BD1A-CD55C5E629A7}"/>
              </a:ext>
            </a:extLst>
          </p:cNvPr>
          <p:cNvPicPr>
            <a:picLocks noChangeAspect="1"/>
          </p:cNvPicPr>
          <p:nvPr/>
        </p:nvPicPr>
        <p:blipFill>
          <a:blip r:embed="rId3"/>
          <a:stretch>
            <a:fillRect/>
          </a:stretch>
        </p:blipFill>
        <p:spPr>
          <a:xfrm>
            <a:off x="1209194" y="4010985"/>
            <a:ext cx="2525470" cy="2847015"/>
          </a:xfrm>
          <a:prstGeom prst="rect">
            <a:avLst/>
          </a:prstGeom>
        </p:spPr>
      </p:pic>
    </p:spTree>
    <p:extLst>
      <p:ext uri="{BB962C8B-B14F-4D97-AF65-F5344CB8AC3E}">
        <p14:creationId xmlns:p14="http://schemas.microsoft.com/office/powerpoint/2010/main" val="253343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0F2A-FE83-498C-887D-B2E84D099571}"/>
              </a:ext>
            </a:extLst>
          </p:cNvPr>
          <p:cNvSpPr>
            <a:spLocks noGrp="1"/>
          </p:cNvSpPr>
          <p:nvPr>
            <p:ph type="title"/>
          </p:nvPr>
        </p:nvSpPr>
        <p:spPr/>
        <p:txBody>
          <a:bodyPr/>
          <a:lstStyle/>
          <a:p>
            <a:r>
              <a:rPr lang="en-US" dirty="0"/>
              <a:t>LPC </a:t>
            </a:r>
            <a:r>
              <a:rPr lang="en-US" dirty="0" smtClean="0"/>
              <a:t>Students</a:t>
            </a:r>
            <a:endParaRPr lang="en-US" dirty="0"/>
          </a:p>
        </p:txBody>
      </p:sp>
      <p:sp>
        <p:nvSpPr>
          <p:cNvPr id="3" name="Content Placeholder 2">
            <a:extLst>
              <a:ext uri="{FF2B5EF4-FFF2-40B4-BE49-F238E27FC236}">
                <a16:creationId xmlns:a16="http://schemas.microsoft.com/office/drawing/2014/main" id="{44409CDD-E7E0-4A6D-AB14-DA14B7631F94}"/>
              </a:ext>
            </a:extLst>
          </p:cNvPr>
          <p:cNvSpPr>
            <a:spLocks noGrp="1"/>
          </p:cNvSpPr>
          <p:nvPr>
            <p:ph idx="1"/>
          </p:nvPr>
        </p:nvSpPr>
        <p:spPr>
          <a:xfrm>
            <a:off x="0" y="2249424"/>
            <a:ext cx="9720071" cy="4023360"/>
          </a:xfrm>
        </p:spPr>
        <p:txBody>
          <a:bodyPr>
            <a:normAutofit/>
          </a:bodyPr>
          <a:lstStyle/>
          <a:p>
            <a:pPr lvl="8"/>
            <a:r>
              <a:rPr lang="en-US" sz="4800" dirty="0"/>
              <a:t> </a:t>
            </a:r>
            <a:r>
              <a:rPr lang="en-US" sz="4800" dirty="0" smtClean="0"/>
              <a:t>Please welcome our student panel</a:t>
            </a:r>
            <a:r>
              <a:rPr lang="en-US" sz="4800" dirty="0" smtClean="0"/>
              <a:t>.</a:t>
            </a:r>
          </a:p>
          <a:p>
            <a:pPr marL="1225296" lvl="8" indent="0">
              <a:buNone/>
            </a:pPr>
            <a:endParaRPr lang="en-US" sz="4800" dirty="0" smtClean="0"/>
          </a:p>
        </p:txBody>
      </p:sp>
      <p:pic>
        <p:nvPicPr>
          <p:cNvPr id="4" name="Picture 3">
            <a:extLst>
              <a:ext uri="{FF2B5EF4-FFF2-40B4-BE49-F238E27FC236}">
                <a16:creationId xmlns:a16="http://schemas.microsoft.com/office/drawing/2014/main" id="{023099E1-8205-4021-9FD6-B75CCD1C9C6F}"/>
              </a:ext>
            </a:extLst>
          </p:cNvPr>
          <p:cNvPicPr>
            <a:picLocks noChangeAspect="1"/>
          </p:cNvPicPr>
          <p:nvPr/>
        </p:nvPicPr>
        <p:blipFill>
          <a:blip r:embed="rId2"/>
          <a:stretch>
            <a:fillRect/>
          </a:stretch>
        </p:blipFill>
        <p:spPr>
          <a:xfrm>
            <a:off x="8184348" y="4066152"/>
            <a:ext cx="3071446" cy="1727688"/>
          </a:xfrm>
          <a:prstGeom prst="rect">
            <a:avLst/>
          </a:prstGeom>
        </p:spPr>
      </p:pic>
      <p:pic>
        <p:nvPicPr>
          <p:cNvPr id="5" name="Picture 4">
            <a:extLst>
              <a:ext uri="{FF2B5EF4-FFF2-40B4-BE49-F238E27FC236}">
                <a16:creationId xmlns:a16="http://schemas.microsoft.com/office/drawing/2014/main" id="{0DCCC3B6-07D5-4131-BD1A-CD55C5E629A7}"/>
              </a:ext>
            </a:extLst>
          </p:cNvPr>
          <p:cNvPicPr>
            <a:picLocks noChangeAspect="1"/>
          </p:cNvPicPr>
          <p:nvPr/>
        </p:nvPicPr>
        <p:blipFill>
          <a:blip r:embed="rId3"/>
          <a:stretch>
            <a:fillRect/>
          </a:stretch>
        </p:blipFill>
        <p:spPr>
          <a:xfrm>
            <a:off x="742183" y="3749306"/>
            <a:ext cx="2525470" cy="2847015"/>
          </a:xfrm>
          <a:prstGeom prst="rect">
            <a:avLst/>
          </a:prstGeom>
        </p:spPr>
      </p:pic>
    </p:spTree>
    <p:extLst>
      <p:ext uri="{BB962C8B-B14F-4D97-AF65-F5344CB8AC3E}">
        <p14:creationId xmlns:p14="http://schemas.microsoft.com/office/powerpoint/2010/main" val="3742035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Best Practices				</a:t>
            </a:r>
            <a:endParaRPr lang="en-US" dirty="0"/>
          </a:p>
        </p:txBody>
      </p:sp>
      <p:sp>
        <p:nvSpPr>
          <p:cNvPr id="3" name="Text Placeholder 2"/>
          <p:cNvSpPr>
            <a:spLocks noGrp="1"/>
          </p:cNvSpPr>
          <p:nvPr>
            <p:ph type="body" idx="1"/>
          </p:nvPr>
        </p:nvSpPr>
        <p:spPr/>
        <p:txBody>
          <a:bodyPr/>
          <a:lstStyle/>
          <a:p>
            <a:endParaRPr lang="en-US" dirty="0"/>
          </a:p>
        </p:txBody>
      </p:sp>
      <p:grpSp>
        <p:nvGrpSpPr>
          <p:cNvPr id="4" name="Group 2"/>
          <p:cNvGrpSpPr>
            <a:grpSpLocks/>
          </p:cNvGrpSpPr>
          <p:nvPr/>
        </p:nvGrpSpPr>
        <p:grpSpPr bwMode="auto">
          <a:xfrm>
            <a:off x="9129824" y="4664147"/>
            <a:ext cx="1963479" cy="2289545"/>
            <a:chOff x="108393020" y="108154550"/>
            <a:chExt cx="3587982" cy="4044349"/>
          </a:xfrm>
        </p:grpSpPr>
        <p:pic>
          <p:nvPicPr>
            <p:cNvPr id="5" name="Picture 3"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84071" y="108154550"/>
              <a:ext cx="3125177" cy="40443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descr="Image result for butterfly"/>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108393020" y="108865198"/>
              <a:ext cx="3587982" cy="286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WordArt 5"/>
            <p:cNvSpPr>
              <a:spLocks noChangeAspect="1" noChangeArrowheads="1" noChangeShapeType="1" noTextEdit="1"/>
            </p:cNvSpPr>
            <p:nvPr/>
          </p:nvSpPr>
          <p:spPr bwMode="auto">
            <a:xfrm>
              <a:off x="108698276" y="108554811"/>
              <a:ext cx="3100233" cy="3135308"/>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2391571"/>
                </a:avLst>
              </a:prstTxWarp>
            </a:bodyPr>
            <a:lstStyle/>
            <a:p>
              <a:pPr algn="ctr" rtl="0">
                <a:buNone/>
              </a:pPr>
              <a:r>
                <a:rPr lang="en-US" sz="3600" b="1" kern="10" spc="720" dirty="0">
                  <a:ln w="28575" algn="ctr">
                    <a:solidFill>
                      <a:srgbClr val="2F94B6"/>
                    </a:solidFill>
                    <a:round/>
                    <a:headEnd/>
                    <a:tailEnd/>
                  </a:ln>
                  <a:solidFill>
                    <a:srgbClr val="2F94B6"/>
                  </a:solidFill>
                  <a:effectLst/>
                  <a:latin typeface="Bradley Hand ITC" panose="03070402050302030203" pitchFamily="66" charset="0"/>
                </a:rPr>
                <a:t>DREAMERS</a:t>
              </a:r>
            </a:p>
          </p:txBody>
        </p:sp>
        <p:sp>
          <p:nvSpPr>
            <p:cNvPr id="8" name="WordArt 6"/>
            <p:cNvSpPr>
              <a:spLocks noChangeAspect="1" noChangeArrowheads="1" noChangeShapeType="1" noTextEdit="1"/>
            </p:cNvSpPr>
            <p:nvPr/>
          </p:nvSpPr>
          <p:spPr bwMode="auto">
            <a:xfrm>
              <a:off x="109113577" y="110887181"/>
              <a:ext cx="2207989" cy="29148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0">
                  <a:ln w="28575" algn="ctr">
                    <a:solidFill>
                      <a:srgbClr val="5B9BD5"/>
                    </a:solidFill>
                    <a:round/>
                    <a:headEnd/>
                    <a:tailEnd/>
                  </a:ln>
                  <a:solidFill>
                    <a:srgbClr val="2F94B6"/>
                  </a:solidFill>
                  <a:effectLst/>
                  <a:latin typeface="Bradley Hand ITC" panose="03070402050302030203" pitchFamily="66" charset="0"/>
                </a:rPr>
                <a:t>@ LPC</a:t>
              </a:r>
            </a:p>
          </p:txBody>
        </p:sp>
      </p:grpSp>
    </p:spTree>
    <p:extLst>
      <p:ext uri="{BB962C8B-B14F-4D97-AF65-F5344CB8AC3E}">
        <p14:creationId xmlns:p14="http://schemas.microsoft.com/office/powerpoint/2010/main" val="922962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support </a:t>
            </a:r>
            <a:r>
              <a:rPr lang="en-US" dirty="0" err="1"/>
              <a:t>undocustudents</a:t>
            </a:r>
            <a:endParaRPr lang="en-US" dirty="0"/>
          </a:p>
        </p:txBody>
      </p:sp>
      <p:sp>
        <p:nvSpPr>
          <p:cNvPr id="3" name="Content Placeholder 2"/>
          <p:cNvSpPr>
            <a:spLocks noGrp="1"/>
          </p:cNvSpPr>
          <p:nvPr>
            <p:ph idx="1"/>
          </p:nvPr>
        </p:nvSpPr>
        <p:spPr>
          <a:xfrm>
            <a:off x="1024128" y="1850065"/>
            <a:ext cx="9720071" cy="4713768"/>
          </a:xfrm>
        </p:spPr>
        <p:txBody>
          <a:bodyPr>
            <a:normAutofit fontScale="85000" lnSpcReduction="10000"/>
          </a:bodyPr>
          <a:lstStyle/>
          <a:p>
            <a:pPr marL="0" indent="0">
              <a:buNone/>
            </a:pPr>
            <a:r>
              <a:rPr lang="en-US" sz="2600" dirty="0" err="1"/>
              <a:t>UndocuStudents</a:t>
            </a:r>
            <a:r>
              <a:rPr lang="en-US" sz="2600" dirty="0"/>
              <a:t> may be experiencing:</a:t>
            </a:r>
          </a:p>
          <a:p>
            <a:pPr lvl="1">
              <a:buFont typeface="Wingdings" panose="05000000000000000000" pitchFamily="2" charset="2"/>
              <a:buChar char="§"/>
            </a:pPr>
            <a:r>
              <a:rPr lang="en-US" sz="2600" dirty="0"/>
              <a:t>Stress</a:t>
            </a:r>
          </a:p>
          <a:p>
            <a:pPr lvl="1">
              <a:buFont typeface="Wingdings" panose="05000000000000000000" pitchFamily="2" charset="2"/>
              <a:buChar char="§"/>
            </a:pPr>
            <a:r>
              <a:rPr lang="en-US" sz="2600" dirty="0"/>
              <a:t>Anxiety</a:t>
            </a:r>
          </a:p>
          <a:p>
            <a:pPr lvl="1">
              <a:buFont typeface="Wingdings" panose="05000000000000000000" pitchFamily="2" charset="2"/>
              <a:buChar char="§"/>
            </a:pPr>
            <a:r>
              <a:rPr lang="en-US" sz="2600" dirty="0"/>
              <a:t>Depression</a:t>
            </a:r>
          </a:p>
          <a:p>
            <a:pPr lvl="1">
              <a:buFont typeface="Wingdings" panose="05000000000000000000" pitchFamily="2" charset="2"/>
              <a:buChar char="§"/>
            </a:pPr>
            <a:r>
              <a:rPr lang="en-US" sz="2600" dirty="0"/>
              <a:t>Substance abuse</a:t>
            </a:r>
          </a:p>
          <a:p>
            <a:pPr marL="0" indent="-45720">
              <a:buNone/>
            </a:pPr>
            <a:r>
              <a:rPr lang="en-US" sz="2600" dirty="0"/>
              <a:t>Due to a variety of factors:</a:t>
            </a:r>
          </a:p>
          <a:p>
            <a:pPr marL="470916" lvl="1" indent="-342900">
              <a:buFont typeface="Wingdings" panose="05000000000000000000" pitchFamily="2" charset="2"/>
              <a:buChar char="§"/>
            </a:pPr>
            <a:r>
              <a:rPr lang="en-US" sz="2600" dirty="0"/>
              <a:t>Uncertainty and fear about their own legal status</a:t>
            </a:r>
          </a:p>
          <a:p>
            <a:pPr marL="470916" lvl="1" indent="-342900">
              <a:buFont typeface="Wingdings" panose="05000000000000000000" pitchFamily="2" charset="2"/>
              <a:buChar char="§"/>
            </a:pPr>
            <a:r>
              <a:rPr lang="en-US" sz="2600" dirty="0"/>
              <a:t>Experiencing the deportation of a family member</a:t>
            </a:r>
          </a:p>
          <a:p>
            <a:pPr marL="470916" lvl="1" indent="-342900">
              <a:buFont typeface="Wingdings" panose="05000000000000000000" pitchFamily="2" charset="2"/>
              <a:buChar char="§"/>
            </a:pPr>
            <a:r>
              <a:rPr lang="en-US" sz="2600" dirty="0"/>
              <a:t>Sense of isolation</a:t>
            </a:r>
          </a:p>
          <a:p>
            <a:pPr marL="470916" lvl="1" indent="-342900">
              <a:buFont typeface="Wingdings" panose="05000000000000000000" pitchFamily="2" charset="2"/>
              <a:buChar char="§"/>
            </a:pPr>
            <a:r>
              <a:rPr lang="en-US" sz="2600" dirty="0"/>
              <a:t>Financial struggles due to limited job/financial aid opportunities</a:t>
            </a:r>
          </a:p>
          <a:p>
            <a:pPr marL="470916" lvl="1" indent="-342900">
              <a:buFont typeface="Wingdings" panose="05000000000000000000" pitchFamily="2" charset="2"/>
              <a:buChar char="§"/>
            </a:pPr>
            <a:r>
              <a:rPr lang="en-US" sz="2600" dirty="0"/>
              <a:t>Being treated unfairly or negatively by faculty, counselors, other students, financial aid officers, administrators, and security guards/campus police.</a:t>
            </a:r>
          </a:p>
          <a:p>
            <a:pPr marL="128016" lvl="1" indent="0">
              <a:buNone/>
            </a:pPr>
            <a:endParaRPr lang="en-US" sz="1700" dirty="0"/>
          </a:p>
          <a:p>
            <a:pPr marL="128016" lvl="1" indent="0">
              <a:buNone/>
            </a:pPr>
            <a:r>
              <a:rPr lang="en-US" sz="1700" dirty="0"/>
              <a:t>Source: In the Shadows of the Ivory Tower: Undocumented Undergraduates and the Liminal State of Immigration Reform (2015)</a:t>
            </a:r>
          </a:p>
          <a:p>
            <a:endParaRPr lang="en-US" dirty="0"/>
          </a:p>
        </p:txBody>
      </p:sp>
      <p:pic>
        <p:nvPicPr>
          <p:cNvPr id="4" name="Picture 3"/>
          <p:cNvPicPr>
            <a:picLocks noChangeAspect="1"/>
          </p:cNvPicPr>
          <p:nvPr/>
        </p:nvPicPr>
        <p:blipFill>
          <a:blip r:embed="rId2"/>
          <a:stretch>
            <a:fillRect/>
          </a:stretch>
        </p:blipFill>
        <p:spPr>
          <a:xfrm>
            <a:off x="8505092" y="1313570"/>
            <a:ext cx="3082584" cy="3082584"/>
          </a:xfrm>
          <a:prstGeom prst="rect">
            <a:avLst/>
          </a:prstGeom>
        </p:spPr>
      </p:pic>
    </p:spTree>
    <p:extLst>
      <p:ext uri="{BB962C8B-B14F-4D97-AF65-F5344CB8AC3E}">
        <p14:creationId xmlns:p14="http://schemas.microsoft.com/office/powerpoint/2010/main" val="2866115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945872"/>
          </a:xfrm>
        </p:spPr>
        <p:txBody>
          <a:bodyPr>
            <a:normAutofit/>
          </a:bodyPr>
          <a:lstStyle/>
          <a:p>
            <a:r>
              <a:rPr lang="en-US" dirty="0"/>
              <a:t>How to support </a:t>
            </a:r>
            <a:r>
              <a:rPr lang="en-US" dirty="0" err="1"/>
              <a:t>undocustudents</a:t>
            </a:r>
            <a:endParaRPr lang="en-US" dirty="0"/>
          </a:p>
        </p:txBody>
      </p:sp>
      <p:sp>
        <p:nvSpPr>
          <p:cNvPr id="3" name="Content Placeholder 2"/>
          <p:cNvSpPr>
            <a:spLocks noGrp="1"/>
          </p:cNvSpPr>
          <p:nvPr>
            <p:ph idx="1"/>
          </p:nvPr>
        </p:nvSpPr>
        <p:spPr>
          <a:xfrm>
            <a:off x="878958" y="1935126"/>
            <a:ext cx="10625654" cy="4436366"/>
          </a:xfrm>
        </p:spPr>
        <p:txBody>
          <a:bodyPr>
            <a:normAutofit fontScale="92500" lnSpcReduction="20000"/>
          </a:bodyPr>
          <a:lstStyle/>
          <a:p>
            <a:pPr>
              <a:buFont typeface="Wingdings" panose="05000000000000000000" pitchFamily="2" charset="2"/>
              <a:buChar char="q"/>
            </a:pPr>
            <a:r>
              <a:rPr lang="en-US" sz="2800" dirty="0"/>
              <a:t>Be aware that “one term does not fit all” - Undocumented, AB-540 (“Dreamers’”), DACA</a:t>
            </a:r>
          </a:p>
          <a:p>
            <a:pPr>
              <a:buFont typeface="Wingdings" panose="05000000000000000000" pitchFamily="2" charset="2"/>
              <a:buChar char="q"/>
            </a:pPr>
            <a:r>
              <a:rPr lang="en-US" sz="2800" dirty="0"/>
              <a:t>Participate in training opportunities, conferences</a:t>
            </a:r>
          </a:p>
          <a:p>
            <a:pPr>
              <a:buFont typeface="Wingdings" panose="05000000000000000000" pitchFamily="2" charset="2"/>
              <a:buChar char="q"/>
            </a:pPr>
            <a:r>
              <a:rPr lang="en-US" sz="2800" dirty="0"/>
              <a:t>Always be mindful of language, do not use words like “illegal” or “Alien” when referring to undocumented individuals</a:t>
            </a:r>
          </a:p>
          <a:p>
            <a:pPr>
              <a:buFont typeface="Wingdings" panose="05000000000000000000" pitchFamily="2" charset="2"/>
              <a:buChar char="q"/>
            </a:pPr>
            <a:r>
              <a:rPr lang="en-US" sz="2800" dirty="0"/>
              <a:t>Be sensitive and discrete when talking about documentation status</a:t>
            </a:r>
          </a:p>
          <a:p>
            <a:pPr>
              <a:buFont typeface="Wingdings" panose="05000000000000000000" pitchFamily="2" charset="2"/>
              <a:buChar char="q"/>
            </a:pPr>
            <a:r>
              <a:rPr lang="en-US" sz="2800" dirty="0"/>
              <a:t>Be empathetic and supportive – give students a safe space. </a:t>
            </a:r>
          </a:p>
          <a:p>
            <a:pPr>
              <a:buFont typeface="Wingdings" panose="05000000000000000000" pitchFamily="2" charset="2"/>
              <a:buChar char="q"/>
            </a:pPr>
            <a:r>
              <a:rPr lang="en-US" sz="2800" dirty="0"/>
              <a:t> Add the following to your syllabus: </a:t>
            </a:r>
          </a:p>
          <a:p>
            <a:pPr marL="0" indent="0">
              <a:buNone/>
            </a:pPr>
            <a:r>
              <a:rPr lang="en-US" sz="2800" dirty="0"/>
              <a:t>“Undocumented Students: If you are an undocumented, DACA, or AB540 student, you can learn more about the supports available at the LPC Dreamers website. http://www.laspositascollege.edu/dreamers/</a:t>
            </a:r>
            <a:r>
              <a:rPr lang="en-US" sz="2800" dirty="0" err="1"/>
              <a:t>index.php</a:t>
            </a:r>
            <a:r>
              <a:rPr lang="en-US" sz="2800" dirty="0"/>
              <a:t>”</a:t>
            </a:r>
          </a:p>
        </p:txBody>
      </p:sp>
    </p:spTree>
    <p:extLst>
      <p:ext uri="{BB962C8B-B14F-4D97-AF65-F5344CB8AC3E}">
        <p14:creationId xmlns:p14="http://schemas.microsoft.com/office/powerpoint/2010/main" val="1040277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910431"/>
          </a:xfrm>
        </p:spPr>
        <p:txBody>
          <a:bodyPr>
            <a:normAutofit/>
          </a:bodyPr>
          <a:lstStyle/>
          <a:p>
            <a:r>
              <a:rPr lang="en-US" dirty="0"/>
              <a:t>How to support </a:t>
            </a:r>
            <a:r>
              <a:rPr lang="en-US" dirty="0" err="1"/>
              <a:t>undocustudents</a:t>
            </a:r>
            <a:endParaRPr lang="en-US" dirty="0"/>
          </a:p>
        </p:txBody>
      </p:sp>
      <p:sp>
        <p:nvSpPr>
          <p:cNvPr id="3" name="Content Placeholder 2"/>
          <p:cNvSpPr>
            <a:spLocks noGrp="1"/>
          </p:cNvSpPr>
          <p:nvPr>
            <p:ph idx="1"/>
          </p:nvPr>
        </p:nvSpPr>
        <p:spPr>
          <a:xfrm>
            <a:off x="878958" y="1935126"/>
            <a:ext cx="10625654" cy="4436366"/>
          </a:xfrm>
        </p:spPr>
        <p:txBody>
          <a:bodyPr>
            <a:normAutofit lnSpcReduction="10000"/>
          </a:bodyPr>
          <a:lstStyle/>
          <a:p>
            <a:pPr>
              <a:buFont typeface="Wingdings" panose="05000000000000000000" pitchFamily="2" charset="2"/>
              <a:buChar char="q"/>
            </a:pPr>
            <a:r>
              <a:rPr lang="en-US" sz="2800" dirty="0"/>
              <a:t>Refer students to resources &amp; supports on and off campus (Dreamers @ LPC website)</a:t>
            </a:r>
          </a:p>
          <a:p>
            <a:pPr>
              <a:buFont typeface="Wingdings" panose="05000000000000000000" pitchFamily="2" charset="2"/>
              <a:buChar char="q"/>
            </a:pPr>
            <a:r>
              <a:rPr lang="en-US" sz="2800" dirty="0"/>
              <a:t>Be encouraging, but also realistic about possible limitations (i.e. citizenship requirements or background checks for certain programs like Nursing)</a:t>
            </a:r>
          </a:p>
          <a:p>
            <a:pPr>
              <a:buFont typeface="Wingdings" panose="05000000000000000000" pitchFamily="2" charset="2"/>
              <a:buChar char="q"/>
            </a:pPr>
            <a:r>
              <a:rPr lang="en-US" sz="2800" dirty="0"/>
              <a:t>Discuss career options after graduation:</a:t>
            </a:r>
          </a:p>
          <a:p>
            <a:pPr lvl="1"/>
            <a:r>
              <a:rPr lang="en-US" sz="2400" dirty="0"/>
              <a:t>Graduate school</a:t>
            </a:r>
          </a:p>
          <a:p>
            <a:pPr lvl="1"/>
            <a:r>
              <a:rPr lang="en-US" sz="2400" dirty="0"/>
              <a:t>DACA students can work legally</a:t>
            </a:r>
          </a:p>
          <a:p>
            <a:pPr lvl="1"/>
            <a:r>
              <a:rPr lang="en-US" sz="2400" dirty="0"/>
              <a:t>Alternate options – participating in LLC or Independent Contracting (see Immigrants Rising for entrepreneurship resources)</a:t>
            </a:r>
          </a:p>
          <a:p>
            <a:pPr lvl="1"/>
            <a:r>
              <a:rPr lang="en-US" sz="2400" dirty="0"/>
              <a:t>Internships and apprenticeships.</a:t>
            </a:r>
          </a:p>
        </p:txBody>
      </p:sp>
    </p:spTree>
    <p:extLst>
      <p:ext uri="{BB962C8B-B14F-4D97-AF65-F5344CB8AC3E}">
        <p14:creationId xmlns:p14="http://schemas.microsoft.com/office/powerpoint/2010/main" val="2136111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0F2A-FE83-498C-887D-B2E84D099571}"/>
              </a:ext>
            </a:extLst>
          </p:cNvPr>
          <p:cNvSpPr>
            <a:spLocks noGrp="1"/>
          </p:cNvSpPr>
          <p:nvPr>
            <p:ph type="title"/>
          </p:nvPr>
        </p:nvSpPr>
        <p:spPr>
          <a:xfrm>
            <a:off x="1209194" y="585216"/>
            <a:ext cx="9535006" cy="1499616"/>
          </a:xfrm>
        </p:spPr>
        <p:txBody>
          <a:bodyPr/>
          <a:lstStyle/>
          <a:p>
            <a:r>
              <a:rPr lang="en-US" dirty="0" err="1"/>
              <a:t>UndocuAlly</a:t>
            </a:r>
            <a:r>
              <a:rPr lang="en-US" dirty="0"/>
              <a:t> Pamphlet</a:t>
            </a:r>
          </a:p>
        </p:txBody>
      </p:sp>
      <p:sp>
        <p:nvSpPr>
          <p:cNvPr id="3" name="Content Placeholder 2">
            <a:extLst>
              <a:ext uri="{FF2B5EF4-FFF2-40B4-BE49-F238E27FC236}">
                <a16:creationId xmlns:a16="http://schemas.microsoft.com/office/drawing/2014/main" id="{44409CDD-E7E0-4A6D-AB14-DA14B7631F94}"/>
              </a:ext>
            </a:extLst>
          </p:cNvPr>
          <p:cNvSpPr>
            <a:spLocks noGrp="1"/>
          </p:cNvSpPr>
          <p:nvPr>
            <p:ph idx="1"/>
          </p:nvPr>
        </p:nvSpPr>
        <p:spPr>
          <a:xfrm>
            <a:off x="0" y="2249424"/>
            <a:ext cx="11528784" cy="4023360"/>
          </a:xfrm>
        </p:spPr>
        <p:txBody>
          <a:bodyPr>
            <a:normAutofit/>
          </a:bodyPr>
          <a:lstStyle/>
          <a:p>
            <a:pPr lvl="8"/>
            <a:r>
              <a:rPr lang="en-US" sz="4800" dirty="0"/>
              <a:t> We are working on a pamphlet for our </a:t>
            </a:r>
            <a:r>
              <a:rPr lang="en-US" sz="4800" dirty="0" err="1"/>
              <a:t>UndocuAlly</a:t>
            </a:r>
            <a:r>
              <a:rPr lang="en-US" sz="4800" dirty="0"/>
              <a:t> members so we can better serve our undocumented students.</a:t>
            </a:r>
          </a:p>
        </p:txBody>
      </p:sp>
      <p:pic>
        <p:nvPicPr>
          <p:cNvPr id="4" name="Picture 3">
            <a:extLst>
              <a:ext uri="{FF2B5EF4-FFF2-40B4-BE49-F238E27FC236}">
                <a16:creationId xmlns:a16="http://schemas.microsoft.com/office/drawing/2014/main" id="{023099E1-8205-4021-9FD6-B75CCD1C9C6F}"/>
              </a:ext>
            </a:extLst>
          </p:cNvPr>
          <p:cNvPicPr>
            <a:picLocks noChangeAspect="1"/>
          </p:cNvPicPr>
          <p:nvPr/>
        </p:nvPicPr>
        <p:blipFill>
          <a:blip r:embed="rId2"/>
          <a:stretch>
            <a:fillRect/>
          </a:stretch>
        </p:blipFill>
        <p:spPr>
          <a:xfrm>
            <a:off x="8457338" y="4570648"/>
            <a:ext cx="3071446" cy="1727688"/>
          </a:xfrm>
          <a:prstGeom prst="rect">
            <a:avLst/>
          </a:prstGeom>
        </p:spPr>
      </p:pic>
      <p:pic>
        <p:nvPicPr>
          <p:cNvPr id="5" name="Picture 4">
            <a:extLst>
              <a:ext uri="{FF2B5EF4-FFF2-40B4-BE49-F238E27FC236}">
                <a16:creationId xmlns:a16="http://schemas.microsoft.com/office/drawing/2014/main" id="{0DCCC3B6-07D5-4131-BD1A-CD55C5E629A7}"/>
              </a:ext>
            </a:extLst>
          </p:cNvPr>
          <p:cNvPicPr>
            <a:picLocks noChangeAspect="1"/>
          </p:cNvPicPr>
          <p:nvPr/>
        </p:nvPicPr>
        <p:blipFill>
          <a:blip r:embed="rId3"/>
          <a:stretch>
            <a:fillRect/>
          </a:stretch>
        </p:blipFill>
        <p:spPr>
          <a:xfrm>
            <a:off x="1430214" y="4260147"/>
            <a:ext cx="2304449" cy="2597853"/>
          </a:xfrm>
          <a:prstGeom prst="rect">
            <a:avLst/>
          </a:prstGeom>
        </p:spPr>
      </p:pic>
    </p:spTree>
    <p:extLst>
      <p:ext uri="{BB962C8B-B14F-4D97-AF65-F5344CB8AC3E}">
        <p14:creationId xmlns:p14="http://schemas.microsoft.com/office/powerpoint/2010/main" val="1130847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Scenario </a:t>
            </a:r>
          </a:p>
        </p:txBody>
      </p:sp>
      <p:sp>
        <p:nvSpPr>
          <p:cNvPr id="3" name="Content Placeholder 2"/>
          <p:cNvSpPr>
            <a:spLocks noGrp="1"/>
          </p:cNvSpPr>
          <p:nvPr>
            <p:ph idx="1"/>
          </p:nvPr>
        </p:nvSpPr>
        <p:spPr/>
        <p:txBody>
          <a:bodyPr>
            <a:normAutofit/>
          </a:bodyPr>
          <a:lstStyle/>
          <a:p>
            <a:r>
              <a:rPr lang="en-US" sz="3600" b="1" dirty="0"/>
              <a:t>What would you do?</a:t>
            </a:r>
          </a:p>
          <a:p>
            <a:r>
              <a:rPr lang="en-US" sz="3600" dirty="0"/>
              <a:t>A student tells you that he is considering applying for financial aid using his older sibling’s SSN, who is not attending college. However, he worries that it may affect his sibling. </a:t>
            </a:r>
          </a:p>
          <a:p>
            <a:pPr algn="ctr"/>
            <a:r>
              <a:rPr lang="en-US" sz="3600" dirty="0"/>
              <a:t>How should an </a:t>
            </a:r>
            <a:r>
              <a:rPr lang="en-US" sz="3600" dirty="0">
                <a:solidFill>
                  <a:srgbClr val="00B050"/>
                </a:solidFill>
              </a:rPr>
              <a:t>Ally</a:t>
            </a:r>
            <a:r>
              <a:rPr lang="en-US" sz="3600" dirty="0"/>
              <a:t> handle this situation?</a:t>
            </a:r>
          </a:p>
        </p:txBody>
      </p:sp>
      <p:pic>
        <p:nvPicPr>
          <p:cNvPr id="4" name="Picture 3"/>
          <p:cNvPicPr>
            <a:picLocks noChangeAspect="1"/>
          </p:cNvPicPr>
          <p:nvPr/>
        </p:nvPicPr>
        <p:blipFill>
          <a:blip r:embed="rId2"/>
          <a:stretch>
            <a:fillRect/>
          </a:stretch>
        </p:blipFill>
        <p:spPr>
          <a:xfrm>
            <a:off x="7846742" y="393390"/>
            <a:ext cx="3725437" cy="24836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78345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Scenario</a:t>
            </a:r>
          </a:p>
        </p:txBody>
      </p:sp>
      <p:sp>
        <p:nvSpPr>
          <p:cNvPr id="3" name="Content Placeholder 2"/>
          <p:cNvSpPr>
            <a:spLocks noGrp="1"/>
          </p:cNvSpPr>
          <p:nvPr>
            <p:ph idx="1"/>
          </p:nvPr>
        </p:nvSpPr>
        <p:spPr/>
        <p:txBody>
          <a:bodyPr>
            <a:normAutofit/>
          </a:bodyPr>
          <a:lstStyle/>
          <a:p>
            <a:r>
              <a:rPr lang="en-US" sz="3600" b="1" dirty="0"/>
              <a:t>What would you do?</a:t>
            </a:r>
          </a:p>
          <a:p>
            <a:pPr marL="0" indent="0">
              <a:buNone/>
            </a:pPr>
            <a:r>
              <a:rPr lang="en-US" sz="3600" dirty="0"/>
              <a:t>You observe that one of your student is visibly distraught, depressed. After asking them, they share that they feel like giving up on getting their degrees and exclaim “It’s pointless!”. You then learn one of their family members has been deported.</a:t>
            </a:r>
          </a:p>
          <a:p>
            <a:pPr algn="ctr"/>
            <a:r>
              <a:rPr lang="en-US" sz="3600" dirty="0"/>
              <a:t>How could an </a:t>
            </a:r>
            <a:r>
              <a:rPr lang="en-US" sz="3600" dirty="0">
                <a:solidFill>
                  <a:srgbClr val="00B050"/>
                </a:solidFill>
              </a:rPr>
              <a:t>Ally</a:t>
            </a:r>
            <a:r>
              <a:rPr lang="en-US" sz="3600" dirty="0"/>
              <a:t> respond to the students?</a:t>
            </a:r>
          </a:p>
        </p:txBody>
      </p:sp>
      <p:pic>
        <p:nvPicPr>
          <p:cNvPr id="4" name="Picture 3"/>
          <p:cNvPicPr>
            <a:picLocks noChangeAspect="1"/>
          </p:cNvPicPr>
          <p:nvPr/>
        </p:nvPicPr>
        <p:blipFill>
          <a:blip r:embed="rId2"/>
          <a:stretch>
            <a:fillRect/>
          </a:stretch>
        </p:blipFill>
        <p:spPr>
          <a:xfrm>
            <a:off x="7848600" y="288770"/>
            <a:ext cx="3810000" cy="25336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6429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3699-09AF-436F-93A8-CF156BF33A42}"/>
              </a:ext>
            </a:extLst>
          </p:cNvPr>
          <p:cNvSpPr>
            <a:spLocks noGrp="1"/>
          </p:cNvSpPr>
          <p:nvPr>
            <p:ph type="title"/>
          </p:nvPr>
        </p:nvSpPr>
        <p:spPr/>
        <p:txBody>
          <a:bodyPr/>
          <a:lstStyle/>
          <a:p>
            <a:r>
              <a:rPr lang="en-US" dirty="0"/>
              <a:t>Student Scenario</a:t>
            </a:r>
          </a:p>
        </p:txBody>
      </p:sp>
      <p:sp>
        <p:nvSpPr>
          <p:cNvPr id="3" name="Content Placeholder 2">
            <a:extLst>
              <a:ext uri="{FF2B5EF4-FFF2-40B4-BE49-F238E27FC236}">
                <a16:creationId xmlns:a16="http://schemas.microsoft.com/office/drawing/2014/main" id="{7A5EB7AC-5A27-4C9C-BCF6-917AAB124FF1}"/>
              </a:ext>
            </a:extLst>
          </p:cNvPr>
          <p:cNvSpPr>
            <a:spLocks noGrp="1"/>
          </p:cNvSpPr>
          <p:nvPr>
            <p:ph idx="1"/>
          </p:nvPr>
        </p:nvSpPr>
        <p:spPr/>
        <p:txBody>
          <a:bodyPr>
            <a:normAutofit/>
          </a:bodyPr>
          <a:lstStyle/>
          <a:p>
            <a:r>
              <a:rPr lang="en-US" sz="3200" b="1" dirty="0"/>
              <a:t>What would you do?</a:t>
            </a:r>
          </a:p>
          <a:p>
            <a:pPr marL="0" indent="0">
              <a:buNone/>
            </a:pPr>
            <a:r>
              <a:rPr lang="en-US" sz="3200" dirty="0"/>
              <a:t>A student of yours is struggling with their courses. They share that they must work to help at home. You learn that they believe they are ineligible for financial aid and cannot afford to buy their textbooks or course materials on time. </a:t>
            </a:r>
          </a:p>
          <a:p>
            <a:pPr marL="0" indent="0">
              <a:buNone/>
            </a:pPr>
            <a:r>
              <a:rPr lang="en-US" sz="3200" dirty="0"/>
              <a:t>How could an </a:t>
            </a:r>
            <a:r>
              <a:rPr lang="en-US" sz="3200" dirty="0">
                <a:solidFill>
                  <a:srgbClr val="00B050"/>
                </a:solidFill>
              </a:rPr>
              <a:t>Ally</a:t>
            </a:r>
            <a:r>
              <a:rPr lang="en-US" sz="3200" dirty="0"/>
              <a:t> respond to the students?</a:t>
            </a:r>
          </a:p>
        </p:txBody>
      </p:sp>
      <p:pic>
        <p:nvPicPr>
          <p:cNvPr id="1026" name="Picture 2" descr="Image result for textbook">
            <a:extLst>
              <a:ext uri="{FF2B5EF4-FFF2-40B4-BE49-F238E27FC236}">
                <a16:creationId xmlns:a16="http://schemas.microsoft.com/office/drawing/2014/main" id="{E46D9B75-EA87-4CD5-8E38-5A357D3AD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9649" y="364580"/>
            <a:ext cx="2485048" cy="248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065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Demographic and Terminology</a:t>
            </a:r>
          </a:p>
        </p:txBody>
      </p:sp>
      <p:pic>
        <p:nvPicPr>
          <p:cNvPr id="4" name="Picture 3"/>
          <p:cNvPicPr>
            <a:picLocks noChangeAspect="1"/>
          </p:cNvPicPr>
          <p:nvPr/>
        </p:nvPicPr>
        <p:blipFill>
          <a:blip r:embed="rId2"/>
          <a:stretch>
            <a:fillRect/>
          </a:stretch>
        </p:blipFill>
        <p:spPr>
          <a:xfrm>
            <a:off x="9170474" y="4770264"/>
            <a:ext cx="1851945" cy="2087736"/>
          </a:xfrm>
          <a:prstGeom prst="rect">
            <a:avLst/>
          </a:prstGeom>
        </p:spPr>
      </p:pic>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545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Resources on Campus				</a:t>
            </a:r>
            <a:endParaRPr lang="en-US" dirty="0"/>
          </a:p>
        </p:txBody>
      </p:sp>
      <p:sp>
        <p:nvSpPr>
          <p:cNvPr id="3" name="Text Placeholder 2"/>
          <p:cNvSpPr>
            <a:spLocks noGrp="1"/>
          </p:cNvSpPr>
          <p:nvPr>
            <p:ph type="body" idx="1"/>
          </p:nvPr>
        </p:nvSpPr>
        <p:spPr/>
        <p:txBody>
          <a:bodyPr/>
          <a:lstStyle/>
          <a:p>
            <a:endParaRPr lang="en-US" dirty="0"/>
          </a:p>
        </p:txBody>
      </p:sp>
      <p:grpSp>
        <p:nvGrpSpPr>
          <p:cNvPr id="4" name="Group 2"/>
          <p:cNvGrpSpPr>
            <a:grpSpLocks/>
          </p:cNvGrpSpPr>
          <p:nvPr/>
        </p:nvGrpSpPr>
        <p:grpSpPr bwMode="auto">
          <a:xfrm>
            <a:off x="9129824" y="4664147"/>
            <a:ext cx="1963479" cy="2289545"/>
            <a:chOff x="108393020" y="108154550"/>
            <a:chExt cx="3587982" cy="4044349"/>
          </a:xfrm>
        </p:grpSpPr>
        <p:pic>
          <p:nvPicPr>
            <p:cNvPr id="5" name="Picture 3"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84071" y="108154550"/>
              <a:ext cx="3125177" cy="40443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descr="Image result for butterfly"/>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108393020" y="108865198"/>
              <a:ext cx="3587982" cy="286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WordArt 5"/>
            <p:cNvSpPr>
              <a:spLocks noChangeAspect="1" noChangeArrowheads="1" noChangeShapeType="1" noTextEdit="1"/>
            </p:cNvSpPr>
            <p:nvPr/>
          </p:nvSpPr>
          <p:spPr bwMode="auto">
            <a:xfrm>
              <a:off x="108698276" y="108554811"/>
              <a:ext cx="3100233" cy="3135308"/>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2391571"/>
                </a:avLst>
              </a:prstTxWarp>
            </a:bodyPr>
            <a:lstStyle/>
            <a:p>
              <a:pPr algn="ctr" rtl="0">
                <a:buNone/>
              </a:pPr>
              <a:r>
                <a:rPr lang="en-US" sz="3600" b="1" kern="10" spc="720" dirty="0">
                  <a:ln w="28575" algn="ctr">
                    <a:solidFill>
                      <a:srgbClr val="2F94B6"/>
                    </a:solidFill>
                    <a:round/>
                    <a:headEnd/>
                    <a:tailEnd/>
                  </a:ln>
                  <a:solidFill>
                    <a:srgbClr val="2F94B6"/>
                  </a:solidFill>
                  <a:effectLst/>
                  <a:latin typeface="Bradley Hand ITC" panose="03070402050302030203" pitchFamily="66" charset="0"/>
                </a:rPr>
                <a:t>DREAMERS</a:t>
              </a:r>
            </a:p>
          </p:txBody>
        </p:sp>
        <p:sp>
          <p:nvSpPr>
            <p:cNvPr id="8" name="WordArt 6"/>
            <p:cNvSpPr>
              <a:spLocks noChangeAspect="1" noChangeArrowheads="1" noChangeShapeType="1" noTextEdit="1"/>
            </p:cNvSpPr>
            <p:nvPr/>
          </p:nvSpPr>
          <p:spPr bwMode="auto">
            <a:xfrm>
              <a:off x="109113577" y="110887181"/>
              <a:ext cx="2207989" cy="29148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sz="3600" b="1" kern="10" spc="0">
                  <a:ln w="28575" algn="ctr">
                    <a:solidFill>
                      <a:srgbClr val="5B9BD5"/>
                    </a:solidFill>
                    <a:round/>
                    <a:headEnd/>
                    <a:tailEnd/>
                  </a:ln>
                  <a:solidFill>
                    <a:srgbClr val="2F94B6"/>
                  </a:solidFill>
                  <a:effectLst/>
                  <a:latin typeface="Bradley Hand ITC" panose="03070402050302030203" pitchFamily="66" charset="0"/>
                </a:rPr>
                <a:t>@ LPC</a:t>
              </a:r>
            </a:p>
          </p:txBody>
        </p:sp>
      </p:grpSp>
    </p:spTree>
    <p:extLst>
      <p:ext uri="{BB962C8B-B14F-4D97-AF65-F5344CB8AC3E}">
        <p14:creationId xmlns:p14="http://schemas.microsoft.com/office/powerpoint/2010/main" val="1648754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344" y="609600"/>
            <a:ext cx="9106390" cy="1020726"/>
          </a:xfrm>
        </p:spPr>
        <p:txBody>
          <a:bodyPr>
            <a:noAutofit/>
          </a:bodyPr>
          <a:lstStyle/>
          <a:p>
            <a:r>
              <a:rPr lang="en-US" dirty="0" err="1"/>
              <a:t>DREAMer</a:t>
            </a:r>
            <a:r>
              <a:rPr lang="en-US" dirty="0"/>
              <a:t> Resources @ LPC</a:t>
            </a:r>
          </a:p>
        </p:txBody>
      </p:sp>
      <p:sp>
        <p:nvSpPr>
          <p:cNvPr id="3" name="Content Placeholder 2"/>
          <p:cNvSpPr>
            <a:spLocks noGrp="1"/>
          </p:cNvSpPr>
          <p:nvPr>
            <p:ph idx="1"/>
          </p:nvPr>
        </p:nvSpPr>
        <p:spPr>
          <a:xfrm>
            <a:off x="1070344" y="1850065"/>
            <a:ext cx="9741091" cy="4191299"/>
          </a:xfrm>
        </p:spPr>
        <p:txBody>
          <a:bodyPr>
            <a:normAutofit/>
          </a:bodyPr>
          <a:lstStyle/>
          <a:p>
            <a:pPr>
              <a:buFont typeface="Wingdings" panose="05000000000000000000" pitchFamily="2" charset="2"/>
              <a:buChar char="q"/>
            </a:pPr>
            <a:r>
              <a:rPr lang="en-US" sz="2800" dirty="0">
                <a:hlinkClick r:id="rId3"/>
              </a:rPr>
              <a:t>Dreamers @ LPC website</a:t>
            </a:r>
            <a:r>
              <a:rPr lang="en-US" sz="2800" dirty="0"/>
              <a:t>. Start here!</a:t>
            </a:r>
          </a:p>
          <a:p>
            <a:pPr>
              <a:buFont typeface="Wingdings" panose="05000000000000000000" pitchFamily="2" charset="2"/>
              <a:buChar char="q"/>
            </a:pPr>
            <a:r>
              <a:rPr lang="en-US" sz="2800" dirty="0" err="1"/>
              <a:t>UndocuAlly</a:t>
            </a:r>
            <a:r>
              <a:rPr lang="en-US" sz="2800" dirty="0"/>
              <a:t> Pamphlet (coming soon)</a:t>
            </a:r>
          </a:p>
          <a:p>
            <a:pPr>
              <a:buFont typeface="Wingdings" panose="05000000000000000000" pitchFamily="2" charset="2"/>
              <a:buChar char="q"/>
            </a:pPr>
            <a:r>
              <a:rPr lang="en-US" sz="2800" dirty="0"/>
              <a:t>Student Health and Wellness Center, #1701</a:t>
            </a:r>
          </a:p>
          <a:p>
            <a:pPr>
              <a:buFont typeface="Wingdings" panose="05000000000000000000" pitchFamily="2" charset="2"/>
              <a:buChar char="q"/>
            </a:pPr>
            <a:r>
              <a:rPr lang="en-US" sz="2800" dirty="0"/>
              <a:t>Counseling Office, 1</a:t>
            </a:r>
            <a:r>
              <a:rPr lang="en-US" sz="2800" baseline="30000" dirty="0"/>
              <a:t>st</a:t>
            </a:r>
            <a:r>
              <a:rPr lang="en-US" sz="2800" dirty="0"/>
              <a:t> Floor, bldg. 1600</a:t>
            </a:r>
          </a:p>
          <a:p>
            <a:pPr>
              <a:buFont typeface="Wingdings" panose="05000000000000000000" pitchFamily="2" charset="2"/>
              <a:buChar char="q"/>
            </a:pPr>
            <a:r>
              <a:rPr lang="en-US" sz="2800" dirty="0"/>
              <a:t>EOPS, #1668</a:t>
            </a:r>
          </a:p>
        </p:txBody>
      </p:sp>
      <p:pic>
        <p:nvPicPr>
          <p:cNvPr id="5" name="Picture 4"/>
          <p:cNvPicPr>
            <a:picLocks noChangeAspect="1"/>
          </p:cNvPicPr>
          <p:nvPr/>
        </p:nvPicPr>
        <p:blipFill>
          <a:blip r:embed="rId4"/>
          <a:stretch>
            <a:fillRect/>
          </a:stretch>
        </p:blipFill>
        <p:spPr>
          <a:xfrm>
            <a:off x="8185190" y="675088"/>
            <a:ext cx="3590476" cy="4047619"/>
          </a:xfrm>
          <a:prstGeom prst="rect">
            <a:avLst/>
          </a:prstGeom>
        </p:spPr>
      </p:pic>
    </p:spTree>
    <p:extLst>
      <p:ext uri="{BB962C8B-B14F-4D97-AF65-F5344CB8AC3E}">
        <p14:creationId xmlns:p14="http://schemas.microsoft.com/office/powerpoint/2010/main" val="3589147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344" y="609600"/>
            <a:ext cx="9106390" cy="1020726"/>
          </a:xfrm>
        </p:spPr>
        <p:txBody>
          <a:bodyPr>
            <a:noAutofit/>
          </a:bodyPr>
          <a:lstStyle/>
          <a:p>
            <a:r>
              <a:rPr lang="en-US" dirty="0" err="1"/>
              <a:t>DREAMer</a:t>
            </a:r>
            <a:r>
              <a:rPr lang="en-US" dirty="0"/>
              <a:t> Resources @ LPC</a:t>
            </a:r>
          </a:p>
        </p:txBody>
      </p:sp>
      <p:sp>
        <p:nvSpPr>
          <p:cNvPr id="3" name="Content Placeholder 2"/>
          <p:cNvSpPr>
            <a:spLocks noGrp="1"/>
          </p:cNvSpPr>
          <p:nvPr>
            <p:ph idx="1"/>
          </p:nvPr>
        </p:nvSpPr>
        <p:spPr>
          <a:xfrm>
            <a:off x="1070344" y="1850065"/>
            <a:ext cx="9741091" cy="4191299"/>
          </a:xfrm>
        </p:spPr>
        <p:txBody>
          <a:bodyPr>
            <a:normAutofit/>
          </a:bodyPr>
          <a:lstStyle/>
          <a:p>
            <a:pPr>
              <a:buFont typeface="Wingdings" panose="05000000000000000000" pitchFamily="2" charset="2"/>
              <a:buChar char="q"/>
            </a:pPr>
            <a:r>
              <a:rPr lang="en-US" sz="3200" dirty="0"/>
              <a:t>Additional Support Programs/Learning Communities</a:t>
            </a:r>
          </a:p>
          <a:p>
            <a:pPr lvl="1">
              <a:buFont typeface="Wingdings" panose="05000000000000000000" pitchFamily="2" charset="2"/>
              <a:buChar char="§"/>
            </a:pPr>
            <a:r>
              <a:rPr lang="en-US" sz="2400" dirty="0"/>
              <a:t>DSPS/Disability Resource Center, #1615</a:t>
            </a:r>
          </a:p>
          <a:p>
            <a:pPr lvl="1">
              <a:buFont typeface="Wingdings" panose="05000000000000000000" pitchFamily="2" charset="2"/>
              <a:buChar char="§"/>
            </a:pPr>
            <a:r>
              <a:rPr lang="en-US" sz="2400" dirty="0"/>
              <a:t>Veteran’s Resource Center, #1310</a:t>
            </a:r>
          </a:p>
          <a:p>
            <a:pPr lvl="1">
              <a:buFont typeface="Wingdings" panose="05000000000000000000" pitchFamily="2" charset="2"/>
              <a:buChar char="§"/>
            </a:pPr>
            <a:r>
              <a:rPr lang="en-US" sz="2400" dirty="0"/>
              <a:t>Tutorial Center, # 2401</a:t>
            </a:r>
          </a:p>
          <a:p>
            <a:pPr lvl="1">
              <a:buFont typeface="Wingdings" panose="05000000000000000000" pitchFamily="2" charset="2"/>
              <a:buChar char="§"/>
            </a:pPr>
            <a:r>
              <a:rPr lang="en-US" sz="2400" dirty="0"/>
              <a:t>Puente</a:t>
            </a:r>
          </a:p>
          <a:p>
            <a:pPr lvl="1">
              <a:buFont typeface="Wingdings" panose="05000000000000000000" pitchFamily="2" charset="2"/>
              <a:buChar char="§"/>
            </a:pPr>
            <a:r>
              <a:rPr lang="en-US" sz="2400" dirty="0" err="1"/>
              <a:t>Umoja</a:t>
            </a:r>
            <a:endParaRPr lang="en-US" sz="2400" dirty="0"/>
          </a:p>
          <a:p>
            <a:pPr lvl="1">
              <a:buFont typeface="Wingdings" panose="05000000000000000000" pitchFamily="2" charset="2"/>
              <a:buChar char="§"/>
            </a:pPr>
            <a:r>
              <a:rPr lang="en-US" sz="2400" dirty="0"/>
              <a:t>HSI “Gateway to Success”</a:t>
            </a:r>
          </a:p>
          <a:p>
            <a:pPr lvl="1">
              <a:buFont typeface="Wingdings" panose="05000000000000000000" pitchFamily="2" charset="2"/>
              <a:buChar char="q"/>
            </a:pPr>
            <a:endParaRPr lang="en-US" sz="1400" dirty="0"/>
          </a:p>
        </p:txBody>
      </p:sp>
      <p:pic>
        <p:nvPicPr>
          <p:cNvPr id="4" name="Picture 3"/>
          <p:cNvPicPr>
            <a:picLocks noChangeAspect="1"/>
          </p:cNvPicPr>
          <p:nvPr/>
        </p:nvPicPr>
        <p:blipFill>
          <a:blip r:embed="rId3"/>
          <a:stretch>
            <a:fillRect/>
          </a:stretch>
        </p:blipFill>
        <p:spPr>
          <a:xfrm>
            <a:off x="9005556" y="2818735"/>
            <a:ext cx="2800350" cy="2000250"/>
          </a:xfrm>
          <a:prstGeom prst="rect">
            <a:avLst/>
          </a:prstGeom>
        </p:spPr>
      </p:pic>
      <p:pic>
        <p:nvPicPr>
          <p:cNvPr id="5" name="Picture 4"/>
          <p:cNvPicPr>
            <a:picLocks noChangeAspect="1"/>
          </p:cNvPicPr>
          <p:nvPr/>
        </p:nvPicPr>
        <p:blipFill rotWithShape="1">
          <a:blip r:embed="rId4"/>
          <a:srcRect l="61946"/>
          <a:stretch/>
        </p:blipFill>
        <p:spPr>
          <a:xfrm>
            <a:off x="5358809" y="4418714"/>
            <a:ext cx="3048332" cy="1905000"/>
          </a:xfrm>
          <a:prstGeom prst="rect">
            <a:avLst/>
          </a:prstGeom>
        </p:spPr>
      </p:pic>
      <p:pic>
        <p:nvPicPr>
          <p:cNvPr id="6" name="Picture 5"/>
          <p:cNvPicPr>
            <a:picLocks noChangeAspect="1"/>
          </p:cNvPicPr>
          <p:nvPr/>
        </p:nvPicPr>
        <p:blipFill>
          <a:blip r:embed="rId5"/>
          <a:stretch>
            <a:fillRect/>
          </a:stretch>
        </p:blipFill>
        <p:spPr>
          <a:xfrm>
            <a:off x="1334164" y="4818985"/>
            <a:ext cx="2647950" cy="1695450"/>
          </a:xfrm>
          <a:prstGeom prst="rect">
            <a:avLst/>
          </a:prstGeom>
        </p:spPr>
      </p:pic>
    </p:spTree>
    <p:extLst>
      <p:ext uri="{BB962C8B-B14F-4D97-AF65-F5344CB8AC3E}">
        <p14:creationId xmlns:p14="http://schemas.microsoft.com/office/powerpoint/2010/main" val="2743853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39762"/>
          </a:xfrm>
        </p:spPr>
        <p:txBody>
          <a:bodyPr>
            <a:normAutofit fontScale="90000"/>
          </a:bodyPr>
          <a:lstStyle/>
          <a:p>
            <a:r>
              <a:rPr lang="en-US" dirty="0"/>
              <a:t>Go to: https://dream.csac.ca.gov</a:t>
            </a:r>
          </a:p>
        </p:txBody>
      </p:sp>
      <p:pic>
        <p:nvPicPr>
          <p:cNvPr id="4" name="Picture 3"/>
          <p:cNvPicPr>
            <a:picLocks noChangeAspect="1"/>
          </p:cNvPicPr>
          <p:nvPr/>
        </p:nvPicPr>
        <p:blipFill>
          <a:blip r:embed="rId3"/>
          <a:stretch>
            <a:fillRect/>
          </a:stretch>
        </p:blipFill>
        <p:spPr>
          <a:xfrm>
            <a:off x="2486025" y="639762"/>
            <a:ext cx="7724775" cy="5686425"/>
          </a:xfrm>
          <a:prstGeom prst="rect">
            <a:avLst/>
          </a:prstGeom>
        </p:spPr>
      </p:pic>
    </p:spTree>
    <p:extLst>
      <p:ext uri="{BB962C8B-B14F-4D97-AF65-F5344CB8AC3E}">
        <p14:creationId xmlns:p14="http://schemas.microsoft.com/office/powerpoint/2010/main" val="3420131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C816-941A-487D-A7FC-E78A378EA8D2}"/>
              </a:ext>
            </a:extLst>
          </p:cNvPr>
          <p:cNvSpPr>
            <a:spLocks noGrp="1"/>
          </p:cNvSpPr>
          <p:nvPr>
            <p:ph type="title"/>
          </p:nvPr>
        </p:nvSpPr>
        <p:spPr/>
        <p:txBody>
          <a:bodyPr/>
          <a:lstStyle/>
          <a:p>
            <a:r>
              <a:rPr lang="en-US" dirty="0"/>
              <a:t>On campus Resources</a:t>
            </a:r>
          </a:p>
        </p:txBody>
      </p:sp>
      <p:sp>
        <p:nvSpPr>
          <p:cNvPr id="3" name="Content Placeholder 2">
            <a:extLst>
              <a:ext uri="{FF2B5EF4-FFF2-40B4-BE49-F238E27FC236}">
                <a16:creationId xmlns:a16="http://schemas.microsoft.com/office/drawing/2014/main" id="{2D3559E7-DEAF-46C3-A564-DCD83E08C46C}"/>
              </a:ext>
            </a:extLst>
          </p:cNvPr>
          <p:cNvSpPr>
            <a:spLocks noGrp="1"/>
          </p:cNvSpPr>
          <p:nvPr>
            <p:ph idx="1"/>
          </p:nvPr>
        </p:nvSpPr>
        <p:spPr/>
        <p:txBody>
          <a:bodyPr/>
          <a:lstStyle/>
          <a:p>
            <a:pPr>
              <a:buFont typeface="Wingdings" panose="05000000000000000000" pitchFamily="2" charset="2"/>
              <a:buChar char="q"/>
            </a:pPr>
            <a:r>
              <a:rPr lang="en-US" sz="2400" dirty="0"/>
              <a:t>Food Pantry</a:t>
            </a:r>
          </a:p>
          <a:p>
            <a:pPr>
              <a:buFont typeface="Wingdings" panose="05000000000000000000" pitchFamily="2" charset="2"/>
              <a:buChar char="q"/>
            </a:pPr>
            <a:r>
              <a:rPr lang="en-US" sz="2400" dirty="0"/>
              <a:t>Transportation</a:t>
            </a:r>
          </a:p>
          <a:p>
            <a:pPr>
              <a:buFont typeface="Wingdings" panose="05000000000000000000" pitchFamily="2" charset="2"/>
              <a:buChar char="q"/>
            </a:pPr>
            <a:r>
              <a:rPr lang="en-US" sz="2400" dirty="0"/>
              <a:t>Textbooks</a:t>
            </a:r>
          </a:p>
          <a:p>
            <a:pPr>
              <a:buFont typeface="Wingdings" panose="05000000000000000000" pitchFamily="2" charset="2"/>
              <a:buChar char="q"/>
            </a:pPr>
            <a:r>
              <a:rPr lang="en-US" sz="2400" dirty="0"/>
              <a:t>The Market</a:t>
            </a:r>
          </a:p>
          <a:p>
            <a:pPr>
              <a:buFont typeface="Wingdings" panose="05000000000000000000" pitchFamily="2" charset="2"/>
              <a:buChar char="q"/>
            </a:pPr>
            <a:r>
              <a:rPr lang="en-US" sz="2400" dirty="0"/>
              <a:t>In the future we hope to include reduced or free printing, free or reduced calculator rentals, </a:t>
            </a:r>
            <a:r>
              <a:rPr lang="en-US" sz="2400" dirty="0" err="1"/>
              <a:t>ect</a:t>
            </a:r>
            <a:r>
              <a:rPr lang="en-US" sz="2400" dirty="0"/>
              <a:t>.</a:t>
            </a:r>
          </a:p>
          <a:p>
            <a:pPr>
              <a:buFont typeface="Wingdings" panose="05000000000000000000" pitchFamily="2" charset="2"/>
              <a:buChar char="q"/>
            </a:pPr>
            <a:r>
              <a:rPr lang="en-US" sz="2400" dirty="0"/>
              <a:t>All of this information will be included on our Pamphlet.</a:t>
            </a:r>
          </a:p>
        </p:txBody>
      </p:sp>
    </p:spTree>
    <p:extLst>
      <p:ext uri="{BB962C8B-B14F-4D97-AF65-F5344CB8AC3E}">
        <p14:creationId xmlns:p14="http://schemas.microsoft.com/office/powerpoint/2010/main" val="2560459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 your rights</a:t>
            </a:r>
          </a:p>
        </p:txBody>
      </p:sp>
      <p:sp>
        <p:nvSpPr>
          <p:cNvPr id="3" name="Content Placeholder 2"/>
          <p:cNvSpPr>
            <a:spLocks noGrp="1"/>
          </p:cNvSpPr>
          <p:nvPr>
            <p:ph sz="half" idx="1"/>
          </p:nvPr>
        </p:nvSpPr>
        <p:spPr/>
        <p:txBody>
          <a:bodyPr/>
          <a:lstStyle/>
          <a:p>
            <a:endParaRPr lang="en-US" dirty="0"/>
          </a:p>
          <a:p>
            <a:r>
              <a:rPr lang="en-US" dirty="0"/>
              <a:t>United We Dream – </a:t>
            </a:r>
            <a:r>
              <a:rPr lang="en-US" dirty="0">
                <a:hlinkClick r:id="rId2"/>
              </a:rPr>
              <a:t>Know Your Power</a:t>
            </a:r>
            <a:endParaRPr lang="en-US" dirty="0"/>
          </a:p>
        </p:txBody>
      </p:sp>
      <p:sp>
        <p:nvSpPr>
          <p:cNvPr id="9" name="Content Placeholder 8"/>
          <p:cNvSpPr>
            <a:spLocks noGrp="1"/>
          </p:cNvSpPr>
          <p:nvPr>
            <p:ph sz="half" idx="2"/>
          </p:nvPr>
        </p:nvSpPr>
        <p:spPr/>
        <p:txBody>
          <a:bodyPr/>
          <a:lstStyle/>
          <a:p>
            <a:endParaRPr lang="en-US"/>
          </a:p>
        </p:txBody>
      </p:sp>
      <p:pic>
        <p:nvPicPr>
          <p:cNvPr id="12294" name="Picture 6" descr="https://unitedwedream.org/wp-content/uploads/2018/06/UWD_KYR2_ENG_HOME_DE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468" y="232180"/>
            <a:ext cx="4969318" cy="643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95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 Your Rights</a:t>
            </a:r>
          </a:p>
        </p:txBody>
      </p:sp>
      <p:sp>
        <p:nvSpPr>
          <p:cNvPr id="3" name="Content Placeholder 2"/>
          <p:cNvSpPr>
            <a:spLocks noGrp="1"/>
          </p:cNvSpPr>
          <p:nvPr>
            <p:ph sz="half" idx="1"/>
          </p:nvPr>
        </p:nvSpPr>
        <p:spPr/>
        <p:txBody>
          <a:bodyPr/>
          <a:lstStyle/>
          <a:p>
            <a:endParaRPr lang="en-US" dirty="0"/>
          </a:p>
          <a:p>
            <a:r>
              <a:rPr lang="en-US" dirty="0"/>
              <a:t>United We Dream – </a:t>
            </a:r>
            <a:r>
              <a:rPr lang="en-US" dirty="0">
                <a:hlinkClick r:id="rId2"/>
              </a:rPr>
              <a:t>Know Your Power</a:t>
            </a:r>
            <a:endParaRPr lang="en-US" dirty="0"/>
          </a:p>
        </p:txBody>
      </p:sp>
      <p:pic>
        <p:nvPicPr>
          <p:cNvPr id="5" name="Content Placeholder 4"/>
          <p:cNvPicPr>
            <a:picLocks noGrp="1" noChangeAspect="1"/>
          </p:cNvPicPr>
          <p:nvPr>
            <p:ph sz="half" idx="2"/>
          </p:nvPr>
        </p:nvPicPr>
        <p:blipFill>
          <a:blip r:embed="rId3"/>
          <a:stretch>
            <a:fillRect/>
          </a:stretch>
        </p:blipFill>
        <p:spPr>
          <a:xfrm>
            <a:off x="6919920" y="269358"/>
            <a:ext cx="4839690" cy="6264711"/>
          </a:xfrm>
          <a:prstGeom prst="rect">
            <a:avLst/>
          </a:prstGeom>
        </p:spPr>
      </p:pic>
    </p:spTree>
    <p:extLst>
      <p:ext uri="{BB962C8B-B14F-4D97-AF65-F5344CB8AC3E}">
        <p14:creationId xmlns:p14="http://schemas.microsoft.com/office/powerpoint/2010/main" val="3688211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Resources</a:t>
            </a:r>
          </a:p>
        </p:txBody>
      </p:sp>
      <p:sp>
        <p:nvSpPr>
          <p:cNvPr id="5" name="Content Placeholder 4"/>
          <p:cNvSpPr>
            <a:spLocks noGrp="1"/>
          </p:cNvSpPr>
          <p:nvPr>
            <p:ph idx="1"/>
          </p:nvPr>
        </p:nvSpPr>
        <p:spPr/>
        <p:txBody>
          <a:bodyPr>
            <a:normAutofit fontScale="92500" lnSpcReduction="20000"/>
          </a:bodyPr>
          <a:lstStyle/>
          <a:p>
            <a:pPr>
              <a:buFont typeface="Wingdings" panose="05000000000000000000" pitchFamily="2" charset="2"/>
              <a:buChar char="q"/>
            </a:pPr>
            <a:r>
              <a:rPr lang="en-US" sz="3200" dirty="0"/>
              <a:t>California Community College Chancellor’s Office</a:t>
            </a:r>
          </a:p>
          <a:p>
            <a:pPr lvl="1">
              <a:buFont typeface="Wingdings" panose="05000000000000000000" pitchFamily="2" charset="2"/>
              <a:buChar char="§"/>
            </a:pPr>
            <a:r>
              <a:rPr lang="en-US" sz="2800" dirty="0">
                <a:hlinkClick r:id="rId2"/>
              </a:rPr>
              <a:t>Resources for Undocumented Students</a:t>
            </a:r>
            <a:endParaRPr lang="en-US" sz="2800" dirty="0"/>
          </a:p>
          <a:p>
            <a:pPr>
              <a:buFont typeface="Wingdings" panose="05000000000000000000" pitchFamily="2" charset="2"/>
              <a:buChar char="q"/>
            </a:pPr>
            <a:r>
              <a:rPr lang="en-US" sz="3200" dirty="0"/>
              <a:t>California Department of Social Services</a:t>
            </a:r>
            <a:endParaRPr lang="en-US" sz="3200" dirty="0">
              <a:hlinkClick r:id="rId3"/>
            </a:endParaRPr>
          </a:p>
          <a:p>
            <a:pPr lvl="1">
              <a:buFont typeface="Wingdings" panose="05000000000000000000" pitchFamily="2" charset="2"/>
              <a:buChar char="§"/>
            </a:pPr>
            <a:r>
              <a:rPr lang="en-US" sz="2800" dirty="0">
                <a:hlinkClick r:id="rId3"/>
              </a:rPr>
              <a:t>List of vetted legal aid services</a:t>
            </a:r>
            <a:endParaRPr lang="en-US" sz="2800" dirty="0"/>
          </a:p>
          <a:p>
            <a:pPr lvl="1">
              <a:buFont typeface="Wingdings" panose="05000000000000000000" pitchFamily="2" charset="2"/>
              <a:buChar char="§"/>
            </a:pPr>
            <a:r>
              <a:rPr lang="en-US" sz="2800" dirty="0"/>
              <a:t>Immigration services include the following six service categories:  (1) Services to Assist Applicants seeking Deferred Action for Childhood Arrivals (DACA); (2) Services to Assist Applicants seeking Naturalization; (3) Services to Assist Applicants seeking Other Immigration Remedies; (4) Legal Training and Technical Assistance Services; (5) Education and Outreach Activities; and (6) Services to Assist Individuals with Removal Defense.</a:t>
            </a:r>
          </a:p>
        </p:txBody>
      </p:sp>
    </p:spTree>
    <p:extLst>
      <p:ext uri="{BB962C8B-B14F-4D97-AF65-F5344CB8AC3E}">
        <p14:creationId xmlns:p14="http://schemas.microsoft.com/office/powerpoint/2010/main" val="1359226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resources</a:t>
            </a:r>
          </a:p>
        </p:txBody>
      </p:sp>
      <p:sp>
        <p:nvSpPr>
          <p:cNvPr id="3" name="Content Placeholder 2"/>
          <p:cNvSpPr>
            <a:spLocks noGrp="1"/>
          </p:cNvSpPr>
          <p:nvPr>
            <p:ph idx="1"/>
          </p:nvPr>
        </p:nvSpPr>
        <p:spPr>
          <a:xfrm>
            <a:off x="1024128" y="2084832"/>
            <a:ext cx="9720071" cy="4224528"/>
          </a:xfrm>
        </p:spPr>
        <p:txBody>
          <a:bodyPr>
            <a:normAutofit/>
          </a:bodyPr>
          <a:lstStyle/>
          <a:p>
            <a:r>
              <a:rPr lang="en-US" sz="2800" dirty="0">
                <a:hlinkClick r:id="rId2"/>
              </a:rPr>
              <a:t>Immigrants Rising</a:t>
            </a:r>
            <a:endParaRPr lang="en-US" sz="2800" dirty="0"/>
          </a:p>
          <a:p>
            <a:r>
              <a:rPr lang="en-US" sz="2800" dirty="0">
                <a:hlinkClick r:id="rId3"/>
              </a:rPr>
              <a:t>United We Dream</a:t>
            </a:r>
            <a:endParaRPr lang="en-US" sz="2800" dirty="0"/>
          </a:p>
          <a:p>
            <a:r>
              <a:rPr lang="en-US" sz="2800" dirty="0">
                <a:hlinkClick r:id="rId4"/>
              </a:rPr>
              <a:t>National Immigration Law Center</a:t>
            </a:r>
            <a:endParaRPr lang="en-US" sz="2800" dirty="0"/>
          </a:p>
          <a:p>
            <a:endParaRPr lang="en-US" sz="2800" dirty="0"/>
          </a:p>
          <a:p>
            <a:endParaRPr lang="en-US" sz="2800" dirty="0"/>
          </a:p>
        </p:txBody>
      </p:sp>
      <p:pic>
        <p:nvPicPr>
          <p:cNvPr id="4" name="Picture 3"/>
          <p:cNvPicPr>
            <a:picLocks noChangeAspect="1"/>
          </p:cNvPicPr>
          <p:nvPr/>
        </p:nvPicPr>
        <p:blipFill>
          <a:blip r:embed="rId5"/>
          <a:stretch>
            <a:fillRect/>
          </a:stretch>
        </p:blipFill>
        <p:spPr>
          <a:xfrm>
            <a:off x="4375299" y="4272516"/>
            <a:ext cx="4245934" cy="2297651"/>
          </a:xfrm>
          <a:prstGeom prst="rect">
            <a:avLst/>
          </a:prstGeom>
        </p:spPr>
      </p:pic>
      <p:pic>
        <p:nvPicPr>
          <p:cNvPr id="5" name="Picture 4"/>
          <p:cNvPicPr>
            <a:picLocks noChangeAspect="1"/>
          </p:cNvPicPr>
          <p:nvPr/>
        </p:nvPicPr>
        <p:blipFill rotWithShape="1">
          <a:blip r:embed="rId6"/>
          <a:srcRect l="-2192" t="6849" r="2192" b="20800"/>
          <a:stretch/>
        </p:blipFill>
        <p:spPr>
          <a:xfrm>
            <a:off x="68966" y="4287545"/>
            <a:ext cx="3881178" cy="2021815"/>
          </a:xfrm>
          <a:prstGeom prst="rect">
            <a:avLst/>
          </a:prstGeom>
        </p:spPr>
      </p:pic>
      <p:pic>
        <p:nvPicPr>
          <p:cNvPr id="6" name="Picture 5"/>
          <p:cNvPicPr>
            <a:picLocks noChangeAspect="1"/>
          </p:cNvPicPr>
          <p:nvPr/>
        </p:nvPicPr>
        <p:blipFill>
          <a:blip r:embed="rId7"/>
          <a:stretch>
            <a:fillRect/>
          </a:stretch>
        </p:blipFill>
        <p:spPr>
          <a:xfrm>
            <a:off x="9163568" y="4105186"/>
            <a:ext cx="2464981" cy="2464981"/>
          </a:xfrm>
          <a:prstGeom prst="rect">
            <a:avLst/>
          </a:prstGeom>
        </p:spPr>
      </p:pic>
    </p:spTree>
    <p:extLst>
      <p:ext uri="{BB962C8B-B14F-4D97-AF65-F5344CB8AC3E}">
        <p14:creationId xmlns:p14="http://schemas.microsoft.com/office/powerpoint/2010/main" val="3832970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normAutofit/>
          </a:bodyPr>
          <a:lstStyle/>
          <a:p>
            <a:pPr algn="ctr"/>
            <a:r>
              <a:rPr lang="en-US" sz="4800" dirty="0"/>
              <a:t>Thank you for attending!</a:t>
            </a:r>
          </a:p>
          <a:p>
            <a:pPr algn="ctr"/>
            <a:r>
              <a:rPr lang="en-US" sz="4800" dirty="0" err="1"/>
              <a:t>UndocuAlly</a:t>
            </a:r>
            <a:r>
              <a:rPr lang="en-US" sz="4800" dirty="0"/>
              <a:t> Task Force meetings: </a:t>
            </a:r>
          </a:p>
          <a:p>
            <a:pPr algn="ctr"/>
            <a:r>
              <a:rPr lang="en-US" sz="4800" dirty="0"/>
              <a:t>1</a:t>
            </a:r>
            <a:r>
              <a:rPr lang="en-US" sz="4800" baseline="30000" dirty="0"/>
              <a:t>st</a:t>
            </a:r>
            <a:r>
              <a:rPr lang="en-US" sz="4800" dirty="0"/>
              <a:t> Thursday of every month</a:t>
            </a:r>
          </a:p>
          <a:p>
            <a:pPr algn="ctr"/>
            <a:r>
              <a:rPr lang="en-US" sz="4800" dirty="0"/>
              <a:t>2:00 – 4:00 pm</a:t>
            </a:r>
          </a:p>
        </p:txBody>
      </p:sp>
      <p:pic>
        <p:nvPicPr>
          <p:cNvPr id="5" name="Picture 4"/>
          <p:cNvPicPr>
            <a:picLocks noChangeAspect="1"/>
          </p:cNvPicPr>
          <p:nvPr/>
        </p:nvPicPr>
        <p:blipFill>
          <a:blip r:embed="rId2"/>
          <a:stretch>
            <a:fillRect/>
          </a:stretch>
        </p:blipFill>
        <p:spPr>
          <a:xfrm>
            <a:off x="9377915" y="226680"/>
            <a:ext cx="2419015" cy="2727006"/>
          </a:xfrm>
          <a:prstGeom prst="rect">
            <a:avLst/>
          </a:prstGeom>
        </p:spPr>
      </p:pic>
    </p:spTree>
    <p:extLst>
      <p:ext uri="{BB962C8B-B14F-4D97-AF65-F5344CB8AC3E}">
        <p14:creationId xmlns:p14="http://schemas.microsoft.com/office/powerpoint/2010/main" val="1071527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undocumented</a:t>
            </a:r>
          </a:p>
        </p:txBody>
      </p:sp>
      <p:sp>
        <p:nvSpPr>
          <p:cNvPr id="3" name="Content Placeholder 2"/>
          <p:cNvSpPr>
            <a:spLocks noGrp="1"/>
          </p:cNvSpPr>
          <p:nvPr>
            <p:ph idx="1"/>
          </p:nvPr>
        </p:nvSpPr>
        <p:spPr/>
        <p:txBody>
          <a:bodyPr>
            <a:normAutofit fontScale="70000" lnSpcReduction="20000"/>
          </a:bodyPr>
          <a:lstStyle/>
          <a:p>
            <a:r>
              <a:rPr lang="en-US" sz="4600" dirty="0">
                <a:solidFill>
                  <a:schemeClr val="tx1">
                    <a:lumMod val="75000"/>
                    <a:lumOff val="25000"/>
                  </a:schemeClr>
                </a:solidFill>
              </a:rPr>
              <a:t>The term </a:t>
            </a:r>
            <a:r>
              <a:rPr lang="en-US" sz="5100" b="1" dirty="0">
                <a:solidFill>
                  <a:srgbClr val="3D6FEB"/>
                </a:solidFill>
              </a:rPr>
              <a:t>‘undocumented immigrant’ </a:t>
            </a:r>
            <a:r>
              <a:rPr lang="en-US" sz="4600" dirty="0">
                <a:solidFill>
                  <a:schemeClr val="tx1">
                    <a:lumMod val="75000"/>
                    <a:lumOff val="25000"/>
                  </a:schemeClr>
                </a:solidFill>
              </a:rPr>
              <a:t>refers to anyone residing in any given country without legal documentation. </a:t>
            </a:r>
          </a:p>
          <a:p>
            <a:r>
              <a:rPr lang="en-US" sz="4600" dirty="0">
                <a:solidFill>
                  <a:schemeClr val="tx1">
                    <a:lumMod val="75000"/>
                    <a:lumOff val="25000"/>
                  </a:schemeClr>
                </a:solidFill>
              </a:rPr>
              <a:t>It includes people who entered the U.S. without inspection and proper permission from the government, and those who entered with a legal visa that is no longer valid. </a:t>
            </a:r>
          </a:p>
          <a:p>
            <a:endParaRPr lang="en-US" dirty="0"/>
          </a:p>
          <a:p>
            <a:endParaRPr lang="en-US" dirty="0"/>
          </a:p>
          <a:p>
            <a:endParaRPr lang="en-US" dirty="0"/>
          </a:p>
          <a:p>
            <a:pPr marL="0" indent="0">
              <a:buNone/>
            </a:pPr>
            <a:endParaRPr lang="en-US" dirty="0"/>
          </a:p>
          <a:p>
            <a:pPr marL="0" indent="0">
              <a:buNone/>
            </a:pPr>
            <a:r>
              <a:rPr lang="en-US" dirty="0"/>
              <a:t>*Source: </a:t>
            </a:r>
            <a:r>
              <a:rPr lang="en-US" dirty="0" err="1"/>
              <a:t>Immingrants</a:t>
            </a:r>
            <a:r>
              <a:rPr lang="en-US" dirty="0"/>
              <a:t> Rising</a:t>
            </a:r>
          </a:p>
        </p:txBody>
      </p:sp>
    </p:spTree>
    <p:extLst>
      <p:ext uri="{BB962C8B-B14F-4D97-AF65-F5344CB8AC3E}">
        <p14:creationId xmlns:p14="http://schemas.microsoft.com/office/powerpoint/2010/main" val="579761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does it mean to be undocumented?</a:t>
            </a:r>
          </a:p>
        </p:txBody>
      </p:sp>
      <p:sp>
        <p:nvSpPr>
          <p:cNvPr id="3" name="Content Placeholder 2"/>
          <p:cNvSpPr>
            <a:spLocks noGrp="1"/>
          </p:cNvSpPr>
          <p:nvPr>
            <p:ph idx="1"/>
          </p:nvPr>
        </p:nvSpPr>
        <p:spPr>
          <a:xfrm>
            <a:off x="1024128" y="1963479"/>
            <a:ext cx="9720071" cy="4345881"/>
          </a:xfrm>
        </p:spPr>
        <p:txBody>
          <a:bodyPr>
            <a:normAutofit fontScale="92500" lnSpcReduction="10000"/>
          </a:bodyPr>
          <a:lstStyle/>
          <a:p>
            <a:r>
              <a:rPr lang="en-US" sz="3000" dirty="0"/>
              <a:t>For undocumented immigrants living in the United States:</a:t>
            </a:r>
          </a:p>
          <a:p>
            <a:pPr lvl="1">
              <a:buFont typeface="Wingdings" panose="05000000000000000000" pitchFamily="2" charset="2"/>
              <a:buChar char="§"/>
            </a:pPr>
            <a:r>
              <a:rPr lang="en-US" sz="3000" dirty="0"/>
              <a:t>no permanent social security number, </a:t>
            </a:r>
          </a:p>
          <a:p>
            <a:pPr lvl="1">
              <a:buFont typeface="Wingdings" panose="05000000000000000000" pitchFamily="2" charset="2"/>
              <a:buChar char="§"/>
            </a:pPr>
            <a:r>
              <a:rPr lang="en-US" sz="3000" dirty="0"/>
              <a:t>cannot work legally, </a:t>
            </a:r>
          </a:p>
          <a:p>
            <a:pPr lvl="1">
              <a:buFont typeface="Wingdings" panose="05000000000000000000" pitchFamily="2" charset="2"/>
              <a:buChar char="§"/>
            </a:pPr>
            <a:r>
              <a:rPr lang="en-US" sz="3000" dirty="0"/>
              <a:t>may not be able to have a driver’s license, </a:t>
            </a:r>
          </a:p>
          <a:p>
            <a:pPr lvl="1">
              <a:buFont typeface="Wingdings" panose="05000000000000000000" pitchFamily="2" charset="2"/>
              <a:buChar char="§"/>
            </a:pPr>
            <a:r>
              <a:rPr lang="en-US" sz="3000" dirty="0"/>
              <a:t>may be ineligible for many public benefits, </a:t>
            </a:r>
          </a:p>
          <a:p>
            <a:pPr lvl="1">
              <a:buFont typeface="Wingdings" panose="05000000000000000000" pitchFamily="2" charset="2"/>
              <a:buChar char="§"/>
            </a:pPr>
            <a:r>
              <a:rPr lang="en-US" sz="3000" dirty="0"/>
              <a:t>can’t vote, </a:t>
            </a:r>
          </a:p>
          <a:p>
            <a:pPr lvl="1">
              <a:buFont typeface="Wingdings" panose="05000000000000000000" pitchFamily="2" charset="2"/>
              <a:buChar char="§"/>
            </a:pPr>
            <a:r>
              <a:rPr lang="en-US" sz="3000" dirty="0"/>
              <a:t>can’t qualify for federal financial aid, </a:t>
            </a:r>
          </a:p>
          <a:p>
            <a:pPr lvl="1">
              <a:buFont typeface="Wingdings" panose="05000000000000000000" pitchFamily="2" charset="2"/>
              <a:buChar char="§"/>
            </a:pPr>
            <a:r>
              <a:rPr lang="en-US" sz="3000" dirty="0"/>
              <a:t>limits on travel</a:t>
            </a:r>
          </a:p>
          <a:p>
            <a:r>
              <a:rPr lang="en-US" sz="3000" dirty="0"/>
              <a:t>For many, it means a life of </a:t>
            </a:r>
            <a:r>
              <a:rPr lang="en-US" sz="3500" b="1" dirty="0">
                <a:solidFill>
                  <a:schemeClr val="accent1">
                    <a:lumMod val="75000"/>
                  </a:schemeClr>
                </a:solidFill>
              </a:rPr>
              <a:t>limited opportunities</a:t>
            </a:r>
            <a:r>
              <a:rPr lang="en-US" sz="3000" dirty="0"/>
              <a:t>, </a:t>
            </a:r>
            <a:r>
              <a:rPr lang="en-US" sz="3500" b="1" dirty="0">
                <a:solidFill>
                  <a:schemeClr val="accent1">
                    <a:lumMod val="75000"/>
                  </a:schemeClr>
                </a:solidFill>
              </a:rPr>
              <a:t>invisibility</a:t>
            </a:r>
            <a:r>
              <a:rPr lang="en-US" sz="3000" dirty="0"/>
              <a:t>, and </a:t>
            </a:r>
            <a:r>
              <a:rPr lang="en-US" sz="3500" b="1" dirty="0">
                <a:solidFill>
                  <a:schemeClr val="accent1">
                    <a:lumMod val="75000"/>
                  </a:schemeClr>
                </a:solidFill>
              </a:rPr>
              <a:t>fear of deportation</a:t>
            </a:r>
          </a:p>
          <a:p>
            <a:endParaRPr lang="en-US" dirty="0"/>
          </a:p>
        </p:txBody>
      </p:sp>
      <p:pic>
        <p:nvPicPr>
          <p:cNvPr id="4" name="Picture 3"/>
          <p:cNvPicPr>
            <a:picLocks noChangeAspect="1"/>
          </p:cNvPicPr>
          <p:nvPr/>
        </p:nvPicPr>
        <p:blipFill>
          <a:blip r:embed="rId3"/>
          <a:stretch>
            <a:fillRect/>
          </a:stretch>
        </p:blipFill>
        <p:spPr>
          <a:xfrm>
            <a:off x="8105997" y="2495108"/>
            <a:ext cx="3802867" cy="2142460"/>
          </a:xfrm>
          <a:prstGeom prst="rect">
            <a:avLst/>
          </a:prstGeom>
        </p:spPr>
      </p:pic>
    </p:spTree>
    <p:extLst>
      <p:ext uri="{BB962C8B-B14F-4D97-AF65-F5344CB8AC3E}">
        <p14:creationId xmlns:p14="http://schemas.microsoft.com/office/powerpoint/2010/main" val="740674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Language &amp; Definitions</a:t>
            </a:r>
          </a:p>
        </p:txBody>
      </p:sp>
      <p:sp>
        <p:nvSpPr>
          <p:cNvPr id="3" name="Content Placeholder 2"/>
          <p:cNvSpPr>
            <a:spLocks noGrp="1"/>
          </p:cNvSpPr>
          <p:nvPr>
            <p:ph idx="1"/>
          </p:nvPr>
        </p:nvSpPr>
        <p:spPr>
          <a:xfrm>
            <a:off x="581192" y="2027274"/>
            <a:ext cx="11029615" cy="4233657"/>
          </a:xfrm>
        </p:spPr>
        <p:txBody>
          <a:bodyPr>
            <a:normAutofit/>
          </a:bodyPr>
          <a:lstStyle/>
          <a:p>
            <a:pPr marL="0" indent="0">
              <a:buNone/>
            </a:pPr>
            <a:r>
              <a:rPr lang="en-US" sz="2600" b="1" dirty="0">
                <a:solidFill>
                  <a:schemeClr val="accent1"/>
                </a:solidFill>
              </a:rPr>
              <a:t>Common Terms</a:t>
            </a:r>
          </a:p>
          <a:p>
            <a:r>
              <a:rPr lang="en-US" sz="2400" dirty="0">
                <a:solidFill>
                  <a:srgbClr val="3D6FEB"/>
                </a:solidFill>
              </a:rPr>
              <a:t>Undocumented Immigrant: </a:t>
            </a:r>
            <a:r>
              <a:rPr lang="en-US" sz="2400" dirty="0"/>
              <a:t>people who enter the United States without immigration clearance.</a:t>
            </a:r>
          </a:p>
          <a:p>
            <a:r>
              <a:rPr lang="en-US" sz="2400" dirty="0">
                <a:solidFill>
                  <a:srgbClr val="3D6FEB"/>
                </a:solidFill>
              </a:rPr>
              <a:t>Mixed Status Families: </a:t>
            </a:r>
            <a:r>
              <a:rPr lang="en-US" sz="2400" dirty="0"/>
              <a:t>families with at least one undocumented family member and at least one member who is a U.S. citizen. Over one-third of U.S. households with an undocumented person are mixed families. </a:t>
            </a:r>
          </a:p>
          <a:p>
            <a:r>
              <a:rPr lang="en-US" sz="2400" dirty="0">
                <a:solidFill>
                  <a:srgbClr val="3D6FEB"/>
                </a:solidFill>
              </a:rPr>
              <a:t>Unaccompanied Minors: </a:t>
            </a:r>
            <a:r>
              <a:rPr lang="en-US" sz="2400" dirty="0"/>
              <a:t>undocumented children who enter the U.S. without a guardian. </a:t>
            </a:r>
          </a:p>
          <a:p>
            <a:r>
              <a:rPr lang="en-US" sz="2400" dirty="0">
                <a:solidFill>
                  <a:srgbClr val="3D6FEB"/>
                </a:solidFill>
              </a:rPr>
              <a:t>Sanctuary Schools and Campuses: </a:t>
            </a:r>
            <a:r>
              <a:rPr lang="en-US" sz="2400" dirty="0"/>
              <a:t>educational institutions that adopt policies to protect students who are undocumented.</a:t>
            </a:r>
          </a:p>
          <a:p>
            <a:endParaRPr lang="en-US" sz="2400" dirty="0"/>
          </a:p>
          <a:p>
            <a:endParaRPr lang="en-US" dirty="0"/>
          </a:p>
          <a:p>
            <a:endParaRPr lang="en-US" dirty="0"/>
          </a:p>
        </p:txBody>
      </p:sp>
    </p:spTree>
    <p:extLst>
      <p:ext uri="{BB962C8B-B14F-4D97-AF65-F5344CB8AC3E}">
        <p14:creationId xmlns:p14="http://schemas.microsoft.com/office/powerpoint/2010/main" val="3245921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Countries of origin</a:t>
            </a:r>
          </a:p>
        </p:txBody>
      </p:sp>
      <p:graphicFrame>
        <p:nvGraphicFramePr>
          <p:cNvPr id="12" name="Content Placeholder 11"/>
          <p:cNvGraphicFramePr>
            <a:graphicFrameLocks noGrp="1"/>
          </p:cNvGraphicFramePr>
          <p:nvPr>
            <p:ph sz="half" idx="1"/>
            <p:extLst>
              <p:ext uri="{D42A27DB-BD31-4B8C-83A1-F6EECF244321}">
                <p14:modId xmlns:p14="http://schemas.microsoft.com/office/powerpoint/2010/main" val="3400089641"/>
              </p:ext>
            </p:extLst>
          </p:nvPr>
        </p:nvGraphicFramePr>
        <p:xfrm>
          <a:off x="1023938" y="2286000"/>
          <a:ext cx="4754562"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13" name="Content Placeholder 12"/>
          <p:cNvSpPr>
            <a:spLocks noGrp="1"/>
          </p:cNvSpPr>
          <p:nvPr>
            <p:ph sz="half" idx="2"/>
          </p:nvPr>
        </p:nvSpPr>
        <p:spPr/>
        <p:txBody>
          <a:bodyPr/>
          <a:lstStyle/>
          <a:p>
            <a:r>
              <a:rPr lang="en-US" dirty="0"/>
              <a:t>Trend has been undocumented immigrants from Mexico are declining, while immigrants from other countries is on the rise.</a:t>
            </a:r>
          </a:p>
          <a:p>
            <a:pPr lvl="1">
              <a:buFont typeface="Wingdings" panose="05000000000000000000" pitchFamily="2" charset="2"/>
              <a:buChar char="§"/>
            </a:pPr>
            <a:r>
              <a:rPr lang="en-US" sz="2800" dirty="0"/>
              <a:t>Mexico = 55%</a:t>
            </a:r>
          </a:p>
          <a:p>
            <a:pPr lvl="1">
              <a:buFont typeface="Wingdings" panose="05000000000000000000" pitchFamily="2" charset="2"/>
              <a:buChar char="§"/>
            </a:pPr>
            <a:r>
              <a:rPr lang="en-US" sz="2800" dirty="0"/>
              <a:t>Guatemala = 7%</a:t>
            </a:r>
          </a:p>
          <a:p>
            <a:pPr lvl="1">
              <a:buFont typeface="Wingdings" panose="05000000000000000000" pitchFamily="2" charset="2"/>
              <a:buChar char="§"/>
            </a:pPr>
            <a:r>
              <a:rPr lang="en-US" sz="2800" dirty="0"/>
              <a:t>El Salvador = 4%</a:t>
            </a:r>
          </a:p>
          <a:p>
            <a:pPr lvl="1">
              <a:buFont typeface="Wingdings" panose="05000000000000000000" pitchFamily="2" charset="2"/>
              <a:buChar char="§"/>
            </a:pPr>
            <a:r>
              <a:rPr lang="en-US" sz="2800" dirty="0"/>
              <a:t>Honduras = 3%</a:t>
            </a:r>
          </a:p>
          <a:p>
            <a:pPr lvl="1">
              <a:buFont typeface="Wingdings" panose="05000000000000000000" pitchFamily="2" charset="2"/>
              <a:buChar char="§"/>
            </a:pPr>
            <a:r>
              <a:rPr lang="en-US" sz="2800" dirty="0"/>
              <a:t>China = 2%</a:t>
            </a:r>
          </a:p>
          <a:p>
            <a:endParaRPr lang="en-US" dirty="0"/>
          </a:p>
        </p:txBody>
      </p:sp>
    </p:spTree>
    <p:extLst>
      <p:ext uri="{BB962C8B-B14F-4D97-AF65-F5344CB8AC3E}">
        <p14:creationId xmlns:p14="http://schemas.microsoft.com/office/powerpoint/2010/main" val="1182443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 of undocumented immigrants</a:t>
            </a:r>
          </a:p>
        </p:txBody>
      </p:sp>
      <p:sp>
        <p:nvSpPr>
          <p:cNvPr id="5" name="Content Placeholder 4"/>
          <p:cNvSpPr>
            <a:spLocks noGrp="1"/>
          </p:cNvSpPr>
          <p:nvPr>
            <p:ph idx="1"/>
          </p:nvPr>
        </p:nvSpPr>
        <p:spPr/>
        <p:txBody>
          <a:bodyPr/>
          <a:lstStyle/>
          <a:p>
            <a:r>
              <a:rPr lang="en-US" sz="3200" dirty="0"/>
              <a:t>A majority of undocumented immigrants are young people.</a:t>
            </a:r>
          </a:p>
          <a:p>
            <a:pPr lvl="1">
              <a:buFont typeface="Wingdings" panose="05000000000000000000" pitchFamily="2" charset="2"/>
              <a:buChar char="§"/>
            </a:pPr>
            <a:r>
              <a:rPr lang="en-US" sz="2800" dirty="0"/>
              <a:t>Under 16 = 8%</a:t>
            </a:r>
          </a:p>
          <a:p>
            <a:pPr lvl="1">
              <a:buFont typeface="Wingdings" panose="05000000000000000000" pitchFamily="2" charset="2"/>
              <a:buChar char="§"/>
            </a:pPr>
            <a:r>
              <a:rPr lang="en-US" sz="2800" dirty="0"/>
              <a:t>16 – 24 = 15%</a:t>
            </a:r>
          </a:p>
          <a:p>
            <a:pPr lvl="1">
              <a:buFont typeface="Wingdings" panose="05000000000000000000" pitchFamily="2" charset="2"/>
              <a:buChar char="§"/>
            </a:pPr>
            <a:r>
              <a:rPr lang="en-US" sz="2800" dirty="0"/>
              <a:t>25 – 34 = 28%</a:t>
            </a:r>
          </a:p>
          <a:p>
            <a:pPr marL="128016" lvl="1" indent="0">
              <a:buNone/>
            </a:pPr>
            <a:r>
              <a:rPr lang="en-US" sz="2800" dirty="0"/>
              <a:t>--------------------------</a:t>
            </a:r>
          </a:p>
          <a:p>
            <a:pPr marL="128016" lvl="1" indent="0">
              <a:buNone/>
            </a:pPr>
            <a:r>
              <a:rPr lang="en-US" sz="2800" dirty="0"/>
              <a:t>	51%</a:t>
            </a:r>
          </a:p>
          <a:p>
            <a:pPr lvl="1">
              <a:buFont typeface="Wingdings" panose="05000000000000000000" pitchFamily="2" charset="2"/>
              <a:buChar char="§"/>
            </a:pPr>
            <a:endParaRPr lang="en-US" dirty="0"/>
          </a:p>
        </p:txBody>
      </p:sp>
    </p:spTree>
    <p:extLst>
      <p:ext uri="{BB962C8B-B14F-4D97-AF65-F5344CB8AC3E}">
        <p14:creationId xmlns:p14="http://schemas.microsoft.com/office/powerpoint/2010/main" val="2553784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902" y="279400"/>
            <a:ext cx="10377377" cy="1320800"/>
          </a:xfrm>
        </p:spPr>
        <p:txBody>
          <a:bodyPr>
            <a:normAutofit/>
          </a:bodyPr>
          <a:lstStyle/>
          <a:p>
            <a:r>
              <a:rPr lang="en-US" dirty="0"/>
              <a:t>LPC </a:t>
            </a:r>
            <a:r>
              <a:rPr lang="en-US" dirty="0" err="1"/>
              <a:t>Undocustudents</a:t>
            </a:r>
            <a:endParaRPr lang="en-US" dirty="0"/>
          </a:p>
        </p:txBody>
      </p:sp>
      <p:sp>
        <p:nvSpPr>
          <p:cNvPr id="3" name="Content Placeholder 2"/>
          <p:cNvSpPr>
            <a:spLocks noGrp="1"/>
          </p:cNvSpPr>
          <p:nvPr>
            <p:ph idx="1"/>
          </p:nvPr>
        </p:nvSpPr>
        <p:spPr>
          <a:xfrm>
            <a:off x="949842" y="1814622"/>
            <a:ext cx="10519144" cy="4662377"/>
          </a:xfrm>
        </p:spPr>
        <p:txBody>
          <a:bodyPr>
            <a:normAutofit/>
          </a:bodyPr>
          <a:lstStyle/>
          <a:p>
            <a:pPr marL="0" indent="0">
              <a:buNone/>
            </a:pPr>
            <a:r>
              <a:rPr lang="en-US" sz="2800" b="1" dirty="0"/>
              <a:t>Data is difficult to collect and rely on.</a:t>
            </a:r>
          </a:p>
          <a:p>
            <a:pPr lvl="1">
              <a:buFont typeface="Wingdings" panose="05000000000000000000" pitchFamily="2" charset="2"/>
              <a:buChar char="§"/>
            </a:pPr>
            <a:r>
              <a:rPr lang="en-US" sz="2400" dirty="0"/>
              <a:t>About 150+ undocumented students</a:t>
            </a:r>
          </a:p>
          <a:p>
            <a:pPr marL="0" indent="0">
              <a:buNone/>
            </a:pPr>
            <a:r>
              <a:rPr lang="en-US" sz="2800" b="1" dirty="0"/>
              <a:t>Statistically speaking, our </a:t>
            </a:r>
            <a:r>
              <a:rPr lang="en-US" sz="2800" b="1" dirty="0" err="1"/>
              <a:t>UndocuStudents</a:t>
            </a:r>
            <a:r>
              <a:rPr lang="en-US" sz="2800" b="1" dirty="0"/>
              <a:t>:</a:t>
            </a:r>
          </a:p>
          <a:p>
            <a:pPr lvl="1">
              <a:buFont typeface="Wingdings" panose="05000000000000000000" pitchFamily="2" charset="2"/>
              <a:buChar char="§"/>
            </a:pPr>
            <a:r>
              <a:rPr lang="en-US" sz="2400" dirty="0"/>
              <a:t>Have a wide variety of countries of origin</a:t>
            </a:r>
          </a:p>
          <a:p>
            <a:pPr lvl="1">
              <a:buFont typeface="Wingdings" panose="05000000000000000000" pitchFamily="2" charset="2"/>
              <a:buChar char="§"/>
            </a:pPr>
            <a:r>
              <a:rPr lang="en-US" sz="2400" dirty="0"/>
              <a:t>Came to the US at a young age</a:t>
            </a:r>
          </a:p>
          <a:p>
            <a:pPr lvl="1">
              <a:buFont typeface="Wingdings" panose="05000000000000000000" pitchFamily="2" charset="2"/>
              <a:buChar char="§"/>
            </a:pPr>
            <a:r>
              <a:rPr lang="en-US" sz="2400" dirty="0"/>
              <a:t>Speak English fluently</a:t>
            </a:r>
          </a:p>
          <a:p>
            <a:pPr lvl="1">
              <a:buFont typeface="Wingdings" panose="05000000000000000000" pitchFamily="2" charset="2"/>
              <a:buChar char="§"/>
            </a:pPr>
            <a:r>
              <a:rPr lang="en-US" sz="2400" dirty="0"/>
              <a:t>Have typically completed K-12 in the United States/</a:t>
            </a:r>
          </a:p>
          <a:p>
            <a:pPr marL="128016" lvl="1" indent="0">
              <a:buNone/>
            </a:pPr>
            <a:r>
              <a:rPr lang="en-US" sz="2400" dirty="0"/>
              <a:t>  Bay Area region</a:t>
            </a:r>
          </a:p>
          <a:p>
            <a:pPr lvl="1">
              <a:buFont typeface="Wingdings" panose="05000000000000000000" pitchFamily="2" charset="2"/>
              <a:buChar char="§"/>
            </a:pPr>
            <a:r>
              <a:rPr lang="en-US" sz="2400" dirty="0"/>
              <a:t>Have a diverse school experience &amp; skill level</a:t>
            </a:r>
          </a:p>
          <a:p>
            <a:pPr lvl="1">
              <a:buFont typeface="Wingdings" panose="05000000000000000000" pitchFamily="2" charset="2"/>
              <a:buChar char="§"/>
            </a:pPr>
            <a:r>
              <a:rPr lang="en-US" sz="2400" dirty="0"/>
              <a:t>Want to go pursue higher education</a:t>
            </a:r>
          </a:p>
        </p:txBody>
      </p:sp>
      <p:pic>
        <p:nvPicPr>
          <p:cNvPr id="4" name="Picture 3"/>
          <p:cNvPicPr>
            <a:picLocks noChangeAspect="1"/>
          </p:cNvPicPr>
          <p:nvPr/>
        </p:nvPicPr>
        <p:blipFill>
          <a:blip r:embed="rId3"/>
          <a:stretch>
            <a:fillRect/>
          </a:stretch>
        </p:blipFill>
        <p:spPr>
          <a:xfrm>
            <a:off x="7896448" y="210794"/>
            <a:ext cx="4075354" cy="5608006"/>
          </a:xfrm>
          <a:prstGeom prst="rect">
            <a:avLst/>
          </a:prstGeom>
        </p:spPr>
      </p:pic>
    </p:spTree>
    <p:extLst>
      <p:ext uri="{BB962C8B-B14F-4D97-AF65-F5344CB8AC3E}">
        <p14:creationId xmlns:p14="http://schemas.microsoft.com/office/powerpoint/2010/main" val="2925265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277&quot;&gt;&lt;/object&gt;&lt;object type=&quot;2&quot; unique_id=&quot;10278&quot;&gt;&lt;object type=&quot;3&quot; unique_id=&quot;10279&quot;&gt;&lt;property id=&quot;20148&quot; value=&quot;5&quot;/&gt;&lt;property id=&quot;20300&quot; value=&quot;Slide 1 - &amp;quot;Undocumented student week of action: Being an Undocually&amp;quot;&quot;/&gt;&lt;property id=&quot;20307&quot; value=&quot;256&quot;/&gt;&lt;/object&gt;&lt;object type=&quot;3&quot; unique_id=&quot;10285&quot;&gt;&lt;property id=&quot;20148&quot; value=&quot;5&quot;/&gt;&lt;property id=&quot;20300&quot; value=&quot;Slide 11 - &amp;quot;What does it mean to be undocumented?&amp;quot;&quot;/&gt;&lt;property id=&quot;20307&quot; value=&quot;262&quot;/&gt;&lt;/object&gt;&lt;object type=&quot;3&quot; unique_id=&quot;10286&quot;&gt;&lt;property id=&quot;20148&quot; value=&quot;5&quot;/&gt;&lt;property id=&quot;20300&quot; value=&quot;Slide 27 - &amp;quot;LPC Undocustudents&amp;quot;&quot;/&gt;&lt;property id=&quot;20307&quot; value=&quot;263&quot;/&gt;&lt;/object&gt;&lt;object type=&quot;3&quot; unique_id=&quot;10289&quot;&gt;&lt;property id=&quot;20148&quot; value=&quot;5&quot;/&gt;&lt;property id=&quot;20300&quot; value=&quot;Slide 39 - &amp;quot;Go to: https://dream.csac.ca.gov&amp;quot;&quot;/&gt;&lt;property id=&quot;20307&quot; value=&quot;266&quot;/&gt;&lt;/object&gt;&lt;object type=&quot;3&quot; unique_id=&quot;10295&quot;&gt;&lt;property id=&quot;20148&quot; value=&quot;5&quot;/&gt;&lt;property id=&quot;20300&quot; value=&quot;Slide 29 - &amp;quot;Laws protecting Privacy&amp;quot;&quot;/&gt;&lt;property id=&quot;20307&quot; value=&quot;272&quot;/&gt;&lt;/object&gt;&lt;object type=&quot;3&quot; unique_id=&quot;10296&quot;&gt;&lt;property id=&quot;20148&quot; value=&quot;5&quot;/&gt;&lt;property id=&quot;20300&quot; value=&quot;Slide 33 - &amp;quot;Steps for new students at LPC&amp;quot;&quot;/&gt;&lt;property id=&quot;20307&quot; value=&quot;273&quot;/&gt;&lt;/object&gt;&lt;object type=&quot;3&quot; unique_id=&quot;10298&quot;&gt;&lt;property id=&quot;20148&quot; value=&quot;5&quot;/&gt;&lt;property id=&quot;20300&quot; value=&quot;Slide 37 - &amp;quot;DREAMer Resources @ LPC&amp;quot;&quot;/&gt;&lt;property id=&quot;20307&quot; value=&quot;275&quot;/&gt;&lt;/object&gt;&lt;object type=&quot;3&quot; unique_id=&quot;10299&quot;&gt;&lt;property id=&quot;20148&quot; value=&quot;5&quot;/&gt;&lt;property id=&quot;20300&quot; value=&quot;Slide 31 - &amp;quot;How to support undocustudents&amp;quot;&quot;/&gt;&lt;property id=&quot;20307&quot; value=&quot;276&quot;/&gt;&lt;/object&gt;&lt;object type=&quot;3&quot; unique_id=&quot;10300&quot;&gt;&lt;property id=&quot;20148&quot; value=&quot;5&quot;/&gt;&lt;property id=&quot;20300&quot; value=&quot;Slide 44 - &amp;quot;Questions?&amp;quot;&quot;/&gt;&lt;property id=&quot;20307&quot; value=&quot;277&quot;/&gt;&lt;/object&gt;&lt;object type=&quot;3&quot; unique_id=&quot;10517&quot;&gt;&lt;property id=&quot;20148&quot; value=&quot;5&quot;/&gt;&lt;property id=&quot;20300&quot; value=&quot;Slide 2 - &amp;quot;October 15, 2018 Agenda&amp;quot;&quot;/&gt;&lt;property id=&quot;20307&quot; value=&quot;278&quot;/&gt;&lt;/object&gt;&lt;object type=&quot;3&quot; unique_id=&quot;10690&quot;&gt;&lt;property id=&quot;20148&quot; value=&quot;5&quot;/&gt;&lt;property id=&quot;20300&quot; value=&quot;Slide 4 - &amp;quot;Undocually task force: About Us&amp;quot;&quot;/&gt;&lt;property id=&quot;20307&quot; value=&quot;279&quot;/&gt;&lt;/object&gt;&lt;object type=&quot;3&quot; unique_id=&quot;10691&quot;&gt;&lt;property id=&quot;20148&quot; value=&quot;5&quot;/&gt;&lt;property id=&quot;20300&quot; value=&quot;Slide 5 - &amp;quot;Mission &amp;amp; goals&amp;quot;&quot;/&gt;&lt;property id=&quot;20307&quot; value=&quot;280&quot;/&gt;&lt;/object&gt;&lt;object type=&quot;3&quot; unique_id=&quot;11016&quot;&gt;&lt;property id=&quot;20148&quot; value=&quot;5&quot;/&gt;&lt;property id=&quot;20300&quot; value=&quot;Slide 6 - &amp;quot;Undocually task force&amp;quot;&quot;/&gt;&lt;property id=&quot;20307&quot; value=&quot;281&quot;/&gt;&lt;/object&gt;&lt;object type=&quot;3&quot; unique_id=&quot;11213&quot;&gt;&lt;property id=&quot;20148&quot; value=&quot;5&quot;/&gt;&lt;property id=&quot;20300&quot; value=&quot;Slide 3 - &amp;quot;Undocually task force&amp;quot;&quot;/&gt;&lt;property id=&quot;20307&quot; value=&quot;282&quot;/&gt;&lt;/object&gt;&lt;object type=&quot;3&quot; unique_id=&quot;11347&quot;&gt;&lt;property id=&quot;20148&quot; value=&quot;5&quot;/&gt;&lt;property id=&quot;20300&quot; value=&quot;Slide 7 - &amp;quot;definitions &amp;amp; data&amp;quot;&quot;/&gt;&lt;property id=&quot;20307&quot; value=&quot;283&quot;/&gt;&lt;/object&gt;&lt;object type=&quot;3&quot; unique_id=&quot;11479&quot;&gt;&lt;property id=&quot;20148&quot; value=&quot;5&quot;/&gt;&lt;property id=&quot;20300&quot; value=&quot;Slide 17 - &amp;quot;Official statements of support&amp;quot;&quot;/&gt;&lt;property id=&quot;20307&quot; value=&quot;284&quot;/&gt;&lt;/object&gt;&lt;object type=&quot;3&quot; unique_id=&quot;11610&quot;&gt;&lt;property id=&quot;20148&quot; value=&quot;5&quot;/&gt;&lt;property id=&quot;20300&quot; value=&quot;Slide 19 - &amp;quot;Laws affecting  undocumented students&amp;quot;&quot;/&gt;&lt;property id=&quot;20307&quot; value=&quot;285&quot;/&gt;&lt;/object&gt;&lt;object type=&quot;3&quot; unique_id=&quot;11611&quot;&gt;&lt;property id=&quot;20148&quot; value=&quot;5&quot;/&gt;&lt;property id=&quot;20300&quot; value=&quot;Slide 26 - &amp;quot;How Educators Can  Support UndocuStudents&amp;quot;&quot;/&gt;&lt;property id=&quot;20307&quot; value=&quot;286&quot;/&gt;&lt;/object&gt;&lt;object type=&quot;3&quot; unique_id=&quot;11612&quot;&gt;&lt;property id=&quot;20148&quot; value=&quot;5&quot;/&gt;&lt;property id=&quot;20300&quot; value=&quot;Slide 36 - &amp;quot;Resources for  undocustudents&amp;quot;&quot;/&gt;&lt;property id=&quot;20307&quot; value=&quot;287&quot;/&gt;&lt;/object&gt;&lt;object type=&quot;3&quot; unique_id=&quot;12106&quot;&gt;&lt;property id=&quot;20148&quot; value=&quot;5&quot;/&gt;&lt;property id=&quot;20300&quot; value=&quot;Slide 8 - &amp;quot;Definition of undocumented&amp;quot;&quot;/&gt;&lt;property id=&quot;20307&quot; value=&quot;289&quot;/&gt;&lt;/object&gt;&lt;object type=&quot;3&quot; unique_id=&quot;12107&quot;&gt;&lt;property id=&quot;20148&quot; value=&quot;5&quot;/&gt;&lt;property id=&quot;20300&quot; value=&quot;Slide 9 - &amp;quot;Definition of undocumented&amp;quot;&quot;/&gt;&lt;property id=&quot;20307&quot; value=&quot;288&quot;/&gt;&lt;/object&gt;&lt;object type=&quot;3&quot; unique_id=&quot;12263&quot;&gt;&lt;property id=&quot;20148&quot; value=&quot;5&quot;/&gt;&lt;property id=&quot;20300&quot; value=&quot;Slide 12 - &amp;quot;Undocumented immigrant data&amp;quot;&quot;/&gt;&lt;property id=&quot;20307&quot; value=&quot;290&quot;/&gt;&lt;/object&gt;&lt;object type=&quot;3&quot; unique_id=&quot;12552&quot;&gt;&lt;property id=&quot;20148&quot; value=&quot;5&quot;/&gt;&lt;property id=&quot;20300&quot; value=&quot;Slide 14 - &amp;quot;Countries of origin&amp;quot;&quot;/&gt;&lt;property id=&quot;20307&quot; value=&quot;291&quot;/&gt;&lt;/object&gt;&lt;object type=&quot;3&quot; unique_id=&quot;12718&quot;&gt;&lt;property id=&quot;20148&quot; value=&quot;5&quot;/&gt;&lt;property id=&quot;20300&quot; value=&quot;Slide 15 - &amp;quot;Age of undocumented immigrants&amp;quot;&quot;/&gt;&lt;property id=&quot;20307&quot; value=&quot;292&quot;/&gt;&lt;/object&gt;&lt;object type=&quot;3&quot; unique_id=&quot;12889&quot;&gt;&lt;property id=&quot;20148&quot; value=&quot;5&quot;/&gt;&lt;property id=&quot;20300&quot; value=&quot;Slide 13 - &amp;quot;Where Undocumented immigrants reside&amp;quot;&quot;/&gt;&lt;property id=&quot;20307&quot; value=&quot;293&quot;/&gt;&lt;/object&gt;&lt;object type=&quot;3&quot; unique_id=&quot;13205&quot;&gt;&lt;property id=&quot;20148&quot; value=&quot;5&quot;/&gt;&lt;property id=&quot;20300&quot; value=&quot;Slide 16 - &amp;quot;UndocuStudents&amp;quot;&quot;/&gt;&lt;property id=&quot;20307&quot; value=&quot;294&quot;/&gt;&lt;/object&gt;&lt;object type=&quot;3&quot; unique_id=&quot;13602&quot;&gt;&lt;property id=&quot;20148&quot; value=&quot;5&quot;/&gt;&lt;property id=&quot;20300&quot; value=&quot;Slide 18 - &amp;quot;Las Positas college – sanctuary campus&amp;quot;&quot;/&gt;&lt;property id=&quot;20307&quot; value=&quot;295&quot;/&gt;&lt;/object&gt;&lt;object type=&quot;3&quot; unique_id=&quot;14089&quot;&gt;&lt;property id=&quot;20148&quot; value=&quot;5&quot;/&gt;&lt;property id=&quot;20300&quot; value=&quot;Slide 10 - &amp;quot;Common Language &amp;amp; Definitions&amp;quot;&quot;/&gt;&lt;property id=&quot;20307&quot; value=&quot;298&quot;/&gt;&lt;/object&gt;&lt;object type=&quot;3&quot; unique_id=&quot;14441&quot;&gt;&lt;property id=&quot;20148&quot; value=&quot;5&quot;/&gt;&lt;property id=&quot;20300&quot; value=&quot;Slide 21 - &amp;quot;CA State laws&amp;quot;&quot;/&gt;&lt;property id=&quot;20307&quot; value=&quot;299&quot;/&gt;&lt;/object&gt;&lt;object type=&quot;3&quot; unique_id=&quot;14442&quot;&gt;&lt;property id=&quot;20148&quot; value=&quot;5&quot;/&gt;&lt;property id=&quot;20300&quot; value=&quot;Slide 20 - &amp;quot;CA State laws&amp;quot;&quot;/&gt;&lt;property id=&quot;20307&quot; value=&quot;301&quot;/&gt;&lt;/object&gt;&lt;object type=&quot;3&quot; unique_id=&quot;14443&quot;&gt;&lt;property id=&quot;20148&quot; value=&quot;5&quot;/&gt;&lt;property id=&quot;20300&quot; value=&quot;Slide 24 - &amp;quot;Federal laws&amp;quot;&quot;/&gt;&lt;property id=&quot;20307&quot; value=&quot;300&quot;/&gt;&lt;/object&gt;&lt;object type=&quot;3&quot; unique_id=&quot;14814&quot;&gt;&lt;property id=&quot;20148&quot; value=&quot;5&quot;/&gt;&lt;property id=&quot;20300&quot; value=&quot;Slide 25 - &amp;quot;Federal laws&amp;quot;&quot;/&gt;&lt;property id=&quot;20307&quot; value=&quot;302&quot;/&gt;&lt;/object&gt;&lt;object type=&quot;3&quot; unique_id=&quot;15193&quot;&gt;&lt;property id=&quot;20148&quot; value=&quot;5&quot;/&gt;&lt;property id=&quot;20300&quot; value=&quot;Slide 34 - &amp;quot;Top 10 ways to support undocustudents&amp;quot;&quot;/&gt;&lt;property id=&quot;20307&quot; value=&quot;303&quot;/&gt;&lt;/object&gt;&lt;object type=&quot;3&quot; unique_id=&quot;15323&quot;&gt;&lt;property id=&quot;20148&quot; value=&quot;5&quot;/&gt;&lt;property id=&quot;20300&quot; value=&quot;Slide 28 - &amp;quot;LPC Undocustudents&amp;quot;&quot;/&gt;&lt;property id=&quot;20307&quot; value=&quot;304&quot;/&gt;&lt;/object&gt;&lt;object type=&quot;3&quot; unique_id=&quot;16172&quot;&gt;&lt;property id=&quot;20148&quot; value=&quot;5&quot;/&gt;&lt;property id=&quot;20300&quot; value=&quot;Slide 32 - &amp;quot;How to support undocustudents&amp;quot;&quot;/&gt;&lt;property id=&quot;20307&quot; value=&quot;305&quot;/&gt;&lt;/object&gt;&lt;object type=&quot;3&quot; unique_id=&quot;16363&quot;&gt;&lt;property id=&quot;20148&quot; value=&quot;5&quot;/&gt;&lt;property id=&quot;20300&quot; value=&quot;Slide 35 - &amp;quot;Top 10 ways to support undocustudents&amp;quot;&quot;/&gt;&lt;property id=&quot;20307&quot; value=&quot;306&quot;/&gt;&lt;/object&gt;&lt;object type=&quot;3&quot; unique_id=&quot;17261&quot;&gt;&lt;property id=&quot;20148&quot; value=&quot;5&quot;/&gt;&lt;property id=&quot;20300&quot; value=&quot;Slide 38 - &amp;quot;DREAMer Resources @ LPC&amp;quot;&quot;/&gt;&lt;property id=&quot;20307&quot; value=&quot;307&quot;/&gt;&lt;/object&gt;&lt;object type=&quot;3&quot; unique_id=&quot;17782&quot;&gt;&lt;property id=&quot;20148&quot; value=&quot;5&quot;/&gt;&lt;property id=&quot;20300&quot; value=&quot;Slide 43 - &amp;quot;Community resources&amp;quot;&quot;/&gt;&lt;property id=&quot;20307&quot; value=&quot;308&quot;/&gt;&lt;/object&gt;&lt;object type=&quot;3&quot; unique_id=&quot;19218&quot;&gt;&lt;property id=&quot;20148&quot; value=&quot;5&quot;/&gt;&lt;property id=&quot;20300&quot; value=&quot;Slide 30 - &amp;quot;How to support undocustudents&amp;quot;&quot;/&gt;&lt;property id=&quot;20307&quot; value=&quot;309&quot;/&gt;&lt;/object&gt;&lt;object type=&quot;3&quot; unique_id=&quot;19345&quot;&gt;&lt;property id=&quot;20148&quot; value=&quot;5&quot;/&gt;&lt;property id=&quot;20300&quot; value=&quot;Slide 22 - &amp;quot;CA State laws&amp;quot;&quot;/&gt;&lt;property id=&quot;20307&quot; value=&quot;310&quot;/&gt;&lt;/object&gt;&lt;object type=&quot;3&quot; unique_id=&quot;19475&quot;&gt;&lt;property id=&quot;20148&quot; value=&quot;5&quot;/&gt;&lt;property id=&quot;20300&quot; value=&quot;Slide 40 - &amp;quot;Know your rights&amp;quot;&quot;/&gt;&lt;property id=&quot;20307&quot; value=&quot;311&quot;/&gt;&lt;/object&gt;&lt;object type=&quot;3&quot; unique_id=&quot;19608&quot;&gt;&lt;property id=&quot;20148&quot; value=&quot;5&quot;/&gt;&lt;property id=&quot;20300&quot; value=&quot;Slide 41 - &amp;quot;Know Your Rights&amp;quot;&quot;/&gt;&lt;property id=&quot;20307&quot; value=&quot;312&quot;/&gt;&lt;/object&gt;&lt;object type=&quot;3&quot; unique_id=&quot;19834&quot;&gt;&lt;property id=&quot;20148&quot; value=&quot;5&quot;/&gt;&lt;property id=&quot;20300&quot; value=&quot;Slide 42 - &amp;quot;Community Resources&amp;quot;&quot;/&gt;&lt;property id=&quot;20307&quot; value=&quot;313&quot;/&gt;&lt;/object&gt;&lt;object type=&quot;3&quot; unique_id=&quot;20547&quot;&gt;&lt;property id=&quot;20148&quot; value=&quot;5&quot;/&gt;&lt;property id=&quot;20300&quot; value=&quot;Slide 23 - &amp;quot;CA State laws&amp;quot;&quot;/&gt;&lt;property id=&quot;20307&quot; value=&quot;314&quot;/&gt;&lt;/object&gt;&lt;/object&gt;&lt;/object&gt;&lt;/database&gt;"/>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931</TotalTime>
  <Words>2004</Words>
  <Application>Microsoft Office PowerPoint</Application>
  <PresentationFormat>Widescreen</PresentationFormat>
  <Paragraphs>232</Paragraphs>
  <Slides>39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Bradley Hand ITC</vt:lpstr>
      <vt:lpstr>Calibri</vt:lpstr>
      <vt:lpstr>Courier New</vt:lpstr>
      <vt:lpstr>Tw Cen MT</vt:lpstr>
      <vt:lpstr>Tw Cen MT Condensed</vt:lpstr>
      <vt:lpstr>Wingdings</vt:lpstr>
      <vt:lpstr>Wingdings 3</vt:lpstr>
      <vt:lpstr>Integral</vt:lpstr>
      <vt:lpstr>UndocuAlly Training: Best Practices to Support Undocumented Students</vt:lpstr>
      <vt:lpstr>October 22, 2019 Agenda</vt:lpstr>
      <vt:lpstr>Demographic and Terminology</vt:lpstr>
      <vt:lpstr>Definition of undocumented</vt:lpstr>
      <vt:lpstr>What does it mean to be undocumented?</vt:lpstr>
      <vt:lpstr>Common Language &amp; Definitions</vt:lpstr>
      <vt:lpstr>Countries of origin</vt:lpstr>
      <vt:lpstr>Age of undocumented immigrants</vt:lpstr>
      <vt:lpstr>LPC Undocustudents</vt:lpstr>
      <vt:lpstr>LPC Undocustudents</vt:lpstr>
      <vt:lpstr>Laws affecting  undocumented students</vt:lpstr>
      <vt:lpstr>CA State laws: Tuition Reduction Laws</vt:lpstr>
      <vt:lpstr>CA State laws: Financial Support Laws</vt:lpstr>
      <vt:lpstr>CA State laws: Protection and Support</vt:lpstr>
      <vt:lpstr>Executive Action</vt:lpstr>
      <vt:lpstr>Federal laws or lack of</vt:lpstr>
      <vt:lpstr>Laws protecting Privacy</vt:lpstr>
      <vt:lpstr>Testimonials   </vt:lpstr>
      <vt:lpstr>Lost and Found</vt:lpstr>
      <vt:lpstr>LPC Testimonials</vt:lpstr>
      <vt:lpstr>LPC Students</vt:lpstr>
      <vt:lpstr>Best Practices    </vt:lpstr>
      <vt:lpstr>How to support undocustudents</vt:lpstr>
      <vt:lpstr>How to support undocustudents</vt:lpstr>
      <vt:lpstr>How to support undocustudents</vt:lpstr>
      <vt:lpstr>UndocuAlly Pamphlet</vt:lpstr>
      <vt:lpstr>Student Scenario </vt:lpstr>
      <vt:lpstr>Student Scenario</vt:lpstr>
      <vt:lpstr>Student Scenario</vt:lpstr>
      <vt:lpstr>Resources on Campus    </vt:lpstr>
      <vt:lpstr>DREAMer Resources @ LPC</vt:lpstr>
      <vt:lpstr>DREAMer Resources @ LPC</vt:lpstr>
      <vt:lpstr>Go to: https://dream.csac.ca.gov</vt:lpstr>
      <vt:lpstr>On campus Resources</vt:lpstr>
      <vt:lpstr>Know your rights</vt:lpstr>
      <vt:lpstr>Know Your Rights</vt:lpstr>
      <vt:lpstr>Community Resources</vt:lpstr>
      <vt:lpstr>Community 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Zapata</dc:creator>
  <cp:lastModifiedBy>Alain NMI. Olavarrieta Stefanoni</cp:lastModifiedBy>
  <cp:revision>166</cp:revision>
  <dcterms:created xsi:type="dcterms:W3CDTF">2018-10-14T03:31:08Z</dcterms:created>
  <dcterms:modified xsi:type="dcterms:W3CDTF">2019-10-22T15:20:24Z</dcterms:modified>
</cp:coreProperties>
</file>