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4" r:id="rId4"/>
    <p:sldMasterId id="2147483715" r:id="rId5"/>
    <p:sldMasterId id="2147483716" r:id="rId6"/>
    <p:sldMasterId id="2147483717" r:id="rId7"/>
    <p:sldMasterId id="2147483718" r:id="rId8"/>
    <p:sldMasterId id="214748371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Lst>
  <p:sldSz cy="5143500" cx="9144000"/>
  <p:notesSz cx="6858000" cy="9144000"/>
  <p:embeddedFontLst>
    <p:embeddedFont>
      <p:font typeface="Raleway"/>
      <p:regular r:id="rId52"/>
      <p:bold r:id="rId53"/>
      <p:italic r:id="rId54"/>
      <p:boldItalic r:id="rId55"/>
    </p:embeddedFont>
    <p:embeddedFont>
      <p:font typeface="Patrick Hand"/>
      <p:regular r:id="rId56"/>
    </p:embeddedFont>
    <p:embeddedFont>
      <p:font typeface="Hind"/>
      <p:regular r:id="rId57"/>
      <p:bold r:id="rId58"/>
    </p:embeddedFont>
    <p:embeddedFont>
      <p:font typeface="Didact Gothic"/>
      <p:regular r:id="rId59"/>
    </p:embeddedFont>
    <p:embeddedFont>
      <p:font typeface="Average"/>
      <p:regular r:id="rId60"/>
    </p:embeddedFont>
    <p:embeddedFont>
      <p:font typeface="Annie Use Your Telescope"/>
      <p:regular r:id="rId61"/>
    </p:embeddedFont>
    <p:embeddedFont>
      <p:font typeface="Oswald"/>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A7DBE80-91AD-4112-8511-E4FEC25AABB3}">
  <a:tblStyle styleId="{6A7DBE80-91AD-4112-8511-E4FEC25AABB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94C19C3-C67B-4576-8FD0-ACBF3D62064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Oswald-regular.fntdata"/><Relationship Id="rId61" Type="http://schemas.openxmlformats.org/officeDocument/2006/relationships/font" Target="fonts/AnnieUseYourTelescope-regular.fntdata"/><Relationship Id="rId20" Type="http://schemas.openxmlformats.org/officeDocument/2006/relationships/slide" Target="slides/slide10.xml"/><Relationship Id="rId63" Type="http://schemas.openxmlformats.org/officeDocument/2006/relationships/font" Target="fonts/Oswald-bold.fntdata"/><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Average-regular.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font" Target="fonts/Raleway-bold.fntdata"/><Relationship Id="rId52" Type="http://schemas.openxmlformats.org/officeDocument/2006/relationships/font" Target="fonts/Raleway-regular.fntdata"/><Relationship Id="rId11" Type="http://schemas.openxmlformats.org/officeDocument/2006/relationships/slide" Target="slides/slide1.xml"/><Relationship Id="rId55" Type="http://schemas.openxmlformats.org/officeDocument/2006/relationships/font" Target="fonts/Raleway-boldItalic.fntdata"/><Relationship Id="rId10" Type="http://schemas.openxmlformats.org/officeDocument/2006/relationships/notesMaster" Target="notesMasters/notesMaster1.xml"/><Relationship Id="rId54" Type="http://schemas.openxmlformats.org/officeDocument/2006/relationships/font" Target="fonts/Raleway-italic.fntdata"/><Relationship Id="rId13" Type="http://schemas.openxmlformats.org/officeDocument/2006/relationships/slide" Target="slides/slide3.xml"/><Relationship Id="rId57" Type="http://schemas.openxmlformats.org/officeDocument/2006/relationships/font" Target="fonts/Hind-regular.fntdata"/><Relationship Id="rId12" Type="http://schemas.openxmlformats.org/officeDocument/2006/relationships/slide" Target="slides/slide2.xml"/><Relationship Id="rId56" Type="http://schemas.openxmlformats.org/officeDocument/2006/relationships/font" Target="fonts/PatrickHand-regular.fntdata"/><Relationship Id="rId15" Type="http://schemas.openxmlformats.org/officeDocument/2006/relationships/slide" Target="slides/slide5.xml"/><Relationship Id="rId59" Type="http://schemas.openxmlformats.org/officeDocument/2006/relationships/font" Target="fonts/DidactGothic-regular.fntdata"/><Relationship Id="rId14" Type="http://schemas.openxmlformats.org/officeDocument/2006/relationships/slide" Target="slides/slide4.xml"/><Relationship Id="rId58" Type="http://schemas.openxmlformats.org/officeDocument/2006/relationships/font" Target="fonts/Hind-bold.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029873a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029873a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0a5dde456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0a5dde456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029873a5a_1_119: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029873a5a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60a5dde45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60a5dde45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25cdc5e0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5cdc5e0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25cdc5e0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cdc5e0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653c213571_0_30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653c213571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6029873a5a_1_53: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6029873a5a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60a5dde456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60a5dde456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60a5dde456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60a5dde45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60a5dde456_2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60a5dde456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0a5dde45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0a5dde45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60a5dde456_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60a5dde456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6036fbe77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6036fbe77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0a5dde456_2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60a5dde456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60a5dde456_2_1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60a5dde456_2_1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60a5dde456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60a5dde456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60a5dde456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60a5dde456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6029873a5a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6029873a5a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60a5dde456_2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60a5dde456_2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60a5dde456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60a5dde456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278736e07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78736e0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53c213571_0_24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53c213571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60a5dde456_2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60a5dde456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653c213571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53c213571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653c21357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653c21357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653c213571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653c213571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653c213571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653c213571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653c213571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653c213571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653c213571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653c213571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653c213571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653c213571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653c213571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653c213571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653c213571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653c21357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25cdc5e0d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5cdc5e0d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6408d759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6408d759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60a5dde456_2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60a5dde456_2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8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53c21357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53c21357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036fbe77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036fbe77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0a5dde45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60a5dde45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653c21357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653c21357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0a5dde45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0a5dde45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0" name="Google Shape;60;p14"/>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 name="Google Shape;61;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3" name="Google Shape;83;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7" name="Google Shape;87;p21"/>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8" name="Google Shape;88;p21"/>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0" name="Google Shape;90;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3" name="Google Shape;93;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5" name="Shape 105"/>
        <p:cNvGrpSpPr/>
        <p:nvPr/>
      </p:nvGrpSpPr>
      <p:grpSpPr>
        <a:xfrm>
          <a:off x="0" y="0"/>
          <a:ext cx="0" cy="0"/>
          <a:chOff x="0" y="0"/>
          <a:chExt cx="0" cy="0"/>
        </a:xfrm>
      </p:grpSpPr>
      <p:sp>
        <p:nvSpPr>
          <p:cNvPr id="106" name="Google Shape;106;p26"/>
          <p:cNvSpPr txBox="1"/>
          <p:nvPr>
            <p:ph type="ctrTitle"/>
          </p:nvPr>
        </p:nvSpPr>
        <p:spPr>
          <a:xfrm>
            <a:off x="311708" y="1281300"/>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6"/>
          <p:cNvSpPr txBox="1"/>
          <p:nvPr>
            <p:ph idx="1" type="subTitle"/>
          </p:nvPr>
        </p:nvSpPr>
        <p:spPr>
          <a:xfrm>
            <a:off x="311700" y="3333900"/>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File:California State University logo.svg - Wikipedia" id="109" name="Google Shape;109;p26"/>
          <p:cNvPicPr preferRelativeResize="0"/>
          <p:nvPr/>
        </p:nvPicPr>
        <p:blipFill>
          <a:blip r:embed="rId2">
            <a:alphaModFix/>
          </a:blip>
          <a:stretch>
            <a:fillRect/>
          </a:stretch>
        </p:blipFill>
        <p:spPr>
          <a:xfrm>
            <a:off x="0" y="-11"/>
            <a:ext cx="9144000" cy="108942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0" name="Shape 110"/>
        <p:cNvGrpSpPr/>
        <p:nvPr/>
      </p:nvGrpSpPr>
      <p:grpSpPr>
        <a:xfrm>
          <a:off x="0" y="0"/>
          <a:ext cx="0" cy="0"/>
          <a:chOff x="0" y="0"/>
          <a:chExt cx="0" cy="0"/>
        </a:xfrm>
      </p:grpSpPr>
      <p:sp>
        <p:nvSpPr>
          <p:cNvPr id="111" name="Google Shape;111;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2" name="Google Shape;112;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3" name="Shape 113"/>
        <p:cNvGrpSpPr/>
        <p:nvPr/>
      </p:nvGrpSpPr>
      <p:grpSpPr>
        <a:xfrm>
          <a:off x="0" y="0"/>
          <a:ext cx="0" cy="0"/>
          <a:chOff x="0" y="0"/>
          <a:chExt cx="0" cy="0"/>
        </a:xfrm>
      </p:grpSpPr>
      <p:sp>
        <p:nvSpPr>
          <p:cNvPr id="114" name="Google Shape;114;p28"/>
          <p:cNvSpPr txBox="1"/>
          <p:nvPr>
            <p:ph type="title"/>
          </p:nvPr>
        </p:nvSpPr>
        <p:spPr>
          <a:xfrm>
            <a:off x="311700" y="11524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28"/>
          <p:cNvSpPr txBox="1"/>
          <p:nvPr>
            <p:ph idx="1" type="body"/>
          </p:nvPr>
        </p:nvSpPr>
        <p:spPr>
          <a:xfrm>
            <a:off x="311700" y="1980400"/>
            <a:ext cx="8520600" cy="2588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6" name="Google Shape;11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7" name="Shape 117"/>
        <p:cNvGrpSpPr/>
        <p:nvPr/>
      </p:nvGrpSpPr>
      <p:grpSpPr>
        <a:xfrm>
          <a:off x="0" y="0"/>
          <a:ext cx="0" cy="0"/>
          <a:chOff x="0" y="0"/>
          <a:chExt cx="0" cy="0"/>
        </a:xfrm>
      </p:grpSpPr>
      <p:sp>
        <p:nvSpPr>
          <p:cNvPr id="118" name="Google Shape;118;p29"/>
          <p:cNvSpPr txBox="1"/>
          <p:nvPr>
            <p:ph type="title"/>
          </p:nvPr>
        </p:nvSpPr>
        <p:spPr>
          <a:xfrm>
            <a:off x="311700" y="11524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 name="Google Shape;119;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0" name="Google Shape;120;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2" name="Shape 122"/>
        <p:cNvGrpSpPr/>
        <p:nvPr/>
      </p:nvGrpSpPr>
      <p:grpSpPr>
        <a:xfrm>
          <a:off x="0" y="0"/>
          <a:ext cx="0" cy="0"/>
          <a:chOff x="0" y="0"/>
          <a:chExt cx="0" cy="0"/>
        </a:xfrm>
      </p:grpSpPr>
      <p:sp>
        <p:nvSpPr>
          <p:cNvPr id="123" name="Google Shape;123;p30"/>
          <p:cNvSpPr txBox="1"/>
          <p:nvPr>
            <p:ph type="title"/>
          </p:nvPr>
        </p:nvSpPr>
        <p:spPr>
          <a:xfrm>
            <a:off x="311700" y="11524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5" name="Shape 125"/>
        <p:cNvGrpSpPr/>
        <p:nvPr/>
      </p:nvGrpSpPr>
      <p:grpSpPr>
        <a:xfrm>
          <a:off x="0" y="0"/>
          <a:ext cx="0" cy="0"/>
          <a:chOff x="0" y="0"/>
          <a:chExt cx="0" cy="0"/>
        </a:xfrm>
      </p:grpSpPr>
      <p:sp>
        <p:nvSpPr>
          <p:cNvPr id="126" name="Google Shape;126;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7" name="Google Shape;12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8" name="Google Shape;12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9" name="Shape 129"/>
        <p:cNvGrpSpPr/>
        <p:nvPr/>
      </p:nvGrpSpPr>
      <p:grpSpPr>
        <a:xfrm>
          <a:off x="0" y="0"/>
          <a:ext cx="0" cy="0"/>
          <a:chOff x="0" y="0"/>
          <a:chExt cx="0" cy="0"/>
        </a:xfrm>
      </p:grpSpPr>
      <p:sp>
        <p:nvSpPr>
          <p:cNvPr id="130" name="Google Shape;130;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1" name="Google Shape;131;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5" name="Google Shape;135;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6" name="Google Shape;136;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7" name="Google Shape;13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8" name="Shape 138"/>
        <p:cNvGrpSpPr/>
        <p:nvPr/>
      </p:nvGrpSpPr>
      <p:grpSpPr>
        <a:xfrm>
          <a:off x="0" y="0"/>
          <a:ext cx="0" cy="0"/>
          <a:chOff x="0" y="0"/>
          <a:chExt cx="0" cy="0"/>
        </a:xfrm>
      </p:grpSpPr>
      <p:sp>
        <p:nvSpPr>
          <p:cNvPr id="139" name="Google Shape;139;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40" name="Google Shape;14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1" name="Shape 141"/>
        <p:cNvGrpSpPr/>
        <p:nvPr/>
      </p:nvGrpSpPr>
      <p:grpSpPr>
        <a:xfrm>
          <a:off x="0" y="0"/>
          <a:ext cx="0" cy="0"/>
          <a:chOff x="0" y="0"/>
          <a:chExt cx="0" cy="0"/>
        </a:xfrm>
      </p:grpSpPr>
      <p:sp>
        <p:nvSpPr>
          <p:cNvPr id="142" name="Google Shape;142;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3" name="Google Shape;143;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4" name="Google Shape;144;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5" name="Shape 145"/>
        <p:cNvGrpSpPr/>
        <p:nvPr/>
      </p:nvGrpSpPr>
      <p:grpSpPr>
        <a:xfrm>
          <a:off x="0" y="0"/>
          <a:ext cx="0" cy="0"/>
          <a:chOff x="0" y="0"/>
          <a:chExt cx="0" cy="0"/>
        </a:xfrm>
      </p:grpSpPr>
      <p:sp>
        <p:nvSpPr>
          <p:cNvPr id="146" name="Google Shape;14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1" name="Shape 151"/>
        <p:cNvGrpSpPr/>
        <p:nvPr/>
      </p:nvGrpSpPr>
      <p:grpSpPr>
        <a:xfrm>
          <a:off x="0" y="0"/>
          <a:ext cx="0" cy="0"/>
          <a:chOff x="0" y="0"/>
          <a:chExt cx="0" cy="0"/>
        </a:xfrm>
      </p:grpSpPr>
      <p:sp>
        <p:nvSpPr>
          <p:cNvPr id="152" name="Google Shape;152;p3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3" name="Google Shape;153;p3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4" name="Google Shape;15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5" name="Shape 155"/>
        <p:cNvGrpSpPr/>
        <p:nvPr/>
      </p:nvGrpSpPr>
      <p:grpSpPr>
        <a:xfrm>
          <a:off x="0" y="0"/>
          <a:ext cx="0" cy="0"/>
          <a:chOff x="0" y="0"/>
          <a:chExt cx="0" cy="0"/>
        </a:xfrm>
      </p:grpSpPr>
      <p:sp>
        <p:nvSpPr>
          <p:cNvPr id="156" name="Google Shape;156;p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57" name="Google Shape;15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58" name="Shape 158"/>
        <p:cNvGrpSpPr/>
        <p:nvPr/>
      </p:nvGrpSpPr>
      <p:grpSpPr>
        <a:xfrm>
          <a:off x="0" y="0"/>
          <a:ext cx="0" cy="0"/>
          <a:chOff x="0" y="0"/>
          <a:chExt cx="0" cy="0"/>
        </a:xfrm>
      </p:grpSpPr>
      <p:sp>
        <p:nvSpPr>
          <p:cNvPr id="159" name="Google Shape;159;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0" name="Google Shape;160;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61" name="Google Shape;16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2" name="Shape 162"/>
        <p:cNvGrpSpPr/>
        <p:nvPr/>
      </p:nvGrpSpPr>
      <p:grpSpPr>
        <a:xfrm>
          <a:off x="0" y="0"/>
          <a:ext cx="0" cy="0"/>
          <a:chOff x="0" y="0"/>
          <a:chExt cx="0" cy="0"/>
        </a:xfrm>
      </p:grpSpPr>
      <p:sp>
        <p:nvSpPr>
          <p:cNvPr id="163" name="Google Shape;16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4" name="Google Shape;164;p4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65" name="Google Shape;165;p4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66" name="Google Shape;16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7" name="Shape 167"/>
        <p:cNvGrpSpPr/>
        <p:nvPr/>
      </p:nvGrpSpPr>
      <p:grpSpPr>
        <a:xfrm>
          <a:off x="0" y="0"/>
          <a:ext cx="0" cy="0"/>
          <a:chOff x="0" y="0"/>
          <a:chExt cx="0" cy="0"/>
        </a:xfrm>
      </p:grpSpPr>
      <p:sp>
        <p:nvSpPr>
          <p:cNvPr id="168" name="Google Shape;168;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9" name="Google Shape;16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70" name="Shape 170"/>
        <p:cNvGrpSpPr/>
        <p:nvPr/>
      </p:nvGrpSpPr>
      <p:grpSpPr>
        <a:xfrm>
          <a:off x="0" y="0"/>
          <a:ext cx="0" cy="0"/>
          <a:chOff x="0" y="0"/>
          <a:chExt cx="0" cy="0"/>
        </a:xfrm>
      </p:grpSpPr>
      <p:sp>
        <p:nvSpPr>
          <p:cNvPr id="171" name="Google Shape;171;p4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72" name="Google Shape;172;p4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73" name="Google Shape;17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74" name="Shape 174"/>
        <p:cNvGrpSpPr/>
        <p:nvPr/>
      </p:nvGrpSpPr>
      <p:grpSpPr>
        <a:xfrm>
          <a:off x="0" y="0"/>
          <a:ext cx="0" cy="0"/>
          <a:chOff x="0" y="0"/>
          <a:chExt cx="0" cy="0"/>
        </a:xfrm>
      </p:grpSpPr>
      <p:sp>
        <p:nvSpPr>
          <p:cNvPr id="175" name="Google Shape;175;p4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76" name="Google Shape;17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77" name="Shape 177"/>
        <p:cNvGrpSpPr/>
        <p:nvPr/>
      </p:nvGrpSpPr>
      <p:grpSpPr>
        <a:xfrm>
          <a:off x="0" y="0"/>
          <a:ext cx="0" cy="0"/>
          <a:chOff x="0" y="0"/>
          <a:chExt cx="0" cy="0"/>
        </a:xfrm>
      </p:grpSpPr>
      <p:sp>
        <p:nvSpPr>
          <p:cNvPr id="178" name="Google Shape;178;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80" name="Google Shape;180;p4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1" name="Google Shape;181;p4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82" name="Google Shape;18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83" name="Shape 183"/>
        <p:cNvGrpSpPr/>
        <p:nvPr/>
      </p:nvGrpSpPr>
      <p:grpSpPr>
        <a:xfrm>
          <a:off x="0" y="0"/>
          <a:ext cx="0" cy="0"/>
          <a:chOff x="0" y="0"/>
          <a:chExt cx="0" cy="0"/>
        </a:xfrm>
      </p:grpSpPr>
      <p:sp>
        <p:nvSpPr>
          <p:cNvPr id="184" name="Google Shape;184;p4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85" name="Google Shape;18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86" name="Shape 186"/>
        <p:cNvGrpSpPr/>
        <p:nvPr/>
      </p:nvGrpSpPr>
      <p:grpSpPr>
        <a:xfrm>
          <a:off x="0" y="0"/>
          <a:ext cx="0" cy="0"/>
          <a:chOff x="0" y="0"/>
          <a:chExt cx="0" cy="0"/>
        </a:xfrm>
      </p:grpSpPr>
      <p:sp>
        <p:nvSpPr>
          <p:cNvPr id="187" name="Google Shape;187;p4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88" name="Google Shape;188;p4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89" name="Google Shape;18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0" name="Shape 190"/>
        <p:cNvGrpSpPr/>
        <p:nvPr/>
      </p:nvGrpSpPr>
      <p:grpSpPr>
        <a:xfrm>
          <a:off x="0" y="0"/>
          <a:ext cx="0" cy="0"/>
          <a:chOff x="0" y="0"/>
          <a:chExt cx="0" cy="0"/>
        </a:xfrm>
      </p:grpSpPr>
      <p:sp>
        <p:nvSpPr>
          <p:cNvPr id="191" name="Google Shape;19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6" name="Shape 196"/>
        <p:cNvGrpSpPr/>
        <p:nvPr/>
      </p:nvGrpSpPr>
      <p:grpSpPr>
        <a:xfrm>
          <a:off x="0" y="0"/>
          <a:ext cx="0" cy="0"/>
          <a:chOff x="0" y="0"/>
          <a:chExt cx="0" cy="0"/>
        </a:xfrm>
      </p:grpSpPr>
      <p:sp>
        <p:nvSpPr>
          <p:cNvPr id="197" name="Google Shape;197;p5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8" name="Google Shape;198;p5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9" name="Google Shape;19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0" name="Shape 200"/>
        <p:cNvGrpSpPr/>
        <p:nvPr/>
      </p:nvGrpSpPr>
      <p:grpSpPr>
        <a:xfrm>
          <a:off x="0" y="0"/>
          <a:ext cx="0" cy="0"/>
          <a:chOff x="0" y="0"/>
          <a:chExt cx="0" cy="0"/>
        </a:xfrm>
      </p:grpSpPr>
      <p:sp>
        <p:nvSpPr>
          <p:cNvPr id="201" name="Google Shape;201;p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2" name="Google Shape;202;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3" name="Shape 203"/>
        <p:cNvGrpSpPr/>
        <p:nvPr/>
      </p:nvGrpSpPr>
      <p:grpSpPr>
        <a:xfrm>
          <a:off x="0" y="0"/>
          <a:ext cx="0" cy="0"/>
          <a:chOff x="0" y="0"/>
          <a:chExt cx="0" cy="0"/>
        </a:xfrm>
      </p:grpSpPr>
      <p:sp>
        <p:nvSpPr>
          <p:cNvPr id="204" name="Google Shape;20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5" name="Google Shape;205;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6" name="Google Shape;206;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7" name="Shape 207"/>
        <p:cNvGrpSpPr/>
        <p:nvPr/>
      </p:nvGrpSpPr>
      <p:grpSpPr>
        <a:xfrm>
          <a:off x="0" y="0"/>
          <a:ext cx="0" cy="0"/>
          <a:chOff x="0" y="0"/>
          <a:chExt cx="0" cy="0"/>
        </a:xfrm>
      </p:grpSpPr>
      <p:sp>
        <p:nvSpPr>
          <p:cNvPr id="208" name="Google Shape;20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9" name="Google Shape;209;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0" name="Google Shape;210;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1" name="Google Shape;211;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2" name="Shape 212"/>
        <p:cNvGrpSpPr/>
        <p:nvPr/>
      </p:nvGrpSpPr>
      <p:grpSpPr>
        <a:xfrm>
          <a:off x="0" y="0"/>
          <a:ext cx="0" cy="0"/>
          <a:chOff x="0" y="0"/>
          <a:chExt cx="0" cy="0"/>
        </a:xfrm>
      </p:grpSpPr>
      <p:sp>
        <p:nvSpPr>
          <p:cNvPr id="213" name="Google Shape;213;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 name="Google Shape;21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15" name="Shape 215"/>
        <p:cNvGrpSpPr/>
        <p:nvPr/>
      </p:nvGrpSpPr>
      <p:grpSpPr>
        <a:xfrm>
          <a:off x="0" y="0"/>
          <a:ext cx="0" cy="0"/>
          <a:chOff x="0" y="0"/>
          <a:chExt cx="0" cy="0"/>
        </a:xfrm>
      </p:grpSpPr>
      <p:sp>
        <p:nvSpPr>
          <p:cNvPr id="216" name="Google Shape;216;p5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7" name="Google Shape;217;p5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8" name="Google Shape;218;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19" name="Shape 219"/>
        <p:cNvGrpSpPr/>
        <p:nvPr/>
      </p:nvGrpSpPr>
      <p:grpSpPr>
        <a:xfrm>
          <a:off x="0" y="0"/>
          <a:ext cx="0" cy="0"/>
          <a:chOff x="0" y="0"/>
          <a:chExt cx="0" cy="0"/>
        </a:xfrm>
      </p:grpSpPr>
      <p:sp>
        <p:nvSpPr>
          <p:cNvPr id="220" name="Google Shape;220;p5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1" name="Google Shape;221;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22" name="Shape 222"/>
        <p:cNvGrpSpPr/>
        <p:nvPr/>
      </p:nvGrpSpPr>
      <p:grpSpPr>
        <a:xfrm>
          <a:off x="0" y="0"/>
          <a:ext cx="0" cy="0"/>
          <a:chOff x="0" y="0"/>
          <a:chExt cx="0" cy="0"/>
        </a:xfrm>
      </p:grpSpPr>
      <p:sp>
        <p:nvSpPr>
          <p:cNvPr id="223" name="Google Shape;223;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5" name="Google Shape;225;p5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6" name="Google Shape;226;p5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7" name="Google Shape;227;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28" name="Shape 228"/>
        <p:cNvGrpSpPr/>
        <p:nvPr/>
      </p:nvGrpSpPr>
      <p:grpSpPr>
        <a:xfrm>
          <a:off x="0" y="0"/>
          <a:ext cx="0" cy="0"/>
          <a:chOff x="0" y="0"/>
          <a:chExt cx="0" cy="0"/>
        </a:xfrm>
      </p:grpSpPr>
      <p:sp>
        <p:nvSpPr>
          <p:cNvPr id="229" name="Google Shape;229;p5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30" name="Google Shape;230;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31" name="Shape 231"/>
        <p:cNvGrpSpPr/>
        <p:nvPr/>
      </p:nvGrpSpPr>
      <p:grpSpPr>
        <a:xfrm>
          <a:off x="0" y="0"/>
          <a:ext cx="0" cy="0"/>
          <a:chOff x="0" y="0"/>
          <a:chExt cx="0" cy="0"/>
        </a:xfrm>
      </p:grpSpPr>
      <p:sp>
        <p:nvSpPr>
          <p:cNvPr id="232" name="Google Shape;232;p5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3" name="Google Shape;233;p5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34" name="Google Shape;23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5" name="Shape 235"/>
        <p:cNvGrpSpPr/>
        <p:nvPr/>
      </p:nvGrpSpPr>
      <p:grpSpPr>
        <a:xfrm>
          <a:off x="0" y="0"/>
          <a:ext cx="0" cy="0"/>
          <a:chOff x="0" y="0"/>
          <a:chExt cx="0" cy="0"/>
        </a:xfrm>
      </p:grpSpPr>
      <p:sp>
        <p:nvSpPr>
          <p:cNvPr id="236" name="Google Shape;236;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41" name="Shape 241"/>
        <p:cNvGrpSpPr/>
        <p:nvPr/>
      </p:nvGrpSpPr>
      <p:grpSpPr>
        <a:xfrm>
          <a:off x="0" y="0"/>
          <a:ext cx="0" cy="0"/>
          <a:chOff x="0" y="0"/>
          <a:chExt cx="0" cy="0"/>
        </a:xfrm>
      </p:grpSpPr>
      <p:sp>
        <p:nvSpPr>
          <p:cNvPr id="242" name="Google Shape;242;p6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3" name="Google Shape;243;p6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4" name="Google Shape;244;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5" name="Shape 245"/>
        <p:cNvGrpSpPr/>
        <p:nvPr/>
      </p:nvGrpSpPr>
      <p:grpSpPr>
        <a:xfrm>
          <a:off x="0" y="0"/>
          <a:ext cx="0" cy="0"/>
          <a:chOff x="0" y="0"/>
          <a:chExt cx="0" cy="0"/>
        </a:xfrm>
      </p:grpSpPr>
      <p:sp>
        <p:nvSpPr>
          <p:cNvPr id="246" name="Google Shape;246;p6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7" name="Google Shape;24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48" name="Shape 248"/>
        <p:cNvGrpSpPr/>
        <p:nvPr/>
      </p:nvGrpSpPr>
      <p:grpSpPr>
        <a:xfrm>
          <a:off x="0" y="0"/>
          <a:ext cx="0" cy="0"/>
          <a:chOff x="0" y="0"/>
          <a:chExt cx="0" cy="0"/>
        </a:xfrm>
      </p:grpSpPr>
      <p:sp>
        <p:nvSpPr>
          <p:cNvPr id="249" name="Google Shape;249;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0" name="Google Shape;250;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1" name="Google Shape;251;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2" name="Shape 252"/>
        <p:cNvGrpSpPr/>
        <p:nvPr/>
      </p:nvGrpSpPr>
      <p:grpSpPr>
        <a:xfrm>
          <a:off x="0" y="0"/>
          <a:ext cx="0" cy="0"/>
          <a:chOff x="0" y="0"/>
          <a:chExt cx="0" cy="0"/>
        </a:xfrm>
      </p:grpSpPr>
      <p:sp>
        <p:nvSpPr>
          <p:cNvPr id="253" name="Google Shape;253;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4" name="Google Shape;254;p6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5" name="Google Shape;255;p6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6" name="Google Shape;256;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7" name="Shape 257"/>
        <p:cNvGrpSpPr/>
        <p:nvPr/>
      </p:nvGrpSpPr>
      <p:grpSpPr>
        <a:xfrm>
          <a:off x="0" y="0"/>
          <a:ext cx="0" cy="0"/>
          <a:chOff x="0" y="0"/>
          <a:chExt cx="0" cy="0"/>
        </a:xfrm>
      </p:grpSpPr>
      <p:sp>
        <p:nvSpPr>
          <p:cNvPr id="258" name="Google Shape;258;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60" name="Shape 260"/>
        <p:cNvGrpSpPr/>
        <p:nvPr/>
      </p:nvGrpSpPr>
      <p:grpSpPr>
        <a:xfrm>
          <a:off x="0" y="0"/>
          <a:ext cx="0" cy="0"/>
          <a:chOff x="0" y="0"/>
          <a:chExt cx="0" cy="0"/>
        </a:xfrm>
      </p:grpSpPr>
      <p:sp>
        <p:nvSpPr>
          <p:cNvPr id="261" name="Google Shape;261;p6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2" name="Google Shape;262;p6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3" name="Google Shape;263;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64" name="Shape 264"/>
        <p:cNvGrpSpPr/>
        <p:nvPr/>
      </p:nvGrpSpPr>
      <p:grpSpPr>
        <a:xfrm>
          <a:off x="0" y="0"/>
          <a:ext cx="0" cy="0"/>
          <a:chOff x="0" y="0"/>
          <a:chExt cx="0" cy="0"/>
        </a:xfrm>
      </p:grpSpPr>
      <p:sp>
        <p:nvSpPr>
          <p:cNvPr id="265" name="Google Shape;265;p6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6" name="Google Shape;266;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67" name="Shape 267"/>
        <p:cNvGrpSpPr/>
        <p:nvPr/>
      </p:nvGrpSpPr>
      <p:grpSpPr>
        <a:xfrm>
          <a:off x="0" y="0"/>
          <a:ext cx="0" cy="0"/>
          <a:chOff x="0" y="0"/>
          <a:chExt cx="0" cy="0"/>
        </a:xfrm>
      </p:grpSpPr>
      <p:sp>
        <p:nvSpPr>
          <p:cNvPr id="268" name="Google Shape;268;p6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6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0" name="Google Shape;270;p6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1" name="Google Shape;271;p6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72" name="Google Shape;272;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3" name="Shape 273"/>
        <p:cNvGrpSpPr/>
        <p:nvPr/>
      </p:nvGrpSpPr>
      <p:grpSpPr>
        <a:xfrm>
          <a:off x="0" y="0"/>
          <a:ext cx="0" cy="0"/>
          <a:chOff x="0" y="0"/>
          <a:chExt cx="0" cy="0"/>
        </a:xfrm>
      </p:grpSpPr>
      <p:sp>
        <p:nvSpPr>
          <p:cNvPr id="274" name="Google Shape;274;p7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75" name="Google Shape;275;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76" name="Shape 276"/>
        <p:cNvGrpSpPr/>
        <p:nvPr/>
      </p:nvGrpSpPr>
      <p:grpSpPr>
        <a:xfrm>
          <a:off x="0" y="0"/>
          <a:ext cx="0" cy="0"/>
          <a:chOff x="0" y="0"/>
          <a:chExt cx="0" cy="0"/>
        </a:xfrm>
      </p:grpSpPr>
      <p:sp>
        <p:nvSpPr>
          <p:cNvPr id="277" name="Google Shape;277;p7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8" name="Google Shape;278;p7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79" name="Google Shape;279;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0" name="Shape 280"/>
        <p:cNvGrpSpPr/>
        <p:nvPr/>
      </p:nvGrpSpPr>
      <p:grpSpPr>
        <a:xfrm>
          <a:off x="0" y="0"/>
          <a:ext cx="0" cy="0"/>
          <a:chOff x="0" y="0"/>
          <a:chExt cx="0" cy="0"/>
        </a:xfrm>
      </p:grpSpPr>
      <p:sp>
        <p:nvSpPr>
          <p:cNvPr id="281" name="Google Shape;281;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3.xml"/><Relationship Id="rId12" Type="http://schemas.openxmlformats.org/officeDocument/2006/relationships/slideLayout" Target="../slideLayouts/slideLayout33.xml"/><Relationship Id="rId1" Type="http://schemas.openxmlformats.org/officeDocument/2006/relationships/image" Target="../media/image2.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53" name="Google Shape;53;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FFFFF"/>
        </a:solidFill>
      </p:bgPr>
    </p:bg>
    <p:spTree>
      <p:nvGrpSpPr>
        <p:cNvPr id="100" name="Shape 100"/>
        <p:cNvGrpSpPr/>
        <p:nvPr/>
      </p:nvGrpSpPr>
      <p:grpSpPr>
        <a:xfrm>
          <a:off x="0" y="0"/>
          <a:ext cx="0" cy="0"/>
          <a:chOff x="0" y="0"/>
          <a:chExt cx="0" cy="0"/>
        </a:xfrm>
      </p:grpSpPr>
      <p:pic>
        <p:nvPicPr>
          <p:cNvPr descr="File:California State University logo.svg - Wikipedia" id="101" name="Google Shape;101;p25"/>
          <p:cNvPicPr preferRelativeResize="0"/>
          <p:nvPr/>
        </p:nvPicPr>
        <p:blipFill>
          <a:blip r:embed="rId1">
            <a:alphaModFix/>
          </a:blip>
          <a:stretch>
            <a:fillRect/>
          </a:stretch>
        </p:blipFill>
        <p:spPr>
          <a:xfrm>
            <a:off x="0" y="-31286"/>
            <a:ext cx="9144000" cy="1089422"/>
          </a:xfrm>
          <a:prstGeom prst="rect">
            <a:avLst/>
          </a:prstGeom>
          <a:noFill/>
          <a:ln>
            <a:noFill/>
          </a:ln>
        </p:spPr>
      </p:pic>
      <p:sp>
        <p:nvSpPr>
          <p:cNvPr id="102" name="Google Shape;102;p25"/>
          <p:cNvSpPr txBox="1"/>
          <p:nvPr>
            <p:ph type="title"/>
          </p:nvPr>
        </p:nvSpPr>
        <p:spPr>
          <a:xfrm>
            <a:off x="311700" y="115247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3" name="Google Shape;103;p25"/>
          <p:cNvSpPr txBox="1"/>
          <p:nvPr>
            <p:ph idx="1" type="body"/>
          </p:nvPr>
        </p:nvSpPr>
        <p:spPr>
          <a:xfrm>
            <a:off x="311700" y="1980400"/>
            <a:ext cx="8520600" cy="2588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04" name="Google Shape;10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FFFFF"/>
        </a:solidFill>
      </p:bgPr>
    </p:bg>
    <p:spTree>
      <p:nvGrpSpPr>
        <p:cNvPr id="147" name="Shape 147"/>
        <p:cNvGrpSpPr/>
        <p:nvPr/>
      </p:nvGrpSpPr>
      <p:grpSpPr>
        <a:xfrm>
          <a:off x="0" y="0"/>
          <a:ext cx="0" cy="0"/>
          <a:chOff x="0" y="0"/>
          <a:chExt cx="0" cy="0"/>
        </a:xfrm>
      </p:grpSpPr>
      <p:sp>
        <p:nvSpPr>
          <p:cNvPr id="148" name="Google Shape;148;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49" name="Google Shape;149;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50" name="Google Shape;15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92" name="Shape 192"/>
        <p:cNvGrpSpPr/>
        <p:nvPr/>
      </p:nvGrpSpPr>
      <p:grpSpPr>
        <a:xfrm>
          <a:off x="0" y="0"/>
          <a:ext cx="0" cy="0"/>
          <a:chOff x="0" y="0"/>
          <a:chExt cx="0" cy="0"/>
        </a:xfrm>
      </p:grpSpPr>
      <p:sp>
        <p:nvSpPr>
          <p:cNvPr id="193" name="Google Shape;19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94" name="Google Shape;194;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95" name="Google Shape;19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237" name="Shape 237"/>
        <p:cNvGrpSpPr/>
        <p:nvPr/>
      </p:nvGrpSpPr>
      <p:grpSpPr>
        <a:xfrm>
          <a:off x="0" y="0"/>
          <a:ext cx="0" cy="0"/>
          <a:chOff x="0" y="0"/>
          <a:chExt cx="0" cy="0"/>
        </a:xfrm>
      </p:grpSpPr>
      <p:sp>
        <p:nvSpPr>
          <p:cNvPr id="238" name="Google Shape;238;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39" name="Google Shape;239;p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240" name="Google Shape;240;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4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jpg"/></Relationships>
</file>

<file path=ppt/slides/_rels/slide41.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hyperlink" Target="https://www.facebook.com/MiddleCollegeLPC/" TargetMode="External"/><Relationship Id="rId4" Type="http://schemas.openxmlformats.org/officeDocument/2006/relationships/hyperlink" Target="https://twitter.com/MCHSatLPC" TargetMode="External"/><Relationship Id="rId9" Type="http://schemas.openxmlformats.org/officeDocument/2006/relationships/image" Target="../media/image38.png"/><Relationship Id="rId5" Type="http://schemas.openxmlformats.org/officeDocument/2006/relationships/hyperlink" Target="https://www.instagram.com/middlecollegelpc/?hl=en" TargetMode="External"/><Relationship Id="rId6" Type="http://schemas.openxmlformats.org/officeDocument/2006/relationships/image" Target="../media/image45.png"/><Relationship Id="rId7" Type="http://schemas.openxmlformats.org/officeDocument/2006/relationships/image" Target="../media/image26.png"/><Relationship Id="rId8"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0" Type="http://schemas.openxmlformats.org/officeDocument/2006/relationships/image" Target="../media/image6.gif"/><Relationship Id="rId1" Type="http://schemas.openxmlformats.org/officeDocument/2006/relationships/slideLayout" Target="../slideLayouts/slideLayout50.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15.png"/><Relationship Id="rId5" Type="http://schemas.openxmlformats.org/officeDocument/2006/relationships/image" Target="../media/image10.jpg"/><Relationship Id="rId6" Type="http://schemas.openxmlformats.org/officeDocument/2006/relationships/image" Target="../media/image14.png"/><Relationship Id="rId7" Type="http://schemas.openxmlformats.org/officeDocument/2006/relationships/image" Target="../media/image56.png"/><Relationship Id="rId8"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73"/>
          <p:cNvPicPr preferRelativeResize="0"/>
          <p:nvPr/>
        </p:nvPicPr>
        <p:blipFill rotWithShape="1">
          <a:blip r:embed="rId3">
            <a:alphaModFix/>
          </a:blip>
          <a:srcRect b="33280" l="70" r="-69" t="5855"/>
          <a:stretch/>
        </p:blipFill>
        <p:spPr>
          <a:xfrm>
            <a:off x="0" y="0"/>
            <a:ext cx="9144001" cy="3710174"/>
          </a:xfrm>
          <a:prstGeom prst="rect">
            <a:avLst/>
          </a:prstGeom>
          <a:noFill/>
          <a:ln>
            <a:noFill/>
          </a:ln>
        </p:spPr>
      </p:pic>
      <p:sp>
        <p:nvSpPr>
          <p:cNvPr id="287" name="Google Shape;287;p73"/>
          <p:cNvSpPr txBox="1"/>
          <p:nvPr/>
        </p:nvSpPr>
        <p:spPr>
          <a:xfrm>
            <a:off x="182475" y="3752674"/>
            <a:ext cx="7226400" cy="139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000">
                <a:latin typeface="Didact Gothic"/>
                <a:ea typeface="Didact Gothic"/>
                <a:cs typeface="Didact Gothic"/>
                <a:sym typeface="Didact Gothic"/>
              </a:rPr>
              <a:t>TVROP </a:t>
            </a:r>
            <a:r>
              <a:rPr b="1" lang="en" sz="2000">
                <a:latin typeface="Didact Gothic"/>
                <a:ea typeface="Didact Gothic"/>
                <a:cs typeface="Didact Gothic"/>
                <a:sym typeface="Didact Gothic"/>
              </a:rPr>
              <a:t>Middle College High School </a:t>
            </a:r>
            <a:endParaRPr b="1" sz="2000">
              <a:latin typeface="Didact Gothic"/>
              <a:ea typeface="Didact Gothic"/>
              <a:cs typeface="Didact Gothic"/>
              <a:sym typeface="Didact Gothic"/>
            </a:endParaRPr>
          </a:p>
          <a:p>
            <a:pPr indent="0" lvl="0" marL="0" rtl="0" algn="ctr">
              <a:lnSpc>
                <a:spcPct val="100000"/>
              </a:lnSpc>
              <a:spcBef>
                <a:spcPts val="0"/>
              </a:spcBef>
              <a:spcAft>
                <a:spcPts val="0"/>
              </a:spcAft>
              <a:buNone/>
            </a:pPr>
            <a:r>
              <a:rPr b="1" lang="en" sz="2000">
                <a:latin typeface="Didact Gothic"/>
                <a:ea typeface="Didact Gothic"/>
                <a:cs typeface="Didact Gothic"/>
                <a:sym typeface="Didact Gothic"/>
              </a:rPr>
              <a:t>at Las Positas College</a:t>
            </a:r>
            <a:endParaRPr b="1" sz="2000">
              <a:latin typeface="Didact Gothic"/>
              <a:ea typeface="Didact Gothic"/>
              <a:cs typeface="Didact Gothic"/>
              <a:sym typeface="Didact Gothic"/>
            </a:endParaRPr>
          </a:p>
          <a:p>
            <a:pPr indent="0" lvl="0" marL="0" rtl="0" algn="ctr">
              <a:lnSpc>
                <a:spcPct val="100000"/>
              </a:lnSpc>
              <a:spcBef>
                <a:spcPts val="0"/>
              </a:spcBef>
              <a:spcAft>
                <a:spcPts val="0"/>
              </a:spcAft>
              <a:buClr>
                <a:schemeClr val="dk1"/>
              </a:buClr>
              <a:buSzPts val="1100"/>
              <a:buFont typeface="Arial"/>
              <a:buNone/>
            </a:pPr>
            <a:r>
              <a:rPr i="1" lang="en">
                <a:latin typeface="Didact Gothic"/>
                <a:ea typeface="Didact Gothic"/>
                <a:cs typeface="Didact Gothic"/>
                <a:sym typeface="Didact Gothic"/>
              </a:rPr>
              <a:t>Paving the Road from High School To College</a:t>
            </a:r>
            <a:endParaRPr i="1">
              <a:latin typeface="Didact Gothic"/>
              <a:ea typeface="Didact Gothic"/>
              <a:cs typeface="Didact Gothic"/>
              <a:sym typeface="Didact Gothic"/>
            </a:endParaRPr>
          </a:p>
          <a:p>
            <a:pPr indent="0" lvl="0" marL="0" rtl="0" algn="ctr">
              <a:lnSpc>
                <a:spcPct val="100000"/>
              </a:lnSpc>
              <a:spcBef>
                <a:spcPts val="0"/>
              </a:spcBef>
              <a:spcAft>
                <a:spcPts val="0"/>
              </a:spcAft>
              <a:buClr>
                <a:schemeClr val="dk1"/>
              </a:buClr>
              <a:buSzPts val="1100"/>
              <a:buFont typeface="Arial"/>
              <a:buNone/>
            </a:pPr>
            <a:r>
              <a:rPr lang="en">
                <a:latin typeface="Didact Gothic"/>
                <a:ea typeface="Didact Gothic"/>
                <a:cs typeface="Didact Gothic"/>
                <a:sym typeface="Didact Gothic"/>
              </a:rPr>
              <a:t>Amy Brown, Program Coordinator &amp; Kelly Mogilefsky, English &amp; AVID Teacher, </a:t>
            </a:r>
            <a:endParaRPr>
              <a:latin typeface="Didact Gothic"/>
              <a:ea typeface="Didact Gothic"/>
              <a:cs typeface="Didact Gothic"/>
              <a:sym typeface="Didact Gothic"/>
            </a:endParaRPr>
          </a:p>
          <a:p>
            <a:pPr indent="0" lvl="0" marL="0" rtl="0" algn="ctr">
              <a:lnSpc>
                <a:spcPct val="100000"/>
              </a:lnSpc>
              <a:spcBef>
                <a:spcPts val="0"/>
              </a:spcBef>
              <a:spcAft>
                <a:spcPts val="0"/>
              </a:spcAft>
              <a:buClr>
                <a:schemeClr val="dk1"/>
              </a:buClr>
              <a:buSzPts val="1100"/>
              <a:buFont typeface="Arial"/>
              <a:buNone/>
            </a:pPr>
            <a:r>
              <a:t/>
            </a:r>
            <a:endParaRPr>
              <a:latin typeface="Didact Gothic"/>
              <a:ea typeface="Didact Gothic"/>
              <a:cs typeface="Didact Gothic"/>
              <a:sym typeface="Didact Gothic"/>
            </a:endParaRPr>
          </a:p>
          <a:p>
            <a:pPr indent="0" lvl="0" marL="0" rtl="0" algn="ctr">
              <a:lnSpc>
                <a:spcPct val="100000"/>
              </a:lnSpc>
              <a:spcBef>
                <a:spcPts val="0"/>
              </a:spcBef>
              <a:spcAft>
                <a:spcPts val="0"/>
              </a:spcAft>
              <a:buNone/>
            </a:pPr>
            <a:r>
              <a:t/>
            </a:r>
            <a:endParaRPr>
              <a:latin typeface="Didact Gothic"/>
              <a:ea typeface="Didact Gothic"/>
              <a:cs typeface="Didact Gothic"/>
              <a:sym typeface="Didact Gothic"/>
            </a:endParaRPr>
          </a:p>
        </p:txBody>
      </p:sp>
      <p:pic>
        <p:nvPicPr>
          <p:cNvPr id="288" name="Google Shape;288;p73"/>
          <p:cNvPicPr preferRelativeResize="0"/>
          <p:nvPr/>
        </p:nvPicPr>
        <p:blipFill rotWithShape="1">
          <a:blip r:embed="rId4">
            <a:alphaModFix/>
          </a:blip>
          <a:srcRect b="10650" l="0" r="0" t="0"/>
          <a:stretch/>
        </p:blipFill>
        <p:spPr>
          <a:xfrm>
            <a:off x="7522413" y="3740517"/>
            <a:ext cx="1431883" cy="1262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Didact Gothic"/>
                <a:ea typeface="Didact Gothic"/>
                <a:cs typeface="Didact Gothic"/>
                <a:sym typeface="Didact Gothic"/>
              </a:rPr>
              <a:t>Post Middle College Plans</a:t>
            </a:r>
            <a:endParaRPr b="1">
              <a:latin typeface="Didact Gothic"/>
              <a:ea typeface="Didact Gothic"/>
              <a:cs typeface="Didact Gothic"/>
              <a:sym typeface="Didact Gothic"/>
            </a:endParaRPr>
          </a:p>
        </p:txBody>
      </p:sp>
      <p:pic>
        <p:nvPicPr>
          <p:cNvPr id="362" name="Google Shape;362;p82"/>
          <p:cNvPicPr preferRelativeResize="0"/>
          <p:nvPr/>
        </p:nvPicPr>
        <p:blipFill>
          <a:blip r:embed="rId3">
            <a:alphaModFix/>
          </a:blip>
          <a:stretch>
            <a:fillRect/>
          </a:stretch>
        </p:blipFill>
        <p:spPr>
          <a:xfrm>
            <a:off x="1439075" y="1017725"/>
            <a:ext cx="6265850" cy="3876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83"/>
          <p:cNvSpPr txBox="1"/>
          <p:nvPr/>
        </p:nvSpPr>
        <p:spPr>
          <a:xfrm>
            <a:off x="1043175" y="3276200"/>
            <a:ext cx="2999100" cy="162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chemeClr val="dk1"/>
                </a:solidFill>
                <a:latin typeface="Didact Gothic"/>
                <a:ea typeface="Didact Gothic"/>
                <a:cs typeface="Didact Gothic"/>
                <a:sym typeface="Didact Gothic"/>
              </a:rPr>
              <a:t>A Day in</a:t>
            </a:r>
            <a:endParaRPr b="1" sz="2800">
              <a:solidFill>
                <a:schemeClr val="dk1"/>
              </a:solidFill>
              <a:latin typeface="Didact Gothic"/>
              <a:ea typeface="Didact Gothic"/>
              <a:cs typeface="Didact Gothic"/>
              <a:sym typeface="Didact Gothic"/>
            </a:endParaRPr>
          </a:p>
          <a:p>
            <a:pPr indent="0" lvl="0" marL="0" rtl="0" algn="r">
              <a:spcBef>
                <a:spcPts val="0"/>
              </a:spcBef>
              <a:spcAft>
                <a:spcPts val="0"/>
              </a:spcAft>
              <a:buNone/>
            </a:pPr>
            <a:r>
              <a:rPr b="1" lang="en" sz="2800">
                <a:solidFill>
                  <a:schemeClr val="dk1"/>
                </a:solidFill>
                <a:latin typeface="Didact Gothic"/>
                <a:ea typeface="Didact Gothic"/>
                <a:cs typeface="Didact Gothic"/>
                <a:sym typeface="Didact Gothic"/>
              </a:rPr>
              <a:t>Middle College </a:t>
            </a:r>
            <a:endParaRPr b="1" sz="2800">
              <a:solidFill>
                <a:schemeClr val="dk1"/>
              </a:solidFill>
              <a:latin typeface="Didact Gothic"/>
              <a:ea typeface="Didact Gothic"/>
              <a:cs typeface="Didact Gothic"/>
              <a:sym typeface="Didact Gothic"/>
            </a:endParaRPr>
          </a:p>
        </p:txBody>
      </p:sp>
      <p:pic>
        <p:nvPicPr>
          <p:cNvPr id="368" name="Google Shape;368;p83"/>
          <p:cNvPicPr preferRelativeResize="0"/>
          <p:nvPr/>
        </p:nvPicPr>
        <p:blipFill rotWithShape="1">
          <a:blip r:embed="rId3">
            <a:alphaModFix/>
          </a:blip>
          <a:srcRect b="10862" l="8706" r="10752" t="26236"/>
          <a:stretch/>
        </p:blipFill>
        <p:spPr>
          <a:xfrm>
            <a:off x="4204903" y="0"/>
            <a:ext cx="4939100"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84"/>
          <p:cNvSpPr txBox="1"/>
          <p:nvPr>
            <p:ph type="title"/>
          </p:nvPr>
        </p:nvSpPr>
        <p:spPr>
          <a:xfrm>
            <a:off x="355750" y="337675"/>
            <a:ext cx="5355900" cy="57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Didact Gothic"/>
                <a:ea typeface="Didact Gothic"/>
                <a:cs typeface="Didact Gothic"/>
                <a:sym typeface="Didact Gothic"/>
              </a:rPr>
              <a:t>Middle College High School Schedule</a:t>
            </a:r>
            <a:endParaRPr b="1">
              <a:latin typeface="Didact Gothic"/>
              <a:ea typeface="Didact Gothic"/>
              <a:cs typeface="Didact Gothic"/>
              <a:sym typeface="Didact Gothic"/>
            </a:endParaRPr>
          </a:p>
        </p:txBody>
      </p:sp>
      <p:graphicFrame>
        <p:nvGraphicFramePr>
          <p:cNvPr id="374" name="Google Shape;374;p84"/>
          <p:cNvGraphicFramePr/>
          <p:nvPr/>
        </p:nvGraphicFramePr>
        <p:xfrm>
          <a:off x="456375" y="1065250"/>
          <a:ext cx="3000000" cy="3000000"/>
        </p:xfrm>
        <a:graphic>
          <a:graphicData uri="http://schemas.openxmlformats.org/drawingml/2006/table">
            <a:tbl>
              <a:tblPr>
                <a:noFill/>
                <a:tableStyleId>{6A7DBE80-91AD-4112-8511-E4FEC25AABB3}</a:tableStyleId>
              </a:tblPr>
              <a:tblGrid>
                <a:gridCol w="1297125"/>
                <a:gridCol w="1912075"/>
                <a:gridCol w="2046175"/>
              </a:tblGrid>
              <a:tr h="433725">
                <a:tc>
                  <a:txBody>
                    <a:bodyPr/>
                    <a:lstStyle/>
                    <a:p>
                      <a:pPr indent="0" lvl="0" marL="0" rtl="0" algn="ctr">
                        <a:spcBef>
                          <a:spcPts val="0"/>
                        </a:spcBef>
                        <a:spcAft>
                          <a:spcPts val="0"/>
                        </a:spcAft>
                        <a:buNone/>
                      </a:pPr>
                      <a:r>
                        <a:rPr b="1" lang="en">
                          <a:solidFill>
                            <a:srgbClr val="FFFFFF"/>
                          </a:solidFill>
                          <a:latin typeface="Didact Gothic"/>
                          <a:ea typeface="Didact Gothic"/>
                          <a:cs typeface="Didact Gothic"/>
                          <a:sym typeface="Didact Gothic"/>
                        </a:rPr>
                        <a:t>Block</a:t>
                      </a:r>
                      <a:endParaRPr b="1">
                        <a:solidFill>
                          <a:srgbClr val="FFFFFF"/>
                        </a:solidFill>
                        <a:latin typeface="Didact Gothic"/>
                        <a:ea typeface="Didact Gothic"/>
                        <a:cs typeface="Didact Gothic"/>
                        <a:sym typeface="Didact Gothic"/>
                      </a:endParaRPr>
                    </a:p>
                  </a:txBody>
                  <a:tcPr marT="63500" marB="63500" marR="63500" marL="63500" anchor="ctr">
                    <a:solidFill>
                      <a:srgbClr val="000000"/>
                    </a:solidFill>
                  </a:tcPr>
                </a:tc>
                <a:tc>
                  <a:txBody>
                    <a:bodyPr/>
                    <a:lstStyle/>
                    <a:p>
                      <a:pPr indent="0" lvl="0" marL="0" rtl="0" algn="ctr">
                        <a:spcBef>
                          <a:spcPts val="0"/>
                        </a:spcBef>
                        <a:spcAft>
                          <a:spcPts val="0"/>
                        </a:spcAft>
                        <a:buNone/>
                      </a:pPr>
                      <a:r>
                        <a:rPr b="1" lang="en">
                          <a:solidFill>
                            <a:srgbClr val="FFFFFF"/>
                          </a:solidFill>
                          <a:latin typeface="Didact Gothic"/>
                          <a:ea typeface="Didact Gothic"/>
                          <a:cs typeface="Didact Gothic"/>
                          <a:sym typeface="Didact Gothic"/>
                        </a:rPr>
                        <a:t>Juniors</a:t>
                      </a:r>
                      <a:endParaRPr b="1">
                        <a:solidFill>
                          <a:srgbClr val="FFFFFF"/>
                        </a:solidFill>
                        <a:latin typeface="Didact Gothic"/>
                        <a:ea typeface="Didact Gothic"/>
                        <a:cs typeface="Didact Gothic"/>
                        <a:sym typeface="Didact Gothic"/>
                      </a:endParaRPr>
                    </a:p>
                  </a:txBody>
                  <a:tcPr marT="63500" marB="63500" marR="63500" marL="63500" anchor="ctr">
                    <a:solidFill>
                      <a:srgbClr val="000000"/>
                    </a:solidFill>
                  </a:tcPr>
                </a:tc>
                <a:tc>
                  <a:txBody>
                    <a:bodyPr/>
                    <a:lstStyle/>
                    <a:p>
                      <a:pPr indent="0" lvl="0" marL="0" rtl="0" algn="ctr">
                        <a:spcBef>
                          <a:spcPts val="0"/>
                        </a:spcBef>
                        <a:spcAft>
                          <a:spcPts val="0"/>
                        </a:spcAft>
                        <a:buNone/>
                      </a:pPr>
                      <a:r>
                        <a:rPr b="1" lang="en">
                          <a:solidFill>
                            <a:srgbClr val="FFFFFF"/>
                          </a:solidFill>
                          <a:latin typeface="Didact Gothic"/>
                          <a:ea typeface="Didact Gothic"/>
                          <a:cs typeface="Didact Gothic"/>
                          <a:sym typeface="Didact Gothic"/>
                        </a:rPr>
                        <a:t>Seniors</a:t>
                      </a:r>
                      <a:endParaRPr b="1">
                        <a:solidFill>
                          <a:srgbClr val="FFFFFF"/>
                        </a:solidFill>
                        <a:latin typeface="Didact Gothic"/>
                        <a:ea typeface="Didact Gothic"/>
                        <a:cs typeface="Didact Gothic"/>
                        <a:sym typeface="Didact Gothic"/>
                      </a:endParaRPr>
                    </a:p>
                  </a:txBody>
                  <a:tcPr marT="63500" marB="63500" marR="63500" marL="63500" anchor="ctr">
                    <a:solidFill>
                      <a:srgbClr val="000000"/>
                    </a:solidFill>
                  </a:tcPr>
                </a:tc>
              </a:tr>
              <a:tr h="480575">
                <a:tc>
                  <a:txBody>
                    <a:bodyPr/>
                    <a:lstStyle/>
                    <a:p>
                      <a:pPr indent="0" lvl="0" marL="0" rtl="0" algn="ctr">
                        <a:spcBef>
                          <a:spcPts val="0"/>
                        </a:spcBef>
                        <a:spcAft>
                          <a:spcPts val="0"/>
                        </a:spcAft>
                        <a:buNone/>
                      </a:pPr>
                      <a:r>
                        <a:rPr lang="en">
                          <a:latin typeface="Didact Gothic"/>
                          <a:ea typeface="Didact Gothic"/>
                          <a:cs typeface="Didact Gothic"/>
                          <a:sym typeface="Didact Gothic"/>
                        </a:rPr>
                        <a:t>8-10AM</a:t>
                      </a:r>
                      <a:endParaRPr>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Periods 1 &amp; 2 </a:t>
                      </a:r>
                      <a:endParaRPr>
                        <a:latin typeface="Didact Gothic"/>
                        <a:ea typeface="Didact Gothic"/>
                        <a:cs typeface="Didact Gothic"/>
                        <a:sym typeface="Didact Gothic"/>
                      </a:endParaRPr>
                    </a:p>
                    <a:p>
                      <a:pPr indent="0" lvl="0" marL="0" rtl="0" algn="ctr">
                        <a:spcBef>
                          <a:spcPts val="0"/>
                        </a:spcBef>
                        <a:spcAft>
                          <a:spcPts val="0"/>
                        </a:spcAft>
                        <a:buNone/>
                      </a:pPr>
                      <a:r>
                        <a:rPr i="1" lang="en">
                          <a:latin typeface="Didact Gothic"/>
                          <a:ea typeface="Didact Gothic"/>
                          <a:cs typeface="Didact Gothic"/>
                          <a:sym typeface="Didact Gothic"/>
                        </a:rPr>
                        <a:t>Juniors Only</a:t>
                      </a:r>
                      <a:endParaRPr i="1">
                        <a:latin typeface="Didact Gothic"/>
                        <a:ea typeface="Didact Gothic"/>
                        <a:cs typeface="Didact Gothic"/>
                        <a:sym typeface="Didact Gothic"/>
                      </a:endParaRPr>
                    </a:p>
                  </a:txBody>
                  <a:tcPr marT="63500" marB="63500" marR="63500" marL="63500">
                    <a:lnR cap="flat" cmpd="sng" w="12700">
                      <a:solidFill>
                        <a:srgbClr val="000000"/>
                      </a:solidFill>
                      <a:prstDash val="solid"/>
                      <a:round/>
                      <a:headEnd len="sm" w="sm" type="none"/>
                      <a:tailEnd len="sm" w="sm" type="none"/>
                    </a:lnR>
                    <a:solidFill>
                      <a:srgbClr val="F3F3F3"/>
                    </a:solidFill>
                  </a:tcPr>
                </a:tc>
                <a:tc>
                  <a:txBody>
                    <a:bodyPr/>
                    <a:lstStyle/>
                    <a:p>
                      <a:pPr indent="0" lvl="0" marL="0" rtl="0" algn="ctr">
                        <a:spcBef>
                          <a:spcPts val="0"/>
                        </a:spcBef>
                        <a:spcAft>
                          <a:spcPts val="0"/>
                        </a:spcAft>
                        <a:buNone/>
                      </a:pPr>
                      <a:r>
                        <a:rPr lang="en">
                          <a:latin typeface="Didact Gothic"/>
                          <a:ea typeface="Didact Gothic"/>
                          <a:cs typeface="Didact Gothic"/>
                          <a:sym typeface="Didact Gothic"/>
                        </a:rPr>
                        <a:t>Junior English</a:t>
                      </a:r>
                      <a:endParaRPr>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Junior US History</a:t>
                      </a:r>
                      <a:endParaRPr>
                        <a:latin typeface="Didact Gothic"/>
                        <a:ea typeface="Didact Gothic"/>
                        <a:cs typeface="Didact Gothic"/>
                        <a:sym typeface="Didact Gothic"/>
                      </a:endParaRPr>
                    </a:p>
                    <a:p>
                      <a:pPr indent="0" lvl="0" marL="0" rtl="0" algn="ctr">
                        <a:spcBef>
                          <a:spcPts val="0"/>
                        </a:spcBef>
                        <a:spcAft>
                          <a:spcPts val="0"/>
                        </a:spcAft>
                        <a:buNone/>
                      </a:pPr>
                      <a:r>
                        <a:t/>
                      </a:r>
                      <a:endParaRPr>
                        <a:latin typeface="Didact Gothic"/>
                        <a:ea typeface="Didact Gothic"/>
                        <a:cs typeface="Didact Gothic"/>
                        <a:sym typeface="Didact Gothic"/>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F3F3F3"/>
                    </a:solidFill>
                  </a:tcPr>
                </a:tc>
                <a:tc>
                  <a:txBody>
                    <a:bodyPr/>
                    <a:lstStyle/>
                    <a:p>
                      <a:pPr indent="0" lvl="0" marL="0" rtl="0" algn="l">
                        <a:spcBef>
                          <a:spcPts val="0"/>
                        </a:spcBef>
                        <a:spcAft>
                          <a:spcPts val="0"/>
                        </a:spcAft>
                        <a:buNone/>
                      </a:pPr>
                      <a:r>
                        <a:t/>
                      </a:r>
                      <a:endParaRPr>
                        <a:latin typeface="Didact Gothic"/>
                        <a:ea typeface="Didact Gothic"/>
                        <a:cs typeface="Didact Gothic"/>
                        <a:sym typeface="Didact Gothic"/>
                      </a:endParaRPr>
                    </a:p>
                  </a:txBody>
                  <a:tcPr marT="63500" marB="63500" marR="63500" marL="63500">
                    <a:lnL cap="flat" cmpd="sng" w="12700">
                      <a:solidFill>
                        <a:srgbClr val="000000"/>
                      </a:solidFill>
                      <a:prstDash val="solid"/>
                      <a:round/>
                      <a:headEnd len="sm" w="sm" type="none"/>
                      <a:tailEnd len="sm" w="sm" type="none"/>
                    </a:lnL>
                    <a:solidFill>
                      <a:srgbClr val="F3F3F3"/>
                    </a:solidFill>
                  </a:tcPr>
                </a:tc>
              </a:tr>
              <a:tr h="643400">
                <a:tc>
                  <a:txBody>
                    <a:bodyPr/>
                    <a:lstStyle/>
                    <a:p>
                      <a:pPr indent="0" lvl="0" marL="0" rtl="0" algn="ctr">
                        <a:spcBef>
                          <a:spcPts val="0"/>
                        </a:spcBef>
                        <a:spcAft>
                          <a:spcPts val="0"/>
                        </a:spcAft>
                        <a:buNone/>
                      </a:pPr>
                      <a:r>
                        <a:rPr lang="en">
                          <a:latin typeface="Didact Gothic"/>
                          <a:ea typeface="Didact Gothic"/>
                          <a:cs typeface="Didact Gothic"/>
                          <a:sym typeface="Didact Gothic"/>
                        </a:rPr>
                        <a:t>10-11AM</a:t>
                      </a:r>
                      <a:r>
                        <a:rPr lang="en">
                          <a:latin typeface="Didact Gothic"/>
                          <a:ea typeface="Didact Gothic"/>
                          <a:cs typeface="Didact Gothic"/>
                          <a:sym typeface="Didact Gothic"/>
                        </a:rPr>
                        <a:t> </a:t>
                      </a:r>
                      <a:endParaRPr>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Period 3</a:t>
                      </a:r>
                      <a:endParaRPr>
                        <a:latin typeface="Didact Gothic"/>
                        <a:ea typeface="Didact Gothic"/>
                        <a:cs typeface="Didact Gothic"/>
                        <a:sym typeface="Didact Gothic"/>
                      </a:endParaRPr>
                    </a:p>
                    <a:p>
                      <a:pPr indent="0" lvl="0" marL="0" rtl="0" algn="ctr">
                        <a:spcBef>
                          <a:spcPts val="0"/>
                        </a:spcBef>
                        <a:spcAft>
                          <a:spcPts val="0"/>
                        </a:spcAft>
                        <a:buNone/>
                      </a:pPr>
                      <a:r>
                        <a:rPr i="1" lang="en">
                          <a:solidFill>
                            <a:schemeClr val="dk1"/>
                          </a:solidFill>
                          <a:latin typeface="Didact Gothic"/>
                          <a:ea typeface="Didact Gothic"/>
                          <a:cs typeface="Didact Gothic"/>
                          <a:sym typeface="Didact Gothic"/>
                        </a:rPr>
                        <a:t>Juniors Only</a:t>
                      </a:r>
                      <a:endParaRPr>
                        <a:latin typeface="Didact Gothic"/>
                        <a:ea typeface="Didact Gothic"/>
                        <a:cs typeface="Didact Gothic"/>
                        <a:sym typeface="Didact Gothic"/>
                      </a:endParaRPr>
                    </a:p>
                  </a:txBody>
                  <a:tcPr marT="63500" marB="63500" marR="63500" marL="63500">
                    <a:lnR cap="flat" cmpd="sng" w="12700">
                      <a:solidFill>
                        <a:srgbClr val="000000"/>
                      </a:solidFill>
                      <a:prstDash val="solid"/>
                      <a:round/>
                      <a:headEnd len="sm" w="sm" type="none"/>
                      <a:tailEnd len="sm" w="sm" type="none"/>
                    </a:lnR>
                    <a:solidFill>
                      <a:srgbClr val="F3F3F3"/>
                    </a:solidFill>
                  </a:tcPr>
                </a:tc>
                <a:tc>
                  <a:txBody>
                    <a:bodyPr/>
                    <a:lstStyle/>
                    <a:p>
                      <a:pPr indent="0" lvl="0" marL="0" rtl="0" algn="ctr">
                        <a:spcBef>
                          <a:spcPts val="0"/>
                        </a:spcBef>
                        <a:spcAft>
                          <a:spcPts val="0"/>
                        </a:spcAft>
                        <a:buNone/>
                      </a:pPr>
                      <a:r>
                        <a:rPr lang="en">
                          <a:latin typeface="Didact Gothic"/>
                          <a:ea typeface="Didact Gothic"/>
                          <a:cs typeface="Didact Gothic"/>
                          <a:sym typeface="Didact Gothic"/>
                        </a:rPr>
                        <a:t>Junior AVID A</a:t>
                      </a:r>
                      <a:endParaRPr>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Junior AVID B</a:t>
                      </a:r>
                      <a:endParaRPr>
                        <a:latin typeface="Didact Gothic"/>
                        <a:ea typeface="Didact Gothic"/>
                        <a:cs typeface="Didact Gothic"/>
                        <a:sym typeface="Didact Gothic"/>
                      </a:endParaRPr>
                    </a:p>
                    <a:p>
                      <a:pPr indent="0" lvl="0" marL="0" rtl="0" algn="l">
                        <a:spcBef>
                          <a:spcPts val="0"/>
                        </a:spcBef>
                        <a:spcAft>
                          <a:spcPts val="0"/>
                        </a:spcAft>
                        <a:buNone/>
                      </a:pPr>
                      <a:r>
                        <a:t/>
                      </a:r>
                      <a:endParaRPr>
                        <a:latin typeface="Didact Gothic"/>
                        <a:ea typeface="Didact Gothic"/>
                        <a:cs typeface="Didact Gothic"/>
                        <a:sym typeface="Didact Gothic"/>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solidFill>
                      <a:srgbClr val="F3F3F3"/>
                    </a:solidFill>
                  </a:tcPr>
                </a:tc>
                <a:tc>
                  <a:txBody>
                    <a:bodyPr/>
                    <a:lstStyle/>
                    <a:p>
                      <a:pPr indent="0" lvl="0" marL="0" rtl="0" algn="l">
                        <a:spcBef>
                          <a:spcPts val="0"/>
                        </a:spcBef>
                        <a:spcAft>
                          <a:spcPts val="0"/>
                        </a:spcAft>
                        <a:buNone/>
                      </a:pPr>
                      <a:r>
                        <a:t/>
                      </a:r>
                      <a:endParaRPr>
                        <a:latin typeface="Didact Gothic"/>
                        <a:ea typeface="Didact Gothic"/>
                        <a:cs typeface="Didact Gothic"/>
                        <a:sym typeface="Didact Gothic"/>
                      </a:endParaRPr>
                    </a:p>
                  </a:txBody>
                  <a:tcPr marT="63500" marB="63500" marR="63500" marL="63500">
                    <a:lnL cap="flat" cmpd="sng" w="12700">
                      <a:solidFill>
                        <a:srgbClr val="000000"/>
                      </a:solidFill>
                      <a:prstDash val="solid"/>
                      <a:round/>
                      <a:headEnd len="sm" w="sm" type="none"/>
                      <a:tailEnd len="sm" w="sm" type="none"/>
                    </a:lnL>
                    <a:solidFill>
                      <a:srgbClr val="F3F3F3"/>
                    </a:solidFill>
                  </a:tcPr>
                </a:tc>
              </a:tr>
              <a:tr h="480575">
                <a:tc>
                  <a:txBody>
                    <a:bodyPr/>
                    <a:lstStyle/>
                    <a:p>
                      <a:pPr indent="0" lvl="0" marL="0" rtl="0" algn="ctr">
                        <a:spcBef>
                          <a:spcPts val="0"/>
                        </a:spcBef>
                        <a:spcAft>
                          <a:spcPts val="0"/>
                        </a:spcAft>
                        <a:buNone/>
                      </a:pPr>
                      <a:r>
                        <a:rPr lang="en">
                          <a:latin typeface="Didact Gothic"/>
                          <a:ea typeface="Didact Gothic"/>
                          <a:cs typeface="Didact Gothic"/>
                          <a:sym typeface="Didact Gothic"/>
                        </a:rPr>
                        <a:t>11AM-1PM </a:t>
                      </a:r>
                      <a:r>
                        <a:rPr lang="en">
                          <a:solidFill>
                            <a:schemeClr val="dk1"/>
                          </a:solidFill>
                          <a:latin typeface="Didact Gothic"/>
                          <a:ea typeface="Didact Gothic"/>
                          <a:cs typeface="Didact Gothic"/>
                          <a:sym typeface="Didact Gothic"/>
                        </a:rPr>
                        <a:t>Periods 4 &amp; 5 </a:t>
                      </a:r>
                      <a:endParaRPr>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i="1" lang="en">
                          <a:solidFill>
                            <a:schemeClr val="dk1"/>
                          </a:solidFill>
                          <a:latin typeface="Didact Gothic"/>
                          <a:ea typeface="Didact Gothic"/>
                          <a:cs typeface="Didact Gothic"/>
                          <a:sym typeface="Didact Gothic"/>
                        </a:rPr>
                        <a:t>Seniors Only</a:t>
                      </a:r>
                      <a:endParaRPr>
                        <a:latin typeface="Didact Gothic"/>
                        <a:ea typeface="Didact Gothic"/>
                        <a:cs typeface="Didact Gothic"/>
                        <a:sym typeface="Didact Gothic"/>
                      </a:endParaRPr>
                    </a:p>
                  </a:txBody>
                  <a:tcPr marT="63500" marB="63500" marR="63500" marL="63500"/>
                </a:tc>
                <a:tc>
                  <a:txBody>
                    <a:bodyPr/>
                    <a:lstStyle/>
                    <a:p>
                      <a:pPr indent="0" lvl="0" marL="0" rtl="0" algn="l">
                        <a:spcBef>
                          <a:spcPts val="0"/>
                        </a:spcBef>
                        <a:spcAft>
                          <a:spcPts val="0"/>
                        </a:spcAft>
                        <a:buNone/>
                      </a:pPr>
                      <a:r>
                        <a:t/>
                      </a:r>
                      <a:endParaRPr>
                        <a:latin typeface="Didact Gothic"/>
                        <a:ea typeface="Didact Gothic"/>
                        <a:cs typeface="Didact Gothic"/>
                        <a:sym typeface="Didact Gothic"/>
                      </a:endParaRPr>
                    </a:p>
                  </a:txBody>
                  <a:tcPr marT="63500" marB="63500" marR="63500" marL="63500"/>
                </a:tc>
                <a:tc>
                  <a:txBody>
                    <a:bodyPr/>
                    <a:lstStyle/>
                    <a:p>
                      <a:pPr indent="0" lvl="0" marL="0" rtl="0" algn="ctr">
                        <a:spcBef>
                          <a:spcPts val="0"/>
                        </a:spcBef>
                        <a:spcAft>
                          <a:spcPts val="0"/>
                        </a:spcAft>
                        <a:buNone/>
                      </a:pPr>
                      <a:r>
                        <a:rPr lang="en">
                          <a:latin typeface="Didact Gothic"/>
                          <a:ea typeface="Didact Gothic"/>
                          <a:cs typeface="Didact Gothic"/>
                          <a:sym typeface="Didact Gothic"/>
                        </a:rPr>
                        <a:t>Senior ERWC</a:t>
                      </a:r>
                      <a:endParaRPr>
                        <a:solidFill>
                          <a:schemeClr val="dk1"/>
                        </a:solidFill>
                        <a:latin typeface="Didact Gothic"/>
                        <a:ea typeface="Didact Gothic"/>
                        <a:cs typeface="Didact Gothic"/>
                        <a:sym typeface="Didact Gothic"/>
                      </a:endParaRPr>
                    </a:p>
                    <a:p>
                      <a:pPr indent="0" lvl="0" marL="0" rtl="0" algn="ctr">
                        <a:spcBef>
                          <a:spcPts val="0"/>
                        </a:spcBef>
                        <a:spcAft>
                          <a:spcPts val="0"/>
                        </a:spcAft>
                        <a:buNone/>
                      </a:pPr>
                      <a:r>
                        <a:rPr lang="en">
                          <a:solidFill>
                            <a:schemeClr val="dk1"/>
                          </a:solidFill>
                          <a:latin typeface="Didact Gothic"/>
                          <a:ea typeface="Didact Gothic"/>
                          <a:cs typeface="Didact Gothic"/>
                          <a:sym typeface="Didact Gothic"/>
                        </a:rPr>
                        <a:t>Senior Civics/Econ</a:t>
                      </a:r>
                      <a:endParaRPr>
                        <a:latin typeface="Didact Gothic"/>
                        <a:ea typeface="Didact Gothic"/>
                        <a:cs typeface="Didact Gothic"/>
                        <a:sym typeface="Didact Gothic"/>
                      </a:endParaRPr>
                    </a:p>
                  </a:txBody>
                  <a:tcPr marT="63500" marB="63500" marR="63500" marL="63500"/>
                </a:tc>
              </a:tr>
              <a:tr h="480575">
                <a:tc>
                  <a:txBody>
                    <a:bodyPr/>
                    <a:lstStyle/>
                    <a:p>
                      <a:pPr indent="0" lvl="0" marL="0" rtl="0" algn="ctr">
                        <a:spcBef>
                          <a:spcPts val="0"/>
                        </a:spcBef>
                        <a:spcAft>
                          <a:spcPts val="0"/>
                        </a:spcAft>
                        <a:buNone/>
                      </a:pPr>
                      <a:r>
                        <a:rPr lang="en">
                          <a:latin typeface="Didact Gothic"/>
                          <a:ea typeface="Didact Gothic"/>
                          <a:cs typeface="Didact Gothic"/>
                          <a:sym typeface="Didact Gothic"/>
                        </a:rPr>
                        <a:t>1-2PM</a:t>
                      </a:r>
                      <a:endParaRPr>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 Period 6</a:t>
                      </a:r>
                      <a:endParaRPr>
                        <a:latin typeface="Didact Gothic"/>
                        <a:ea typeface="Didact Gothic"/>
                        <a:cs typeface="Didact Gothic"/>
                        <a:sym typeface="Didact Gothic"/>
                      </a:endParaRPr>
                    </a:p>
                    <a:p>
                      <a:pPr indent="0" lvl="0" marL="0" rtl="0" algn="ctr">
                        <a:spcBef>
                          <a:spcPts val="0"/>
                        </a:spcBef>
                        <a:spcAft>
                          <a:spcPts val="0"/>
                        </a:spcAft>
                        <a:buNone/>
                      </a:pPr>
                      <a:r>
                        <a:rPr i="1" lang="en">
                          <a:solidFill>
                            <a:schemeClr val="dk1"/>
                          </a:solidFill>
                          <a:latin typeface="Didact Gothic"/>
                          <a:ea typeface="Didact Gothic"/>
                          <a:cs typeface="Didact Gothic"/>
                          <a:sym typeface="Didact Gothic"/>
                        </a:rPr>
                        <a:t>Seniors Only</a:t>
                      </a:r>
                      <a:endParaRPr>
                        <a:latin typeface="Didact Gothic"/>
                        <a:ea typeface="Didact Gothic"/>
                        <a:cs typeface="Didact Gothic"/>
                        <a:sym typeface="Didact Gothic"/>
                      </a:endParaRPr>
                    </a:p>
                  </a:txBody>
                  <a:tcPr marT="63500" marB="63500" marR="63500" marL="63500">
                    <a:lnR cap="flat" cmpd="sng" w="12700">
                      <a:solidFill>
                        <a:srgbClr val="000000"/>
                      </a:solidFill>
                      <a:prstDash val="solid"/>
                      <a:round/>
                      <a:headEnd len="sm" w="sm" type="none"/>
                      <a:tailEnd len="sm" w="sm" type="none"/>
                    </a:lnR>
                  </a:tcPr>
                </a:tc>
                <a:tc>
                  <a:txBody>
                    <a:bodyPr/>
                    <a:lstStyle/>
                    <a:p>
                      <a:pPr indent="0" lvl="0" marL="0" rtl="0" algn="ctr">
                        <a:spcBef>
                          <a:spcPts val="0"/>
                        </a:spcBef>
                        <a:spcAft>
                          <a:spcPts val="0"/>
                        </a:spcAft>
                        <a:buNone/>
                      </a:pPr>
                      <a:r>
                        <a:t/>
                      </a:r>
                      <a:endParaRPr>
                        <a:latin typeface="Didact Gothic"/>
                        <a:ea typeface="Didact Gothic"/>
                        <a:cs typeface="Didact Gothic"/>
                        <a:sym typeface="Didact Gothic"/>
                      </a:endParaRPr>
                    </a:p>
                  </a:txBody>
                  <a:tcPr marT="63500" marB="63500" marR="63500" marL="63500">
                    <a:lnL cap="flat" cmpd="sng" w="12700">
                      <a:solidFill>
                        <a:srgbClr val="000000"/>
                      </a:solidFill>
                      <a:prstDash val="solid"/>
                      <a:round/>
                      <a:headEnd len="sm" w="sm" type="none"/>
                      <a:tailEnd len="sm" w="sm" type="none"/>
                    </a:lnL>
                  </a:tcPr>
                </a:tc>
                <a:tc>
                  <a:txBody>
                    <a:bodyPr/>
                    <a:lstStyle/>
                    <a:p>
                      <a:pPr indent="0" lvl="0" marL="0" rtl="0" algn="ctr">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Senior</a:t>
                      </a:r>
                      <a:r>
                        <a:rPr lang="en">
                          <a:solidFill>
                            <a:schemeClr val="dk1"/>
                          </a:solidFill>
                          <a:latin typeface="Didact Gothic"/>
                          <a:ea typeface="Didact Gothic"/>
                          <a:cs typeface="Didact Gothic"/>
                          <a:sym typeface="Didact Gothic"/>
                        </a:rPr>
                        <a:t> AVID A</a:t>
                      </a:r>
                      <a:endParaRPr>
                        <a:solidFill>
                          <a:schemeClr val="dk1"/>
                        </a:solidFill>
                        <a:latin typeface="Didact Gothic"/>
                        <a:ea typeface="Didact Gothic"/>
                        <a:cs typeface="Didact Gothic"/>
                        <a:sym typeface="Didact Gothic"/>
                      </a:endParaRPr>
                    </a:p>
                    <a:p>
                      <a:pPr indent="0" lvl="0" marL="0" rtl="0" algn="ctr">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Senior AVID B</a:t>
                      </a:r>
                      <a:endParaRPr>
                        <a:latin typeface="Didact Gothic"/>
                        <a:ea typeface="Didact Gothic"/>
                        <a:cs typeface="Didact Gothic"/>
                        <a:sym typeface="Didact Gothic"/>
                      </a:endParaRPr>
                    </a:p>
                    <a:p>
                      <a:pPr indent="0" lvl="0" marL="0" rtl="0" algn="ctr">
                        <a:spcBef>
                          <a:spcPts val="0"/>
                        </a:spcBef>
                        <a:spcAft>
                          <a:spcPts val="0"/>
                        </a:spcAft>
                        <a:buNone/>
                      </a:pPr>
                      <a:r>
                        <a:t/>
                      </a:r>
                      <a:endParaRPr>
                        <a:latin typeface="Didact Gothic"/>
                        <a:ea typeface="Didact Gothic"/>
                        <a:cs typeface="Didact Gothic"/>
                        <a:sym typeface="Didact Gothic"/>
                      </a:endParaRPr>
                    </a:p>
                  </a:txBody>
                  <a:tcPr marT="63500" marB="63500" marR="63500" marL="63500"/>
                </a:tc>
              </a:tr>
            </a:tbl>
          </a:graphicData>
        </a:graphic>
      </p:graphicFrame>
      <p:sp>
        <p:nvSpPr>
          <p:cNvPr id="375" name="Google Shape;375;p84"/>
          <p:cNvSpPr txBox="1"/>
          <p:nvPr/>
        </p:nvSpPr>
        <p:spPr>
          <a:xfrm>
            <a:off x="6005475" y="337675"/>
            <a:ext cx="3216600" cy="15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Didact Gothic"/>
                <a:ea typeface="Didact Gothic"/>
                <a:cs typeface="Didact Gothic"/>
                <a:sym typeface="Didact Gothic"/>
              </a:rPr>
              <a:t>Juniors: 8-11AM</a:t>
            </a:r>
            <a:endParaRPr b="1" sz="1800">
              <a:latin typeface="Didact Gothic"/>
              <a:ea typeface="Didact Gothic"/>
              <a:cs typeface="Didact Gothic"/>
              <a:sym typeface="Didact Gothic"/>
            </a:endParaRPr>
          </a:p>
          <a:p>
            <a:pPr indent="0" lvl="0" marL="0" rtl="0" algn="l">
              <a:spcBef>
                <a:spcPts val="0"/>
              </a:spcBef>
              <a:spcAft>
                <a:spcPts val="0"/>
              </a:spcAft>
              <a:buNone/>
            </a:pPr>
            <a:r>
              <a:rPr b="1" lang="en" sz="1800">
                <a:latin typeface="Didact Gothic"/>
                <a:ea typeface="Didact Gothic"/>
                <a:cs typeface="Didact Gothic"/>
                <a:sym typeface="Didact Gothic"/>
              </a:rPr>
              <a:t>Seniors: 11AM-2PM</a:t>
            </a:r>
            <a:endParaRPr b="1" sz="1800">
              <a:latin typeface="Didact Gothic"/>
              <a:ea typeface="Didact Gothic"/>
              <a:cs typeface="Didact Gothic"/>
              <a:sym typeface="Didact Gothic"/>
            </a:endParaRPr>
          </a:p>
          <a:p>
            <a:pPr indent="0" lvl="0" marL="0" rtl="0" algn="l">
              <a:spcBef>
                <a:spcPts val="0"/>
              </a:spcBef>
              <a:spcAft>
                <a:spcPts val="0"/>
              </a:spcAft>
              <a:buNone/>
            </a:pPr>
            <a:r>
              <a:t/>
            </a:r>
            <a:endParaRPr b="1" sz="1800">
              <a:latin typeface="Didact Gothic"/>
              <a:ea typeface="Didact Gothic"/>
              <a:cs typeface="Didact Gothic"/>
              <a:sym typeface="Didact Gothic"/>
            </a:endParaRPr>
          </a:p>
          <a:p>
            <a:pPr indent="0" lvl="0" marL="0" rtl="0" algn="l">
              <a:spcBef>
                <a:spcPts val="0"/>
              </a:spcBef>
              <a:spcAft>
                <a:spcPts val="0"/>
              </a:spcAft>
              <a:buNone/>
            </a:pPr>
            <a:r>
              <a:rPr b="1" lang="en" sz="1800">
                <a:latin typeface="Didact Gothic"/>
                <a:ea typeface="Didact Gothic"/>
                <a:cs typeface="Didact Gothic"/>
                <a:sym typeface="Didact Gothic"/>
              </a:rPr>
              <a:t>Monday:</a:t>
            </a:r>
            <a:r>
              <a:rPr lang="en" sz="1800">
                <a:latin typeface="Didact Gothic"/>
                <a:ea typeface="Didact Gothic"/>
                <a:cs typeface="Didact Gothic"/>
                <a:sym typeface="Didact Gothic"/>
              </a:rPr>
              <a:t> All Classes Meet</a:t>
            </a:r>
            <a:endParaRPr sz="1800">
              <a:latin typeface="Didact Gothic"/>
              <a:ea typeface="Didact Gothic"/>
              <a:cs typeface="Didact Gothic"/>
              <a:sym typeface="Didact Gothic"/>
            </a:endParaRPr>
          </a:p>
          <a:p>
            <a:pPr indent="0" lvl="0" marL="0" rtl="0" algn="l">
              <a:spcBef>
                <a:spcPts val="0"/>
              </a:spcBef>
              <a:spcAft>
                <a:spcPts val="0"/>
              </a:spcAft>
              <a:buNone/>
            </a:pPr>
            <a:r>
              <a:rPr b="1" lang="en" sz="1800">
                <a:solidFill>
                  <a:schemeClr val="dk1"/>
                </a:solidFill>
                <a:latin typeface="Didact Gothic"/>
                <a:ea typeface="Didact Gothic"/>
                <a:cs typeface="Didact Gothic"/>
                <a:sym typeface="Didact Gothic"/>
              </a:rPr>
              <a:t>Tuesday - Friday: </a:t>
            </a:r>
            <a:r>
              <a:rPr lang="en" sz="1800">
                <a:solidFill>
                  <a:schemeClr val="dk1"/>
                </a:solidFill>
                <a:latin typeface="Didact Gothic"/>
                <a:ea typeface="Didact Gothic"/>
                <a:cs typeface="Didact Gothic"/>
                <a:sym typeface="Didact Gothic"/>
              </a:rPr>
              <a:t>Block</a:t>
            </a:r>
            <a:endParaRPr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b="1" lang="en" sz="1800">
                <a:solidFill>
                  <a:schemeClr val="dk1"/>
                </a:solidFill>
                <a:latin typeface="Didact Gothic"/>
                <a:ea typeface="Didact Gothic"/>
                <a:cs typeface="Didact Gothic"/>
                <a:sym typeface="Didact Gothic"/>
              </a:rPr>
              <a:t>AVID</a:t>
            </a:r>
            <a:r>
              <a:rPr lang="en" sz="1800">
                <a:solidFill>
                  <a:schemeClr val="dk1"/>
                </a:solidFill>
                <a:latin typeface="Didact Gothic"/>
                <a:ea typeface="Didact Gothic"/>
                <a:cs typeface="Didact Gothic"/>
                <a:sym typeface="Didact Gothic"/>
              </a:rPr>
              <a:t> meets final hour daily</a:t>
            </a:r>
            <a:endParaRPr sz="1800">
              <a:solidFill>
                <a:schemeClr val="dk1"/>
              </a:solidFill>
              <a:latin typeface="Didact Gothic"/>
              <a:ea typeface="Didact Gothic"/>
              <a:cs typeface="Didact Gothic"/>
              <a:sym typeface="Didact Gothic"/>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sz="1800"/>
          </a:p>
        </p:txBody>
      </p:sp>
      <p:pic>
        <p:nvPicPr>
          <p:cNvPr id="376" name="Google Shape;376;p84"/>
          <p:cNvPicPr preferRelativeResize="0"/>
          <p:nvPr/>
        </p:nvPicPr>
        <p:blipFill rotWithShape="1">
          <a:blip r:embed="rId3">
            <a:alphaModFix/>
          </a:blip>
          <a:srcRect b="0" l="0" r="0" t="12226"/>
          <a:stretch/>
        </p:blipFill>
        <p:spPr>
          <a:xfrm>
            <a:off x="6005475" y="2254625"/>
            <a:ext cx="2582551" cy="2266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85"/>
          <p:cNvSpPr txBox="1"/>
          <p:nvPr>
            <p:ph idx="1" type="body"/>
          </p:nvPr>
        </p:nvSpPr>
        <p:spPr>
          <a:xfrm>
            <a:off x="311675" y="963625"/>
            <a:ext cx="4061100" cy="28413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Seeks academic challenge</a:t>
            </a:r>
            <a:endParaRPr sz="1800">
              <a:solidFill>
                <a:schemeClr val="dk1"/>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Enters the program with a 3.44 GPA</a:t>
            </a:r>
            <a:endParaRPr sz="1800">
              <a:solidFill>
                <a:schemeClr val="dk1"/>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Feels ready for a more mature learning environment</a:t>
            </a:r>
            <a:endParaRPr sz="1800">
              <a:solidFill>
                <a:schemeClr val="dk1"/>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chemeClr val="dk1"/>
              </a:buClr>
              <a:buSzPts val="1800"/>
              <a:buFont typeface="Didact Gothic"/>
              <a:buChar char="●"/>
            </a:pPr>
            <a:r>
              <a:rPr lang="en" sz="1800">
                <a:solidFill>
                  <a:schemeClr val="dk1"/>
                </a:solidFill>
                <a:latin typeface="Didact Gothic"/>
                <a:ea typeface="Didact Gothic"/>
                <a:cs typeface="Didact Gothic"/>
                <a:sym typeface="Didact Gothic"/>
              </a:rPr>
              <a:t>Plans to remain at LPC until junior transfer</a:t>
            </a:r>
            <a:endParaRPr sz="1800">
              <a:solidFill>
                <a:schemeClr val="dk1"/>
              </a:solidFill>
              <a:latin typeface="Didact Gothic"/>
              <a:ea typeface="Didact Gothic"/>
              <a:cs typeface="Didact Gothic"/>
              <a:sym typeface="Didact Gothic"/>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latin typeface="Didact Gothic"/>
              <a:ea typeface="Didact Gothic"/>
              <a:cs typeface="Didact Gothic"/>
              <a:sym typeface="Didact Gothic"/>
            </a:endParaRPr>
          </a:p>
          <a:p>
            <a:pPr indent="0" lvl="0" marL="0" rtl="0" algn="l">
              <a:lnSpc>
                <a:spcPct val="100000"/>
              </a:lnSpc>
              <a:spcBef>
                <a:spcPts val="0"/>
              </a:spcBef>
              <a:spcAft>
                <a:spcPts val="0"/>
              </a:spcAft>
              <a:buClr>
                <a:schemeClr val="dk1"/>
              </a:buClr>
              <a:buSzPts val="1100"/>
              <a:buFont typeface="Arial"/>
              <a:buNone/>
            </a:pPr>
            <a:r>
              <a:rPr lang="en" sz="1800">
                <a:solidFill>
                  <a:schemeClr val="dk1"/>
                </a:solidFill>
                <a:latin typeface="Didact Gothic"/>
                <a:ea typeface="Didact Gothic"/>
                <a:cs typeface="Didact Gothic"/>
                <a:sym typeface="Didact Gothic"/>
              </a:rPr>
              <a:t>Students cannot be credit deficient or have major disciplinary issues on their records.</a:t>
            </a:r>
            <a:endParaRPr sz="1800">
              <a:solidFill>
                <a:schemeClr val="dk1"/>
              </a:solidFill>
              <a:latin typeface="Didact Gothic"/>
              <a:ea typeface="Didact Gothic"/>
              <a:cs typeface="Didact Gothic"/>
              <a:sym typeface="Didact Gothic"/>
            </a:endParaRPr>
          </a:p>
          <a:p>
            <a:pPr indent="0" lvl="0" marL="0" rtl="0" algn="l">
              <a:spcBef>
                <a:spcPts val="0"/>
              </a:spcBef>
              <a:spcAft>
                <a:spcPts val="1600"/>
              </a:spcAft>
              <a:buNone/>
            </a:pPr>
            <a:r>
              <a:t/>
            </a:r>
            <a:endParaRPr/>
          </a:p>
        </p:txBody>
      </p:sp>
      <p:pic>
        <p:nvPicPr>
          <p:cNvPr id="382" name="Google Shape;382;p85"/>
          <p:cNvPicPr preferRelativeResize="0"/>
          <p:nvPr/>
        </p:nvPicPr>
        <p:blipFill rotWithShape="1">
          <a:blip r:embed="rId3">
            <a:alphaModFix/>
          </a:blip>
          <a:srcRect b="10586" l="6648" r="10039" t="0"/>
          <a:stretch/>
        </p:blipFill>
        <p:spPr>
          <a:xfrm>
            <a:off x="4372725" y="0"/>
            <a:ext cx="4771275" cy="5143499"/>
          </a:xfrm>
          <a:prstGeom prst="rect">
            <a:avLst/>
          </a:prstGeom>
          <a:noFill/>
          <a:ln>
            <a:noFill/>
          </a:ln>
        </p:spPr>
      </p:pic>
      <p:sp>
        <p:nvSpPr>
          <p:cNvPr id="383" name="Google Shape;383;p85"/>
          <p:cNvSpPr txBox="1"/>
          <p:nvPr/>
        </p:nvSpPr>
        <p:spPr>
          <a:xfrm>
            <a:off x="362925" y="375450"/>
            <a:ext cx="3779400" cy="5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chemeClr val="dk1"/>
                </a:solidFill>
                <a:latin typeface="Didact Gothic"/>
                <a:ea typeface="Didact Gothic"/>
                <a:cs typeface="Didact Gothic"/>
                <a:sym typeface="Didact Gothic"/>
              </a:rPr>
              <a:t>A typical MCHS student</a:t>
            </a:r>
            <a:endParaRPr b="1" sz="2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0" st="0"/>
                                            </p:txEl>
                                          </p:spTgt>
                                        </p:tgtEl>
                                        <p:attrNameLst>
                                          <p:attrName>style.visibility</p:attrName>
                                        </p:attrNameLst>
                                      </p:cBhvr>
                                      <p:to>
                                        <p:strVal val="visible"/>
                                      </p:to>
                                    </p:set>
                                    <p:animEffect filter="fade" transition="in">
                                      <p:cBhvr>
                                        <p:cTn dur="1000"/>
                                        <p:tgtEl>
                                          <p:spTgt spid="3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1" st="1"/>
                                            </p:txEl>
                                          </p:spTgt>
                                        </p:tgtEl>
                                        <p:attrNameLst>
                                          <p:attrName>style.visibility</p:attrName>
                                        </p:attrNameLst>
                                      </p:cBhvr>
                                      <p:to>
                                        <p:strVal val="visible"/>
                                      </p:to>
                                    </p:set>
                                    <p:animEffect filter="fade" transition="in">
                                      <p:cBhvr>
                                        <p:cTn dur="1000"/>
                                        <p:tgtEl>
                                          <p:spTgt spid="3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2" st="2"/>
                                            </p:txEl>
                                          </p:spTgt>
                                        </p:tgtEl>
                                        <p:attrNameLst>
                                          <p:attrName>style.visibility</p:attrName>
                                        </p:attrNameLst>
                                      </p:cBhvr>
                                      <p:to>
                                        <p:strVal val="visible"/>
                                      </p:to>
                                    </p:set>
                                    <p:animEffect filter="fade" transition="in">
                                      <p:cBhvr>
                                        <p:cTn dur="1000"/>
                                        <p:tgtEl>
                                          <p:spTgt spid="3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3" st="3"/>
                                            </p:txEl>
                                          </p:spTgt>
                                        </p:tgtEl>
                                        <p:attrNameLst>
                                          <p:attrName>style.visibility</p:attrName>
                                        </p:attrNameLst>
                                      </p:cBhvr>
                                      <p:to>
                                        <p:strVal val="visible"/>
                                      </p:to>
                                    </p:set>
                                    <p:animEffect filter="fade" transition="in">
                                      <p:cBhvr>
                                        <p:cTn dur="1000"/>
                                        <p:tgtEl>
                                          <p:spTgt spid="3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4" st="4"/>
                                            </p:txEl>
                                          </p:spTgt>
                                        </p:tgtEl>
                                        <p:attrNameLst>
                                          <p:attrName>style.visibility</p:attrName>
                                        </p:attrNameLst>
                                      </p:cBhvr>
                                      <p:to>
                                        <p:strVal val="visible"/>
                                      </p:to>
                                    </p:set>
                                    <p:animEffect filter="fade" transition="in">
                                      <p:cBhvr>
                                        <p:cTn dur="1000"/>
                                        <p:tgtEl>
                                          <p:spTgt spid="3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5" st="5"/>
                                            </p:txEl>
                                          </p:spTgt>
                                        </p:tgtEl>
                                        <p:attrNameLst>
                                          <p:attrName>style.visibility</p:attrName>
                                        </p:attrNameLst>
                                      </p:cBhvr>
                                      <p:to>
                                        <p:strVal val="visible"/>
                                      </p:to>
                                    </p:set>
                                    <p:animEffect filter="fade" transition="in">
                                      <p:cBhvr>
                                        <p:cTn dur="1000"/>
                                        <p:tgtEl>
                                          <p:spTgt spid="38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6" st="6"/>
                                            </p:txEl>
                                          </p:spTgt>
                                        </p:tgtEl>
                                        <p:attrNameLst>
                                          <p:attrName>style.visibility</p:attrName>
                                        </p:attrNameLst>
                                      </p:cBhvr>
                                      <p:to>
                                        <p:strVal val="visible"/>
                                      </p:to>
                                    </p:set>
                                    <p:animEffect filter="fade" transition="in">
                                      <p:cBhvr>
                                        <p:cTn dur="1000"/>
                                        <p:tgtEl>
                                          <p:spTgt spid="38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86"/>
          <p:cNvSpPr txBox="1"/>
          <p:nvPr>
            <p:ph type="title"/>
          </p:nvPr>
        </p:nvSpPr>
        <p:spPr>
          <a:xfrm>
            <a:off x="4004675" y="123275"/>
            <a:ext cx="5041500" cy="77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Didact Gothic"/>
                <a:ea typeface="Didact Gothic"/>
                <a:cs typeface="Didact Gothic"/>
                <a:sym typeface="Didact Gothic"/>
              </a:rPr>
              <a:t>Expectations for </a:t>
            </a:r>
            <a:endParaRPr b="1" sz="2800">
              <a:latin typeface="Didact Gothic"/>
              <a:ea typeface="Didact Gothic"/>
              <a:cs typeface="Didact Gothic"/>
              <a:sym typeface="Didact Gothic"/>
            </a:endParaRPr>
          </a:p>
          <a:p>
            <a:pPr indent="0" lvl="0" marL="0" rtl="0" algn="l">
              <a:spcBef>
                <a:spcPts val="0"/>
              </a:spcBef>
              <a:spcAft>
                <a:spcPts val="0"/>
              </a:spcAft>
              <a:buNone/>
            </a:pPr>
            <a:r>
              <a:rPr b="1" lang="en" sz="2800">
                <a:latin typeface="Didact Gothic"/>
                <a:ea typeface="Didact Gothic"/>
                <a:cs typeface="Didact Gothic"/>
                <a:sym typeface="Didact Gothic"/>
              </a:rPr>
              <a:t>Middle College Students</a:t>
            </a:r>
            <a:endParaRPr b="1" sz="2800">
              <a:latin typeface="Didact Gothic"/>
              <a:ea typeface="Didact Gothic"/>
              <a:cs typeface="Didact Gothic"/>
              <a:sym typeface="Didact Gothic"/>
            </a:endParaRPr>
          </a:p>
        </p:txBody>
      </p:sp>
      <p:sp>
        <p:nvSpPr>
          <p:cNvPr id="389" name="Google Shape;389;p86"/>
          <p:cNvSpPr txBox="1"/>
          <p:nvPr/>
        </p:nvSpPr>
        <p:spPr>
          <a:xfrm>
            <a:off x="4004675" y="1120850"/>
            <a:ext cx="4878600" cy="3663900"/>
          </a:xfrm>
          <a:prstGeom prst="rect">
            <a:avLst/>
          </a:prstGeom>
          <a:noFill/>
          <a:ln>
            <a:noFill/>
          </a:ln>
        </p:spPr>
        <p:txBody>
          <a:bodyPr anchorCtr="0" anchor="t" bIns="91425" lIns="91425" spcFirstLastPara="1" rIns="91425" wrap="square" tIns="91425">
            <a:noAutofit/>
          </a:bodyPr>
          <a:lstStyle/>
          <a:p>
            <a:pPr indent="0" lvl="0" marL="0" rtl="0" algn="l">
              <a:spcBef>
                <a:spcPts val="100"/>
              </a:spcBef>
              <a:spcAft>
                <a:spcPts val="0"/>
              </a:spcAft>
              <a:buClr>
                <a:schemeClr val="dk1"/>
              </a:buClr>
              <a:buSzPts val="1100"/>
              <a:buFont typeface="Arial"/>
              <a:buNone/>
            </a:pPr>
            <a:r>
              <a:rPr lang="en" sz="1600">
                <a:solidFill>
                  <a:schemeClr val="dk1"/>
                </a:solidFill>
                <a:latin typeface="Didact Gothic"/>
                <a:ea typeface="Didact Gothic"/>
                <a:cs typeface="Didact Gothic"/>
                <a:sym typeface="Didact Gothic"/>
              </a:rPr>
              <a:t>Students and graduates of Middle College will:</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Communicate effectively for a variety of purposes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Make decisions and solve problems in independent and collaborative settings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Employ research and data-gathering skills effectively</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Effectively apply knowledge and skills in real world contexts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Meet their civic responsibilities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Value human and cultural diversity</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Take personal ownership of their learning and future</a:t>
            </a:r>
            <a:endParaRPr b="1" i="1" sz="1600">
              <a:solidFill>
                <a:schemeClr val="dk1"/>
              </a:solidFill>
              <a:latin typeface="Didact Gothic"/>
              <a:ea typeface="Didact Gothic"/>
              <a:cs typeface="Didact Gothic"/>
              <a:sym typeface="Didact Gothic"/>
            </a:endParaRPr>
          </a:p>
        </p:txBody>
      </p:sp>
      <p:pic>
        <p:nvPicPr>
          <p:cNvPr id="390" name="Google Shape;390;p86"/>
          <p:cNvPicPr preferRelativeResize="0"/>
          <p:nvPr/>
        </p:nvPicPr>
        <p:blipFill rotWithShape="1">
          <a:blip r:embed="rId3">
            <a:alphaModFix/>
          </a:blip>
          <a:srcRect b="12267" l="10031" r="3634" t="2950"/>
          <a:stretch/>
        </p:blipFill>
        <p:spPr>
          <a:xfrm>
            <a:off x="0" y="-50"/>
            <a:ext cx="3928174"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animEffect filter="fade" transition="in">
                                      <p:cBhvr>
                                        <p:cTn dur="1000"/>
                                        <p:tgtEl>
                                          <p:spTgt spid="3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animEffect filter="fade" transition="in">
                                      <p:cBhvr>
                                        <p:cTn dur="1000"/>
                                        <p:tgtEl>
                                          <p:spTgt spid="3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animEffect filter="fade" transition="in">
                                      <p:cBhvr>
                                        <p:cTn dur="1000"/>
                                        <p:tgtEl>
                                          <p:spTgt spid="3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animEffect filter="fade" transition="in">
                                      <p:cBhvr>
                                        <p:cTn dur="1000"/>
                                        <p:tgtEl>
                                          <p:spTgt spid="3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animEffect filter="fade" transition="in">
                                      <p:cBhvr>
                                        <p:cTn dur="1000"/>
                                        <p:tgtEl>
                                          <p:spTgt spid="38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5" st="5"/>
                                            </p:txEl>
                                          </p:spTgt>
                                        </p:tgtEl>
                                        <p:attrNameLst>
                                          <p:attrName>style.visibility</p:attrName>
                                        </p:attrNameLst>
                                      </p:cBhvr>
                                      <p:to>
                                        <p:strVal val="visible"/>
                                      </p:to>
                                    </p:set>
                                    <p:animEffect filter="fade" transition="in">
                                      <p:cBhvr>
                                        <p:cTn dur="1000"/>
                                        <p:tgtEl>
                                          <p:spTgt spid="38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6" st="6"/>
                                            </p:txEl>
                                          </p:spTgt>
                                        </p:tgtEl>
                                        <p:attrNameLst>
                                          <p:attrName>style.visibility</p:attrName>
                                        </p:attrNameLst>
                                      </p:cBhvr>
                                      <p:to>
                                        <p:strVal val="visible"/>
                                      </p:to>
                                    </p:set>
                                    <p:animEffect filter="fade" transition="in">
                                      <p:cBhvr>
                                        <p:cTn dur="1000"/>
                                        <p:tgtEl>
                                          <p:spTgt spid="38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xEl>
                                              <p:pRg end="7" st="7"/>
                                            </p:txEl>
                                          </p:spTgt>
                                        </p:tgtEl>
                                        <p:attrNameLst>
                                          <p:attrName>style.visibility</p:attrName>
                                        </p:attrNameLst>
                                      </p:cBhvr>
                                      <p:to>
                                        <p:strVal val="visible"/>
                                      </p:to>
                                    </p:set>
                                    <p:animEffect filter="fade" transition="in">
                                      <p:cBhvr>
                                        <p:cTn dur="1000"/>
                                        <p:tgtEl>
                                          <p:spTgt spid="38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94" name="Shape 394"/>
        <p:cNvGrpSpPr/>
        <p:nvPr/>
      </p:nvGrpSpPr>
      <p:grpSpPr>
        <a:xfrm>
          <a:off x="0" y="0"/>
          <a:ext cx="0" cy="0"/>
          <a:chOff x="0" y="0"/>
          <a:chExt cx="0" cy="0"/>
        </a:xfrm>
      </p:grpSpPr>
      <p:sp>
        <p:nvSpPr>
          <p:cNvPr id="395" name="Google Shape;395;p87"/>
          <p:cNvSpPr txBox="1"/>
          <p:nvPr/>
        </p:nvSpPr>
        <p:spPr>
          <a:xfrm>
            <a:off x="3271250" y="1142900"/>
            <a:ext cx="5785800" cy="34665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1000"/>
              </a:spcBef>
              <a:spcAft>
                <a:spcPts val="0"/>
              </a:spcAft>
              <a:buSzPts val="2000"/>
              <a:buFont typeface="Didact Gothic"/>
              <a:buChar char="●"/>
            </a:pPr>
            <a:r>
              <a:rPr lang="en" sz="2000">
                <a:latin typeface="Didact Gothic"/>
                <a:ea typeface="Didact Gothic"/>
                <a:cs typeface="Didact Gothic"/>
                <a:sym typeface="Didact Gothic"/>
              </a:rPr>
              <a:t>Inclusive learning community</a:t>
            </a:r>
            <a:endParaRPr sz="2000">
              <a:latin typeface="Didact Gothic"/>
              <a:ea typeface="Didact Gothic"/>
              <a:cs typeface="Didact Gothic"/>
              <a:sym typeface="Didact Gothic"/>
            </a:endParaRPr>
          </a:p>
          <a:p>
            <a:pPr indent="-355600" lvl="0" marL="457200" rtl="0" algn="l">
              <a:lnSpc>
                <a:spcPct val="100000"/>
              </a:lnSpc>
              <a:spcBef>
                <a:spcPts val="1000"/>
              </a:spcBef>
              <a:spcAft>
                <a:spcPts val="0"/>
              </a:spcAft>
              <a:buSzPts val="2000"/>
              <a:buFont typeface="Didact Gothic"/>
              <a:buChar char="●"/>
            </a:pPr>
            <a:r>
              <a:rPr lang="en" sz="2000">
                <a:latin typeface="Didact Gothic"/>
                <a:ea typeface="Didact Gothic"/>
                <a:cs typeface="Didact Gothic"/>
                <a:sym typeface="Didact Gothic"/>
              </a:rPr>
              <a:t>Explore individual interests &amp; career paths</a:t>
            </a:r>
            <a:endParaRPr sz="2000">
              <a:latin typeface="Didact Gothic"/>
              <a:ea typeface="Didact Gothic"/>
              <a:cs typeface="Didact Gothic"/>
              <a:sym typeface="Didact Gothic"/>
            </a:endParaRPr>
          </a:p>
          <a:p>
            <a:pPr indent="-355600" lvl="0" marL="457200" rtl="0" algn="l">
              <a:lnSpc>
                <a:spcPct val="100000"/>
              </a:lnSpc>
              <a:spcBef>
                <a:spcPts val="1000"/>
              </a:spcBef>
              <a:spcAft>
                <a:spcPts val="0"/>
              </a:spcAft>
              <a:buSzPts val="2000"/>
              <a:buFont typeface="Didact Gothic"/>
              <a:buChar char="●"/>
            </a:pPr>
            <a:r>
              <a:rPr lang="en" sz="2000">
                <a:latin typeface="Didact Gothic"/>
                <a:ea typeface="Didact Gothic"/>
                <a:cs typeface="Didact Gothic"/>
                <a:sym typeface="Didact Gothic"/>
              </a:rPr>
              <a:t>Flexible scheduling</a:t>
            </a:r>
            <a:endParaRPr sz="2000">
              <a:latin typeface="Didact Gothic"/>
              <a:ea typeface="Didact Gothic"/>
              <a:cs typeface="Didact Gothic"/>
              <a:sym typeface="Didact Gothic"/>
            </a:endParaRPr>
          </a:p>
          <a:p>
            <a:pPr indent="-355600" lvl="0" marL="457200" rtl="0" algn="l">
              <a:lnSpc>
                <a:spcPct val="100000"/>
              </a:lnSpc>
              <a:spcBef>
                <a:spcPts val="1000"/>
              </a:spcBef>
              <a:spcAft>
                <a:spcPts val="0"/>
              </a:spcAft>
              <a:buSzPts val="2000"/>
              <a:buFont typeface="Didact Gothic"/>
              <a:buChar char="●"/>
            </a:pPr>
            <a:r>
              <a:rPr lang="en" sz="2000">
                <a:latin typeface="Didact Gothic"/>
                <a:ea typeface="Didact Gothic"/>
                <a:cs typeface="Didact Gothic"/>
                <a:sym typeface="Didact Gothic"/>
              </a:rPr>
              <a:t>Gain a solid college foundation</a:t>
            </a:r>
            <a:endParaRPr sz="2000">
              <a:latin typeface="Didact Gothic"/>
              <a:ea typeface="Didact Gothic"/>
              <a:cs typeface="Didact Gothic"/>
              <a:sym typeface="Didact Gothic"/>
            </a:endParaRPr>
          </a:p>
          <a:p>
            <a:pPr indent="-355600" lvl="0" marL="457200" rtl="0" algn="l">
              <a:lnSpc>
                <a:spcPct val="100000"/>
              </a:lnSpc>
              <a:spcBef>
                <a:spcPts val="1000"/>
              </a:spcBef>
              <a:spcAft>
                <a:spcPts val="0"/>
              </a:spcAft>
              <a:buSzPts val="2000"/>
              <a:buFont typeface="Didact Gothic"/>
              <a:buChar char="●"/>
            </a:pPr>
            <a:r>
              <a:rPr lang="en" sz="2000">
                <a:latin typeface="Didact Gothic"/>
                <a:ea typeface="Didact Gothic"/>
                <a:cs typeface="Didact Gothic"/>
                <a:sym typeface="Didact Gothic"/>
              </a:rPr>
              <a:t>No cost to student for tuition or textbooks</a:t>
            </a:r>
            <a:endParaRPr sz="2000">
              <a:latin typeface="Didact Gothic"/>
              <a:ea typeface="Didact Gothic"/>
              <a:cs typeface="Didact Gothic"/>
              <a:sym typeface="Didact Gothic"/>
            </a:endParaRPr>
          </a:p>
          <a:p>
            <a:pPr indent="-355600" lvl="0" marL="457200" rtl="0" algn="l">
              <a:spcBef>
                <a:spcPts val="1000"/>
              </a:spcBef>
              <a:spcAft>
                <a:spcPts val="0"/>
              </a:spcAft>
              <a:buSzPts val="2000"/>
              <a:buFont typeface="Didact Gothic"/>
              <a:buChar char="●"/>
            </a:pPr>
            <a:r>
              <a:rPr lang="en" sz="2000">
                <a:latin typeface="Didact Gothic"/>
                <a:ea typeface="Didact Gothic"/>
                <a:cs typeface="Didact Gothic"/>
                <a:sym typeface="Didact Gothic"/>
              </a:rPr>
              <a:t>Earn college units while completing high school requirements</a:t>
            </a:r>
            <a:endParaRPr sz="2000">
              <a:latin typeface="Didact Gothic"/>
              <a:ea typeface="Didact Gothic"/>
              <a:cs typeface="Didact Gothic"/>
              <a:sym typeface="Didact Gothic"/>
            </a:endParaRPr>
          </a:p>
          <a:p>
            <a:pPr indent="0" lvl="0" marL="0" rtl="0" algn="l">
              <a:lnSpc>
                <a:spcPct val="100000"/>
              </a:lnSpc>
              <a:spcBef>
                <a:spcPts val="1000"/>
              </a:spcBef>
              <a:spcAft>
                <a:spcPts val="0"/>
              </a:spcAft>
              <a:buNone/>
            </a:pPr>
            <a:r>
              <a:t/>
            </a:r>
            <a:endParaRPr b="1" sz="2000">
              <a:latin typeface="Didact Gothic"/>
              <a:ea typeface="Didact Gothic"/>
              <a:cs typeface="Didact Gothic"/>
              <a:sym typeface="Didact Gothic"/>
            </a:endParaRPr>
          </a:p>
          <a:p>
            <a:pPr indent="0" lvl="0" marL="0" rtl="0" algn="l">
              <a:spcBef>
                <a:spcPts val="1000"/>
              </a:spcBef>
              <a:spcAft>
                <a:spcPts val="0"/>
              </a:spcAft>
              <a:buNone/>
            </a:pPr>
            <a:r>
              <a:t/>
            </a:r>
            <a:endParaRPr b="1" sz="2000">
              <a:latin typeface="Didact Gothic"/>
              <a:ea typeface="Didact Gothic"/>
              <a:cs typeface="Didact Gothic"/>
              <a:sym typeface="Didact Gothic"/>
            </a:endParaRPr>
          </a:p>
        </p:txBody>
      </p:sp>
      <p:sp>
        <p:nvSpPr>
          <p:cNvPr id="396" name="Google Shape;396;p87"/>
          <p:cNvSpPr txBox="1"/>
          <p:nvPr/>
        </p:nvSpPr>
        <p:spPr>
          <a:xfrm>
            <a:off x="3608100" y="385125"/>
            <a:ext cx="55359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Didact Gothic"/>
                <a:ea typeface="Didact Gothic"/>
                <a:cs typeface="Didact Gothic"/>
                <a:sym typeface="Didact Gothic"/>
              </a:rPr>
              <a:t>Benefits</a:t>
            </a:r>
            <a:r>
              <a:rPr b="1" lang="en" sz="3600">
                <a:latin typeface="Raleway"/>
                <a:ea typeface="Raleway"/>
                <a:cs typeface="Raleway"/>
                <a:sym typeface="Raleway"/>
              </a:rPr>
              <a:t> </a:t>
            </a:r>
            <a:endParaRPr b="1"/>
          </a:p>
        </p:txBody>
      </p:sp>
      <p:pic>
        <p:nvPicPr>
          <p:cNvPr id="397" name="Google Shape;397;p87"/>
          <p:cNvPicPr preferRelativeResize="0"/>
          <p:nvPr/>
        </p:nvPicPr>
        <p:blipFill rotWithShape="1">
          <a:blip r:embed="rId3">
            <a:alphaModFix/>
          </a:blip>
          <a:srcRect b="1794" l="9701" r="2740" t="10647"/>
          <a:stretch/>
        </p:blipFill>
        <p:spPr>
          <a:xfrm>
            <a:off x="679562" y="846650"/>
            <a:ext cx="2436363" cy="3248484"/>
          </a:xfrm>
          <a:prstGeom prst="rect">
            <a:avLst/>
          </a:prstGeom>
          <a:noFill/>
          <a:ln cap="flat" cmpd="sng" w="76200">
            <a:solidFill>
              <a:srgbClr val="000000"/>
            </a:solidFill>
            <a:prstDash val="solid"/>
            <a:round/>
            <a:headEnd len="sm" w="sm" type="none"/>
            <a:tailEnd len="sm" w="sm" type="none"/>
          </a:ln>
        </p:spPr>
      </p:pic>
      <p:sp>
        <p:nvSpPr>
          <p:cNvPr id="398" name="Google Shape;398;p87"/>
          <p:cNvSpPr txBox="1"/>
          <p:nvPr/>
        </p:nvSpPr>
        <p:spPr>
          <a:xfrm>
            <a:off x="6144000" y="4654500"/>
            <a:ext cx="3000000" cy="48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Didact Gothic"/>
                <a:ea typeface="Didact Gothic"/>
                <a:cs typeface="Didact Gothic"/>
                <a:sym typeface="Didact Gothic"/>
              </a:rPr>
              <a:t>bit.ly/MCinfonight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1000"/>
                                        <p:tgtEl>
                                          <p:spTgt spid="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animEffect filter="fade" transition="in">
                                      <p:cBhvr>
                                        <p:cTn dur="1000"/>
                                        <p:tgtEl>
                                          <p:spTgt spid="3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animEffect filter="fade" transition="in">
                                      <p:cBhvr>
                                        <p:cTn dur="1000"/>
                                        <p:tgtEl>
                                          <p:spTgt spid="3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animEffect filter="fade" transition="in">
                                      <p:cBhvr>
                                        <p:cTn dur="1000"/>
                                        <p:tgtEl>
                                          <p:spTgt spid="3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4" st="4"/>
                                            </p:txEl>
                                          </p:spTgt>
                                        </p:tgtEl>
                                        <p:attrNameLst>
                                          <p:attrName>style.visibility</p:attrName>
                                        </p:attrNameLst>
                                      </p:cBhvr>
                                      <p:to>
                                        <p:strVal val="visible"/>
                                      </p:to>
                                    </p:set>
                                    <p:animEffect filter="fade" transition="in">
                                      <p:cBhvr>
                                        <p:cTn dur="1000"/>
                                        <p:tgtEl>
                                          <p:spTgt spid="39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5" st="5"/>
                                            </p:txEl>
                                          </p:spTgt>
                                        </p:tgtEl>
                                        <p:attrNameLst>
                                          <p:attrName>style.visibility</p:attrName>
                                        </p:attrNameLst>
                                      </p:cBhvr>
                                      <p:to>
                                        <p:strVal val="visible"/>
                                      </p:to>
                                    </p:set>
                                    <p:animEffect filter="fade" transition="in">
                                      <p:cBhvr>
                                        <p:cTn dur="1000"/>
                                        <p:tgtEl>
                                          <p:spTgt spid="39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6" st="6"/>
                                            </p:txEl>
                                          </p:spTgt>
                                        </p:tgtEl>
                                        <p:attrNameLst>
                                          <p:attrName>style.visibility</p:attrName>
                                        </p:attrNameLst>
                                      </p:cBhvr>
                                      <p:to>
                                        <p:strVal val="visible"/>
                                      </p:to>
                                    </p:set>
                                    <p:animEffect filter="fade" transition="in">
                                      <p:cBhvr>
                                        <p:cTn dur="1000"/>
                                        <p:tgtEl>
                                          <p:spTgt spid="39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7" st="7"/>
                                            </p:txEl>
                                          </p:spTgt>
                                        </p:tgtEl>
                                        <p:attrNameLst>
                                          <p:attrName>style.visibility</p:attrName>
                                        </p:attrNameLst>
                                      </p:cBhvr>
                                      <p:to>
                                        <p:strVal val="visible"/>
                                      </p:to>
                                    </p:set>
                                    <p:animEffect filter="fade" transition="in">
                                      <p:cBhvr>
                                        <p:cTn dur="1000"/>
                                        <p:tgtEl>
                                          <p:spTgt spid="39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id="403" name="Google Shape;403;p88"/>
          <p:cNvPicPr preferRelativeResize="0"/>
          <p:nvPr/>
        </p:nvPicPr>
        <p:blipFill>
          <a:blip r:embed="rId3">
            <a:alphaModFix/>
          </a:blip>
          <a:stretch>
            <a:fillRect/>
          </a:stretch>
        </p:blipFill>
        <p:spPr>
          <a:xfrm>
            <a:off x="4083498" y="2658305"/>
            <a:ext cx="977013" cy="737487"/>
          </a:xfrm>
          <a:prstGeom prst="rect">
            <a:avLst/>
          </a:prstGeom>
          <a:noFill/>
          <a:ln>
            <a:noFill/>
          </a:ln>
        </p:spPr>
      </p:pic>
      <p:sp>
        <p:nvSpPr>
          <p:cNvPr id="404" name="Google Shape;404;p88"/>
          <p:cNvSpPr txBox="1"/>
          <p:nvPr/>
        </p:nvSpPr>
        <p:spPr>
          <a:xfrm>
            <a:off x="120325" y="4010475"/>
            <a:ext cx="8862300" cy="8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Didact Gothic"/>
                <a:ea typeface="Didact Gothic"/>
                <a:cs typeface="Didact Gothic"/>
                <a:sym typeface="Didact Gothic"/>
              </a:rPr>
              <a:t>The </a:t>
            </a:r>
            <a:r>
              <a:rPr b="1" lang="en" sz="2800">
                <a:solidFill>
                  <a:schemeClr val="dk1"/>
                </a:solidFill>
                <a:latin typeface="Didact Gothic"/>
                <a:ea typeface="Didact Gothic"/>
                <a:cs typeface="Didact Gothic"/>
                <a:sym typeface="Didact Gothic"/>
              </a:rPr>
              <a:t>High School to College Transition </a:t>
            </a:r>
            <a:endParaRPr b="1" sz="2800">
              <a:solidFill>
                <a:schemeClr val="dk1"/>
              </a:solidFill>
              <a:latin typeface="Didact Gothic"/>
              <a:ea typeface="Didact Gothic"/>
              <a:cs typeface="Didact Gothic"/>
              <a:sym typeface="Didact Gothic"/>
            </a:endParaRPr>
          </a:p>
        </p:txBody>
      </p:sp>
      <p:pic>
        <p:nvPicPr>
          <p:cNvPr id="405" name="Google Shape;405;p88"/>
          <p:cNvPicPr preferRelativeResize="0"/>
          <p:nvPr/>
        </p:nvPicPr>
        <p:blipFill rotWithShape="1">
          <a:blip r:embed="rId4">
            <a:alphaModFix/>
          </a:blip>
          <a:srcRect b="23745" l="0" r="0" t="21930"/>
          <a:stretch/>
        </p:blipFill>
        <p:spPr>
          <a:xfrm>
            <a:off x="0" y="-9"/>
            <a:ext cx="9144000" cy="3725633"/>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89"/>
          <p:cNvSpPr txBox="1"/>
          <p:nvPr>
            <p:ph type="title"/>
          </p:nvPr>
        </p:nvSpPr>
        <p:spPr>
          <a:xfrm>
            <a:off x="311700" y="193200"/>
            <a:ext cx="3557100" cy="103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sz="2400">
                <a:latin typeface="Didact Gothic"/>
                <a:ea typeface="Didact Gothic"/>
                <a:cs typeface="Didact Gothic"/>
                <a:sym typeface="Didact Gothic"/>
              </a:rPr>
              <a:t>Incoming Class of 2021 Math Placement (70)</a:t>
            </a:r>
            <a:endParaRPr b="1" i="1" sz="2400">
              <a:latin typeface="Didact Gothic"/>
              <a:ea typeface="Didact Gothic"/>
              <a:cs typeface="Didact Gothic"/>
              <a:sym typeface="Didact Gothic"/>
            </a:endParaRPr>
          </a:p>
        </p:txBody>
      </p:sp>
      <p:sp>
        <p:nvSpPr>
          <p:cNvPr id="411" name="Google Shape;411;p89"/>
          <p:cNvSpPr txBox="1"/>
          <p:nvPr/>
        </p:nvSpPr>
        <p:spPr>
          <a:xfrm>
            <a:off x="444675" y="1230300"/>
            <a:ext cx="3424200" cy="27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55 (Alg 2 - non transfer) - </a:t>
            </a:r>
            <a:r>
              <a:rPr b="1" lang="en" sz="1800">
                <a:solidFill>
                  <a:schemeClr val="dk1"/>
                </a:solidFill>
                <a:latin typeface="Didact Gothic"/>
                <a:ea typeface="Didact Gothic"/>
                <a:cs typeface="Didact Gothic"/>
                <a:sym typeface="Didact Gothic"/>
              </a:rPr>
              <a:t>43</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30 (College Algebra) &amp;</a:t>
            </a:r>
            <a:br>
              <a:rPr lang="en" sz="1800">
                <a:solidFill>
                  <a:schemeClr val="dk1"/>
                </a:solidFill>
                <a:latin typeface="Didact Gothic"/>
                <a:ea typeface="Didact Gothic"/>
                <a:cs typeface="Didact Gothic"/>
                <a:sym typeface="Didact Gothic"/>
              </a:rPr>
            </a:br>
            <a:r>
              <a:rPr lang="en" sz="1800">
                <a:solidFill>
                  <a:schemeClr val="dk1"/>
                </a:solidFill>
                <a:latin typeface="Didact Gothic"/>
                <a:ea typeface="Didact Gothic"/>
                <a:cs typeface="Didact Gothic"/>
                <a:sym typeface="Didact Gothic"/>
              </a:rPr>
              <a:t>Math 39 (Trigonometry) - </a:t>
            </a:r>
            <a:r>
              <a:rPr b="1" lang="en" sz="1800">
                <a:solidFill>
                  <a:schemeClr val="dk1"/>
                </a:solidFill>
                <a:latin typeface="Didact Gothic"/>
                <a:ea typeface="Didact Gothic"/>
                <a:cs typeface="Didact Gothic"/>
                <a:sym typeface="Didact Gothic"/>
              </a:rPr>
              <a:t>11</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40 (Statistics) - </a:t>
            </a:r>
            <a:r>
              <a:rPr b="1" lang="en" sz="1800">
                <a:solidFill>
                  <a:schemeClr val="dk1"/>
                </a:solidFill>
                <a:latin typeface="Didact Gothic"/>
                <a:ea typeface="Didact Gothic"/>
                <a:cs typeface="Didact Gothic"/>
                <a:sym typeface="Didact Gothic"/>
              </a:rPr>
              <a:t>4</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47 (Liberal Arts Math)</a:t>
            </a:r>
            <a:r>
              <a:rPr b="1" lang="en" sz="1800">
                <a:solidFill>
                  <a:schemeClr val="dk1"/>
                </a:solidFill>
                <a:latin typeface="Didact Gothic"/>
                <a:ea typeface="Didact Gothic"/>
                <a:cs typeface="Didact Gothic"/>
                <a:sym typeface="Didact Gothic"/>
              </a:rPr>
              <a:t> - 1</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1 (Calculus I) - </a:t>
            </a:r>
            <a:r>
              <a:rPr b="1" lang="en" sz="1800">
                <a:solidFill>
                  <a:schemeClr val="dk1"/>
                </a:solidFill>
                <a:latin typeface="Didact Gothic"/>
                <a:ea typeface="Didact Gothic"/>
                <a:cs typeface="Didact Gothic"/>
                <a:sym typeface="Didact Gothic"/>
              </a:rPr>
              <a:t>7</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Math 2 (Calculus II) - </a:t>
            </a:r>
            <a:r>
              <a:rPr b="1" lang="en" sz="1800">
                <a:solidFill>
                  <a:schemeClr val="dk1"/>
                </a:solidFill>
                <a:latin typeface="Didact Gothic"/>
                <a:ea typeface="Didact Gothic"/>
                <a:cs typeface="Didact Gothic"/>
                <a:sym typeface="Didact Gothic"/>
              </a:rPr>
              <a:t>1</a:t>
            </a:r>
            <a:endParaRPr b="1" sz="1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b="1">
              <a:solidFill>
                <a:schemeClr val="dk1"/>
              </a:solidFill>
              <a:latin typeface="Didact Gothic"/>
              <a:ea typeface="Didact Gothic"/>
              <a:cs typeface="Didact Gothic"/>
              <a:sym typeface="Didact Gothic"/>
            </a:endParaRPr>
          </a:p>
          <a:p>
            <a:pPr indent="0" lvl="0" marL="0" rtl="0" algn="l">
              <a:spcBef>
                <a:spcPts val="0"/>
              </a:spcBef>
              <a:spcAft>
                <a:spcPts val="0"/>
              </a:spcAft>
              <a:buClr>
                <a:schemeClr val="dk1"/>
              </a:buClr>
              <a:buSzPts val="1100"/>
              <a:buFont typeface="Arial"/>
              <a:buNone/>
            </a:pPr>
            <a:r>
              <a:t/>
            </a:r>
            <a:endParaRPr>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412" name="Google Shape;412;p89"/>
          <p:cNvPicPr preferRelativeResize="0"/>
          <p:nvPr/>
        </p:nvPicPr>
        <p:blipFill>
          <a:blip r:embed="rId3">
            <a:alphaModFix/>
          </a:blip>
          <a:stretch>
            <a:fillRect/>
          </a:stretch>
        </p:blipFill>
        <p:spPr>
          <a:xfrm>
            <a:off x="4000425" y="0"/>
            <a:ext cx="5143578"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0" st="0"/>
                                            </p:txEl>
                                          </p:spTgt>
                                        </p:tgtEl>
                                        <p:attrNameLst>
                                          <p:attrName>style.visibility</p:attrName>
                                        </p:attrNameLst>
                                      </p:cBhvr>
                                      <p:to>
                                        <p:strVal val="visible"/>
                                      </p:to>
                                    </p:set>
                                    <p:animEffect filter="fade" transition="in">
                                      <p:cBhvr>
                                        <p:cTn dur="1000"/>
                                        <p:tgtEl>
                                          <p:spTgt spid="4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 st="1"/>
                                            </p:txEl>
                                          </p:spTgt>
                                        </p:tgtEl>
                                        <p:attrNameLst>
                                          <p:attrName>style.visibility</p:attrName>
                                        </p:attrNameLst>
                                      </p:cBhvr>
                                      <p:to>
                                        <p:strVal val="visible"/>
                                      </p:to>
                                    </p:set>
                                    <p:animEffect filter="fade" transition="in">
                                      <p:cBhvr>
                                        <p:cTn dur="1000"/>
                                        <p:tgtEl>
                                          <p:spTgt spid="4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2" st="2"/>
                                            </p:txEl>
                                          </p:spTgt>
                                        </p:tgtEl>
                                        <p:attrNameLst>
                                          <p:attrName>style.visibility</p:attrName>
                                        </p:attrNameLst>
                                      </p:cBhvr>
                                      <p:to>
                                        <p:strVal val="visible"/>
                                      </p:to>
                                    </p:set>
                                    <p:animEffect filter="fade" transition="in">
                                      <p:cBhvr>
                                        <p:cTn dur="1000"/>
                                        <p:tgtEl>
                                          <p:spTgt spid="4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3" st="3"/>
                                            </p:txEl>
                                          </p:spTgt>
                                        </p:tgtEl>
                                        <p:attrNameLst>
                                          <p:attrName>style.visibility</p:attrName>
                                        </p:attrNameLst>
                                      </p:cBhvr>
                                      <p:to>
                                        <p:strVal val="visible"/>
                                      </p:to>
                                    </p:set>
                                    <p:animEffect filter="fade" transition="in">
                                      <p:cBhvr>
                                        <p:cTn dur="1000"/>
                                        <p:tgtEl>
                                          <p:spTgt spid="4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4" st="4"/>
                                            </p:txEl>
                                          </p:spTgt>
                                        </p:tgtEl>
                                        <p:attrNameLst>
                                          <p:attrName>style.visibility</p:attrName>
                                        </p:attrNameLst>
                                      </p:cBhvr>
                                      <p:to>
                                        <p:strVal val="visible"/>
                                      </p:to>
                                    </p:set>
                                    <p:animEffect filter="fade" transition="in">
                                      <p:cBhvr>
                                        <p:cTn dur="1000"/>
                                        <p:tgtEl>
                                          <p:spTgt spid="4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5" st="5"/>
                                            </p:txEl>
                                          </p:spTgt>
                                        </p:tgtEl>
                                        <p:attrNameLst>
                                          <p:attrName>style.visibility</p:attrName>
                                        </p:attrNameLst>
                                      </p:cBhvr>
                                      <p:to>
                                        <p:strVal val="visible"/>
                                      </p:to>
                                    </p:set>
                                    <p:animEffect filter="fade" transition="in">
                                      <p:cBhvr>
                                        <p:cTn dur="1000"/>
                                        <p:tgtEl>
                                          <p:spTgt spid="4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6" st="6"/>
                                            </p:txEl>
                                          </p:spTgt>
                                        </p:tgtEl>
                                        <p:attrNameLst>
                                          <p:attrName>style.visibility</p:attrName>
                                        </p:attrNameLst>
                                      </p:cBhvr>
                                      <p:to>
                                        <p:strVal val="visible"/>
                                      </p:to>
                                    </p:set>
                                    <p:animEffect filter="fade" transition="in">
                                      <p:cBhvr>
                                        <p:cTn dur="1000"/>
                                        <p:tgtEl>
                                          <p:spTgt spid="4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7" st="7"/>
                                            </p:txEl>
                                          </p:spTgt>
                                        </p:tgtEl>
                                        <p:attrNameLst>
                                          <p:attrName>style.visibility</p:attrName>
                                        </p:attrNameLst>
                                      </p:cBhvr>
                                      <p:to>
                                        <p:strVal val="visible"/>
                                      </p:to>
                                    </p:set>
                                    <p:animEffect filter="fade" transition="in">
                                      <p:cBhvr>
                                        <p:cTn dur="1000"/>
                                        <p:tgtEl>
                                          <p:spTgt spid="41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8" st="8"/>
                                            </p:txEl>
                                          </p:spTgt>
                                        </p:tgtEl>
                                        <p:attrNameLst>
                                          <p:attrName>style.visibility</p:attrName>
                                        </p:attrNameLst>
                                      </p:cBhvr>
                                      <p:to>
                                        <p:strVal val="visible"/>
                                      </p:to>
                                    </p:set>
                                    <p:animEffect filter="fade" transition="in">
                                      <p:cBhvr>
                                        <p:cTn dur="1000"/>
                                        <p:tgtEl>
                                          <p:spTgt spid="41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9" st="9"/>
                                            </p:txEl>
                                          </p:spTgt>
                                        </p:tgtEl>
                                        <p:attrNameLst>
                                          <p:attrName>style.visibility</p:attrName>
                                        </p:attrNameLst>
                                      </p:cBhvr>
                                      <p:to>
                                        <p:strVal val="visible"/>
                                      </p:to>
                                    </p:set>
                                    <p:animEffect filter="fade" transition="in">
                                      <p:cBhvr>
                                        <p:cTn dur="1000"/>
                                        <p:tgtEl>
                                          <p:spTgt spid="41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0" st="10"/>
                                            </p:txEl>
                                          </p:spTgt>
                                        </p:tgtEl>
                                        <p:attrNameLst>
                                          <p:attrName>style.visibility</p:attrName>
                                        </p:attrNameLst>
                                      </p:cBhvr>
                                      <p:to>
                                        <p:strVal val="visible"/>
                                      </p:to>
                                    </p:set>
                                    <p:animEffect filter="fade" transition="in">
                                      <p:cBhvr>
                                        <p:cTn dur="1000"/>
                                        <p:tgtEl>
                                          <p:spTgt spid="41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1" st="11"/>
                                            </p:txEl>
                                          </p:spTgt>
                                        </p:tgtEl>
                                        <p:attrNameLst>
                                          <p:attrName>style.visibility</p:attrName>
                                        </p:attrNameLst>
                                      </p:cBhvr>
                                      <p:to>
                                        <p:strVal val="visible"/>
                                      </p:to>
                                    </p:set>
                                    <p:animEffect filter="fade" transition="in">
                                      <p:cBhvr>
                                        <p:cTn dur="1000"/>
                                        <p:tgtEl>
                                          <p:spTgt spid="41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2" st="12"/>
                                            </p:txEl>
                                          </p:spTgt>
                                        </p:tgtEl>
                                        <p:attrNameLst>
                                          <p:attrName>style.visibility</p:attrName>
                                        </p:attrNameLst>
                                      </p:cBhvr>
                                      <p:to>
                                        <p:strVal val="visible"/>
                                      </p:to>
                                    </p:set>
                                    <p:animEffect filter="fade" transition="in">
                                      <p:cBhvr>
                                        <p:cTn dur="1000"/>
                                        <p:tgtEl>
                                          <p:spTgt spid="411">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3" st="13"/>
                                            </p:txEl>
                                          </p:spTgt>
                                        </p:tgtEl>
                                        <p:attrNameLst>
                                          <p:attrName>style.visibility</p:attrName>
                                        </p:attrNameLst>
                                      </p:cBhvr>
                                      <p:to>
                                        <p:strVal val="visible"/>
                                      </p:to>
                                    </p:set>
                                    <p:animEffect filter="fade" transition="in">
                                      <p:cBhvr>
                                        <p:cTn dur="1000"/>
                                        <p:tgtEl>
                                          <p:spTgt spid="411">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4" st="14"/>
                                            </p:txEl>
                                          </p:spTgt>
                                        </p:tgtEl>
                                        <p:attrNameLst>
                                          <p:attrName>style.visibility</p:attrName>
                                        </p:attrNameLst>
                                      </p:cBhvr>
                                      <p:to>
                                        <p:strVal val="visible"/>
                                      </p:to>
                                    </p:set>
                                    <p:animEffect filter="fade" transition="in">
                                      <p:cBhvr>
                                        <p:cTn dur="1000"/>
                                        <p:tgtEl>
                                          <p:spTgt spid="411">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5" st="15"/>
                                            </p:txEl>
                                          </p:spTgt>
                                        </p:tgtEl>
                                        <p:attrNameLst>
                                          <p:attrName>style.visibility</p:attrName>
                                        </p:attrNameLst>
                                      </p:cBhvr>
                                      <p:to>
                                        <p:strVal val="visible"/>
                                      </p:to>
                                    </p:set>
                                    <p:animEffect filter="fade" transition="in">
                                      <p:cBhvr>
                                        <p:cTn dur="1000"/>
                                        <p:tgtEl>
                                          <p:spTgt spid="411">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xEl>
                                              <p:pRg end="16" st="16"/>
                                            </p:txEl>
                                          </p:spTgt>
                                        </p:tgtEl>
                                        <p:attrNameLst>
                                          <p:attrName>style.visibility</p:attrName>
                                        </p:attrNameLst>
                                      </p:cBhvr>
                                      <p:to>
                                        <p:strVal val="visible"/>
                                      </p:to>
                                    </p:set>
                                    <p:animEffect filter="fade" transition="in">
                                      <p:cBhvr>
                                        <p:cTn dur="1000"/>
                                        <p:tgtEl>
                                          <p:spTgt spid="411">
                                            <p:txEl>
                                              <p:pRg end="16" st="1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90"/>
          <p:cNvSpPr txBox="1"/>
          <p:nvPr/>
        </p:nvSpPr>
        <p:spPr>
          <a:xfrm>
            <a:off x="332200" y="3943900"/>
            <a:ext cx="4336800" cy="56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pic>
        <p:nvPicPr>
          <p:cNvPr id="418" name="Google Shape;418;p90"/>
          <p:cNvPicPr preferRelativeResize="0"/>
          <p:nvPr/>
        </p:nvPicPr>
        <p:blipFill rotWithShape="1">
          <a:blip r:embed="rId3">
            <a:alphaModFix/>
          </a:blip>
          <a:srcRect b="31419" l="0" r="13359" t="23995"/>
          <a:stretch/>
        </p:blipFill>
        <p:spPr>
          <a:xfrm>
            <a:off x="0" y="0"/>
            <a:ext cx="9144001" cy="3529121"/>
          </a:xfrm>
          <a:prstGeom prst="rect">
            <a:avLst/>
          </a:prstGeom>
          <a:noFill/>
          <a:ln>
            <a:noFill/>
          </a:ln>
        </p:spPr>
      </p:pic>
      <p:sp>
        <p:nvSpPr>
          <p:cNvPr id="419" name="Google Shape;419;p90"/>
          <p:cNvSpPr txBox="1"/>
          <p:nvPr/>
        </p:nvSpPr>
        <p:spPr>
          <a:xfrm>
            <a:off x="601750" y="3943900"/>
            <a:ext cx="3454800" cy="81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Didact Gothic"/>
                <a:ea typeface="Didact Gothic"/>
                <a:cs typeface="Didact Gothic"/>
                <a:sym typeface="Didact Gothic"/>
              </a:rPr>
              <a:t>The </a:t>
            </a:r>
            <a:r>
              <a:rPr b="1" lang="en" sz="2800">
                <a:latin typeface="Didact Gothic"/>
                <a:ea typeface="Didact Gothic"/>
                <a:cs typeface="Didact Gothic"/>
                <a:sym typeface="Didact Gothic"/>
              </a:rPr>
              <a:t>AVID Tutorial</a:t>
            </a:r>
            <a:endParaRPr b="1" sz="2800">
              <a:latin typeface="Didact Gothic"/>
              <a:ea typeface="Didact Gothic"/>
              <a:cs typeface="Didact Gothic"/>
              <a:sym typeface="Didact Gothic"/>
            </a:endParaRPr>
          </a:p>
        </p:txBody>
      </p:sp>
      <p:pic>
        <p:nvPicPr>
          <p:cNvPr id="420" name="Google Shape;420;p90"/>
          <p:cNvPicPr preferRelativeResize="0"/>
          <p:nvPr/>
        </p:nvPicPr>
        <p:blipFill rotWithShape="1">
          <a:blip r:embed="rId4">
            <a:alphaModFix/>
          </a:blip>
          <a:srcRect b="15597" l="0" r="0" t="0"/>
          <a:stretch/>
        </p:blipFill>
        <p:spPr>
          <a:xfrm>
            <a:off x="4716875" y="3529123"/>
            <a:ext cx="4427125" cy="1614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91"/>
          <p:cNvSpPr txBox="1"/>
          <p:nvPr>
            <p:ph type="title"/>
          </p:nvPr>
        </p:nvSpPr>
        <p:spPr>
          <a:xfrm>
            <a:off x="4787750" y="2890450"/>
            <a:ext cx="3735300" cy="192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Didact Gothic"/>
                <a:ea typeface="Didact Gothic"/>
                <a:cs typeface="Didact Gothic"/>
                <a:sym typeface="Didact Gothic"/>
              </a:rPr>
              <a:t>Notetaking Support</a:t>
            </a:r>
            <a:endParaRPr b="1">
              <a:latin typeface="Didact Gothic"/>
              <a:ea typeface="Didact Gothic"/>
              <a:cs typeface="Didact Gothic"/>
              <a:sym typeface="Didact Gothic"/>
            </a:endParaRPr>
          </a:p>
        </p:txBody>
      </p:sp>
      <p:pic>
        <p:nvPicPr>
          <p:cNvPr id="426" name="Google Shape;426;p91"/>
          <p:cNvPicPr preferRelativeResize="0"/>
          <p:nvPr/>
        </p:nvPicPr>
        <p:blipFill rotWithShape="1">
          <a:blip r:embed="rId3">
            <a:alphaModFix/>
          </a:blip>
          <a:srcRect b="0" l="14695" r="19166" t="0"/>
          <a:stretch/>
        </p:blipFill>
        <p:spPr>
          <a:xfrm>
            <a:off x="0" y="0"/>
            <a:ext cx="453577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74"/>
          <p:cNvPicPr preferRelativeResize="0"/>
          <p:nvPr/>
        </p:nvPicPr>
        <p:blipFill rotWithShape="1">
          <a:blip r:embed="rId3">
            <a:alphaModFix/>
          </a:blip>
          <a:srcRect b="10461" l="837" r="620" t="3855"/>
          <a:stretch/>
        </p:blipFill>
        <p:spPr>
          <a:xfrm>
            <a:off x="0" y="0"/>
            <a:ext cx="9144002" cy="4154849"/>
          </a:xfrm>
          <a:prstGeom prst="rect">
            <a:avLst/>
          </a:prstGeom>
          <a:noFill/>
          <a:ln>
            <a:noFill/>
          </a:ln>
        </p:spPr>
      </p:pic>
      <p:sp>
        <p:nvSpPr>
          <p:cNvPr id="294" name="Google Shape;294;p74"/>
          <p:cNvSpPr txBox="1"/>
          <p:nvPr/>
        </p:nvSpPr>
        <p:spPr>
          <a:xfrm>
            <a:off x="1610275" y="4280000"/>
            <a:ext cx="5823000" cy="61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Didact Gothic"/>
                <a:ea typeface="Didact Gothic"/>
                <a:cs typeface="Didact Gothic"/>
                <a:sym typeface="Didact Gothic"/>
              </a:rPr>
              <a:t>Program Background and Data</a:t>
            </a:r>
            <a:endParaRPr b="1" sz="2800">
              <a:latin typeface="Didact Gothic"/>
              <a:ea typeface="Didact Gothic"/>
              <a:cs typeface="Didact Gothic"/>
              <a:sym typeface="Didact Gothic"/>
            </a:endParaRPr>
          </a:p>
          <a:p>
            <a:pPr indent="0" lvl="0" marL="0" rtl="0" algn="ctr">
              <a:spcBef>
                <a:spcPts val="0"/>
              </a:spcBef>
              <a:spcAft>
                <a:spcPts val="0"/>
              </a:spcAft>
              <a:buNone/>
            </a:pPr>
            <a:r>
              <a:t/>
            </a:r>
            <a:endParaRPr>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92"/>
          <p:cNvSpPr txBox="1"/>
          <p:nvPr>
            <p:ph type="title"/>
          </p:nvPr>
        </p:nvSpPr>
        <p:spPr>
          <a:xfrm>
            <a:off x="0" y="4266775"/>
            <a:ext cx="9144000" cy="78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Didact Gothic"/>
                <a:ea typeface="Didact Gothic"/>
                <a:cs typeface="Didact Gothic"/>
                <a:sym typeface="Didact Gothic"/>
              </a:rPr>
              <a:t>High School &amp; College Reading &amp; Writing Support</a:t>
            </a:r>
            <a:endParaRPr b="1" sz="2800">
              <a:latin typeface="Didact Gothic"/>
              <a:ea typeface="Didact Gothic"/>
              <a:cs typeface="Didact Gothic"/>
              <a:sym typeface="Didact Gothic"/>
            </a:endParaRPr>
          </a:p>
        </p:txBody>
      </p:sp>
      <p:pic>
        <p:nvPicPr>
          <p:cNvPr id="432" name="Google Shape;432;p92"/>
          <p:cNvPicPr preferRelativeResize="0"/>
          <p:nvPr/>
        </p:nvPicPr>
        <p:blipFill rotWithShape="1">
          <a:blip r:embed="rId3">
            <a:alphaModFix/>
          </a:blip>
          <a:srcRect b="11567" l="0" r="0" t="2998"/>
          <a:stretch/>
        </p:blipFill>
        <p:spPr>
          <a:xfrm>
            <a:off x="0" y="0"/>
            <a:ext cx="9144003" cy="4266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36" name="Shape 436"/>
        <p:cNvGrpSpPr/>
        <p:nvPr/>
      </p:nvGrpSpPr>
      <p:grpSpPr>
        <a:xfrm>
          <a:off x="0" y="0"/>
          <a:ext cx="0" cy="0"/>
          <a:chOff x="0" y="0"/>
          <a:chExt cx="0" cy="0"/>
        </a:xfrm>
      </p:grpSpPr>
      <p:pic>
        <p:nvPicPr>
          <p:cNvPr descr="Screenshot 2017-08-16 11.42.32.png" id="437" name="Google Shape;437;p93"/>
          <p:cNvPicPr preferRelativeResize="0"/>
          <p:nvPr/>
        </p:nvPicPr>
        <p:blipFill>
          <a:blip r:embed="rId3">
            <a:alphaModFix amt="64000"/>
          </a:blip>
          <a:stretch>
            <a:fillRect/>
          </a:stretch>
        </p:blipFill>
        <p:spPr>
          <a:xfrm>
            <a:off x="2944474" y="459013"/>
            <a:ext cx="3395125" cy="4401776"/>
          </a:xfrm>
          <a:prstGeom prst="rect">
            <a:avLst/>
          </a:prstGeom>
          <a:noFill/>
          <a:ln>
            <a:noFill/>
          </a:ln>
        </p:spPr>
      </p:pic>
      <p:sp>
        <p:nvSpPr>
          <p:cNvPr id="438" name="Google Shape;438;p93"/>
          <p:cNvSpPr txBox="1"/>
          <p:nvPr/>
        </p:nvSpPr>
        <p:spPr>
          <a:xfrm>
            <a:off x="6105600" y="987100"/>
            <a:ext cx="1667100" cy="1051800"/>
          </a:xfrm>
          <a:prstGeom prst="rect">
            <a:avLst/>
          </a:prstGeom>
          <a:solidFill>
            <a:srgbClr val="EFEFEF"/>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3C78D8"/>
                </a:solidFill>
                <a:latin typeface="Didact Gothic"/>
                <a:ea typeface="Didact Gothic"/>
                <a:cs typeface="Didact Gothic"/>
                <a:sym typeface="Didact Gothic"/>
              </a:rPr>
              <a:t>Step 1:</a:t>
            </a:r>
            <a:endParaRPr sz="2400">
              <a:solidFill>
                <a:srgbClr val="3C78D8"/>
              </a:solidFill>
              <a:latin typeface="Didact Gothic"/>
              <a:ea typeface="Didact Gothic"/>
              <a:cs typeface="Didact Gothic"/>
              <a:sym typeface="Didact Gothic"/>
            </a:endParaRPr>
          </a:p>
          <a:p>
            <a:pPr indent="0" lvl="0" marL="0" rtl="0" algn="ctr">
              <a:spcBef>
                <a:spcPts val="0"/>
              </a:spcBef>
              <a:spcAft>
                <a:spcPts val="0"/>
              </a:spcAft>
              <a:buNone/>
            </a:pPr>
            <a:r>
              <a:rPr lang="en" sz="2400">
                <a:solidFill>
                  <a:srgbClr val="3C78D8"/>
                </a:solidFill>
                <a:latin typeface="Didact Gothic"/>
                <a:ea typeface="Didact Gothic"/>
                <a:cs typeface="Didact Gothic"/>
                <a:sym typeface="Didact Gothic"/>
              </a:rPr>
              <a:t>Take Notes</a:t>
            </a:r>
            <a:endParaRPr sz="2400">
              <a:solidFill>
                <a:srgbClr val="3C78D8"/>
              </a:solidFill>
              <a:latin typeface="Didact Gothic"/>
              <a:ea typeface="Didact Gothic"/>
              <a:cs typeface="Didact Gothic"/>
              <a:sym typeface="Didact Gothic"/>
            </a:endParaRPr>
          </a:p>
          <a:p>
            <a:pPr indent="0" lvl="0" marL="0" rtl="0" algn="l">
              <a:spcBef>
                <a:spcPts val="0"/>
              </a:spcBef>
              <a:spcAft>
                <a:spcPts val="0"/>
              </a:spcAft>
              <a:buNone/>
            </a:pPr>
            <a:r>
              <a:t/>
            </a:r>
            <a:endParaRPr sz="1800">
              <a:latin typeface="Didact Gothic"/>
              <a:ea typeface="Didact Gothic"/>
              <a:cs typeface="Didact Gothic"/>
              <a:sym typeface="Didact Gothic"/>
            </a:endParaRPr>
          </a:p>
        </p:txBody>
      </p:sp>
      <p:sp>
        <p:nvSpPr>
          <p:cNvPr id="439" name="Google Shape;439;p93"/>
          <p:cNvSpPr txBox="1"/>
          <p:nvPr/>
        </p:nvSpPr>
        <p:spPr>
          <a:xfrm>
            <a:off x="1387625" y="2038900"/>
            <a:ext cx="1667100" cy="1242000"/>
          </a:xfrm>
          <a:prstGeom prst="rect">
            <a:avLst/>
          </a:prstGeom>
          <a:solidFill>
            <a:srgbClr val="EFEFEF"/>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674EA7"/>
                </a:solidFill>
                <a:latin typeface="Didact Gothic"/>
                <a:ea typeface="Didact Gothic"/>
                <a:cs typeface="Didact Gothic"/>
                <a:sym typeface="Didact Gothic"/>
              </a:rPr>
              <a:t>Step 2: </a:t>
            </a:r>
            <a:endParaRPr b="1" sz="2400">
              <a:solidFill>
                <a:srgbClr val="674EA7"/>
              </a:solidFill>
              <a:latin typeface="Didact Gothic"/>
              <a:ea typeface="Didact Gothic"/>
              <a:cs typeface="Didact Gothic"/>
              <a:sym typeface="Didact Gothic"/>
            </a:endParaRPr>
          </a:p>
          <a:p>
            <a:pPr indent="0" lvl="0" marL="0" rtl="0" algn="ctr">
              <a:spcBef>
                <a:spcPts val="0"/>
              </a:spcBef>
              <a:spcAft>
                <a:spcPts val="0"/>
              </a:spcAft>
              <a:buNone/>
            </a:pPr>
            <a:r>
              <a:rPr lang="en" sz="2400">
                <a:solidFill>
                  <a:srgbClr val="674EA7"/>
                </a:solidFill>
                <a:latin typeface="Didact Gothic"/>
                <a:ea typeface="Didact Gothic"/>
                <a:cs typeface="Didact Gothic"/>
                <a:sym typeface="Didact Gothic"/>
              </a:rPr>
              <a:t>Questions</a:t>
            </a:r>
            <a:endParaRPr sz="2400">
              <a:solidFill>
                <a:srgbClr val="674EA7"/>
              </a:solidFill>
              <a:latin typeface="Didact Gothic"/>
              <a:ea typeface="Didact Gothic"/>
              <a:cs typeface="Didact Gothic"/>
              <a:sym typeface="Didact Gothic"/>
            </a:endParaRPr>
          </a:p>
          <a:p>
            <a:pPr indent="0" lvl="0" marL="0" rtl="0" algn="ctr">
              <a:spcBef>
                <a:spcPts val="0"/>
              </a:spcBef>
              <a:spcAft>
                <a:spcPts val="0"/>
              </a:spcAft>
              <a:buNone/>
            </a:pPr>
            <a:r>
              <a:rPr lang="en" sz="2400">
                <a:solidFill>
                  <a:srgbClr val="674EA7"/>
                </a:solidFill>
                <a:latin typeface="Didact Gothic"/>
                <a:ea typeface="Didact Gothic"/>
                <a:cs typeface="Didact Gothic"/>
                <a:sym typeface="Didact Gothic"/>
              </a:rPr>
              <a:t>Key Ideas</a:t>
            </a:r>
            <a:endParaRPr sz="2400">
              <a:solidFill>
                <a:srgbClr val="674EA7"/>
              </a:solidFill>
              <a:latin typeface="Didact Gothic"/>
              <a:ea typeface="Didact Gothic"/>
              <a:cs typeface="Didact Gothic"/>
              <a:sym typeface="Didact Gothic"/>
            </a:endParaRPr>
          </a:p>
          <a:p>
            <a:pPr indent="0" lvl="0" marL="0" rtl="0" algn="ctr">
              <a:spcBef>
                <a:spcPts val="0"/>
              </a:spcBef>
              <a:spcAft>
                <a:spcPts val="0"/>
              </a:spcAft>
              <a:buNone/>
            </a:pPr>
            <a:r>
              <a:t/>
            </a:r>
            <a:endParaRPr sz="1800">
              <a:latin typeface="Didact Gothic"/>
              <a:ea typeface="Didact Gothic"/>
              <a:cs typeface="Didact Gothic"/>
              <a:sym typeface="Didact Gothic"/>
            </a:endParaRPr>
          </a:p>
        </p:txBody>
      </p:sp>
      <p:sp>
        <p:nvSpPr>
          <p:cNvPr id="440" name="Google Shape;440;p93"/>
          <p:cNvSpPr txBox="1"/>
          <p:nvPr/>
        </p:nvSpPr>
        <p:spPr>
          <a:xfrm>
            <a:off x="5601450" y="4221600"/>
            <a:ext cx="2675400" cy="476700"/>
          </a:xfrm>
          <a:prstGeom prst="rect">
            <a:avLst/>
          </a:prstGeom>
          <a:solidFill>
            <a:srgbClr val="EFEFEF"/>
          </a:solid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8761D"/>
                </a:solidFill>
                <a:latin typeface="Didact Gothic"/>
                <a:ea typeface="Didact Gothic"/>
                <a:cs typeface="Didact Gothic"/>
                <a:sym typeface="Didact Gothic"/>
              </a:rPr>
              <a:t>Step 3: </a:t>
            </a:r>
            <a:r>
              <a:rPr lang="en" sz="1800">
                <a:solidFill>
                  <a:srgbClr val="38761D"/>
                </a:solidFill>
                <a:latin typeface="Didact Gothic"/>
                <a:ea typeface="Didact Gothic"/>
                <a:cs typeface="Didact Gothic"/>
                <a:sym typeface="Didact Gothic"/>
              </a:rPr>
              <a:t>Write Summary</a:t>
            </a:r>
            <a:endParaRPr sz="1800">
              <a:latin typeface="Didact Gothic"/>
              <a:ea typeface="Didact Gothic"/>
              <a:cs typeface="Didact Gothic"/>
              <a:sym typeface="Didact Gothic"/>
            </a:endParaRPr>
          </a:p>
        </p:txBody>
      </p:sp>
      <p:sp>
        <p:nvSpPr>
          <p:cNvPr id="441" name="Google Shape;441;p93"/>
          <p:cNvSpPr txBox="1"/>
          <p:nvPr/>
        </p:nvSpPr>
        <p:spPr>
          <a:xfrm>
            <a:off x="306725" y="235725"/>
            <a:ext cx="2479800" cy="6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Didact Gothic"/>
                <a:ea typeface="Didact Gothic"/>
                <a:cs typeface="Didact Gothic"/>
                <a:sym typeface="Didact Gothic"/>
              </a:rPr>
              <a:t>Cornell Notes</a:t>
            </a:r>
            <a:endParaRPr b="1" sz="3000">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45" name="Shape 445"/>
        <p:cNvGrpSpPr/>
        <p:nvPr/>
      </p:nvGrpSpPr>
      <p:grpSpPr>
        <a:xfrm>
          <a:off x="0" y="0"/>
          <a:ext cx="0" cy="0"/>
          <a:chOff x="0" y="0"/>
          <a:chExt cx="0" cy="0"/>
        </a:xfrm>
      </p:grpSpPr>
      <p:pic>
        <p:nvPicPr>
          <p:cNvPr id="446" name="Google Shape;446;p94"/>
          <p:cNvPicPr preferRelativeResize="0"/>
          <p:nvPr/>
        </p:nvPicPr>
        <p:blipFill rotWithShape="1">
          <a:blip r:embed="rId3">
            <a:alphaModFix/>
          </a:blip>
          <a:srcRect b="0" l="0" r="0" t="13985"/>
          <a:stretch/>
        </p:blipFill>
        <p:spPr>
          <a:xfrm>
            <a:off x="1392938" y="846575"/>
            <a:ext cx="6358128" cy="4076251"/>
          </a:xfrm>
          <a:prstGeom prst="rect">
            <a:avLst/>
          </a:prstGeom>
          <a:noFill/>
          <a:ln>
            <a:noFill/>
          </a:ln>
        </p:spPr>
      </p:pic>
      <p:sp>
        <p:nvSpPr>
          <p:cNvPr id="447" name="Google Shape;447;p94"/>
          <p:cNvSpPr txBox="1"/>
          <p:nvPr/>
        </p:nvSpPr>
        <p:spPr>
          <a:xfrm>
            <a:off x="518800" y="177875"/>
            <a:ext cx="4728600" cy="5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Didact Gothic"/>
                <a:ea typeface="Didact Gothic"/>
                <a:cs typeface="Didact Gothic"/>
                <a:sym typeface="Didact Gothic"/>
              </a:rPr>
              <a:t>Middle College Notetaking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95"/>
          <p:cNvSpPr txBox="1"/>
          <p:nvPr>
            <p:ph type="title"/>
          </p:nvPr>
        </p:nvSpPr>
        <p:spPr>
          <a:xfrm>
            <a:off x="311700" y="4123775"/>
            <a:ext cx="8520600" cy="86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Annotation Skills</a:t>
            </a:r>
            <a:endParaRPr b="1">
              <a:latin typeface="Didact Gothic"/>
              <a:ea typeface="Didact Gothic"/>
              <a:cs typeface="Didact Gothic"/>
              <a:sym typeface="Didact Gothic"/>
            </a:endParaRPr>
          </a:p>
        </p:txBody>
      </p:sp>
      <p:pic>
        <p:nvPicPr>
          <p:cNvPr id="453" name="Google Shape;453;p95"/>
          <p:cNvPicPr preferRelativeResize="0"/>
          <p:nvPr/>
        </p:nvPicPr>
        <p:blipFill rotWithShape="1">
          <a:blip r:embed="rId3">
            <a:alphaModFix/>
          </a:blip>
          <a:srcRect b="23293" l="14263" r="2375" t="26581"/>
          <a:stretch/>
        </p:blipFill>
        <p:spPr>
          <a:xfrm>
            <a:off x="0" y="12"/>
            <a:ext cx="9144000" cy="4123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pic>
        <p:nvPicPr>
          <p:cNvPr id="458" name="Google Shape;458;p96"/>
          <p:cNvPicPr preferRelativeResize="0"/>
          <p:nvPr/>
        </p:nvPicPr>
        <p:blipFill rotWithShape="1">
          <a:blip r:embed="rId3">
            <a:alphaModFix/>
          </a:blip>
          <a:srcRect b="30371" l="0" r="0" t="0"/>
          <a:stretch/>
        </p:blipFill>
        <p:spPr>
          <a:xfrm>
            <a:off x="0" y="2"/>
            <a:ext cx="4553100" cy="4226949"/>
          </a:xfrm>
          <a:prstGeom prst="rect">
            <a:avLst/>
          </a:prstGeom>
          <a:noFill/>
          <a:ln>
            <a:noFill/>
          </a:ln>
        </p:spPr>
      </p:pic>
      <p:pic>
        <p:nvPicPr>
          <p:cNvPr id="459" name="Google Shape;459;p96"/>
          <p:cNvPicPr preferRelativeResize="0"/>
          <p:nvPr/>
        </p:nvPicPr>
        <p:blipFill rotWithShape="1">
          <a:blip r:embed="rId4">
            <a:alphaModFix/>
          </a:blip>
          <a:srcRect b="-15057" l="0" r="0" t="31031"/>
          <a:stretch/>
        </p:blipFill>
        <p:spPr>
          <a:xfrm>
            <a:off x="4553100" y="0"/>
            <a:ext cx="4590900" cy="5143501"/>
          </a:xfrm>
          <a:prstGeom prst="rect">
            <a:avLst/>
          </a:prstGeom>
          <a:noFill/>
          <a:ln>
            <a:noFill/>
          </a:ln>
        </p:spPr>
      </p:pic>
      <p:sp>
        <p:nvSpPr>
          <p:cNvPr id="460" name="Google Shape;460;p96"/>
          <p:cNvSpPr txBox="1"/>
          <p:nvPr/>
        </p:nvSpPr>
        <p:spPr>
          <a:xfrm>
            <a:off x="1348875" y="4361125"/>
            <a:ext cx="6981600" cy="6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Didact Gothic"/>
                <a:ea typeface="Didact Gothic"/>
                <a:cs typeface="Didact Gothic"/>
                <a:sym typeface="Didact Gothic"/>
              </a:rPr>
              <a:t>Notice &amp; Note: The 5 Signposts (Mr. Verbis) </a:t>
            </a:r>
            <a:endParaRPr b="1" sz="2800">
              <a:latin typeface="Didact Gothic"/>
              <a:ea typeface="Didact Gothic"/>
              <a:cs typeface="Didact Gothic"/>
              <a:sym typeface="Didact Gothic"/>
            </a:endParaRPr>
          </a:p>
          <a:p>
            <a:pPr indent="0" lvl="0" marL="0" rtl="0" algn="l">
              <a:spcBef>
                <a:spcPts val="0"/>
              </a:spcBef>
              <a:spcAft>
                <a:spcPts val="0"/>
              </a:spcAft>
              <a:buNone/>
            </a:pPr>
            <a:r>
              <a:t/>
            </a:r>
            <a:endParaRPr sz="2800">
              <a:latin typeface="Didact Gothic"/>
              <a:ea typeface="Didact Gothic"/>
              <a:cs typeface="Didact Gothic"/>
              <a:sym typeface="Didact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64" name="Shape 464"/>
        <p:cNvGrpSpPr/>
        <p:nvPr/>
      </p:nvGrpSpPr>
      <p:grpSpPr>
        <a:xfrm>
          <a:off x="0" y="0"/>
          <a:ext cx="0" cy="0"/>
          <a:chOff x="0" y="0"/>
          <a:chExt cx="0" cy="0"/>
        </a:xfrm>
      </p:grpSpPr>
      <p:sp>
        <p:nvSpPr>
          <p:cNvPr id="465" name="Google Shape;465;p97"/>
          <p:cNvSpPr txBox="1"/>
          <p:nvPr>
            <p:ph type="title"/>
          </p:nvPr>
        </p:nvSpPr>
        <p:spPr>
          <a:xfrm>
            <a:off x="311700" y="425000"/>
            <a:ext cx="8520600" cy="69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Droid Sans"/>
                <a:ea typeface="Droid Sans"/>
                <a:cs typeface="Droid Sans"/>
                <a:sym typeface="Droid Sans"/>
              </a:rPr>
              <a:t>Notice &amp; Note:  The 5 Signposts</a:t>
            </a:r>
            <a:endParaRPr>
              <a:latin typeface="Droid Sans"/>
              <a:ea typeface="Droid Sans"/>
              <a:cs typeface="Droid Sans"/>
              <a:sym typeface="Droid Sans"/>
            </a:endParaRPr>
          </a:p>
        </p:txBody>
      </p:sp>
      <p:sp>
        <p:nvSpPr>
          <p:cNvPr id="466" name="Google Shape;466;p97"/>
          <p:cNvSpPr txBox="1"/>
          <p:nvPr>
            <p:ph idx="1" type="body"/>
          </p:nvPr>
        </p:nvSpPr>
        <p:spPr>
          <a:xfrm>
            <a:off x="311700" y="782375"/>
            <a:ext cx="4350000" cy="396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0000"/>
                </a:solidFill>
                <a:latin typeface="Didact Gothic"/>
                <a:ea typeface="Didact Gothic"/>
                <a:cs typeface="Didact Gothic"/>
                <a:sym typeface="Didact Gothic"/>
              </a:rPr>
              <a:t>These five signposts help students identify concrete clues in the text to help them make those sophisticated moves &amp; think critically about the information.</a:t>
            </a:r>
            <a:endParaRPr>
              <a:solidFill>
                <a:srgbClr val="000000"/>
              </a:solidFill>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a:solidFill>
                <a:srgbClr val="000000"/>
              </a:solidFill>
              <a:latin typeface="Didact Gothic"/>
              <a:ea typeface="Didact Gothic"/>
              <a:cs typeface="Didact Gothic"/>
              <a:sym typeface="Didact Gothic"/>
            </a:endParaRPr>
          </a:p>
          <a:p>
            <a:pPr indent="0" lvl="0" marL="0" rtl="0" algn="l">
              <a:lnSpc>
                <a:spcPct val="100000"/>
              </a:lnSpc>
              <a:spcBef>
                <a:spcPts val="0"/>
              </a:spcBef>
              <a:spcAft>
                <a:spcPts val="0"/>
              </a:spcAft>
              <a:buNone/>
            </a:pPr>
            <a:r>
              <a:rPr lang="en">
                <a:solidFill>
                  <a:srgbClr val="000000"/>
                </a:solidFill>
                <a:latin typeface="Didact Gothic"/>
                <a:ea typeface="Didact Gothic"/>
                <a:cs typeface="Didact Gothic"/>
                <a:sym typeface="Didact Gothic"/>
              </a:rPr>
              <a:t>The five signposts are the following:</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AutoNum type="arabicPeriod"/>
            </a:pPr>
            <a:r>
              <a:rPr lang="en">
                <a:solidFill>
                  <a:srgbClr val="000000"/>
                </a:solidFill>
                <a:latin typeface="Didact Gothic"/>
                <a:ea typeface="Didact Gothic"/>
                <a:cs typeface="Didact Gothic"/>
                <a:sym typeface="Didact Gothic"/>
              </a:rPr>
              <a:t>Contrasts &amp; Contradictions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AutoNum type="arabicPeriod"/>
            </a:pPr>
            <a:r>
              <a:rPr lang="en">
                <a:solidFill>
                  <a:srgbClr val="000000"/>
                </a:solidFill>
                <a:latin typeface="Didact Gothic"/>
                <a:ea typeface="Didact Gothic"/>
                <a:cs typeface="Didact Gothic"/>
                <a:sym typeface="Didact Gothic"/>
              </a:rPr>
              <a:t>Extreme or Absolute Language</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AutoNum type="arabicPeriod"/>
            </a:pPr>
            <a:r>
              <a:rPr lang="en">
                <a:solidFill>
                  <a:srgbClr val="000000"/>
                </a:solidFill>
                <a:latin typeface="Didact Gothic"/>
                <a:ea typeface="Didact Gothic"/>
                <a:cs typeface="Didact Gothic"/>
                <a:sym typeface="Didact Gothic"/>
              </a:rPr>
              <a:t>Numbers &amp; Stats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AutoNum type="arabicPeriod"/>
            </a:pPr>
            <a:r>
              <a:rPr lang="en">
                <a:solidFill>
                  <a:srgbClr val="000000"/>
                </a:solidFill>
                <a:latin typeface="Didact Gothic"/>
                <a:ea typeface="Didact Gothic"/>
                <a:cs typeface="Didact Gothic"/>
                <a:sym typeface="Didact Gothic"/>
              </a:rPr>
              <a:t>Quoted Words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AutoNum type="arabicPeriod"/>
            </a:pPr>
            <a:r>
              <a:rPr lang="en">
                <a:solidFill>
                  <a:srgbClr val="000000"/>
                </a:solidFill>
                <a:latin typeface="Didact Gothic"/>
                <a:ea typeface="Didact Gothic"/>
                <a:cs typeface="Didact Gothic"/>
                <a:sym typeface="Didact Gothic"/>
              </a:rPr>
              <a:t>Word Gaps</a:t>
            </a:r>
            <a:endParaRPr>
              <a:solidFill>
                <a:srgbClr val="000000"/>
              </a:solidFill>
              <a:latin typeface="Didact Gothic"/>
              <a:ea typeface="Didact Gothic"/>
              <a:cs typeface="Didact Gothic"/>
              <a:sym typeface="Didact Gothic"/>
            </a:endParaRPr>
          </a:p>
        </p:txBody>
      </p:sp>
      <p:sp>
        <p:nvSpPr>
          <p:cNvPr id="467" name="Google Shape;467;p97"/>
          <p:cNvSpPr txBox="1"/>
          <p:nvPr/>
        </p:nvSpPr>
        <p:spPr>
          <a:xfrm>
            <a:off x="311700" y="237175"/>
            <a:ext cx="6343800" cy="6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Didact Gothic"/>
                <a:ea typeface="Didact Gothic"/>
                <a:cs typeface="Didact Gothic"/>
                <a:sym typeface="Didact Gothic"/>
              </a:rPr>
              <a:t>Notice &amp; Note: </a:t>
            </a:r>
            <a:r>
              <a:rPr b="1" i="1" lang="en" sz="2600">
                <a:latin typeface="Didact Gothic"/>
                <a:ea typeface="Didact Gothic"/>
                <a:cs typeface="Didact Gothic"/>
                <a:sym typeface="Didact Gothic"/>
              </a:rPr>
              <a:t>The 5 Signposts</a:t>
            </a:r>
            <a:endParaRPr b="1" i="1" sz="2600">
              <a:latin typeface="Didact Gothic"/>
              <a:ea typeface="Didact Gothic"/>
              <a:cs typeface="Didact Gothic"/>
              <a:sym typeface="Didact Gothic"/>
            </a:endParaRPr>
          </a:p>
          <a:p>
            <a:pPr indent="0" lvl="0" marL="0" rtl="0" algn="l">
              <a:spcBef>
                <a:spcPts val="0"/>
              </a:spcBef>
              <a:spcAft>
                <a:spcPts val="0"/>
              </a:spcAft>
              <a:buNone/>
            </a:pPr>
            <a:r>
              <a:t/>
            </a:r>
            <a:endParaRPr>
              <a:latin typeface="Average"/>
              <a:ea typeface="Average"/>
              <a:cs typeface="Average"/>
              <a:sym typeface="Average"/>
            </a:endParaRPr>
          </a:p>
        </p:txBody>
      </p:sp>
      <p:pic>
        <p:nvPicPr>
          <p:cNvPr id="468" name="Google Shape;468;p97"/>
          <p:cNvPicPr preferRelativeResize="0"/>
          <p:nvPr/>
        </p:nvPicPr>
        <p:blipFill rotWithShape="1">
          <a:blip r:embed="rId3">
            <a:alphaModFix/>
          </a:blip>
          <a:srcRect b="2444" l="6720" r="32951" t="2444"/>
          <a:stretch/>
        </p:blipFill>
        <p:spPr>
          <a:xfrm>
            <a:off x="4867425" y="0"/>
            <a:ext cx="4350001" cy="51436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animEffect filter="fade" transition="in">
                                      <p:cBhvr>
                                        <p:cTn dur="1000"/>
                                        <p:tgtEl>
                                          <p:spTgt spid="4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animEffect filter="fade" transition="in">
                                      <p:cBhvr>
                                        <p:cTn dur="1000"/>
                                        <p:tgtEl>
                                          <p:spTgt spid="4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2" st="2"/>
                                            </p:txEl>
                                          </p:spTgt>
                                        </p:tgtEl>
                                        <p:attrNameLst>
                                          <p:attrName>style.visibility</p:attrName>
                                        </p:attrNameLst>
                                      </p:cBhvr>
                                      <p:to>
                                        <p:strVal val="visible"/>
                                      </p:to>
                                    </p:set>
                                    <p:animEffect filter="fade" transition="in">
                                      <p:cBhvr>
                                        <p:cTn dur="1000"/>
                                        <p:tgtEl>
                                          <p:spTgt spid="4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3" st="3"/>
                                            </p:txEl>
                                          </p:spTgt>
                                        </p:tgtEl>
                                        <p:attrNameLst>
                                          <p:attrName>style.visibility</p:attrName>
                                        </p:attrNameLst>
                                      </p:cBhvr>
                                      <p:to>
                                        <p:strVal val="visible"/>
                                      </p:to>
                                    </p:set>
                                    <p:animEffect filter="fade" transition="in">
                                      <p:cBhvr>
                                        <p:cTn dur="1000"/>
                                        <p:tgtEl>
                                          <p:spTgt spid="4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4" st="4"/>
                                            </p:txEl>
                                          </p:spTgt>
                                        </p:tgtEl>
                                        <p:attrNameLst>
                                          <p:attrName>style.visibility</p:attrName>
                                        </p:attrNameLst>
                                      </p:cBhvr>
                                      <p:to>
                                        <p:strVal val="visible"/>
                                      </p:to>
                                    </p:set>
                                    <p:animEffect filter="fade" transition="in">
                                      <p:cBhvr>
                                        <p:cTn dur="1000"/>
                                        <p:tgtEl>
                                          <p:spTgt spid="4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5" st="5"/>
                                            </p:txEl>
                                          </p:spTgt>
                                        </p:tgtEl>
                                        <p:attrNameLst>
                                          <p:attrName>style.visibility</p:attrName>
                                        </p:attrNameLst>
                                      </p:cBhvr>
                                      <p:to>
                                        <p:strVal val="visible"/>
                                      </p:to>
                                    </p:set>
                                    <p:animEffect filter="fade" transition="in">
                                      <p:cBhvr>
                                        <p:cTn dur="1000"/>
                                        <p:tgtEl>
                                          <p:spTgt spid="46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6" st="6"/>
                                            </p:txEl>
                                          </p:spTgt>
                                        </p:tgtEl>
                                        <p:attrNameLst>
                                          <p:attrName>style.visibility</p:attrName>
                                        </p:attrNameLst>
                                      </p:cBhvr>
                                      <p:to>
                                        <p:strVal val="visible"/>
                                      </p:to>
                                    </p:set>
                                    <p:animEffect filter="fade" transition="in">
                                      <p:cBhvr>
                                        <p:cTn dur="1000"/>
                                        <p:tgtEl>
                                          <p:spTgt spid="46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7" st="7"/>
                                            </p:txEl>
                                          </p:spTgt>
                                        </p:tgtEl>
                                        <p:attrNameLst>
                                          <p:attrName>style.visibility</p:attrName>
                                        </p:attrNameLst>
                                      </p:cBhvr>
                                      <p:to>
                                        <p:strVal val="visible"/>
                                      </p:to>
                                    </p:set>
                                    <p:animEffect filter="fade" transition="in">
                                      <p:cBhvr>
                                        <p:cTn dur="1000"/>
                                        <p:tgtEl>
                                          <p:spTgt spid="46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72" name="Shape 472"/>
        <p:cNvGrpSpPr/>
        <p:nvPr/>
      </p:nvGrpSpPr>
      <p:grpSpPr>
        <a:xfrm>
          <a:off x="0" y="0"/>
          <a:ext cx="0" cy="0"/>
          <a:chOff x="0" y="0"/>
          <a:chExt cx="0" cy="0"/>
        </a:xfrm>
      </p:grpSpPr>
      <p:sp>
        <p:nvSpPr>
          <p:cNvPr id="473" name="Google Shape;473;p98"/>
          <p:cNvSpPr txBox="1"/>
          <p:nvPr/>
        </p:nvSpPr>
        <p:spPr>
          <a:xfrm>
            <a:off x="1348875" y="4438262"/>
            <a:ext cx="6981600" cy="6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Didact Gothic"/>
                <a:ea typeface="Didact Gothic"/>
                <a:cs typeface="Didact Gothic"/>
                <a:sym typeface="Didact Gothic"/>
              </a:rPr>
              <a:t>The Three Questions </a:t>
            </a:r>
            <a:r>
              <a:rPr b="1" lang="en" sz="2800">
                <a:latin typeface="Didact Gothic"/>
                <a:ea typeface="Didact Gothic"/>
                <a:cs typeface="Didact Gothic"/>
                <a:sym typeface="Didact Gothic"/>
              </a:rPr>
              <a:t>(Mr. Verbis) </a:t>
            </a:r>
            <a:endParaRPr b="1" sz="2800">
              <a:latin typeface="Didact Gothic"/>
              <a:ea typeface="Didact Gothic"/>
              <a:cs typeface="Didact Gothic"/>
              <a:sym typeface="Didact Gothic"/>
            </a:endParaRPr>
          </a:p>
          <a:p>
            <a:pPr indent="0" lvl="0" marL="0" rtl="0" algn="l">
              <a:spcBef>
                <a:spcPts val="0"/>
              </a:spcBef>
              <a:spcAft>
                <a:spcPts val="0"/>
              </a:spcAft>
              <a:buNone/>
            </a:pPr>
            <a:r>
              <a:t/>
            </a:r>
            <a:endParaRPr sz="2800">
              <a:latin typeface="Didact Gothic"/>
              <a:ea typeface="Didact Gothic"/>
              <a:cs typeface="Didact Gothic"/>
              <a:sym typeface="Didact Gothic"/>
            </a:endParaRPr>
          </a:p>
        </p:txBody>
      </p:sp>
      <p:pic>
        <p:nvPicPr>
          <p:cNvPr id="474" name="Google Shape;474;p98"/>
          <p:cNvPicPr preferRelativeResize="0"/>
          <p:nvPr/>
        </p:nvPicPr>
        <p:blipFill>
          <a:blip r:embed="rId3">
            <a:alphaModFix/>
          </a:blip>
          <a:stretch>
            <a:fillRect/>
          </a:stretch>
        </p:blipFill>
        <p:spPr>
          <a:xfrm>
            <a:off x="1734262" y="160963"/>
            <a:ext cx="5766050" cy="4318950"/>
          </a:xfrm>
          <a:prstGeom prst="rect">
            <a:avLst/>
          </a:prstGeom>
          <a:noFill/>
          <a:ln>
            <a:noFill/>
          </a:ln>
        </p:spPr>
      </p:pic>
      <p:graphicFrame>
        <p:nvGraphicFramePr>
          <p:cNvPr id="475" name="Google Shape;475;p98"/>
          <p:cNvGraphicFramePr/>
          <p:nvPr/>
        </p:nvGraphicFramePr>
        <p:xfrm>
          <a:off x="2025600" y="578550"/>
          <a:ext cx="3000000" cy="3000000"/>
        </p:xfrm>
        <a:graphic>
          <a:graphicData uri="http://schemas.openxmlformats.org/drawingml/2006/table">
            <a:tbl>
              <a:tblPr>
                <a:noFill/>
                <a:tableStyleId>{494C19C3-C67B-4576-8FD0-ACBF3D620648}</a:tableStyleId>
              </a:tblPr>
              <a:tblGrid>
                <a:gridCol w="1286600"/>
                <a:gridCol w="1207575"/>
                <a:gridCol w="1365650"/>
                <a:gridCol w="1286600"/>
              </a:tblGrid>
              <a:tr h="2038375">
                <a:tc>
                  <a:txBody>
                    <a:bodyPr/>
                    <a:lstStyle/>
                    <a:p>
                      <a:pPr indent="0" lvl="0" marL="0" rtl="0" algn="ctr">
                        <a:spcBef>
                          <a:spcPts val="0"/>
                        </a:spcBef>
                        <a:spcAft>
                          <a:spcPts val="0"/>
                        </a:spcAft>
                        <a:buNone/>
                      </a:pPr>
                      <a:r>
                        <a:rPr lang="en" sz="1800">
                          <a:solidFill>
                            <a:srgbClr val="FFFFFF"/>
                          </a:solidFill>
                          <a:latin typeface="Patrick Hand"/>
                          <a:ea typeface="Patrick Hand"/>
                          <a:cs typeface="Patrick Hand"/>
                          <a:sym typeface="Patrick Hand"/>
                        </a:rPr>
                        <a:t>Page or Paragraph Number</a:t>
                      </a:r>
                      <a:endParaRPr sz="1800">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ctr">
                        <a:spcBef>
                          <a:spcPts val="0"/>
                        </a:spcBef>
                        <a:spcAft>
                          <a:spcPts val="0"/>
                        </a:spcAft>
                        <a:buNone/>
                      </a:pPr>
                      <a:r>
                        <a:rPr lang="en" sz="1800">
                          <a:solidFill>
                            <a:srgbClr val="FFFFFF"/>
                          </a:solidFill>
                          <a:latin typeface="Patrick Hand"/>
                          <a:ea typeface="Patrick Hand"/>
                          <a:cs typeface="Patrick Hand"/>
                          <a:sym typeface="Patrick Hand"/>
                        </a:rPr>
                        <a:t>Something I found </a:t>
                      </a:r>
                      <a:r>
                        <a:rPr b="1" lang="en" sz="1800">
                          <a:solidFill>
                            <a:srgbClr val="FFFFFF"/>
                          </a:solidFill>
                          <a:latin typeface="Patrick Hand"/>
                          <a:ea typeface="Patrick Hand"/>
                          <a:cs typeface="Patrick Hand"/>
                          <a:sym typeface="Patrick Hand"/>
                        </a:rPr>
                        <a:t>interesting or surprising?</a:t>
                      </a:r>
                      <a:endParaRPr b="1" sz="1800">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ctr">
                        <a:spcBef>
                          <a:spcPts val="0"/>
                        </a:spcBef>
                        <a:spcAft>
                          <a:spcPts val="0"/>
                        </a:spcAft>
                        <a:buNone/>
                      </a:pPr>
                      <a:r>
                        <a:rPr lang="en" sz="1800">
                          <a:solidFill>
                            <a:srgbClr val="FFFFFF"/>
                          </a:solidFill>
                          <a:latin typeface="Patrick Hand"/>
                          <a:ea typeface="Patrick Hand"/>
                          <a:cs typeface="Patrick Hand"/>
                          <a:sym typeface="Patrick Hand"/>
                        </a:rPr>
                        <a:t>What did the author </a:t>
                      </a:r>
                      <a:r>
                        <a:rPr b="1" lang="en" sz="1800">
                          <a:solidFill>
                            <a:srgbClr val="FFFFFF"/>
                          </a:solidFill>
                          <a:latin typeface="Patrick Hand"/>
                          <a:ea typeface="Patrick Hand"/>
                          <a:cs typeface="Patrick Hand"/>
                          <a:sym typeface="Patrick Hand"/>
                        </a:rPr>
                        <a:t>think I already know? </a:t>
                      </a:r>
                      <a:endParaRPr b="1" sz="1800">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ctr">
                        <a:spcBef>
                          <a:spcPts val="0"/>
                        </a:spcBef>
                        <a:spcAft>
                          <a:spcPts val="0"/>
                        </a:spcAft>
                        <a:buNone/>
                      </a:pPr>
                      <a:r>
                        <a:rPr lang="en" sz="1800">
                          <a:solidFill>
                            <a:srgbClr val="FFFFFF"/>
                          </a:solidFill>
                          <a:latin typeface="Patrick Hand"/>
                          <a:ea typeface="Patrick Hand"/>
                          <a:cs typeface="Patrick Hand"/>
                          <a:sym typeface="Patrick Hand"/>
                        </a:rPr>
                        <a:t>What </a:t>
                      </a:r>
                      <a:r>
                        <a:rPr b="1" lang="en" sz="1800">
                          <a:solidFill>
                            <a:srgbClr val="FFFFFF"/>
                          </a:solidFill>
                          <a:latin typeface="Patrick Hand"/>
                          <a:ea typeface="Patrick Hand"/>
                          <a:cs typeface="Patrick Hand"/>
                          <a:sym typeface="Patrick Hand"/>
                        </a:rPr>
                        <a:t>challenged, changed, or confirmed </a:t>
                      </a:r>
                      <a:r>
                        <a:rPr lang="en" sz="1800">
                          <a:solidFill>
                            <a:srgbClr val="FFFFFF"/>
                          </a:solidFill>
                          <a:latin typeface="Patrick Hand"/>
                          <a:ea typeface="Patrick Hand"/>
                          <a:cs typeface="Patrick Hand"/>
                          <a:sym typeface="Patrick Hand"/>
                        </a:rPr>
                        <a:t>what I already knew?</a:t>
                      </a:r>
                      <a:endParaRPr sz="1800">
                        <a:solidFill>
                          <a:srgbClr val="FFFFFF"/>
                        </a:solidFill>
                        <a:latin typeface="Patrick Hand"/>
                        <a:ea typeface="Patrick Hand"/>
                        <a:cs typeface="Patrick Hand"/>
                        <a:sym typeface="Patrick Hand"/>
                      </a:endParaRPr>
                    </a:p>
                  </a:txBody>
                  <a:tcPr marT="91425" marB="91425" marR="91425" marL="91425"/>
                </a:tc>
              </a:tr>
              <a:tr h="581200">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ctr">
                        <a:spcBef>
                          <a:spcPts val="0"/>
                        </a:spcBef>
                        <a:spcAft>
                          <a:spcPts val="0"/>
                        </a:spcAft>
                        <a:buNone/>
                      </a:pPr>
                      <a:r>
                        <a:rPr lang="en" sz="1100">
                          <a:solidFill>
                            <a:srgbClr val="FFFFFF"/>
                          </a:solidFill>
                          <a:latin typeface="Patrick Hand"/>
                          <a:ea typeface="Patrick Hand"/>
                          <a:cs typeface="Patrick Hand"/>
                          <a:sym typeface="Patrick Hand"/>
                        </a:rPr>
                        <a:t>Chal, chan or con (Circle One)</a:t>
                      </a:r>
                      <a:endParaRPr sz="1100">
                        <a:solidFill>
                          <a:srgbClr val="FFFFFF"/>
                        </a:solidFill>
                        <a:latin typeface="Patrick Hand"/>
                        <a:ea typeface="Patrick Hand"/>
                        <a:cs typeface="Patrick Hand"/>
                        <a:sym typeface="Patrick Hand"/>
                      </a:endParaRPr>
                    </a:p>
                  </a:txBody>
                  <a:tcPr marT="91425" marB="91425" marR="91425" marL="91425"/>
                </a:tc>
              </a:tr>
              <a:tr h="671500">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Patrick Hand"/>
                        <a:ea typeface="Patrick Hand"/>
                        <a:cs typeface="Patrick Hand"/>
                        <a:sym typeface="Patrick Hand"/>
                      </a:endParaRPr>
                    </a:p>
                  </a:txBody>
                  <a:tcPr marT="91425" marB="91425" marR="91425" marL="91425"/>
                </a:tc>
                <a:tc>
                  <a:txBody>
                    <a:bodyPr/>
                    <a:lstStyle/>
                    <a:p>
                      <a:pPr indent="0" lvl="0" marL="0" rtl="0" algn="ctr">
                        <a:spcBef>
                          <a:spcPts val="0"/>
                        </a:spcBef>
                        <a:spcAft>
                          <a:spcPts val="0"/>
                        </a:spcAft>
                        <a:buNone/>
                      </a:pPr>
                      <a:r>
                        <a:rPr lang="en" sz="1100">
                          <a:solidFill>
                            <a:srgbClr val="FFFFFF"/>
                          </a:solidFill>
                          <a:latin typeface="Patrick Hand"/>
                          <a:ea typeface="Patrick Hand"/>
                          <a:cs typeface="Patrick Hand"/>
                          <a:sym typeface="Patrick Hand"/>
                        </a:rPr>
                        <a:t>Chal, chan or con (Circle One)</a:t>
                      </a:r>
                      <a:endParaRPr sz="1100">
                        <a:solidFill>
                          <a:srgbClr val="FFFFFF"/>
                        </a:solidFill>
                        <a:latin typeface="Patrick Hand"/>
                        <a:ea typeface="Patrick Hand"/>
                        <a:cs typeface="Patrick Hand"/>
                        <a:sym typeface="Patrick Hand"/>
                      </a:endParaRPr>
                    </a:p>
                    <a:p>
                      <a:pPr indent="0" lvl="0" marL="0" rtl="0" algn="ctr">
                        <a:spcBef>
                          <a:spcPts val="0"/>
                        </a:spcBef>
                        <a:spcAft>
                          <a:spcPts val="0"/>
                        </a:spcAft>
                        <a:buNone/>
                      </a:pPr>
                      <a:r>
                        <a:t/>
                      </a:r>
                      <a:endParaRPr sz="1100">
                        <a:solidFill>
                          <a:srgbClr val="FFFFFF"/>
                        </a:solidFill>
                        <a:latin typeface="Patrick Hand"/>
                        <a:ea typeface="Patrick Hand"/>
                        <a:cs typeface="Patrick Hand"/>
                        <a:sym typeface="Patrick Hand"/>
                      </a:endParaRPr>
                    </a:p>
                  </a:txBody>
                  <a:tcPr marT="91425" marB="91425" marR="91425" marL="91425"/>
                </a:tc>
              </a:tr>
            </a:tbl>
          </a:graphicData>
        </a:graphic>
      </p:graphicFrame>
      <p:pic>
        <p:nvPicPr>
          <p:cNvPr id="476" name="Google Shape;476;p98"/>
          <p:cNvPicPr preferRelativeResize="0"/>
          <p:nvPr/>
        </p:nvPicPr>
        <p:blipFill>
          <a:blip r:embed="rId4">
            <a:alphaModFix/>
          </a:blip>
          <a:stretch>
            <a:fillRect/>
          </a:stretch>
        </p:blipFill>
        <p:spPr>
          <a:xfrm>
            <a:off x="7292800" y="3299675"/>
            <a:ext cx="1851200" cy="185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99"/>
          <p:cNvSpPr txBox="1"/>
          <p:nvPr>
            <p:ph type="title"/>
          </p:nvPr>
        </p:nvSpPr>
        <p:spPr>
          <a:xfrm>
            <a:off x="311700" y="1152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Didact Gothic"/>
                <a:ea typeface="Didact Gothic"/>
                <a:cs typeface="Didact Gothic"/>
                <a:sym typeface="Didact Gothic"/>
              </a:rPr>
              <a:t>Expository Reading and Writing Course (ERWC)</a:t>
            </a:r>
            <a:endParaRPr b="1">
              <a:latin typeface="Didact Gothic"/>
              <a:ea typeface="Didact Gothic"/>
              <a:cs typeface="Didact Gothic"/>
              <a:sym typeface="Didact Gothic"/>
            </a:endParaRPr>
          </a:p>
        </p:txBody>
      </p:sp>
      <p:sp>
        <p:nvSpPr>
          <p:cNvPr id="482" name="Google Shape;482;p99"/>
          <p:cNvSpPr txBox="1"/>
          <p:nvPr>
            <p:ph idx="1" type="body"/>
          </p:nvPr>
        </p:nvSpPr>
        <p:spPr>
          <a:xfrm>
            <a:off x="311700" y="1980400"/>
            <a:ext cx="8520600" cy="2588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8 modules ranging from 2-6 weeks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Most are non-fiction topics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Minimum of 2 long works: </a:t>
            </a:r>
            <a:r>
              <a:rPr i="1" lang="en">
                <a:solidFill>
                  <a:srgbClr val="000000"/>
                </a:solidFill>
                <a:latin typeface="Didact Gothic"/>
                <a:ea typeface="Didact Gothic"/>
                <a:cs typeface="Didact Gothic"/>
                <a:sym typeface="Didact Gothic"/>
              </a:rPr>
              <a:t>Into the Wild</a:t>
            </a:r>
            <a:r>
              <a:rPr lang="en">
                <a:solidFill>
                  <a:srgbClr val="000000"/>
                </a:solidFill>
                <a:latin typeface="Didact Gothic"/>
                <a:ea typeface="Didact Gothic"/>
                <a:cs typeface="Didact Gothic"/>
                <a:sym typeface="Didact Gothic"/>
              </a:rPr>
              <a:t> and </a:t>
            </a:r>
            <a:r>
              <a:rPr i="1" lang="en">
                <a:solidFill>
                  <a:srgbClr val="000000"/>
                </a:solidFill>
                <a:latin typeface="Didact Gothic"/>
                <a:ea typeface="Didact Gothic"/>
                <a:cs typeface="Didact Gothic"/>
                <a:sym typeface="Didact Gothic"/>
              </a:rPr>
              <a:t>1984</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One self-guided research paper</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Out-of-class process essays and in-class timed essays</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Focus on key grammar development areas: sentence boundaries, sentence combination, integrating other people’s ideas into our texts</a:t>
            </a:r>
            <a:endParaRPr>
              <a:solidFill>
                <a:srgbClr val="000000"/>
              </a:solidFill>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0" st="0"/>
                                            </p:txEl>
                                          </p:spTgt>
                                        </p:tgtEl>
                                        <p:attrNameLst>
                                          <p:attrName>style.visibility</p:attrName>
                                        </p:attrNameLst>
                                      </p:cBhvr>
                                      <p:to>
                                        <p:strVal val="visible"/>
                                      </p:to>
                                    </p:set>
                                    <p:animEffect filter="fade" transition="in">
                                      <p:cBhvr>
                                        <p:cTn dur="1000"/>
                                        <p:tgtEl>
                                          <p:spTgt spid="4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1" st="1"/>
                                            </p:txEl>
                                          </p:spTgt>
                                        </p:tgtEl>
                                        <p:attrNameLst>
                                          <p:attrName>style.visibility</p:attrName>
                                        </p:attrNameLst>
                                      </p:cBhvr>
                                      <p:to>
                                        <p:strVal val="visible"/>
                                      </p:to>
                                    </p:set>
                                    <p:animEffect filter="fade" transition="in">
                                      <p:cBhvr>
                                        <p:cTn dur="1000"/>
                                        <p:tgtEl>
                                          <p:spTgt spid="4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2" st="2"/>
                                            </p:txEl>
                                          </p:spTgt>
                                        </p:tgtEl>
                                        <p:attrNameLst>
                                          <p:attrName>style.visibility</p:attrName>
                                        </p:attrNameLst>
                                      </p:cBhvr>
                                      <p:to>
                                        <p:strVal val="visible"/>
                                      </p:to>
                                    </p:set>
                                    <p:animEffect filter="fade" transition="in">
                                      <p:cBhvr>
                                        <p:cTn dur="1000"/>
                                        <p:tgtEl>
                                          <p:spTgt spid="4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3" st="3"/>
                                            </p:txEl>
                                          </p:spTgt>
                                        </p:tgtEl>
                                        <p:attrNameLst>
                                          <p:attrName>style.visibility</p:attrName>
                                        </p:attrNameLst>
                                      </p:cBhvr>
                                      <p:to>
                                        <p:strVal val="visible"/>
                                      </p:to>
                                    </p:set>
                                    <p:animEffect filter="fade" transition="in">
                                      <p:cBhvr>
                                        <p:cTn dur="1000"/>
                                        <p:tgtEl>
                                          <p:spTgt spid="4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4" st="4"/>
                                            </p:txEl>
                                          </p:spTgt>
                                        </p:tgtEl>
                                        <p:attrNameLst>
                                          <p:attrName>style.visibility</p:attrName>
                                        </p:attrNameLst>
                                      </p:cBhvr>
                                      <p:to>
                                        <p:strVal val="visible"/>
                                      </p:to>
                                    </p:set>
                                    <p:animEffect filter="fade" transition="in">
                                      <p:cBhvr>
                                        <p:cTn dur="1000"/>
                                        <p:tgtEl>
                                          <p:spTgt spid="4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xEl>
                                              <p:pRg end="5" st="5"/>
                                            </p:txEl>
                                          </p:spTgt>
                                        </p:tgtEl>
                                        <p:attrNameLst>
                                          <p:attrName>style.visibility</p:attrName>
                                        </p:attrNameLst>
                                      </p:cBhvr>
                                      <p:to>
                                        <p:strVal val="visible"/>
                                      </p:to>
                                    </p:set>
                                    <p:animEffect filter="fade" transition="in">
                                      <p:cBhvr>
                                        <p:cTn dur="1000"/>
                                        <p:tgtEl>
                                          <p:spTgt spid="48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86" name="Shape 486"/>
        <p:cNvGrpSpPr/>
        <p:nvPr/>
      </p:nvGrpSpPr>
      <p:grpSpPr>
        <a:xfrm>
          <a:off x="0" y="0"/>
          <a:ext cx="0" cy="0"/>
          <a:chOff x="0" y="0"/>
          <a:chExt cx="0" cy="0"/>
        </a:xfrm>
      </p:grpSpPr>
      <p:sp>
        <p:nvSpPr>
          <p:cNvPr id="487" name="Google Shape;487;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Ethos Logos Pathos</a:t>
            </a:r>
            <a:endParaRPr/>
          </a:p>
        </p:txBody>
      </p:sp>
      <p:sp>
        <p:nvSpPr>
          <p:cNvPr id="488" name="Google Shape;488;p100"/>
          <p:cNvSpPr txBox="1"/>
          <p:nvPr>
            <p:ph idx="1" type="body"/>
          </p:nvPr>
        </p:nvSpPr>
        <p:spPr>
          <a:xfrm>
            <a:off x="212775"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Ethos: Building Credibility</a:t>
            </a:r>
            <a:endParaRPr>
              <a:solidFill>
                <a:srgbClr val="000000"/>
              </a:solidFill>
              <a:latin typeface="Didact Gothic"/>
              <a:ea typeface="Didact Gothic"/>
              <a:cs typeface="Didact Gothic"/>
              <a:sym typeface="Didact Gothic"/>
            </a:endParaRPr>
          </a:p>
          <a:p>
            <a:pPr indent="-342900" lvl="0" marL="457200" rtl="0" algn="l">
              <a:lnSpc>
                <a:spcPct val="100000"/>
              </a:lnSpc>
              <a:spcBef>
                <a:spcPts val="1000"/>
              </a:spcBef>
              <a:spcAft>
                <a:spcPts val="0"/>
              </a:spcAft>
              <a:buClr>
                <a:srgbClr val="000000"/>
              </a:buClr>
              <a:buSzPts val="1800"/>
              <a:buFont typeface="Didact Gothic"/>
              <a:buChar char="●"/>
            </a:pPr>
            <a:r>
              <a:rPr lang="en">
                <a:solidFill>
                  <a:srgbClr val="000000"/>
                </a:solidFill>
                <a:latin typeface="Didact Gothic"/>
                <a:ea typeface="Didact Gothic"/>
                <a:cs typeface="Didact Gothic"/>
                <a:sym typeface="Didact Gothic"/>
              </a:rPr>
              <a:t>Logos: Logical Arguments</a:t>
            </a:r>
            <a:endParaRPr>
              <a:solidFill>
                <a:srgbClr val="000000"/>
              </a:solidFill>
              <a:latin typeface="Didact Gothic"/>
              <a:ea typeface="Didact Gothic"/>
              <a:cs typeface="Didact Gothic"/>
              <a:sym typeface="Didact Gothic"/>
            </a:endParaRPr>
          </a:p>
          <a:p>
            <a:pPr indent="-342900" lvl="1" marL="914400" rtl="0" algn="l">
              <a:lnSpc>
                <a:spcPct val="100000"/>
              </a:lnSpc>
              <a:spcBef>
                <a:spcPts val="1000"/>
              </a:spcBef>
              <a:spcAft>
                <a:spcPts val="0"/>
              </a:spcAft>
              <a:buClr>
                <a:srgbClr val="000000"/>
              </a:buClr>
              <a:buSzPts val="1800"/>
              <a:buFont typeface="Didact Gothic"/>
              <a:buChar char="○"/>
            </a:pPr>
            <a:r>
              <a:rPr lang="en" sz="1800">
                <a:solidFill>
                  <a:srgbClr val="000000"/>
                </a:solidFill>
                <a:latin typeface="Didact Gothic"/>
                <a:ea typeface="Didact Gothic"/>
                <a:cs typeface="Didact Gothic"/>
                <a:sym typeface="Didact Gothic"/>
              </a:rPr>
              <a:t>Logical Fallacies</a:t>
            </a:r>
            <a:endParaRPr sz="1800">
              <a:solidFill>
                <a:srgbClr val="000000"/>
              </a:solidFill>
              <a:latin typeface="Didact Gothic"/>
              <a:ea typeface="Didact Gothic"/>
              <a:cs typeface="Didact Gothic"/>
              <a:sym typeface="Didact Gothic"/>
            </a:endParaRPr>
          </a:p>
          <a:p>
            <a:pPr indent="-342900" lvl="1" marL="914400" rtl="0" algn="l">
              <a:lnSpc>
                <a:spcPct val="100000"/>
              </a:lnSpc>
              <a:spcBef>
                <a:spcPts val="1000"/>
              </a:spcBef>
              <a:spcAft>
                <a:spcPts val="0"/>
              </a:spcAft>
              <a:buClr>
                <a:srgbClr val="000000"/>
              </a:buClr>
              <a:buSzPts val="1800"/>
              <a:buFont typeface="Didact Gothic"/>
              <a:buChar char="○"/>
            </a:pPr>
            <a:r>
              <a:rPr lang="en" sz="1800">
                <a:solidFill>
                  <a:srgbClr val="000000"/>
                </a:solidFill>
                <a:latin typeface="Didact Gothic"/>
                <a:ea typeface="Didact Gothic"/>
                <a:cs typeface="Didact Gothic"/>
                <a:sym typeface="Didact Gothic"/>
              </a:rPr>
              <a:t>Cognitive Biases</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1000"/>
              </a:spcBef>
              <a:spcAft>
                <a:spcPts val="1000"/>
              </a:spcAft>
              <a:buClr>
                <a:srgbClr val="000000"/>
              </a:buClr>
              <a:buSzPts val="1800"/>
              <a:buFont typeface="Didact Gothic"/>
              <a:buChar char="●"/>
            </a:pPr>
            <a:r>
              <a:rPr lang="en">
                <a:solidFill>
                  <a:srgbClr val="000000"/>
                </a:solidFill>
                <a:latin typeface="Didact Gothic"/>
                <a:ea typeface="Didact Gothic"/>
                <a:cs typeface="Didact Gothic"/>
                <a:sym typeface="Didact Gothic"/>
              </a:rPr>
              <a:t>Pathos: Emotional Appeals</a:t>
            </a:r>
            <a:endParaRPr>
              <a:solidFill>
                <a:srgbClr val="000000"/>
              </a:solidFill>
              <a:latin typeface="Didact Gothic"/>
              <a:ea typeface="Didact Gothic"/>
              <a:cs typeface="Didact Gothic"/>
              <a:sym typeface="Didact Gothic"/>
            </a:endParaRPr>
          </a:p>
        </p:txBody>
      </p:sp>
      <p:pic>
        <p:nvPicPr>
          <p:cNvPr id="489" name="Google Shape;489;p100"/>
          <p:cNvPicPr preferRelativeResize="0"/>
          <p:nvPr/>
        </p:nvPicPr>
        <p:blipFill rotWithShape="1">
          <a:blip r:embed="rId3">
            <a:alphaModFix/>
          </a:blip>
          <a:srcRect b="0" l="2163" r="11969" t="0"/>
          <a:stretch/>
        </p:blipFill>
        <p:spPr>
          <a:xfrm>
            <a:off x="3354125" y="0"/>
            <a:ext cx="5888773" cy="5143500"/>
          </a:xfrm>
          <a:prstGeom prst="rect">
            <a:avLst/>
          </a:prstGeom>
          <a:noFill/>
          <a:ln>
            <a:noFill/>
          </a:ln>
        </p:spPr>
      </p:pic>
      <p:sp>
        <p:nvSpPr>
          <p:cNvPr id="490" name="Google Shape;490;p100"/>
          <p:cNvSpPr txBox="1"/>
          <p:nvPr/>
        </p:nvSpPr>
        <p:spPr>
          <a:xfrm>
            <a:off x="311700" y="237175"/>
            <a:ext cx="2756700" cy="6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Didact Gothic"/>
                <a:ea typeface="Didact Gothic"/>
                <a:cs typeface="Didact Gothic"/>
                <a:sym typeface="Didact Gothic"/>
              </a:rPr>
              <a:t>Rhetoric </a:t>
            </a:r>
            <a:endParaRPr b="1" i="1" sz="2600">
              <a:latin typeface="Didact Gothic"/>
              <a:ea typeface="Didact Gothic"/>
              <a:cs typeface="Didact Gothic"/>
              <a:sym typeface="Didact Gothic"/>
            </a:endParaRPr>
          </a:p>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0" st="0"/>
                                            </p:txEl>
                                          </p:spTgt>
                                        </p:tgtEl>
                                        <p:attrNameLst>
                                          <p:attrName>style.visibility</p:attrName>
                                        </p:attrNameLst>
                                      </p:cBhvr>
                                      <p:to>
                                        <p:strVal val="visible"/>
                                      </p:to>
                                    </p:set>
                                    <p:animEffect filter="fade" transition="in">
                                      <p:cBhvr>
                                        <p:cTn dur="1000"/>
                                        <p:tgtEl>
                                          <p:spTgt spid="4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1" st="1"/>
                                            </p:txEl>
                                          </p:spTgt>
                                        </p:tgtEl>
                                        <p:attrNameLst>
                                          <p:attrName>style.visibility</p:attrName>
                                        </p:attrNameLst>
                                      </p:cBhvr>
                                      <p:to>
                                        <p:strVal val="visible"/>
                                      </p:to>
                                    </p:set>
                                    <p:animEffect filter="fade" transition="in">
                                      <p:cBhvr>
                                        <p:cTn dur="1000"/>
                                        <p:tgtEl>
                                          <p:spTgt spid="4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2" st="2"/>
                                            </p:txEl>
                                          </p:spTgt>
                                        </p:tgtEl>
                                        <p:attrNameLst>
                                          <p:attrName>style.visibility</p:attrName>
                                        </p:attrNameLst>
                                      </p:cBhvr>
                                      <p:to>
                                        <p:strVal val="visible"/>
                                      </p:to>
                                    </p:set>
                                    <p:animEffect filter="fade" transition="in">
                                      <p:cBhvr>
                                        <p:cTn dur="1000"/>
                                        <p:tgtEl>
                                          <p:spTgt spid="4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3" st="3"/>
                                            </p:txEl>
                                          </p:spTgt>
                                        </p:tgtEl>
                                        <p:attrNameLst>
                                          <p:attrName>style.visibility</p:attrName>
                                        </p:attrNameLst>
                                      </p:cBhvr>
                                      <p:to>
                                        <p:strVal val="visible"/>
                                      </p:to>
                                    </p:set>
                                    <p:animEffect filter="fade" transition="in">
                                      <p:cBhvr>
                                        <p:cTn dur="1000"/>
                                        <p:tgtEl>
                                          <p:spTgt spid="4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4" st="4"/>
                                            </p:txEl>
                                          </p:spTgt>
                                        </p:tgtEl>
                                        <p:attrNameLst>
                                          <p:attrName>style.visibility</p:attrName>
                                        </p:attrNameLst>
                                      </p:cBhvr>
                                      <p:to>
                                        <p:strVal val="visible"/>
                                      </p:to>
                                    </p:set>
                                    <p:animEffect filter="fade" transition="in">
                                      <p:cBhvr>
                                        <p:cTn dur="1000"/>
                                        <p:tgtEl>
                                          <p:spTgt spid="48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101"/>
          <p:cNvSpPr txBox="1"/>
          <p:nvPr>
            <p:ph type="title"/>
          </p:nvPr>
        </p:nvSpPr>
        <p:spPr>
          <a:xfrm>
            <a:off x="114100" y="445025"/>
            <a:ext cx="4792200" cy="113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Didact Gothic"/>
                <a:ea typeface="Didact Gothic"/>
                <a:cs typeface="Didact Gothic"/>
                <a:sym typeface="Didact Gothic"/>
              </a:rPr>
              <a:t>What Professors and Staff Can Do </a:t>
            </a:r>
            <a:endParaRPr b="1" sz="2400">
              <a:latin typeface="Didact Gothic"/>
              <a:ea typeface="Didact Gothic"/>
              <a:cs typeface="Didact Gothic"/>
              <a:sym typeface="Didact Gothic"/>
            </a:endParaRPr>
          </a:p>
          <a:p>
            <a:pPr indent="0" lvl="0" marL="0" rtl="0" algn="l">
              <a:spcBef>
                <a:spcPts val="0"/>
              </a:spcBef>
              <a:spcAft>
                <a:spcPts val="0"/>
              </a:spcAft>
              <a:buNone/>
            </a:pPr>
            <a:r>
              <a:rPr b="1" lang="en" sz="2400">
                <a:latin typeface="Didact Gothic"/>
                <a:ea typeface="Didact Gothic"/>
                <a:cs typeface="Didact Gothic"/>
                <a:sym typeface="Didact Gothic"/>
              </a:rPr>
              <a:t>to Support MCHS Students</a:t>
            </a:r>
            <a:endParaRPr b="1" sz="2400">
              <a:latin typeface="Didact Gothic"/>
              <a:ea typeface="Didact Gothic"/>
              <a:cs typeface="Didact Gothic"/>
              <a:sym typeface="Didact Gothic"/>
            </a:endParaRPr>
          </a:p>
        </p:txBody>
      </p:sp>
      <p:sp>
        <p:nvSpPr>
          <p:cNvPr id="496" name="Google Shape;496;p101"/>
          <p:cNvSpPr txBox="1"/>
          <p:nvPr>
            <p:ph idx="1" type="body"/>
          </p:nvPr>
        </p:nvSpPr>
        <p:spPr>
          <a:xfrm>
            <a:off x="195600" y="1414400"/>
            <a:ext cx="4562700" cy="3130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chemeClr val="dk1"/>
                </a:solidFill>
                <a:latin typeface="Didact Gothic"/>
                <a:ea typeface="Didact Gothic"/>
                <a:cs typeface="Didact Gothic"/>
                <a:sym typeface="Didact Gothic"/>
              </a:rPr>
              <a:t>Exactly what you do to support all students!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160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Treat them like LPC students; they may prefer not to be singled out</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Keep academic expectations high; question a lack of performance</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Provide support when you notice struggle</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Help students understand your expectations for specific assignments</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Guide students to wrap-around services (LPC Tutoring Center, RAW, MathLab)</a:t>
            </a:r>
            <a:endParaRPr sz="1600">
              <a:solidFill>
                <a:schemeClr val="dk1"/>
              </a:solidFill>
              <a:latin typeface="Didact Gothic"/>
              <a:ea typeface="Didact Gothic"/>
              <a:cs typeface="Didact Gothic"/>
              <a:sym typeface="Didact Gothic"/>
            </a:endParaRPr>
          </a:p>
          <a:p>
            <a:pPr indent="-330200" lvl="0" marL="457200" rtl="0" algn="l">
              <a:lnSpc>
                <a:spcPct val="100000"/>
              </a:lnSpc>
              <a:spcBef>
                <a:spcPts val="0"/>
              </a:spcBef>
              <a:spcAft>
                <a:spcPts val="0"/>
              </a:spcAft>
              <a:buClr>
                <a:schemeClr val="dk1"/>
              </a:buClr>
              <a:buSzPts val="1600"/>
              <a:buFont typeface="Didact Gothic"/>
              <a:buChar char="●"/>
            </a:pPr>
            <a:r>
              <a:rPr lang="en" sz="1600">
                <a:solidFill>
                  <a:schemeClr val="dk1"/>
                </a:solidFill>
                <a:latin typeface="Didact Gothic"/>
                <a:ea typeface="Didact Gothic"/>
                <a:cs typeface="Didact Gothic"/>
                <a:sym typeface="Didact Gothic"/>
              </a:rPr>
              <a:t>Complete Progress Reports </a:t>
            </a:r>
            <a:endParaRPr sz="1600">
              <a:solidFill>
                <a:schemeClr val="dk1"/>
              </a:solidFill>
              <a:latin typeface="Didact Gothic"/>
              <a:ea typeface="Didact Gothic"/>
              <a:cs typeface="Didact Gothic"/>
              <a:sym typeface="Didact Gothic"/>
            </a:endParaRPr>
          </a:p>
          <a:p>
            <a:pPr indent="0" lvl="0" marL="0" rtl="0" algn="l">
              <a:lnSpc>
                <a:spcPct val="100000"/>
              </a:lnSpc>
              <a:spcBef>
                <a:spcPts val="1600"/>
              </a:spcBef>
              <a:spcAft>
                <a:spcPts val="1600"/>
              </a:spcAft>
              <a:buNone/>
            </a:pPr>
            <a:r>
              <a:t/>
            </a:r>
            <a:endParaRPr sz="1600"/>
          </a:p>
        </p:txBody>
      </p:sp>
      <p:pic>
        <p:nvPicPr>
          <p:cNvPr id="497" name="Google Shape;497;p101"/>
          <p:cNvPicPr preferRelativeResize="0"/>
          <p:nvPr/>
        </p:nvPicPr>
        <p:blipFill rotWithShape="1">
          <a:blip r:embed="rId3">
            <a:alphaModFix/>
          </a:blip>
          <a:srcRect b="0" l="6888" r="11691" t="8197"/>
          <a:stretch/>
        </p:blipFill>
        <p:spPr>
          <a:xfrm>
            <a:off x="4832225" y="74125"/>
            <a:ext cx="4268574" cy="5069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0" st="0"/>
                                            </p:txEl>
                                          </p:spTgt>
                                        </p:tgtEl>
                                        <p:attrNameLst>
                                          <p:attrName>style.visibility</p:attrName>
                                        </p:attrNameLst>
                                      </p:cBhvr>
                                      <p:to>
                                        <p:strVal val="visible"/>
                                      </p:to>
                                    </p:set>
                                    <p:animEffect filter="fade" transition="in">
                                      <p:cBhvr>
                                        <p:cTn dur="1000"/>
                                        <p:tgtEl>
                                          <p:spTgt spid="4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1" st="1"/>
                                            </p:txEl>
                                          </p:spTgt>
                                        </p:tgtEl>
                                        <p:attrNameLst>
                                          <p:attrName>style.visibility</p:attrName>
                                        </p:attrNameLst>
                                      </p:cBhvr>
                                      <p:to>
                                        <p:strVal val="visible"/>
                                      </p:to>
                                    </p:set>
                                    <p:animEffect filter="fade" transition="in">
                                      <p:cBhvr>
                                        <p:cTn dur="1000"/>
                                        <p:tgtEl>
                                          <p:spTgt spid="4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2" st="2"/>
                                            </p:txEl>
                                          </p:spTgt>
                                        </p:tgtEl>
                                        <p:attrNameLst>
                                          <p:attrName>style.visibility</p:attrName>
                                        </p:attrNameLst>
                                      </p:cBhvr>
                                      <p:to>
                                        <p:strVal val="visible"/>
                                      </p:to>
                                    </p:set>
                                    <p:animEffect filter="fade" transition="in">
                                      <p:cBhvr>
                                        <p:cTn dur="1000"/>
                                        <p:tgtEl>
                                          <p:spTgt spid="4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3" st="3"/>
                                            </p:txEl>
                                          </p:spTgt>
                                        </p:tgtEl>
                                        <p:attrNameLst>
                                          <p:attrName>style.visibility</p:attrName>
                                        </p:attrNameLst>
                                      </p:cBhvr>
                                      <p:to>
                                        <p:strVal val="visible"/>
                                      </p:to>
                                    </p:set>
                                    <p:animEffect filter="fade" transition="in">
                                      <p:cBhvr>
                                        <p:cTn dur="1000"/>
                                        <p:tgtEl>
                                          <p:spTgt spid="4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4" st="4"/>
                                            </p:txEl>
                                          </p:spTgt>
                                        </p:tgtEl>
                                        <p:attrNameLst>
                                          <p:attrName>style.visibility</p:attrName>
                                        </p:attrNameLst>
                                      </p:cBhvr>
                                      <p:to>
                                        <p:strVal val="visible"/>
                                      </p:to>
                                    </p:set>
                                    <p:animEffect filter="fade" transition="in">
                                      <p:cBhvr>
                                        <p:cTn dur="1000"/>
                                        <p:tgtEl>
                                          <p:spTgt spid="4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5" st="5"/>
                                            </p:txEl>
                                          </p:spTgt>
                                        </p:tgtEl>
                                        <p:attrNameLst>
                                          <p:attrName>style.visibility</p:attrName>
                                        </p:attrNameLst>
                                      </p:cBhvr>
                                      <p:to>
                                        <p:strVal val="visible"/>
                                      </p:to>
                                    </p:set>
                                    <p:animEffect filter="fade" transition="in">
                                      <p:cBhvr>
                                        <p:cTn dur="1000"/>
                                        <p:tgtEl>
                                          <p:spTgt spid="49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6" st="6"/>
                                            </p:txEl>
                                          </p:spTgt>
                                        </p:tgtEl>
                                        <p:attrNameLst>
                                          <p:attrName>style.visibility</p:attrName>
                                        </p:attrNameLst>
                                      </p:cBhvr>
                                      <p:to>
                                        <p:strVal val="visible"/>
                                      </p:to>
                                    </p:set>
                                    <p:animEffect filter="fade" transition="in">
                                      <p:cBhvr>
                                        <p:cTn dur="1000"/>
                                        <p:tgtEl>
                                          <p:spTgt spid="49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xEl>
                                              <p:pRg end="7" st="7"/>
                                            </p:txEl>
                                          </p:spTgt>
                                        </p:tgtEl>
                                        <p:attrNameLst>
                                          <p:attrName>style.visibility</p:attrName>
                                        </p:attrNameLst>
                                      </p:cBhvr>
                                      <p:to>
                                        <p:strVal val="visible"/>
                                      </p:to>
                                    </p:set>
                                    <p:animEffect filter="fade" transition="in">
                                      <p:cBhvr>
                                        <p:cTn dur="1000"/>
                                        <p:tgtEl>
                                          <p:spTgt spid="49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8" name="Shape 298"/>
        <p:cNvGrpSpPr/>
        <p:nvPr/>
      </p:nvGrpSpPr>
      <p:grpSpPr>
        <a:xfrm>
          <a:off x="0" y="0"/>
          <a:ext cx="0" cy="0"/>
          <a:chOff x="0" y="0"/>
          <a:chExt cx="0" cy="0"/>
        </a:xfrm>
      </p:grpSpPr>
      <p:sp>
        <p:nvSpPr>
          <p:cNvPr id="299" name="Google Shape;299;p75"/>
          <p:cNvSpPr txBox="1"/>
          <p:nvPr/>
        </p:nvSpPr>
        <p:spPr>
          <a:xfrm>
            <a:off x="485050" y="560600"/>
            <a:ext cx="4353000" cy="39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200" u="sng">
                <a:latin typeface="Didact Gothic"/>
                <a:ea typeface="Didact Gothic"/>
                <a:cs typeface="Didact Gothic"/>
                <a:sym typeface="Didact Gothic"/>
              </a:rPr>
              <a:t>What is Middle College?</a:t>
            </a:r>
            <a:endParaRPr b="1" sz="3200" u="sng">
              <a:latin typeface="Didact Gothic"/>
              <a:ea typeface="Didact Gothic"/>
              <a:cs typeface="Didact Gothic"/>
              <a:sym typeface="Didact Gothic"/>
            </a:endParaRPr>
          </a:p>
          <a:p>
            <a:pPr indent="0" lvl="0" marL="0" rtl="0" algn="just">
              <a:lnSpc>
                <a:spcPct val="115000"/>
              </a:lnSpc>
              <a:spcBef>
                <a:spcPts val="1000"/>
              </a:spcBef>
              <a:spcAft>
                <a:spcPts val="0"/>
              </a:spcAft>
              <a:buNone/>
            </a:pPr>
            <a:r>
              <a:rPr lang="en" sz="2000">
                <a:latin typeface="Didact Gothic"/>
                <a:ea typeface="Didact Gothic"/>
                <a:cs typeface="Didact Gothic"/>
                <a:sym typeface="Didact Gothic"/>
              </a:rPr>
              <a:t>The Middle College High School program at Las Positas College is an alternative education program that provides high school students the opportunity to complete their last two years of high school at Las Positas College, earning high school and college credit simultaneously.</a:t>
            </a:r>
            <a:r>
              <a:rPr lang="en" sz="1800">
                <a:latin typeface="Didact Gothic"/>
                <a:ea typeface="Didact Gothic"/>
                <a:cs typeface="Didact Gothic"/>
                <a:sym typeface="Didact Gothic"/>
              </a:rPr>
              <a:t> </a:t>
            </a:r>
            <a:endParaRPr>
              <a:latin typeface="Didact Gothic"/>
              <a:ea typeface="Didact Gothic"/>
              <a:cs typeface="Didact Gothic"/>
              <a:sym typeface="Didact Gothic"/>
            </a:endParaRPr>
          </a:p>
        </p:txBody>
      </p:sp>
      <p:pic>
        <p:nvPicPr>
          <p:cNvPr descr="IMG_6943.JPG" id="300" name="Google Shape;300;p75"/>
          <p:cNvPicPr preferRelativeResize="0"/>
          <p:nvPr/>
        </p:nvPicPr>
        <p:blipFill rotWithShape="1">
          <a:blip r:embed="rId3">
            <a:alphaModFix/>
          </a:blip>
          <a:srcRect b="5204" l="1621" r="23990" t="21486"/>
          <a:stretch/>
        </p:blipFill>
        <p:spPr>
          <a:xfrm>
            <a:off x="5305725" y="520625"/>
            <a:ext cx="3066674" cy="4029752"/>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102"/>
          <p:cNvSpPr txBox="1"/>
          <p:nvPr>
            <p:ph type="title"/>
          </p:nvPr>
        </p:nvSpPr>
        <p:spPr>
          <a:xfrm>
            <a:off x="5454775" y="3542650"/>
            <a:ext cx="3689100" cy="160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Student Panel </a:t>
            </a:r>
            <a:endParaRPr b="1">
              <a:latin typeface="Didact Gothic"/>
              <a:ea typeface="Didact Gothic"/>
              <a:cs typeface="Didact Gothic"/>
              <a:sym typeface="Didact Gothic"/>
            </a:endParaRPr>
          </a:p>
        </p:txBody>
      </p:sp>
      <p:pic>
        <p:nvPicPr>
          <p:cNvPr id="503" name="Google Shape;503;p102"/>
          <p:cNvPicPr preferRelativeResize="0"/>
          <p:nvPr/>
        </p:nvPicPr>
        <p:blipFill rotWithShape="1">
          <a:blip r:embed="rId3">
            <a:alphaModFix/>
          </a:blip>
          <a:srcRect b="2524" l="0" r="0" t="0"/>
          <a:stretch/>
        </p:blipFill>
        <p:spPr>
          <a:xfrm>
            <a:off x="0" y="0"/>
            <a:ext cx="5276851"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103"/>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000">
                <a:latin typeface="Didact Gothic"/>
                <a:ea typeface="Didact Gothic"/>
                <a:cs typeface="Didact Gothic"/>
                <a:sym typeface="Didact Gothic"/>
              </a:rPr>
              <a:t>To start, please introduce yourself, include your home district and high school, and what brought you to Middle College. </a:t>
            </a:r>
            <a:endParaRPr b="1" sz="3000">
              <a:latin typeface="Didact Gothic"/>
              <a:ea typeface="Didact Gothic"/>
              <a:cs typeface="Didact Gothic"/>
              <a:sym typeface="Didact Gothic"/>
            </a:endParaRPr>
          </a:p>
        </p:txBody>
      </p:sp>
      <p:pic>
        <p:nvPicPr>
          <p:cNvPr id="509" name="Google Shape;509;p103"/>
          <p:cNvPicPr preferRelativeResize="0"/>
          <p:nvPr/>
        </p:nvPicPr>
        <p:blipFill rotWithShape="1">
          <a:blip r:embed="rId3">
            <a:alphaModFix/>
          </a:blip>
          <a:srcRect b="10325" l="0" r="0" t="6403"/>
          <a:stretch/>
        </p:blipFill>
        <p:spPr>
          <a:xfrm>
            <a:off x="0" y="29100"/>
            <a:ext cx="4632225"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104"/>
          <p:cNvSpPr txBox="1"/>
          <p:nvPr>
            <p:ph type="title"/>
          </p:nvPr>
        </p:nvSpPr>
        <p:spPr>
          <a:xfrm>
            <a:off x="5440250" y="181350"/>
            <a:ext cx="37035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latin typeface="Didact Gothic"/>
                <a:ea typeface="Didact Gothic"/>
                <a:cs typeface="Didact Gothic"/>
                <a:sym typeface="Didact Gothic"/>
              </a:rPr>
              <a:t>Since students come from three Districts and as many as seven different high schools, share how the high school experience is similar or different for you here at Las Positas College.  </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15" name="Google Shape;515;p104"/>
          <p:cNvPicPr preferRelativeResize="0"/>
          <p:nvPr/>
        </p:nvPicPr>
        <p:blipFill rotWithShape="1">
          <a:blip r:embed="rId3">
            <a:alphaModFix/>
          </a:blip>
          <a:srcRect b="-1289" l="14919" r="13142" t="1290"/>
          <a:stretch/>
        </p:blipFill>
        <p:spPr>
          <a:xfrm>
            <a:off x="0" y="75"/>
            <a:ext cx="5276850" cy="5114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105"/>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latin typeface="Didact Gothic"/>
                <a:ea typeface="Didact Gothic"/>
                <a:cs typeface="Didact Gothic"/>
                <a:sym typeface="Didact Gothic"/>
              </a:rPr>
              <a:t>Middle College students take three high school classes every day. In addition to that, students take between 7 and 11 LPC units. What is your current schedule here at Middle College? (Include high school and college courses)</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21" name="Google Shape;521;p105"/>
          <p:cNvPicPr preferRelativeResize="0"/>
          <p:nvPr/>
        </p:nvPicPr>
        <p:blipFill>
          <a:blip r:embed="rId3">
            <a:alphaModFix/>
          </a:blip>
          <a:stretch>
            <a:fillRect/>
          </a:stretch>
        </p:blipFill>
        <p:spPr>
          <a:xfrm>
            <a:off x="29100" y="29100"/>
            <a:ext cx="5114250" cy="5114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106"/>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latin typeface="Didact Gothic"/>
                <a:ea typeface="Didact Gothic"/>
                <a:cs typeface="Didact Gothic"/>
                <a:sym typeface="Didact Gothic"/>
              </a:rPr>
              <a:t>What would you say are some characteristics of a potential Middle College student?</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27" name="Google Shape;527;p106"/>
          <p:cNvPicPr preferRelativeResize="0"/>
          <p:nvPr/>
        </p:nvPicPr>
        <p:blipFill rotWithShape="1">
          <a:blip r:embed="rId3">
            <a:alphaModFix/>
          </a:blip>
          <a:srcRect b="0" l="2642" r="2642" t="19080"/>
          <a:stretch/>
        </p:blipFill>
        <p:spPr>
          <a:xfrm>
            <a:off x="0" y="-175"/>
            <a:ext cx="5028097" cy="5143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107"/>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latin typeface="Didact Gothic"/>
                <a:ea typeface="Didact Gothic"/>
                <a:cs typeface="Didact Gothic"/>
                <a:sym typeface="Didact Gothic"/>
              </a:rPr>
              <a:t>As we know, Las Positas College offers lots of supports such as the Tutorial Center, Counseling, Smartshops, etc. What supports have you accessed and what was your experience using these supports as a high school student?</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33" name="Google Shape;533;p107"/>
          <p:cNvPicPr preferRelativeResize="0"/>
          <p:nvPr/>
        </p:nvPicPr>
        <p:blipFill rotWithShape="1">
          <a:blip r:embed="rId3">
            <a:alphaModFix/>
          </a:blip>
          <a:srcRect b="25913" l="2703" r="5955" t="3782"/>
          <a:stretch/>
        </p:blipFill>
        <p:spPr>
          <a:xfrm>
            <a:off x="0" y="29100"/>
            <a:ext cx="5011624"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108"/>
          <p:cNvSpPr txBox="1"/>
          <p:nvPr>
            <p:ph type="title"/>
          </p:nvPr>
        </p:nvSpPr>
        <p:spPr>
          <a:xfrm>
            <a:off x="6248025" y="181350"/>
            <a:ext cx="28959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latin typeface="Didact Gothic"/>
                <a:ea typeface="Didact Gothic"/>
                <a:cs typeface="Didact Gothic"/>
                <a:sym typeface="Didact Gothic"/>
              </a:rPr>
              <a:t>What are your plans after high school?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39" name="Google Shape;539;p108"/>
          <p:cNvPicPr preferRelativeResize="0"/>
          <p:nvPr/>
        </p:nvPicPr>
        <p:blipFill rotWithShape="1">
          <a:blip r:embed="rId3">
            <a:alphaModFix/>
          </a:blip>
          <a:srcRect b="0" l="5292" r="5763" t="0"/>
          <a:stretch/>
        </p:blipFill>
        <p:spPr>
          <a:xfrm>
            <a:off x="0" y="0"/>
            <a:ext cx="6099676"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109"/>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latin typeface="Didact Gothic"/>
                <a:ea typeface="Didact Gothic"/>
                <a:cs typeface="Didact Gothic"/>
                <a:sym typeface="Didact Gothic"/>
              </a:rPr>
              <a:t>How do you expect your experience here at LPC will help you transition a four year university, either directly after high school or upon transfer.</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45" name="Google Shape;545;p109"/>
          <p:cNvPicPr preferRelativeResize="0"/>
          <p:nvPr/>
        </p:nvPicPr>
        <p:blipFill rotWithShape="1">
          <a:blip r:embed="rId3">
            <a:alphaModFix/>
          </a:blip>
          <a:srcRect b="41839" l="11895" r="11902" t="4437"/>
          <a:stretch/>
        </p:blipFill>
        <p:spPr>
          <a:xfrm>
            <a:off x="0" y="29100"/>
            <a:ext cx="4863249"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110"/>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latin typeface="Didact Gothic"/>
                <a:ea typeface="Didact Gothic"/>
                <a:cs typeface="Didact Gothic"/>
                <a:sym typeface="Didact Gothic"/>
              </a:rPr>
              <a:t>What clubs or activities are you involved in here or at your home high school?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51" name="Google Shape;551;p110"/>
          <p:cNvPicPr preferRelativeResize="0"/>
          <p:nvPr/>
        </p:nvPicPr>
        <p:blipFill rotWithShape="1">
          <a:blip r:embed="rId3">
            <a:alphaModFix/>
          </a:blip>
          <a:srcRect b="0" l="8363" r="22917" t="0"/>
          <a:stretch/>
        </p:blipFill>
        <p:spPr>
          <a:xfrm>
            <a:off x="0" y="0"/>
            <a:ext cx="5061076"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111"/>
          <p:cNvSpPr txBox="1"/>
          <p:nvPr>
            <p:ph type="title"/>
          </p:nvPr>
        </p:nvSpPr>
        <p:spPr>
          <a:xfrm>
            <a:off x="5276850" y="181350"/>
            <a:ext cx="3867000" cy="496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3000">
                <a:latin typeface="Didact Gothic"/>
                <a:ea typeface="Didact Gothic"/>
                <a:cs typeface="Didact Gothic"/>
                <a:sym typeface="Didact Gothic"/>
              </a:rPr>
              <a:t>What was the most difficult transition for you from your home high school to Middle College?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2400">
              <a:latin typeface="Didact Gothic"/>
              <a:ea typeface="Didact Gothic"/>
              <a:cs typeface="Didact Gothic"/>
              <a:sym typeface="Didact Gothic"/>
            </a:endParaRPr>
          </a:p>
          <a:p>
            <a:pPr indent="0" lvl="0" marL="0" rtl="0" algn="l">
              <a:lnSpc>
                <a:spcPct val="100000"/>
              </a:lnSpc>
              <a:spcBef>
                <a:spcPts val="0"/>
              </a:spcBef>
              <a:spcAft>
                <a:spcPts val="0"/>
              </a:spcAft>
              <a:buNone/>
            </a:pPr>
            <a:r>
              <a:t/>
            </a:r>
            <a:endParaRPr sz="3000">
              <a:latin typeface="Didact Gothic"/>
              <a:ea typeface="Didact Gothic"/>
              <a:cs typeface="Didact Gothic"/>
              <a:sym typeface="Didact Gothic"/>
            </a:endParaRPr>
          </a:p>
        </p:txBody>
      </p:sp>
      <p:pic>
        <p:nvPicPr>
          <p:cNvPr id="557" name="Google Shape;557;p111"/>
          <p:cNvPicPr preferRelativeResize="0"/>
          <p:nvPr/>
        </p:nvPicPr>
        <p:blipFill rotWithShape="1">
          <a:blip r:embed="rId3">
            <a:alphaModFix/>
          </a:blip>
          <a:srcRect b="0" l="11059" r="12981" t="0"/>
          <a:stretch/>
        </p:blipFill>
        <p:spPr>
          <a:xfrm>
            <a:off x="0" y="0"/>
            <a:ext cx="520944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76"/>
          <p:cNvPicPr preferRelativeResize="0"/>
          <p:nvPr/>
        </p:nvPicPr>
        <p:blipFill>
          <a:blip r:embed="rId3">
            <a:alphaModFix/>
          </a:blip>
          <a:stretch>
            <a:fillRect/>
          </a:stretch>
        </p:blipFill>
        <p:spPr>
          <a:xfrm>
            <a:off x="214975" y="1913700"/>
            <a:ext cx="8714025" cy="1803325"/>
          </a:xfrm>
          <a:prstGeom prst="rect">
            <a:avLst/>
          </a:prstGeom>
          <a:noFill/>
          <a:ln cap="flat" cmpd="sng" w="9525">
            <a:solidFill>
              <a:srgbClr val="000000"/>
            </a:solidFill>
            <a:prstDash val="solid"/>
            <a:round/>
            <a:headEnd len="sm" w="sm" type="none"/>
            <a:tailEnd len="sm" w="sm" type="none"/>
          </a:ln>
        </p:spPr>
      </p:pic>
      <p:sp>
        <p:nvSpPr>
          <p:cNvPr id="306" name="Google Shape;306;p76"/>
          <p:cNvSpPr txBox="1"/>
          <p:nvPr>
            <p:ph idx="4294967295" type="ctrTitle"/>
          </p:nvPr>
        </p:nvSpPr>
        <p:spPr>
          <a:xfrm>
            <a:off x="311708" y="621200"/>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Didact Gothic"/>
                <a:ea typeface="Didact Gothic"/>
                <a:cs typeface="Didact Gothic"/>
                <a:sym typeface="Didact Gothic"/>
              </a:rPr>
              <a:t>TVROP </a:t>
            </a:r>
            <a:r>
              <a:rPr b="1" lang="en" sz="3000">
                <a:latin typeface="Didact Gothic"/>
                <a:ea typeface="Didact Gothic"/>
                <a:cs typeface="Didact Gothic"/>
                <a:sym typeface="Didact Gothic"/>
              </a:rPr>
              <a:t>Middle College High School </a:t>
            </a:r>
            <a:endParaRPr b="1" sz="3000">
              <a:latin typeface="Didact Gothic"/>
              <a:ea typeface="Didact Gothic"/>
              <a:cs typeface="Didact Gothic"/>
              <a:sym typeface="Didact Gothic"/>
            </a:endParaRPr>
          </a:p>
          <a:p>
            <a:pPr indent="0" lvl="0" marL="0" rtl="0" algn="l">
              <a:spcBef>
                <a:spcPts val="0"/>
              </a:spcBef>
              <a:spcAft>
                <a:spcPts val="0"/>
              </a:spcAft>
              <a:buNone/>
            </a:pPr>
            <a:r>
              <a:rPr b="1" lang="en" sz="3000">
                <a:latin typeface="Didact Gothic"/>
                <a:ea typeface="Didact Gothic"/>
                <a:cs typeface="Didact Gothic"/>
                <a:sym typeface="Didact Gothic"/>
              </a:rPr>
              <a:t>at Las Positas College is a partnership between...</a:t>
            </a:r>
            <a:endParaRPr b="1" sz="3000">
              <a:latin typeface="Didact Gothic"/>
              <a:ea typeface="Didact Gothic"/>
              <a:cs typeface="Didact Gothic"/>
              <a:sym typeface="Didact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112"/>
          <p:cNvSpPr txBox="1"/>
          <p:nvPr>
            <p:ph type="title"/>
          </p:nvPr>
        </p:nvSpPr>
        <p:spPr>
          <a:xfrm>
            <a:off x="5454775" y="3542650"/>
            <a:ext cx="3689100" cy="160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Questions?</a:t>
            </a:r>
            <a:endParaRPr b="1">
              <a:latin typeface="Didact Gothic"/>
              <a:ea typeface="Didact Gothic"/>
              <a:cs typeface="Didact Gothic"/>
              <a:sym typeface="Didact Gothic"/>
            </a:endParaRPr>
          </a:p>
        </p:txBody>
      </p:sp>
      <p:pic>
        <p:nvPicPr>
          <p:cNvPr id="563" name="Google Shape;563;p112"/>
          <p:cNvPicPr preferRelativeResize="0"/>
          <p:nvPr/>
        </p:nvPicPr>
        <p:blipFill rotWithShape="1">
          <a:blip r:embed="rId3">
            <a:alphaModFix/>
          </a:blip>
          <a:srcRect b="4879" l="0" r="0" t="24304"/>
          <a:stretch/>
        </p:blipFill>
        <p:spPr>
          <a:xfrm>
            <a:off x="0" y="-50"/>
            <a:ext cx="526765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113"/>
          <p:cNvSpPr txBox="1"/>
          <p:nvPr/>
        </p:nvSpPr>
        <p:spPr>
          <a:xfrm>
            <a:off x="237575" y="3889175"/>
            <a:ext cx="8647800" cy="8808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1100"/>
              <a:buFont typeface="Arial"/>
              <a:buNone/>
            </a:pPr>
            <a:r>
              <a:rPr b="1" lang="en" sz="1500">
                <a:solidFill>
                  <a:schemeClr val="dk1"/>
                </a:solidFill>
                <a:latin typeface="Hind"/>
                <a:ea typeface="Hind"/>
                <a:cs typeface="Hind"/>
                <a:sym typeface="Hind"/>
              </a:rPr>
              <a:t>Follow Us </a:t>
            </a:r>
            <a:r>
              <a:rPr lang="en" sz="1500">
                <a:solidFill>
                  <a:schemeClr val="dk1"/>
                </a:solidFill>
                <a:latin typeface="Hind"/>
                <a:ea typeface="Hind"/>
                <a:cs typeface="Hind"/>
                <a:sym typeface="Hind"/>
              </a:rPr>
              <a:t> Facebook  </a:t>
            </a:r>
            <a:r>
              <a:rPr lang="en" sz="1500" u="sng">
                <a:solidFill>
                  <a:srgbClr val="1155CC"/>
                </a:solidFill>
                <a:latin typeface="Hind"/>
                <a:ea typeface="Hind"/>
                <a:cs typeface="Hind"/>
                <a:sym typeface="Hind"/>
                <a:hlinkClick r:id="rId3"/>
              </a:rPr>
              <a:t>@MiddleCollegeLPC</a:t>
            </a:r>
            <a:r>
              <a:rPr lang="en" sz="1500">
                <a:solidFill>
                  <a:schemeClr val="dk1"/>
                </a:solidFill>
                <a:latin typeface="Hind"/>
                <a:ea typeface="Hind"/>
                <a:cs typeface="Hind"/>
                <a:sym typeface="Hind"/>
              </a:rPr>
              <a:t>  Twitter </a:t>
            </a:r>
            <a:r>
              <a:rPr lang="en" sz="1500" u="sng">
                <a:solidFill>
                  <a:srgbClr val="1155CC"/>
                </a:solidFill>
                <a:latin typeface="Hind"/>
                <a:ea typeface="Hind"/>
                <a:cs typeface="Hind"/>
                <a:sym typeface="Hind"/>
                <a:hlinkClick r:id="rId4"/>
              </a:rPr>
              <a:t>@MCHSatLPC</a:t>
            </a:r>
            <a:r>
              <a:rPr lang="en" sz="1500">
                <a:solidFill>
                  <a:schemeClr val="dk1"/>
                </a:solidFill>
                <a:latin typeface="Hind"/>
                <a:ea typeface="Hind"/>
                <a:cs typeface="Hind"/>
                <a:sym typeface="Hind"/>
              </a:rPr>
              <a:t> Instagram </a:t>
            </a:r>
            <a:r>
              <a:rPr lang="en" sz="1500" u="sng">
                <a:solidFill>
                  <a:srgbClr val="1155CC"/>
                </a:solidFill>
                <a:latin typeface="Hind"/>
                <a:ea typeface="Hind"/>
                <a:cs typeface="Hind"/>
                <a:sym typeface="Hind"/>
                <a:hlinkClick r:id="rId5"/>
              </a:rPr>
              <a:t>middlecollegeLPC</a:t>
            </a:r>
            <a:endParaRPr sz="1500">
              <a:latin typeface="Didact Gothic"/>
              <a:ea typeface="Didact Gothic"/>
              <a:cs typeface="Didact Gothic"/>
              <a:sym typeface="Didact Gothic"/>
            </a:endParaRPr>
          </a:p>
        </p:txBody>
      </p:sp>
      <p:grpSp>
        <p:nvGrpSpPr>
          <p:cNvPr id="569" name="Google Shape;569;p113"/>
          <p:cNvGrpSpPr/>
          <p:nvPr/>
        </p:nvGrpSpPr>
        <p:grpSpPr>
          <a:xfrm>
            <a:off x="1223375" y="1608100"/>
            <a:ext cx="6442875" cy="1576400"/>
            <a:chOff x="1238225" y="816425"/>
            <a:chExt cx="6442875" cy="1576400"/>
          </a:xfrm>
        </p:grpSpPr>
        <p:pic>
          <p:nvPicPr>
            <p:cNvPr descr="Bitmoji Image" id="570" name="Google Shape;570;p113"/>
            <p:cNvPicPr preferRelativeResize="0"/>
            <p:nvPr/>
          </p:nvPicPr>
          <p:blipFill>
            <a:blip r:embed="rId6">
              <a:alphaModFix/>
            </a:blip>
            <a:stretch>
              <a:fillRect/>
            </a:stretch>
          </p:blipFill>
          <p:spPr>
            <a:xfrm>
              <a:off x="2722001" y="883175"/>
              <a:ext cx="1509650" cy="1509650"/>
            </a:xfrm>
            <a:prstGeom prst="rect">
              <a:avLst/>
            </a:prstGeom>
            <a:noFill/>
            <a:ln>
              <a:noFill/>
            </a:ln>
          </p:spPr>
        </p:pic>
        <p:pic>
          <p:nvPicPr>
            <p:cNvPr id="571" name="Google Shape;571;p113"/>
            <p:cNvPicPr preferRelativeResize="0"/>
            <p:nvPr/>
          </p:nvPicPr>
          <p:blipFill rotWithShape="1">
            <a:blip r:embed="rId7">
              <a:alphaModFix/>
            </a:blip>
            <a:srcRect b="48571" l="36542" r="6950" t="2406"/>
            <a:stretch/>
          </p:blipFill>
          <p:spPr>
            <a:xfrm>
              <a:off x="3834559" y="883175"/>
              <a:ext cx="1740225" cy="1509650"/>
            </a:xfrm>
            <a:prstGeom prst="rect">
              <a:avLst/>
            </a:prstGeom>
            <a:noFill/>
            <a:ln>
              <a:noFill/>
            </a:ln>
          </p:spPr>
        </p:pic>
        <p:pic>
          <p:nvPicPr>
            <p:cNvPr id="572" name="Google Shape;572;p113"/>
            <p:cNvPicPr preferRelativeResize="0"/>
            <p:nvPr/>
          </p:nvPicPr>
          <p:blipFill rotWithShape="1">
            <a:blip r:embed="rId8">
              <a:alphaModFix/>
            </a:blip>
            <a:srcRect b="24387" l="17678" r="9868" t="3158"/>
            <a:stretch/>
          </p:blipFill>
          <p:spPr>
            <a:xfrm flipH="1">
              <a:off x="6171450" y="816425"/>
              <a:ext cx="1509650" cy="1509650"/>
            </a:xfrm>
            <a:prstGeom prst="rect">
              <a:avLst/>
            </a:prstGeom>
            <a:noFill/>
            <a:ln>
              <a:noFill/>
            </a:ln>
          </p:spPr>
        </p:pic>
        <p:pic>
          <p:nvPicPr>
            <p:cNvPr id="573" name="Google Shape;573;p113"/>
            <p:cNvPicPr preferRelativeResize="0"/>
            <p:nvPr/>
          </p:nvPicPr>
          <p:blipFill rotWithShape="1">
            <a:blip r:embed="rId9">
              <a:alphaModFix/>
            </a:blip>
            <a:srcRect b="0" l="0" r="0" t="12418"/>
            <a:stretch/>
          </p:blipFill>
          <p:spPr>
            <a:xfrm>
              <a:off x="1238225" y="937850"/>
              <a:ext cx="1598867" cy="1400300"/>
            </a:xfrm>
            <a:prstGeom prst="rect">
              <a:avLst/>
            </a:prstGeom>
            <a:noFill/>
            <a:ln>
              <a:noFill/>
            </a:ln>
          </p:spPr>
        </p:pic>
        <p:pic>
          <p:nvPicPr>
            <p:cNvPr id="574" name="Google Shape;574;p113"/>
            <p:cNvPicPr preferRelativeResize="0"/>
            <p:nvPr/>
          </p:nvPicPr>
          <p:blipFill rotWithShape="1">
            <a:blip r:embed="rId10">
              <a:alphaModFix/>
            </a:blip>
            <a:srcRect b="-10" l="0" r="0" t="0"/>
            <a:stretch/>
          </p:blipFill>
          <p:spPr>
            <a:xfrm>
              <a:off x="5018230" y="883175"/>
              <a:ext cx="1509650" cy="1509650"/>
            </a:xfrm>
            <a:prstGeom prst="rect">
              <a:avLst/>
            </a:prstGeom>
            <a:noFill/>
            <a:ln>
              <a:noFill/>
            </a:ln>
          </p:spPr>
        </p:pic>
      </p:grpSp>
      <p:sp>
        <p:nvSpPr>
          <p:cNvPr id="575" name="Google Shape;575;p113"/>
          <p:cNvSpPr txBox="1"/>
          <p:nvPr/>
        </p:nvSpPr>
        <p:spPr>
          <a:xfrm>
            <a:off x="237575" y="146625"/>
            <a:ext cx="8647800" cy="16884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b="1" lang="en" sz="2400">
                <a:solidFill>
                  <a:schemeClr val="dk1"/>
                </a:solidFill>
                <a:latin typeface="Hind"/>
                <a:ea typeface="Hind"/>
                <a:cs typeface="Hind"/>
                <a:sym typeface="Hind"/>
              </a:rPr>
              <a:t>Thank you! </a:t>
            </a:r>
            <a:endParaRPr b="1" sz="2400">
              <a:solidFill>
                <a:schemeClr val="dk1"/>
              </a:solidFill>
              <a:latin typeface="Hind"/>
              <a:ea typeface="Hind"/>
              <a:cs typeface="Hind"/>
              <a:sym typeface="Hind"/>
            </a:endParaRPr>
          </a:p>
          <a:p>
            <a:pPr indent="0" lvl="0" marL="0" rtl="0" algn="ctr">
              <a:spcBef>
                <a:spcPts val="1000"/>
              </a:spcBef>
              <a:spcAft>
                <a:spcPts val="0"/>
              </a:spcAft>
              <a:buNone/>
            </a:pPr>
            <a:r>
              <a:rPr b="1" lang="en" sz="2400">
                <a:solidFill>
                  <a:schemeClr val="dk1"/>
                </a:solidFill>
                <a:latin typeface="Hind"/>
                <a:ea typeface="Hind"/>
                <a:cs typeface="Hind"/>
                <a:sym typeface="Hind"/>
              </a:rPr>
              <a:t>Open House Today - 2411 9:30-3:30</a:t>
            </a:r>
            <a:br>
              <a:rPr b="1" lang="en" sz="2400">
                <a:solidFill>
                  <a:schemeClr val="dk1"/>
                </a:solidFill>
                <a:latin typeface="Hind"/>
                <a:ea typeface="Hind"/>
                <a:cs typeface="Hind"/>
                <a:sym typeface="Hind"/>
              </a:rPr>
            </a:br>
            <a:r>
              <a:rPr i="1" lang="en" sz="2400">
                <a:solidFill>
                  <a:schemeClr val="dk1"/>
                </a:solidFill>
                <a:latin typeface="Hind"/>
                <a:ea typeface="Hind"/>
                <a:cs typeface="Hind"/>
                <a:sym typeface="Hind"/>
              </a:rPr>
              <a:t>Photo </a:t>
            </a:r>
            <a:r>
              <a:rPr i="1" lang="en" sz="2400">
                <a:solidFill>
                  <a:schemeClr val="dk1"/>
                </a:solidFill>
                <a:latin typeface="Hind"/>
                <a:ea typeface="Hind"/>
                <a:cs typeface="Hind"/>
                <a:sym typeface="Hind"/>
              </a:rPr>
              <a:t>Gallery</a:t>
            </a:r>
            <a:r>
              <a:rPr i="1" lang="en" sz="2400">
                <a:solidFill>
                  <a:schemeClr val="dk1"/>
                </a:solidFill>
                <a:latin typeface="Hind"/>
                <a:ea typeface="Hind"/>
                <a:cs typeface="Hind"/>
                <a:sym typeface="Hind"/>
              </a:rPr>
              <a:t> Walk - 2411U &amp; @2400 Hallway through November 8</a:t>
            </a:r>
            <a:endParaRPr i="1" sz="2400">
              <a:solidFill>
                <a:schemeClr val="dk1"/>
              </a:solidFill>
              <a:latin typeface="Hind"/>
              <a:ea typeface="Hind"/>
              <a:cs typeface="Hind"/>
              <a:sym typeface="Hind"/>
            </a:endParaRPr>
          </a:p>
        </p:txBody>
      </p:sp>
      <p:sp>
        <p:nvSpPr>
          <p:cNvPr id="576" name="Google Shape;576;p113"/>
          <p:cNvSpPr txBox="1"/>
          <p:nvPr/>
        </p:nvSpPr>
        <p:spPr>
          <a:xfrm>
            <a:off x="1558625" y="3301094"/>
            <a:ext cx="979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nnie Use Your Telescope"/>
                <a:ea typeface="Annie Use Your Telescope"/>
                <a:cs typeface="Annie Use Your Telescope"/>
                <a:sym typeface="Annie Use Your Telescope"/>
              </a:rPr>
              <a:t>Amy</a:t>
            </a:r>
            <a:endParaRPr>
              <a:latin typeface="Annie Use Your Telescope"/>
              <a:ea typeface="Annie Use Your Telescope"/>
              <a:cs typeface="Annie Use Your Telescope"/>
              <a:sym typeface="Annie Use Your Telescope"/>
            </a:endParaRPr>
          </a:p>
        </p:txBody>
      </p:sp>
      <p:sp>
        <p:nvSpPr>
          <p:cNvPr id="577" name="Google Shape;577;p113"/>
          <p:cNvSpPr txBox="1"/>
          <p:nvPr/>
        </p:nvSpPr>
        <p:spPr>
          <a:xfrm>
            <a:off x="2928250" y="3301094"/>
            <a:ext cx="979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nnie Use Your Telescope"/>
                <a:ea typeface="Annie Use Your Telescope"/>
                <a:cs typeface="Annie Use Your Telescope"/>
                <a:sym typeface="Annie Use Your Telescope"/>
              </a:rPr>
              <a:t>Kelly</a:t>
            </a:r>
            <a:endParaRPr>
              <a:latin typeface="Annie Use Your Telescope"/>
              <a:ea typeface="Annie Use Your Telescope"/>
              <a:cs typeface="Annie Use Your Telescope"/>
              <a:sym typeface="Annie Use Your Telescope"/>
            </a:endParaRPr>
          </a:p>
        </p:txBody>
      </p:sp>
      <p:sp>
        <p:nvSpPr>
          <p:cNvPr id="578" name="Google Shape;578;p113"/>
          <p:cNvSpPr txBox="1"/>
          <p:nvPr/>
        </p:nvSpPr>
        <p:spPr>
          <a:xfrm>
            <a:off x="4297875" y="3301094"/>
            <a:ext cx="9798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nnie Use Your Telescope"/>
                <a:ea typeface="Annie Use Your Telescope"/>
                <a:cs typeface="Annie Use Your Telescope"/>
                <a:sym typeface="Annie Use Your Telescope"/>
              </a:rPr>
              <a:t>Sergio</a:t>
            </a:r>
            <a:endParaRPr>
              <a:latin typeface="Annie Use Your Telescope"/>
              <a:ea typeface="Annie Use Your Telescope"/>
              <a:cs typeface="Annie Use Your Telescope"/>
              <a:sym typeface="Annie Use Your Telescope"/>
            </a:endParaRPr>
          </a:p>
        </p:txBody>
      </p:sp>
      <p:sp>
        <p:nvSpPr>
          <p:cNvPr id="579" name="Google Shape;579;p113"/>
          <p:cNvSpPr txBox="1"/>
          <p:nvPr/>
        </p:nvSpPr>
        <p:spPr>
          <a:xfrm>
            <a:off x="5277675" y="3301094"/>
            <a:ext cx="979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nnie Use Your Telescope"/>
                <a:ea typeface="Annie Use Your Telescope"/>
                <a:cs typeface="Annie Use Your Telescope"/>
                <a:sym typeface="Annie Use Your Telescope"/>
              </a:rPr>
              <a:t>Denise</a:t>
            </a:r>
            <a:endParaRPr>
              <a:latin typeface="Annie Use Your Telescope"/>
              <a:ea typeface="Annie Use Your Telescope"/>
              <a:cs typeface="Annie Use Your Telescope"/>
              <a:sym typeface="Annie Use Your Telescope"/>
            </a:endParaRPr>
          </a:p>
        </p:txBody>
      </p:sp>
      <p:sp>
        <p:nvSpPr>
          <p:cNvPr id="580" name="Google Shape;580;p113"/>
          <p:cNvSpPr txBox="1"/>
          <p:nvPr/>
        </p:nvSpPr>
        <p:spPr>
          <a:xfrm>
            <a:off x="6458175" y="3301094"/>
            <a:ext cx="979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nnie Use Your Telescope"/>
                <a:ea typeface="Annie Use Your Telescope"/>
                <a:cs typeface="Annie Use Your Telescope"/>
                <a:sym typeface="Annie Use Your Telescope"/>
              </a:rPr>
              <a:t>Colette</a:t>
            </a:r>
            <a:endParaRPr>
              <a:latin typeface="Annie Use Your Telescope"/>
              <a:ea typeface="Annie Use Your Telescope"/>
              <a:cs typeface="Annie Use Your Telescope"/>
              <a:sym typeface="Annie Use Your Telescop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10" name="Shape 310"/>
        <p:cNvGrpSpPr/>
        <p:nvPr/>
      </p:nvGrpSpPr>
      <p:grpSpPr>
        <a:xfrm>
          <a:off x="0" y="0"/>
          <a:ext cx="0" cy="0"/>
          <a:chOff x="0" y="0"/>
          <a:chExt cx="0" cy="0"/>
        </a:xfrm>
      </p:grpSpPr>
      <p:sp>
        <p:nvSpPr>
          <p:cNvPr id="311" name="Google Shape;311;p77"/>
          <p:cNvSpPr txBox="1"/>
          <p:nvPr>
            <p:ph type="title"/>
          </p:nvPr>
        </p:nvSpPr>
        <p:spPr>
          <a:xfrm>
            <a:off x="311700" y="242225"/>
            <a:ext cx="6347100" cy="106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a:latin typeface="Didact Gothic"/>
                <a:ea typeface="Didact Gothic"/>
                <a:cs typeface="Didact Gothic"/>
                <a:sym typeface="Didact Gothic"/>
              </a:rPr>
              <a:t>Bay Area Middle College Programs include</a:t>
            </a:r>
            <a:endParaRPr b="1">
              <a:latin typeface="Didact Gothic"/>
              <a:ea typeface="Didact Gothic"/>
              <a:cs typeface="Didact Gothic"/>
              <a:sym typeface="Didact Gothic"/>
            </a:endParaRPr>
          </a:p>
        </p:txBody>
      </p:sp>
      <p:sp>
        <p:nvSpPr>
          <p:cNvPr id="312" name="Google Shape;312;p77"/>
          <p:cNvSpPr txBox="1"/>
          <p:nvPr>
            <p:ph idx="1" type="body"/>
          </p:nvPr>
        </p:nvSpPr>
        <p:spPr>
          <a:xfrm>
            <a:off x="311700" y="840625"/>
            <a:ext cx="8029200" cy="3728400"/>
          </a:xfrm>
          <a:prstGeom prst="rect">
            <a:avLst/>
          </a:prstGeom>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Cañada College</a:t>
            </a:r>
            <a:r>
              <a:rPr lang="en" sz="1800">
                <a:solidFill>
                  <a:srgbClr val="000000"/>
                </a:solidFill>
                <a:latin typeface="Didact Gothic"/>
                <a:ea typeface="Didact Gothic"/>
                <a:cs typeface="Didact Gothic"/>
                <a:sym typeface="Didact Gothic"/>
              </a:rPr>
              <a:t> - Sequoia Union High School District - Redwood City</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Contra Costa College</a:t>
            </a:r>
            <a:r>
              <a:rPr lang="en" sz="1800">
                <a:solidFill>
                  <a:srgbClr val="000000"/>
                </a:solidFill>
                <a:latin typeface="Didact Gothic"/>
                <a:ea typeface="Didact Gothic"/>
                <a:cs typeface="Didact Gothic"/>
                <a:sym typeface="Didact Gothic"/>
              </a:rPr>
              <a:t>  - West Contra Costa Unified School District - San Pablo</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De Anza College</a:t>
            </a:r>
            <a:r>
              <a:rPr lang="en" sz="1800">
                <a:solidFill>
                  <a:srgbClr val="000000"/>
                </a:solidFill>
                <a:latin typeface="Didact Gothic"/>
                <a:ea typeface="Didact Gothic"/>
                <a:cs typeface="Didact Gothic"/>
                <a:sym typeface="Didact Gothic"/>
              </a:rPr>
              <a:t> - Fremont Union High School District - Cupertino</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Foothill College </a:t>
            </a:r>
            <a:r>
              <a:rPr lang="en" sz="1800">
                <a:solidFill>
                  <a:srgbClr val="000000"/>
                </a:solidFill>
                <a:latin typeface="Didact Gothic"/>
                <a:ea typeface="Didact Gothic"/>
                <a:cs typeface="Didact Gothic"/>
                <a:sym typeface="Didact Gothic"/>
              </a:rPr>
              <a:t>- Mountain View Los Altos Union High School District and Palo Alto Union School District - Redwood City</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San Joaquin Delta College</a:t>
            </a:r>
            <a:r>
              <a:rPr lang="en" sz="1800">
                <a:solidFill>
                  <a:srgbClr val="000000"/>
                </a:solidFill>
                <a:latin typeface="Didact Gothic"/>
                <a:ea typeface="Didact Gothic"/>
                <a:cs typeface="Didact Gothic"/>
                <a:sym typeface="Didact Gothic"/>
              </a:rPr>
              <a:t> - Stockton</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San Jose City College</a:t>
            </a:r>
            <a:r>
              <a:rPr lang="en" sz="1800">
                <a:solidFill>
                  <a:srgbClr val="000000"/>
                </a:solidFill>
                <a:latin typeface="Didact Gothic"/>
                <a:ea typeface="Didact Gothic"/>
                <a:cs typeface="Didact Gothic"/>
                <a:sym typeface="Didact Gothic"/>
              </a:rPr>
              <a:t> - San Jose Unified School District - San Jose</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Skyline College</a:t>
            </a:r>
            <a:r>
              <a:rPr lang="en" sz="1800">
                <a:solidFill>
                  <a:srgbClr val="000000"/>
                </a:solidFill>
                <a:latin typeface="Didact Gothic"/>
                <a:ea typeface="Didact Gothic"/>
                <a:cs typeface="Didact Gothic"/>
                <a:sym typeface="Didact Gothic"/>
              </a:rPr>
              <a:t> - South San Francisco Unified School District - San Bruno</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000000"/>
              </a:buClr>
              <a:buSzPts val="1800"/>
              <a:buFont typeface="Didact Gothic"/>
              <a:buChar char="●"/>
            </a:pPr>
            <a:r>
              <a:rPr b="1" lang="en" sz="1800">
                <a:solidFill>
                  <a:srgbClr val="000000"/>
                </a:solidFill>
                <a:latin typeface="Didact Gothic"/>
                <a:ea typeface="Didact Gothic"/>
                <a:cs typeface="Didact Gothic"/>
                <a:sym typeface="Didact Gothic"/>
              </a:rPr>
              <a:t>College of San Mateo </a:t>
            </a:r>
            <a:r>
              <a:rPr lang="en" sz="1800">
                <a:solidFill>
                  <a:srgbClr val="000000"/>
                </a:solidFill>
                <a:latin typeface="Didact Gothic"/>
                <a:ea typeface="Didact Gothic"/>
                <a:cs typeface="Didact Gothic"/>
                <a:sym typeface="Didact Gothic"/>
              </a:rPr>
              <a:t>- San Mateo Union High School District - San Mateo</a:t>
            </a:r>
            <a:endParaRPr sz="1800">
              <a:solidFill>
                <a:srgbClr val="000000"/>
              </a:solidFill>
              <a:latin typeface="Didact Gothic"/>
              <a:ea typeface="Didact Gothic"/>
              <a:cs typeface="Didact Gothic"/>
              <a:sym typeface="Didact Gothic"/>
            </a:endParaRPr>
          </a:p>
          <a:p>
            <a:pPr indent="-342900" lvl="0" marL="457200" rtl="0" algn="l">
              <a:lnSpc>
                <a:spcPct val="100000"/>
              </a:lnSpc>
              <a:spcBef>
                <a:spcPts val="0"/>
              </a:spcBef>
              <a:spcAft>
                <a:spcPts val="0"/>
              </a:spcAft>
              <a:buClr>
                <a:srgbClr val="980000"/>
              </a:buClr>
              <a:buSzPts val="1800"/>
              <a:buFont typeface="Didact Gothic"/>
              <a:buChar char="●"/>
            </a:pPr>
            <a:r>
              <a:rPr b="1" lang="en" sz="1800">
                <a:solidFill>
                  <a:srgbClr val="980000"/>
                </a:solidFill>
                <a:latin typeface="Didact Gothic"/>
                <a:ea typeface="Didact Gothic"/>
                <a:cs typeface="Didact Gothic"/>
                <a:sym typeface="Didact Gothic"/>
              </a:rPr>
              <a:t>Las Positas College  </a:t>
            </a:r>
            <a:r>
              <a:rPr lang="en" sz="1800">
                <a:solidFill>
                  <a:srgbClr val="980000"/>
                </a:solidFill>
                <a:latin typeface="Didact Gothic"/>
                <a:ea typeface="Didact Gothic"/>
                <a:cs typeface="Didact Gothic"/>
                <a:sym typeface="Didact Gothic"/>
              </a:rPr>
              <a:t>- Tri-Valley ROP • </a:t>
            </a:r>
            <a:r>
              <a:rPr b="1" lang="en" sz="1800">
                <a:solidFill>
                  <a:srgbClr val="980000"/>
                </a:solidFill>
                <a:latin typeface="Didact Gothic"/>
                <a:ea typeface="Didact Gothic"/>
                <a:cs typeface="Didact Gothic"/>
                <a:sym typeface="Didact Gothic"/>
              </a:rPr>
              <a:t>Established 2015-2016</a:t>
            </a:r>
            <a:endParaRPr b="1" sz="1800">
              <a:solidFill>
                <a:srgbClr val="980000"/>
              </a:solidFill>
              <a:latin typeface="Didact Gothic"/>
              <a:ea typeface="Didact Gothic"/>
              <a:cs typeface="Didact Gothic"/>
              <a:sym typeface="Didact Gothic"/>
            </a:endParaRPr>
          </a:p>
          <a:p>
            <a:pPr indent="0" lvl="0" marL="0" rtl="0" algn="l">
              <a:lnSpc>
                <a:spcPct val="130263"/>
              </a:lnSpc>
              <a:spcBef>
                <a:spcPts val="800"/>
              </a:spcBef>
              <a:spcAft>
                <a:spcPts val="0"/>
              </a:spcAft>
              <a:buNone/>
            </a:pPr>
            <a:r>
              <a:t/>
            </a:r>
            <a:endParaRPr sz="1600">
              <a:solidFill>
                <a:srgbClr val="000000"/>
              </a:solidFill>
              <a:latin typeface="Didact Gothic"/>
              <a:ea typeface="Didact Gothic"/>
              <a:cs typeface="Didact Gothic"/>
              <a:sym typeface="Didact Gothic"/>
            </a:endParaRPr>
          </a:p>
          <a:p>
            <a:pPr indent="0" lvl="0" marL="0" rtl="0" algn="l">
              <a:lnSpc>
                <a:spcPct val="100000"/>
              </a:lnSpc>
              <a:spcBef>
                <a:spcPts val="800"/>
              </a:spcBef>
              <a:spcAft>
                <a:spcPts val="0"/>
              </a:spcAft>
              <a:buClr>
                <a:schemeClr val="dk1"/>
              </a:buClr>
              <a:buSzPts val="1100"/>
              <a:buFont typeface="Arial"/>
              <a:buNone/>
            </a:pPr>
            <a:r>
              <a:t/>
            </a:r>
            <a:endParaRPr sz="2400">
              <a:latin typeface="Didact Gothic"/>
              <a:ea typeface="Didact Gothic"/>
              <a:cs typeface="Didact Gothic"/>
              <a:sym typeface="Didact Gothic"/>
            </a:endParaRPr>
          </a:p>
          <a:p>
            <a:pPr indent="0" lvl="0" marL="0" rtl="0" algn="l">
              <a:lnSpc>
                <a:spcPct val="100000"/>
              </a:lnSpc>
              <a:spcBef>
                <a:spcPts val="1600"/>
              </a:spcBef>
              <a:spcAft>
                <a:spcPts val="0"/>
              </a:spcAft>
              <a:buNone/>
            </a:pPr>
            <a:r>
              <a:t/>
            </a:r>
            <a:endParaRPr sz="2400">
              <a:latin typeface="Didact Gothic"/>
              <a:ea typeface="Didact Gothic"/>
              <a:cs typeface="Didact Gothic"/>
              <a:sym typeface="Didact Gothic"/>
            </a:endParaRPr>
          </a:p>
          <a:p>
            <a:pPr indent="0" lvl="0" marL="0" rtl="0" algn="l">
              <a:lnSpc>
                <a:spcPct val="100000"/>
              </a:lnSpc>
              <a:spcBef>
                <a:spcPts val="1600"/>
              </a:spcBef>
              <a:spcAft>
                <a:spcPts val="1600"/>
              </a:spcAft>
              <a:buNone/>
            </a:pPr>
            <a:r>
              <a:t/>
            </a:r>
            <a:endParaRPr sz="2400">
              <a:latin typeface="Didact Gothic"/>
              <a:ea typeface="Didact Gothic"/>
              <a:cs typeface="Didact Gothic"/>
              <a:sym typeface="Didact Gothic"/>
            </a:endParaRPr>
          </a:p>
        </p:txBody>
      </p:sp>
      <p:pic>
        <p:nvPicPr>
          <p:cNvPr id="313" name="Google Shape;313;p77"/>
          <p:cNvPicPr preferRelativeResize="0"/>
          <p:nvPr/>
        </p:nvPicPr>
        <p:blipFill>
          <a:blip r:embed="rId3">
            <a:alphaModFix/>
          </a:blip>
          <a:stretch>
            <a:fillRect/>
          </a:stretch>
        </p:blipFill>
        <p:spPr>
          <a:xfrm>
            <a:off x="6840504" y="3756076"/>
            <a:ext cx="918474" cy="812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Didact Gothic"/>
                <a:ea typeface="Didact Gothic"/>
                <a:cs typeface="Didact Gothic"/>
                <a:sym typeface="Didact Gothic"/>
              </a:rPr>
              <a:t>Middle College Enrollment </a:t>
            </a:r>
            <a:endParaRPr b="1">
              <a:latin typeface="Didact Gothic"/>
              <a:ea typeface="Didact Gothic"/>
              <a:cs typeface="Didact Gothic"/>
              <a:sym typeface="Didact Gothic"/>
            </a:endParaRPr>
          </a:p>
        </p:txBody>
      </p:sp>
      <p:pic>
        <p:nvPicPr>
          <p:cNvPr id="319" name="Google Shape;319;p78" title="Juniors, Seniors and Totals"/>
          <p:cNvPicPr preferRelativeResize="0"/>
          <p:nvPr/>
        </p:nvPicPr>
        <p:blipFill>
          <a:blip r:embed="rId3">
            <a:alphaModFix/>
          </a:blip>
          <a:stretch>
            <a:fillRect/>
          </a:stretch>
        </p:blipFill>
        <p:spPr>
          <a:xfrm>
            <a:off x="1200638" y="1017725"/>
            <a:ext cx="6179475" cy="382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79"/>
          <p:cNvSpPr txBox="1"/>
          <p:nvPr>
            <p:ph type="title"/>
          </p:nvPr>
        </p:nvSpPr>
        <p:spPr>
          <a:xfrm>
            <a:off x="5373000" y="3748875"/>
            <a:ext cx="3923400" cy="135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Didact Gothic"/>
                <a:ea typeface="Didact Gothic"/>
                <a:cs typeface="Didact Gothic"/>
                <a:sym typeface="Didact Gothic"/>
              </a:rPr>
              <a:t>Middle College</a:t>
            </a:r>
            <a:endParaRPr b="1" sz="2800">
              <a:latin typeface="Didact Gothic"/>
              <a:ea typeface="Didact Gothic"/>
              <a:cs typeface="Didact Gothic"/>
              <a:sym typeface="Didact Gothic"/>
            </a:endParaRPr>
          </a:p>
          <a:p>
            <a:pPr indent="0" lvl="0" marL="0" rtl="0" algn="l">
              <a:spcBef>
                <a:spcPts val="0"/>
              </a:spcBef>
              <a:spcAft>
                <a:spcPts val="0"/>
              </a:spcAft>
              <a:buNone/>
            </a:pPr>
            <a:r>
              <a:rPr b="1" lang="en" sz="2800">
                <a:latin typeface="Didact Gothic"/>
                <a:ea typeface="Didact Gothic"/>
                <a:cs typeface="Didact Gothic"/>
                <a:sym typeface="Didact Gothic"/>
              </a:rPr>
              <a:t>Classes of 2020 &amp; 2021</a:t>
            </a:r>
            <a:endParaRPr b="1" sz="2800">
              <a:latin typeface="Didact Gothic"/>
              <a:ea typeface="Didact Gothic"/>
              <a:cs typeface="Didact Gothic"/>
              <a:sym typeface="Didact Gothic"/>
            </a:endParaRPr>
          </a:p>
        </p:txBody>
      </p:sp>
      <p:pic>
        <p:nvPicPr>
          <p:cNvPr id="325" name="Google Shape;325;p79"/>
          <p:cNvPicPr preferRelativeResize="0"/>
          <p:nvPr/>
        </p:nvPicPr>
        <p:blipFill>
          <a:blip r:embed="rId3">
            <a:alphaModFix/>
          </a:blip>
          <a:stretch>
            <a:fillRect/>
          </a:stretch>
        </p:blipFill>
        <p:spPr>
          <a:xfrm>
            <a:off x="0" y="0"/>
            <a:ext cx="514350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29" name="Shape 329"/>
        <p:cNvGrpSpPr/>
        <p:nvPr/>
      </p:nvGrpSpPr>
      <p:grpSpPr>
        <a:xfrm>
          <a:off x="0" y="0"/>
          <a:ext cx="0" cy="0"/>
          <a:chOff x="0" y="0"/>
          <a:chExt cx="0" cy="0"/>
        </a:xfrm>
      </p:grpSpPr>
      <p:grpSp>
        <p:nvGrpSpPr>
          <p:cNvPr id="330" name="Google Shape;330;p80"/>
          <p:cNvGrpSpPr/>
          <p:nvPr/>
        </p:nvGrpSpPr>
        <p:grpSpPr>
          <a:xfrm>
            <a:off x="7033100" y="2692925"/>
            <a:ext cx="1304325" cy="2051550"/>
            <a:chOff x="7161950" y="2859675"/>
            <a:chExt cx="1304325" cy="2051550"/>
          </a:xfrm>
        </p:grpSpPr>
        <p:pic>
          <p:nvPicPr>
            <p:cNvPr id="331" name="Google Shape;331;p80"/>
            <p:cNvPicPr preferRelativeResize="0"/>
            <p:nvPr/>
          </p:nvPicPr>
          <p:blipFill rotWithShape="1">
            <a:blip r:embed="rId3">
              <a:alphaModFix/>
            </a:blip>
            <a:srcRect b="8062" l="0" r="0" t="0"/>
            <a:stretch/>
          </p:blipFill>
          <p:spPr>
            <a:xfrm>
              <a:off x="7161950" y="2859675"/>
              <a:ext cx="1304325" cy="1598825"/>
            </a:xfrm>
            <a:prstGeom prst="rect">
              <a:avLst/>
            </a:prstGeom>
            <a:noFill/>
            <a:ln cap="flat" cmpd="sng" w="9525">
              <a:solidFill>
                <a:srgbClr val="000000"/>
              </a:solidFill>
              <a:prstDash val="solid"/>
              <a:round/>
              <a:headEnd len="sm" w="sm" type="none"/>
              <a:tailEnd len="sm" w="sm" type="none"/>
            </a:ln>
          </p:spPr>
        </p:pic>
        <p:sp>
          <p:nvSpPr>
            <p:cNvPr id="332" name="Google Shape;332;p80"/>
            <p:cNvSpPr txBox="1"/>
            <p:nvPr/>
          </p:nvSpPr>
          <p:spPr>
            <a:xfrm>
              <a:off x="7173913" y="439762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n" sz="1200">
                  <a:solidFill>
                    <a:schemeClr val="dk1"/>
                  </a:solidFill>
                  <a:latin typeface="Didact Gothic"/>
                  <a:ea typeface="Didact Gothic"/>
                  <a:cs typeface="Didact Gothic"/>
                  <a:sym typeface="Didact Gothic"/>
                </a:rPr>
                <a:t>Ms. Amy Brown</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MCHS Program Coordinator</a:t>
              </a:r>
              <a:endParaRPr sz="1200"/>
            </a:p>
          </p:txBody>
        </p:sp>
      </p:grpSp>
      <p:grpSp>
        <p:nvGrpSpPr>
          <p:cNvPr id="333" name="Google Shape;333;p80"/>
          <p:cNvGrpSpPr/>
          <p:nvPr/>
        </p:nvGrpSpPr>
        <p:grpSpPr>
          <a:xfrm>
            <a:off x="5391250" y="2695813"/>
            <a:ext cx="1280400" cy="2045762"/>
            <a:chOff x="5574825" y="2865463"/>
            <a:chExt cx="1280400" cy="2045762"/>
          </a:xfrm>
        </p:grpSpPr>
        <p:pic>
          <p:nvPicPr>
            <p:cNvPr id="334" name="Google Shape;334;p80"/>
            <p:cNvPicPr preferRelativeResize="0"/>
            <p:nvPr/>
          </p:nvPicPr>
          <p:blipFill rotWithShape="1">
            <a:blip r:embed="rId4">
              <a:alphaModFix/>
            </a:blip>
            <a:srcRect b="8062" l="4388" r="9" t="0"/>
            <a:stretch/>
          </p:blipFill>
          <p:spPr>
            <a:xfrm>
              <a:off x="5585553" y="2865463"/>
              <a:ext cx="1246975" cy="1598825"/>
            </a:xfrm>
            <a:prstGeom prst="rect">
              <a:avLst/>
            </a:prstGeom>
            <a:noFill/>
            <a:ln cap="flat" cmpd="sng" w="9525">
              <a:solidFill>
                <a:srgbClr val="000000"/>
              </a:solidFill>
              <a:prstDash val="solid"/>
              <a:round/>
              <a:headEnd len="sm" w="sm" type="none"/>
              <a:tailEnd len="sm" w="sm" type="none"/>
            </a:ln>
          </p:spPr>
        </p:pic>
        <p:sp>
          <p:nvSpPr>
            <p:cNvPr id="335" name="Google Shape;335;p80"/>
            <p:cNvSpPr txBox="1"/>
            <p:nvPr/>
          </p:nvSpPr>
          <p:spPr>
            <a:xfrm>
              <a:off x="5574825" y="4397625"/>
              <a:ext cx="12804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Colette Ray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Administration Assistant</a:t>
              </a:r>
              <a:endParaRPr sz="1200">
                <a:solidFill>
                  <a:schemeClr val="dk1"/>
                </a:solidFill>
                <a:latin typeface="Didact Gothic"/>
                <a:ea typeface="Didact Gothic"/>
                <a:cs typeface="Didact Gothic"/>
                <a:sym typeface="Didact Gothic"/>
              </a:endParaRPr>
            </a:p>
          </p:txBody>
        </p:sp>
      </p:grpSp>
      <p:grpSp>
        <p:nvGrpSpPr>
          <p:cNvPr id="336" name="Google Shape;336;p80"/>
          <p:cNvGrpSpPr/>
          <p:nvPr/>
        </p:nvGrpSpPr>
        <p:grpSpPr>
          <a:xfrm>
            <a:off x="3651289" y="2695825"/>
            <a:ext cx="1378500" cy="2090343"/>
            <a:chOff x="7124864" y="530700"/>
            <a:chExt cx="1378500" cy="2090343"/>
          </a:xfrm>
        </p:grpSpPr>
        <p:pic>
          <p:nvPicPr>
            <p:cNvPr descr="IMG_9510.JPG" id="337" name="Google Shape;337;p80"/>
            <p:cNvPicPr preferRelativeResize="0"/>
            <p:nvPr/>
          </p:nvPicPr>
          <p:blipFill rotWithShape="1">
            <a:blip r:embed="rId5">
              <a:alphaModFix/>
            </a:blip>
            <a:srcRect b="6349" l="0" r="0" t="0"/>
            <a:stretch/>
          </p:blipFill>
          <p:spPr>
            <a:xfrm>
              <a:off x="7173888" y="530700"/>
              <a:ext cx="1280450" cy="1598825"/>
            </a:xfrm>
            <a:prstGeom prst="rect">
              <a:avLst/>
            </a:prstGeom>
            <a:noFill/>
            <a:ln cap="flat" cmpd="sng" w="9525">
              <a:solidFill>
                <a:srgbClr val="000000"/>
              </a:solidFill>
              <a:prstDash val="solid"/>
              <a:round/>
              <a:headEnd len="sm" w="sm" type="none"/>
              <a:tailEnd len="sm" w="sm" type="none"/>
            </a:ln>
          </p:spPr>
        </p:pic>
        <p:sp>
          <p:nvSpPr>
            <p:cNvPr id="338" name="Google Shape;338;p80"/>
            <p:cNvSpPr txBox="1"/>
            <p:nvPr/>
          </p:nvSpPr>
          <p:spPr>
            <a:xfrm>
              <a:off x="7124864" y="2107443"/>
              <a:ext cx="13785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Sharon Hope</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LPC Counselor</a:t>
              </a:r>
              <a:endParaRPr sz="1200"/>
            </a:p>
          </p:txBody>
        </p:sp>
      </p:grpSp>
      <p:grpSp>
        <p:nvGrpSpPr>
          <p:cNvPr id="339" name="Google Shape;339;p80"/>
          <p:cNvGrpSpPr/>
          <p:nvPr/>
        </p:nvGrpSpPr>
        <p:grpSpPr>
          <a:xfrm>
            <a:off x="5277285" y="357313"/>
            <a:ext cx="1348413" cy="2357906"/>
            <a:chOff x="2222335" y="2853888"/>
            <a:chExt cx="1348413" cy="2357906"/>
          </a:xfrm>
        </p:grpSpPr>
        <p:pic>
          <p:nvPicPr>
            <p:cNvPr id="340" name="Google Shape;340;p80"/>
            <p:cNvPicPr preferRelativeResize="0"/>
            <p:nvPr/>
          </p:nvPicPr>
          <p:blipFill rotWithShape="1">
            <a:blip r:embed="rId6">
              <a:alphaModFix/>
            </a:blip>
            <a:srcRect b="0" l="0" r="0" t="8062"/>
            <a:stretch/>
          </p:blipFill>
          <p:spPr>
            <a:xfrm>
              <a:off x="2266423" y="2853888"/>
              <a:ext cx="1304325" cy="1598825"/>
            </a:xfrm>
            <a:prstGeom prst="rect">
              <a:avLst/>
            </a:prstGeom>
            <a:noFill/>
            <a:ln cap="flat" cmpd="sng" w="9525">
              <a:solidFill>
                <a:srgbClr val="000000"/>
              </a:solidFill>
              <a:prstDash val="solid"/>
              <a:round/>
              <a:headEnd len="sm" w="sm" type="none"/>
              <a:tailEnd len="sm" w="sm" type="none"/>
            </a:ln>
          </p:spPr>
        </p:pic>
        <p:sp>
          <p:nvSpPr>
            <p:cNvPr id="341" name="Google Shape;341;p80"/>
            <p:cNvSpPr txBox="1"/>
            <p:nvPr/>
          </p:nvSpPr>
          <p:spPr>
            <a:xfrm>
              <a:off x="2222335"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Kelly Mogilefsky</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p>
          </p:txBody>
        </p:sp>
      </p:grpSp>
      <p:grpSp>
        <p:nvGrpSpPr>
          <p:cNvPr id="342" name="Google Shape;342;p80"/>
          <p:cNvGrpSpPr/>
          <p:nvPr/>
        </p:nvGrpSpPr>
        <p:grpSpPr>
          <a:xfrm>
            <a:off x="3651300" y="374675"/>
            <a:ext cx="1327763" cy="2324152"/>
            <a:chOff x="596350" y="2871250"/>
            <a:chExt cx="1327763" cy="2324152"/>
          </a:xfrm>
        </p:grpSpPr>
        <p:sp>
          <p:nvSpPr>
            <p:cNvPr id="343" name="Google Shape;343;p80"/>
            <p:cNvSpPr txBox="1"/>
            <p:nvPr/>
          </p:nvSpPr>
          <p:spPr>
            <a:xfrm>
              <a:off x="643713" y="4431602"/>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Ms. Denise Gauthier</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344" name="Google Shape;344;p80"/>
            <p:cNvPicPr preferRelativeResize="0"/>
            <p:nvPr/>
          </p:nvPicPr>
          <p:blipFill rotWithShape="1">
            <a:blip r:embed="rId7">
              <a:alphaModFix/>
            </a:blip>
            <a:srcRect b="12434" l="5086" r="-333" t="0"/>
            <a:stretch/>
          </p:blipFill>
          <p:spPr>
            <a:xfrm>
              <a:off x="596350" y="2871250"/>
              <a:ext cx="1304327" cy="1575675"/>
            </a:xfrm>
            <a:prstGeom prst="rect">
              <a:avLst/>
            </a:prstGeom>
            <a:noFill/>
            <a:ln cap="flat" cmpd="sng" w="9525">
              <a:solidFill>
                <a:srgbClr val="000000"/>
              </a:solidFill>
              <a:prstDash val="solid"/>
              <a:round/>
              <a:headEnd len="sm" w="sm" type="none"/>
              <a:tailEnd len="sm" w="sm" type="none"/>
            </a:ln>
          </p:spPr>
        </p:pic>
      </p:grpSp>
      <p:grpSp>
        <p:nvGrpSpPr>
          <p:cNvPr id="345" name="Google Shape;345;p80"/>
          <p:cNvGrpSpPr/>
          <p:nvPr/>
        </p:nvGrpSpPr>
        <p:grpSpPr>
          <a:xfrm>
            <a:off x="6968000" y="374675"/>
            <a:ext cx="1280400" cy="2340543"/>
            <a:chOff x="3913050" y="2871250"/>
            <a:chExt cx="1280400" cy="2340543"/>
          </a:xfrm>
        </p:grpSpPr>
        <p:sp>
          <p:nvSpPr>
            <p:cNvPr id="346" name="Google Shape;346;p80"/>
            <p:cNvSpPr txBox="1"/>
            <p:nvPr/>
          </p:nvSpPr>
          <p:spPr>
            <a:xfrm>
              <a:off x="3913050" y="4447993"/>
              <a:ext cx="1280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1"/>
                  </a:solidFill>
                  <a:latin typeface="Didact Gothic"/>
                  <a:ea typeface="Didact Gothic"/>
                  <a:cs typeface="Didact Gothic"/>
                  <a:sym typeface="Didact Gothic"/>
                </a:rPr>
                <a:t>Mr. Sergio Verbis</a:t>
              </a:r>
              <a:br>
                <a:rPr lang="en" sz="1200">
                  <a:solidFill>
                    <a:schemeClr val="dk1"/>
                  </a:solidFill>
                  <a:latin typeface="Didact Gothic"/>
                  <a:ea typeface="Didact Gothic"/>
                  <a:cs typeface="Didact Gothic"/>
                  <a:sym typeface="Didact Gothic"/>
                </a:rPr>
              </a:br>
              <a:r>
                <a:rPr lang="en" sz="1200">
                  <a:solidFill>
                    <a:schemeClr val="dk1"/>
                  </a:solidFill>
                  <a:latin typeface="Didact Gothic"/>
                  <a:ea typeface="Didact Gothic"/>
                  <a:cs typeface="Didact Gothic"/>
                  <a:sym typeface="Didact Gothic"/>
                </a:rPr>
                <a:t>Teacher</a:t>
              </a:r>
              <a:endParaRPr sz="1200">
                <a:solidFill>
                  <a:schemeClr val="dk1"/>
                </a:solidFill>
                <a:latin typeface="Didact Gothic"/>
                <a:ea typeface="Didact Gothic"/>
                <a:cs typeface="Didact Gothic"/>
                <a:sym typeface="Didact Gothic"/>
              </a:endParaRPr>
            </a:p>
          </p:txBody>
        </p:sp>
        <p:pic>
          <p:nvPicPr>
            <p:cNvPr id="347" name="Google Shape;347;p80"/>
            <p:cNvPicPr preferRelativeResize="0"/>
            <p:nvPr/>
          </p:nvPicPr>
          <p:blipFill rotWithShape="1">
            <a:blip r:embed="rId8">
              <a:alphaModFix/>
            </a:blip>
            <a:srcRect b="24047" l="19983" r="14946" t="12132"/>
            <a:stretch/>
          </p:blipFill>
          <p:spPr>
            <a:xfrm>
              <a:off x="3936498" y="2871250"/>
              <a:ext cx="1246977" cy="1630722"/>
            </a:xfrm>
            <a:prstGeom prst="rect">
              <a:avLst/>
            </a:prstGeom>
            <a:noFill/>
            <a:ln cap="flat" cmpd="sng" w="9525">
              <a:solidFill>
                <a:srgbClr val="000000"/>
              </a:solidFill>
              <a:prstDash val="solid"/>
              <a:round/>
              <a:headEnd len="sm" w="sm" type="none"/>
              <a:tailEnd len="sm" w="sm" type="none"/>
            </a:ln>
          </p:spPr>
        </p:pic>
      </p:grpSp>
      <p:sp>
        <p:nvSpPr>
          <p:cNvPr id="348" name="Google Shape;348;p80"/>
          <p:cNvSpPr txBox="1"/>
          <p:nvPr/>
        </p:nvSpPr>
        <p:spPr>
          <a:xfrm>
            <a:off x="642725" y="205325"/>
            <a:ext cx="22494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Didact Gothic"/>
                <a:ea typeface="Didact Gothic"/>
                <a:cs typeface="Didact Gothic"/>
                <a:sym typeface="Didact Gothic"/>
              </a:rPr>
              <a:t>Our Staff</a:t>
            </a:r>
            <a:endParaRPr b="1" sz="2800">
              <a:solidFill>
                <a:schemeClr val="dk1"/>
              </a:solidFill>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349" name="Google Shape;349;p80"/>
          <p:cNvPicPr preferRelativeResize="0"/>
          <p:nvPr/>
        </p:nvPicPr>
        <p:blipFill rotWithShape="1">
          <a:blip r:embed="rId9">
            <a:alphaModFix/>
          </a:blip>
          <a:srcRect b="1367" l="8119" r="4574" t="12112"/>
          <a:stretch/>
        </p:blipFill>
        <p:spPr>
          <a:xfrm>
            <a:off x="815407" y="930987"/>
            <a:ext cx="2126175" cy="1958775"/>
          </a:xfrm>
          <a:prstGeom prst="rect">
            <a:avLst/>
          </a:prstGeom>
          <a:noFill/>
          <a:ln>
            <a:noFill/>
          </a:ln>
        </p:spPr>
      </p:pic>
      <p:pic>
        <p:nvPicPr>
          <p:cNvPr id="350" name="Google Shape;350;p80"/>
          <p:cNvPicPr preferRelativeResize="0"/>
          <p:nvPr/>
        </p:nvPicPr>
        <p:blipFill>
          <a:blip r:embed="rId10">
            <a:alphaModFix/>
          </a:blip>
          <a:stretch>
            <a:fillRect/>
          </a:stretch>
        </p:blipFill>
        <p:spPr>
          <a:xfrm>
            <a:off x="901891" y="2823563"/>
            <a:ext cx="1854293" cy="183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81"/>
          <p:cNvSpPr txBox="1"/>
          <p:nvPr/>
        </p:nvSpPr>
        <p:spPr>
          <a:xfrm>
            <a:off x="382575" y="224500"/>
            <a:ext cx="8315100" cy="5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Didact Gothic"/>
                <a:ea typeface="Didact Gothic"/>
                <a:cs typeface="Didact Gothic"/>
                <a:sym typeface="Didact Gothic"/>
              </a:rPr>
              <a:t>Students Identified as Socioeconomically Disadvantaged</a:t>
            </a:r>
            <a:r>
              <a:rPr b="1" lang="en" sz="2800">
                <a:latin typeface="Didact Gothic"/>
                <a:ea typeface="Didact Gothic"/>
                <a:cs typeface="Didact Gothic"/>
                <a:sym typeface="Didact Gothic"/>
              </a:rPr>
              <a:t>  </a:t>
            </a:r>
            <a:endParaRPr b="1" sz="2800">
              <a:latin typeface="Didact Gothic"/>
              <a:ea typeface="Didact Gothic"/>
              <a:cs typeface="Didact Gothic"/>
              <a:sym typeface="Didact Gothic"/>
            </a:endParaRPr>
          </a:p>
        </p:txBody>
      </p:sp>
      <p:pic>
        <p:nvPicPr>
          <p:cNvPr id="356" name="Google Shape;356;p81" title="  "/>
          <p:cNvPicPr preferRelativeResize="0"/>
          <p:nvPr/>
        </p:nvPicPr>
        <p:blipFill rotWithShape="1">
          <a:blip r:embed="rId3">
            <a:alphaModFix/>
          </a:blip>
          <a:srcRect b="20806" l="0" r="48825" t="9907"/>
          <a:stretch/>
        </p:blipFill>
        <p:spPr>
          <a:xfrm>
            <a:off x="2603863" y="1264300"/>
            <a:ext cx="3640275" cy="3047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RW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