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bKXsyg82VzushzTWfaSlMFhfdVNfIIXJ/view?usp=sharing" TargetMode="External"/><Relationship Id="rId3" Type="http://schemas.openxmlformats.org/officeDocument/2006/relationships/hyperlink" Target="https://drive.google.com/file/d/1B3Vce5mwDjR_zJEEgwzkasy9gnUJduEi/view?usp=sharing" TargetMode="External"/><Relationship Id="rId4" Type="http://schemas.openxmlformats.org/officeDocument/2006/relationships/hyperlink" Target="https://drive.google.com/file/d/1pKLu_nM8huhpR94wQSoyVBXF5lA9l35C/view?usp=sharing" TargetMode="External"/><Relationship Id="rId5" Type="http://schemas.openxmlformats.org/officeDocument/2006/relationships/hyperlink" Target="https://drive.google.com/file/d/1V7hwP0LocaRhjK59MhwoJHGhEfRqfpXc/view?usp=sharing" TargetMode="External"/><Relationship Id="rId6" Type="http://schemas.openxmlformats.org/officeDocument/2006/relationships/hyperlink" Target="https://drive.google.com/file/d/1p_ZMx0oMlNLSLcNQ9i7EOeMgnYIkn0tA/view?usp=sharing" TargetMode="External"/><Relationship Id="rId7" Type="http://schemas.openxmlformats.org/officeDocument/2006/relationships/hyperlink" Target="https://drive.google.com/file/d/1GkxtLSJ2Dtz4wcQ8o_GZa04J6dxfETUx/view?usp=shar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WRhJMxGlzXaA7Xr7e2QhfTkObavWFzzV2gY-ySTzZbI/edit?usp=sharing" TargetMode="External"/><Relationship Id="rId3" Type="http://schemas.openxmlformats.org/officeDocument/2006/relationships/hyperlink" Target="https://jamboard.google.com/d/1xpfG2G2iqwx8dIhveIYZpyeoF0VSMKzy_dtrc04zEiI/edit?usp=sharing" TargetMode="External"/><Relationship Id="rId4" Type="http://schemas.openxmlformats.org/officeDocument/2006/relationships/hyperlink" Target="https://jamboard.google.com/d/1h5p2rOV4sx1My1wVL9ie3Oy98r1VMZmgKuuTIyAFVqw/edit?usp=sharing" TargetMode="External"/><Relationship Id="rId5" Type="http://schemas.openxmlformats.org/officeDocument/2006/relationships/hyperlink" Target="https://jamboard.google.com/d/18p1c90U2suAJQGGrjt6yGydiSR5lySUE-tzDe6T5b0U/edit?usp=sharing" TargetMode="External"/><Relationship Id="rId6" Type="http://schemas.openxmlformats.org/officeDocument/2006/relationships/hyperlink" Target="https://jamboard.google.com/d/13p0oUunppQbUw3CLtWpEOEmVx5v23zdyuG-xNKRHfis/edit?usp=sharing" TargetMode="External"/><Relationship Id="rId7" Type="http://schemas.openxmlformats.org/officeDocument/2006/relationships/hyperlink" Target="https://jamboard.google.com/d/1FIJLMUSTEKnqb6OmeZSy8OQQxUH1g516aprrenrbAfo/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39da0c9c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39da0c9c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17da5d068_1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17da5d068_1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a17da5d3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a17da5d3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a17da5d068_1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a17da5d068_1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17da5d39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17da5d39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cebcc315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cebcc315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04c58226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04c58226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
                <a:solidFill>
                  <a:schemeClr val="dk1"/>
                </a:solidFill>
              </a:rPr>
              <a:t>GROUP 1:</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rPr b="1" lang="en" u="sng">
                <a:solidFill>
                  <a:srgbClr val="1155CC"/>
                </a:solidFill>
                <a:hlinkClick r:id="rId2">
                  <a:extLst>
                    <a:ext uri="{A12FA001-AC4F-418D-AE19-62706E023703}">
                      <ahyp:hlinkClr val="tx"/>
                    </a:ext>
                  </a:extLst>
                </a:hlinkClick>
              </a:rPr>
              <a:t>https://drive.google.com/file/d/1bKXsyg82VzushzTWfaSlMFhfdVNfIIXJ/view?usp=sharing</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rPr b="1" lang="en">
                <a:solidFill>
                  <a:schemeClr val="dk1"/>
                </a:solidFill>
              </a:rPr>
              <a:t>GROUP 2:</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rPr b="1" lang="en" u="sng">
                <a:solidFill>
                  <a:srgbClr val="1155CC"/>
                </a:solidFill>
                <a:hlinkClick r:id="rId3">
                  <a:extLst>
                    <a:ext uri="{A12FA001-AC4F-418D-AE19-62706E023703}">
                      <ahyp:hlinkClr val="tx"/>
                    </a:ext>
                  </a:extLst>
                </a:hlinkClick>
              </a:rPr>
              <a:t>https://drive.google.com/file/d/1B3Vce5mwDjR_zJEEgwzkasy9gnUJduEi/view?usp=sharing</a:t>
            </a:r>
            <a:r>
              <a:rPr b="1" lang="en">
                <a:solidFill>
                  <a:schemeClr val="dk1"/>
                </a:solidFill>
              </a:rPr>
              <a:t> </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rPr b="1" lang="en">
                <a:solidFill>
                  <a:schemeClr val="dk1"/>
                </a:solidFill>
              </a:rPr>
              <a:t>GROUP 3:</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rPr b="1" lang="en" u="sng">
                <a:solidFill>
                  <a:srgbClr val="1155CC"/>
                </a:solidFill>
                <a:hlinkClick r:id="rId4">
                  <a:extLst>
                    <a:ext uri="{A12FA001-AC4F-418D-AE19-62706E023703}">
                      <ahyp:hlinkClr val="tx"/>
                    </a:ext>
                  </a:extLst>
                </a:hlinkClick>
              </a:rPr>
              <a:t>https://drive.google.com/file/d/1pKLu_nM8huhpR94wQSoyVBXF5lA9l35C/view?usp=sharing</a:t>
            </a:r>
            <a:r>
              <a:rPr b="1" lang="en">
                <a:solidFill>
                  <a:schemeClr val="dk1"/>
                </a:solidFill>
              </a:rPr>
              <a:t> </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rPr b="1" lang="en">
                <a:solidFill>
                  <a:schemeClr val="dk1"/>
                </a:solidFill>
              </a:rPr>
              <a:t>GROUP 4:</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rPr b="1" lang="en" u="sng">
                <a:solidFill>
                  <a:srgbClr val="1155CC"/>
                </a:solidFill>
                <a:hlinkClick r:id="rId5">
                  <a:extLst>
                    <a:ext uri="{A12FA001-AC4F-418D-AE19-62706E023703}">
                      <ahyp:hlinkClr val="tx"/>
                    </a:ext>
                  </a:extLst>
                </a:hlinkClick>
              </a:rPr>
              <a:t>https://drive.google.com/file/d/1V7hwP0LocaRhjK59MhwoJHGhEfRqfpXc/view?usp=sharing</a:t>
            </a:r>
            <a:r>
              <a:rPr b="1" lang="en">
                <a:solidFill>
                  <a:schemeClr val="dk1"/>
                </a:solidFill>
              </a:rPr>
              <a:t> </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rPr b="1" lang="en">
                <a:solidFill>
                  <a:schemeClr val="dk1"/>
                </a:solidFill>
              </a:rPr>
              <a:t>GROUP 5:</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rPr b="1" lang="en" u="sng">
                <a:solidFill>
                  <a:srgbClr val="1155CC"/>
                </a:solidFill>
                <a:hlinkClick r:id="rId6">
                  <a:extLst>
                    <a:ext uri="{A12FA001-AC4F-418D-AE19-62706E023703}">
                      <ahyp:hlinkClr val="tx"/>
                    </a:ext>
                  </a:extLst>
                </a:hlinkClick>
              </a:rPr>
              <a:t>https://drive.google.com/file/d/1p_ZMx0oMlNLSLcNQ9i7EOeMgnYIkn0tA/view?usp=sharing</a:t>
            </a:r>
            <a:r>
              <a:rPr b="1" lang="en">
                <a:solidFill>
                  <a:schemeClr val="dk1"/>
                </a:solidFill>
              </a:rPr>
              <a:t> </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rPr b="1" lang="en">
                <a:solidFill>
                  <a:schemeClr val="dk1"/>
                </a:solidFill>
              </a:rPr>
              <a:t>GROUP 6:</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rPr b="1" lang="en" u="sng">
                <a:solidFill>
                  <a:srgbClr val="1155CC"/>
                </a:solidFill>
                <a:hlinkClick r:id="rId7">
                  <a:extLst>
                    <a:ext uri="{A12FA001-AC4F-418D-AE19-62706E023703}">
                      <ahyp:hlinkClr val="tx"/>
                    </a:ext>
                  </a:extLst>
                </a:hlinkClick>
              </a:rPr>
              <a:t>https://drive.google.com/file/d/1GkxtLSJ2Dtz4wcQ8o_GZa04J6dxfETUx/view?usp=sharing</a:t>
            </a:r>
            <a:r>
              <a:rPr b="1" lang="en">
                <a:solidFill>
                  <a:schemeClr val="dk1"/>
                </a:solidFill>
              </a:rPr>
              <a:t> </a:t>
            </a:r>
            <a:endParaRPr b="1">
              <a:solidFill>
                <a:schemeClr val="dk1"/>
              </a:solidFill>
            </a:endParaRPr>
          </a:p>
          <a:p>
            <a:pPr indent="0" lvl="0" marL="0" rtl="0" algn="l">
              <a:spcBef>
                <a:spcPts val="8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1a52f811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a1a52f811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Anyone?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1a52f811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1a52f811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Anyone?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9829a4a0e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9829a4a0e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a41470d1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a41470d1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a17da5d39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a17da5d39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9829a4a0e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9829a4a0e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Kristy</a:t>
            </a:r>
            <a:endParaRPr/>
          </a:p>
          <a:p>
            <a:pPr indent="0" lvl="0" marL="0" rtl="0" algn="l">
              <a:spcBef>
                <a:spcPts val="0"/>
              </a:spcBef>
              <a:spcAft>
                <a:spcPts val="0"/>
              </a:spcAft>
              <a:buNone/>
            </a:pPr>
            <a:r>
              <a:rPr lang="en"/>
              <a:t>A key piece to being able to </a:t>
            </a:r>
            <a:r>
              <a:rPr lang="en">
                <a:solidFill>
                  <a:schemeClr val="dk1"/>
                </a:solidFill>
              </a:rPr>
              <a:t>provide all students with clear curricular pathways to employment and future education, supporting all students in entering their pathway from application to registration, support students staying on their pathway with comprehensive academic and student services, and finally to complete their educational journey in a timely manner is to have Academic and Career Communities established for our programs.  Some colleges have meta-majors or clusters, but through our conversations we as a college have favored Communities.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1a52f811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a1a52f811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Las Positas College 2016 Student Satisfaction Survey</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latin typeface="Calibri"/>
                <a:ea typeface="Calibri"/>
                <a:cs typeface="Calibri"/>
                <a:sym typeface="Calibri"/>
              </a:rPr>
              <a:t>Our students indicate they want more structure and guidance</a:t>
            </a:r>
            <a:endParaRPr sz="1400">
              <a:solidFill>
                <a:schemeClr val="dk1"/>
              </a:solidFill>
            </a:endParaRPr>
          </a:p>
          <a:p>
            <a:pPr indent="0" lvl="0" marL="0" rtl="0" algn="l">
              <a:spcBef>
                <a:spcPts val="0"/>
              </a:spcBef>
              <a:spcAft>
                <a:spcPts val="0"/>
              </a:spcAft>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 sz="1400">
                <a:solidFill>
                  <a:schemeClr val="dk1"/>
                </a:solidFill>
              </a:rPr>
              <a:t>Many find choosing a major a difficult task</a:t>
            </a:r>
            <a:endParaRPr sz="1400">
              <a:solidFill>
                <a:schemeClr val="dk1"/>
              </a:solidFill>
            </a:endParaRPr>
          </a:p>
          <a:p>
            <a:pPr indent="0" lvl="0" marL="0" rtl="0" algn="l">
              <a:spcBef>
                <a:spcPts val="0"/>
              </a:spcBef>
              <a:spcAft>
                <a:spcPts val="0"/>
              </a:spcAft>
              <a:buNone/>
            </a:pPr>
            <a:r>
              <a:rPr lang="en" sz="1400">
                <a:solidFill>
                  <a:srgbClr val="7F7F7F"/>
                </a:solidFill>
              </a:rPr>
              <a:t>(Career Ladders Project (2017): Bringing Student Voice to Guided Pathways Inquiry and Design)</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&gt;50% concerned about making a mistake when choosing classes   </a:t>
            </a:r>
            <a:r>
              <a:rPr lang="en" sz="1400">
                <a:solidFill>
                  <a:srgbClr val="7F7F7F"/>
                </a:solidFill>
              </a:rPr>
              <a:t>(Moore  &amp;  Shulock,  2014)</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Many are surprised to find that courses taken </a:t>
            </a:r>
            <a:r>
              <a:rPr b="1" lang="en" sz="1400">
                <a:solidFill>
                  <a:schemeClr val="dk1"/>
                </a:solidFill>
              </a:rPr>
              <a:t>do not count</a:t>
            </a:r>
            <a:r>
              <a:rPr lang="en" sz="1400">
                <a:solidFill>
                  <a:schemeClr val="dk1"/>
                </a:solidFill>
              </a:rPr>
              <a:t> towards credentials  </a:t>
            </a:r>
            <a:endParaRPr sz="1400">
              <a:solidFill>
                <a:schemeClr val="dk1"/>
              </a:solidFill>
            </a:endParaRPr>
          </a:p>
          <a:p>
            <a:pPr indent="0" lvl="0" marL="0" rtl="0" algn="l">
              <a:spcBef>
                <a:spcPts val="0"/>
              </a:spcBef>
              <a:spcAft>
                <a:spcPts val="0"/>
              </a:spcAft>
              <a:buNone/>
            </a:pPr>
            <a:r>
              <a:rPr lang="en" sz="1400">
                <a:solidFill>
                  <a:srgbClr val="7F7F7F"/>
                </a:solidFill>
              </a:rPr>
              <a:t>(Nodine et al 2012)</a:t>
            </a:r>
            <a:endParaRPr sz="1400">
              <a:solidFill>
                <a:schemeClr val="dk1"/>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a17da5d068_12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a17da5d068_1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LPC Data:</a:t>
            </a:r>
            <a:endParaRPr/>
          </a:p>
          <a:p>
            <a:pPr indent="-298450" lvl="0" marL="457200" rtl="0" algn="l">
              <a:spcBef>
                <a:spcPts val="0"/>
              </a:spcBef>
              <a:spcAft>
                <a:spcPts val="0"/>
              </a:spcAft>
              <a:buSzPts val="1100"/>
              <a:buChar char="●"/>
            </a:pPr>
            <a:r>
              <a:rPr lang="en"/>
              <a:t>x% of our students are undecided.</a:t>
            </a:r>
            <a:endParaRPr/>
          </a:p>
          <a:p>
            <a:pPr indent="-298450" lvl="0" marL="457200" rtl="0" algn="l">
              <a:spcBef>
                <a:spcPts val="0"/>
              </a:spcBef>
              <a:spcAft>
                <a:spcPts val="0"/>
              </a:spcAft>
              <a:buSzPts val="1100"/>
              <a:buChar char="●"/>
            </a:pPr>
            <a:r>
              <a:rPr lang="en"/>
              <a:t>x% programs are CTE vs AD-T</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1a52f81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1a52f81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1a52f811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1a52f811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Kristy</a:t>
            </a:r>
            <a:endParaRPr/>
          </a:p>
          <a:p>
            <a:pPr indent="0" lvl="0" marL="0" rtl="0" algn="l">
              <a:spcBef>
                <a:spcPts val="0"/>
              </a:spcBef>
              <a:spcAft>
                <a:spcPts val="0"/>
              </a:spcAft>
              <a:buNone/>
            </a:pPr>
            <a:r>
              <a:rPr lang="en"/>
              <a:t>A key piece to being able to </a:t>
            </a:r>
            <a:r>
              <a:rPr lang="en">
                <a:solidFill>
                  <a:schemeClr val="dk1"/>
                </a:solidFill>
              </a:rPr>
              <a:t>provide all students with clear curricular pathways to employment and future education, supporting all students in entering their pathway from application to registration, support students staying on their pathway with comprehensive academic and student services, and finally to complete their educational journey in a timely manner is to have Academic and Career Communities established for our programs.  Some colleges have meta-majors or clusters, but through our conversations we as a college have favored Communities.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dc48a35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dc48a35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chemeClr val="dk1"/>
              </a:buClr>
              <a:buSzPts val="1900"/>
              <a:buAutoNum type="arabicPeriod"/>
            </a:pPr>
            <a:r>
              <a:rPr lang="en" sz="1900">
                <a:solidFill>
                  <a:schemeClr val="dk1"/>
                </a:solidFill>
              </a:rPr>
              <a:t>Why this work matters (5 min)</a:t>
            </a:r>
            <a:endParaRPr sz="1900">
              <a:solidFill>
                <a:schemeClr val="dk1"/>
              </a:solidFill>
            </a:endParaRPr>
          </a:p>
          <a:p>
            <a:pPr indent="-349250" lvl="0" marL="457200" rtl="0" algn="l">
              <a:lnSpc>
                <a:spcPct val="115000"/>
              </a:lnSpc>
              <a:spcBef>
                <a:spcPts val="0"/>
              </a:spcBef>
              <a:spcAft>
                <a:spcPts val="0"/>
              </a:spcAft>
              <a:buClr>
                <a:schemeClr val="dk1"/>
              </a:buClr>
              <a:buSzPts val="1900"/>
              <a:buAutoNum type="arabicPeriod"/>
            </a:pPr>
            <a:r>
              <a:rPr lang="en" sz="1900">
                <a:solidFill>
                  <a:schemeClr val="dk1"/>
                </a:solidFill>
              </a:rPr>
              <a:t>Diverse clustering examples from around the State. (15 min)</a:t>
            </a:r>
            <a:endParaRPr sz="1900">
              <a:solidFill>
                <a:schemeClr val="dk1"/>
              </a:solidFill>
            </a:endParaRPr>
          </a:p>
          <a:p>
            <a:pPr indent="-349250" lvl="0" marL="1371600" rtl="0" algn="l">
              <a:lnSpc>
                <a:spcPct val="115000"/>
              </a:lnSpc>
              <a:spcBef>
                <a:spcPts val="0"/>
              </a:spcBef>
              <a:spcAft>
                <a:spcPts val="0"/>
              </a:spcAft>
              <a:buClr>
                <a:schemeClr val="dk1"/>
              </a:buClr>
              <a:buSzPts val="1900"/>
              <a:buChar char="●"/>
            </a:pPr>
            <a:r>
              <a:rPr lang="en" sz="1900">
                <a:solidFill>
                  <a:schemeClr val="dk1"/>
                </a:solidFill>
              </a:rPr>
              <a:t>What did they call their groups?  What did they group together?  How many did they have?</a:t>
            </a:r>
            <a:endParaRPr sz="1900">
              <a:solidFill>
                <a:schemeClr val="dk1"/>
              </a:solidFill>
            </a:endParaRPr>
          </a:p>
          <a:p>
            <a:pPr indent="-349250" lvl="0" marL="1371600" rtl="0" algn="l">
              <a:lnSpc>
                <a:spcPct val="115000"/>
              </a:lnSpc>
              <a:spcBef>
                <a:spcPts val="0"/>
              </a:spcBef>
              <a:spcAft>
                <a:spcPts val="0"/>
              </a:spcAft>
              <a:buClr>
                <a:schemeClr val="dk1"/>
              </a:buClr>
              <a:buSzPts val="1900"/>
              <a:buChar char="●"/>
            </a:pPr>
            <a:r>
              <a:rPr lang="en" sz="1900">
                <a:solidFill>
                  <a:schemeClr val="dk1"/>
                </a:solidFill>
              </a:rPr>
              <a:t>What did you like?  Did not like? (Together 10 min)</a:t>
            </a:r>
            <a:endParaRPr sz="1900">
              <a:solidFill>
                <a:schemeClr val="dk1"/>
              </a:solidFill>
            </a:endParaRPr>
          </a:p>
          <a:p>
            <a:pPr indent="-349250" lvl="0" marL="457200" rtl="0" algn="l">
              <a:lnSpc>
                <a:spcPct val="115000"/>
              </a:lnSpc>
              <a:spcBef>
                <a:spcPts val="0"/>
              </a:spcBef>
              <a:spcAft>
                <a:spcPts val="0"/>
              </a:spcAft>
              <a:buClr>
                <a:schemeClr val="dk1"/>
              </a:buClr>
              <a:buSzPts val="1900"/>
              <a:buAutoNum type="arabicPeriod"/>
            </a:pPr>
            <a:r>
              <a:rPr lang="en" sz="1900">
                <a:solidFill>
                  <a:schemeClr val="dk1"/>
                </a:solidFill>
              </a:rPr>
              <a:t>Reflect on the work that has been done at LPC (15 min)</a:t>
            </a:r>
            <a:endParaRPr sz="1900">
              <a:solidFill>
                <a:schemeClr val="dk1"/>
              </a:solidFill>
            </a:endParaRPr>
          </a:p>
          <a:p>
            <a:pPr indent="-349250" lvl="0" marL="1371600" rtl="0" algn="l">
              <a:lnSpc>
                <a:spcPct val="115000"/>
              </a:lnSpc>
              <a:spcBef>
                <a:spcPts val="0"/>
              </a:spcBef>
              <a:spcAft>
                <a:spcPts val="0"/>
              </a:spcAft>
              <a:buClr>
                <a:schemeClr val="dk1"/>
              </a:buClr>
              <a:buSzPts val="1900"/>
              <a:buChar char="●"/>
            </a:pPr>
            <a:r>
              <a:rPr lang="en" sz="1900">
                <a:solidFill>
                  <a:schemeClr val="dk1"/>
                </a:solidFill>
              </a:rPr>
              <a:t>Reflect on our groupings</a:t>
            </a:r>
            <a:endParaRPr sz="1900">
              <a:solidFill>
                <a:schemeClr val="dk1"/>
              </a:solidFill>
            </a:endParaRPr>
          </a:p>
          <a:p>
            <a:pPr indent="-349250" lvl="0" marL="457200" rtl="0" algn="l">
              <a:lnSpc>
                <a:spcPct val="115000"/>
              </a:lnSpc>
              <a:spcBef>
                <a:spcPts val="0"/>
              </a:spcBef>
              <a:spcAft>
                <a:spcPts val="0"/>
              </a:spcAft>
              <a:buClr>
                <a:schemeClr val="dk1"/>
              </a:buClr>
              <a:buSzPts val="1900"/>
              <a:buAutoNum type="arabicPeriod"/>
            </a:pPr>
            <a:r>
              <a:rPr lang="en" sz="1900">
                <a:solidFill>
                  <a:schemeClr val="dk1"/>
                </a:solidFill>
              </a:rPr>
              <a:t>RP Group’s findings on our LPC natural curriculum communities</a:t>
            </a:r>
            <a:endParaRPr sz="1900">
              <a:solidFill>
                <a:schemeClr val="dk1"/>
              </a:solidFill>
            </a:endParaRPr>
          </a:p>
          <a:p>
            <a:pPr indent="-349250" lvl="0" marL="457200" rtl="0" algn="l">
              <a:lnSpc>
                <a:spcPct val="115000"/>
              </a:lnSpc>
              <a:spcBef>
                <a:spcPts val="0"/>
              </a:spcBef>
              <a:spcAft>
                <a:spcPts val="0"/>
              </a:spcAft>
              <a:buClr>
                <a:schemeClr val="dk1"/>
              </a:buClr>
              <a:buSzPts val="1900"/>
              <a:buAutoNum type="arabicPeriod"/>
            </a:pPr>
            <a:r>
              <a:rPr lang="en" sz="1900">
                <a:solidFill>
                  <a:schemeClr val="dk1"/>
                </a:solidFill>
              </a:rPr>
              <a:t>Polishing our Communities</a:t>
            </a:r>
            <a:endParaRPr sz="1900">
              <a:solidFill>
                <a:schemeClr val="dk1"/>
              </a:solidFill>
            </a:endParaRPr>
          </a:p>
          <a:p>
            <a:pPr indent="-349250" lvl="0" marL="457200" rtl="0" algn="l">
              <a:lnSpc>
                <a:spcPct val="115000"/>
              </a:lnSpc>
              <a:spcBef>
                <a:spcPts val="0"/>
              </a:spcBef>
              <a:spcAft>
                <a:spcPts val="0"/>
              </a:spcAft>
              <a:buClr>
                <a:schemeClr val="dk1"/>
              </a:buClr>
              <a:buSzPts val="1900"/>
              <a:buAutoNum type="arabicPeriod"/>
            </a:pPr>
            <a:r>
              <a:rPr lang="en" sz="1900">
                <a:solidFill>
                  <a:schemeClr val="dk1"/>
                </a:solidFill>
              </a:rPr>
              <a:t>Next Steps</a:t>
            </a:r>
            <a:endParaRPr sz="1900">
              <a:solidFill>
                <a:schemeClr val="dk1"/>
              </a:solidFill>
            </a:endParaRPr>
          </a:p>
          <a:p>
            <a:pPr indent="-349250" lvl="0" marL="1371600" rtl="0" algn="l">
              <a:lnSpc>
                <a:spcPct val="115000"/>
              </a:lnSpc>
              <a:spcBef>
                <a:spcPts val="0"/>
              </a:spcBef>
              <a:spcAft>
                <a:spcPts val="0"/>
              </a:spcAft>
              <a:buClr>
                <a:schemeClr val="dk1"/>
              </a:buClr>
              <a:buSzPts val="1900"/>
              <a:buChar char="●"/>
            </a:pPr>
            <a:r>
              <a:rPr lang="en" sz="1900">
                <a:solidFill>
                  <a:schemeClr val="dk1"/>
                </a:solidFill>
              </a:rPr>
              <a:t>Student user groups</a:t>
            </a:r>
            <a:endParaRPr sz="1900">
              <a:solidFill>
                <a:schemeClr val="dk1"/>
              </a:solidFill>
            </a:endParaRPr>
          </a:p>
          <a:p>
            <a:pPr indent="-349250" lvl="0" marL="1371600" rtl="0" algn="l">
              <a:lnSpc>
                <a:spcPct val="115000"/>
              </a:lnSpc>
              <a:spcBef>
                <a:spcPts val="0"/>
              </a:spcBef>
              <a:spcAft>
                <a:spcPts val="0"/>
              </a:spcAft>
              <a:buClr>
                <a:schemeClr val="dk1"/>
              </a:buClr>
              <a:buSzPts val="1900"/>
              <a:buChar char="●"/>
            </a:pPr>
            <a:r>
              <a:rPr lang="en" sz="1900">
                <a:solidFill>
                  <a:schemeClr val="dk1"/>
                </a:solidFill>
              </a:rPr>
              <a:t>October 30 Workgroup 1 - 3pm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17da5d068_1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17da5d068_1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 1</a:t>
            </a:r>
            <a:endParaRPr/>
          </a:p>
          <a:p>
            <a:pPr indent="0" lvl="0" marL="0" rtl="0" algn="l">
              <a:spcBef>
                <a:spcPts val="0"/>
              </a:spcBef>
              <a:spcAft>
                <a:spcPts val="0"/>
              </a:spcAft>
              <a:buNone/>
            </a:pPr>
            <a:r>
              <a:rPr lang="en" u="sng">
                <a:solidFill>
                  <a:schemeClr val="hlink"/>
                </a:solidFill>
                <a:hlinkClick r:id="rId2"/>
              </a:rPr>
              <a:t>https://jamboard.google.com/d/1WRhJMxGlzXaA7Xr7e2QhfTkObavWFzzV2gY-ySTzZbI/edit?usp=sharing</a:t>
            </a:r>
            <a:r>
              <a:rPr lang="en"/>
              <a:t> </a:t>
            </a:r>
            <a:endParaRPr/>
          </a:p>
          <a:p>
            <a:pPr indent="0" lvl="0" marL="0" rtl="0" algn="l">
              <a:spcBef>
                <a:spcPts val="0"/>
              </a:spcBef>
              <a:spcAft>
                <a:spcPts val="0"/>
              </a:spcAft>
              <a:buNone/>
            </a:pPr>
            <a:br>
              <a:rPr lang="en"/>
            </a:br>
            <a:endParaRPr/>
          </a:p>
          <a:p>
            <a:pPr indent="0" lvl="0" marL="0" rtl="0" algn="l">
              <a:spcBef>
                <a:spcPts val="0"/>
              </a:spcBef>
              <a:spcAft>
                <a:spcPts val="0"/>
              </a:spcAft>
              <a:buNone/>
            </a:pPr>
            <a:r>
              <a:rPr lang="en"/>
              <a:t>Group 2</a:t>
            </a:r>
            <a:endParaRPr/>
          </a:p>
          <a:p>
            <a:pPr indent="0" lvl="0" marL="0" rtl="0" algn="l">
              <a:spcBef>
                <a:spcPts val="0"/>
              </a:spcBef>
              <a:spcAft>
                <a:spcPts val="0"/>
              </a:spcAft>
              <a:buNone/>
            </a:pPr>
            <a:r>
              <a:rPr lang="en" u="sng">
                <a:solidFill>
                  <a:schemeClr val="hlink"/>
                </a:solidFill>
                <a:hlinkClick r:id="rId3"/>
              </a:rPr>
              <a:t>https://jamboard.google.com/d/1xpfG2G2iqwx8dIhveIYZpyeoF0VSMKzy_dtrc04zEiI/edit?usp=sharing</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Group 3</a:t>
            </a:r>
            <a:endParaRPr/>
          </a:p>
          <a:p>
            <a:pPr indent="0" lvl="0" marL="0" rtl="0" algn="l">
              <a:spcBef>
                <a:spcPts val="0"/>
              </a:spcBef>
              <a:spcAft>
                <a:spcPts val="0"/>
              </a:spcAft>
              <a:buNone/>
            </a:pPr>
            <a:r>
              <a:rPr lang="en" u="sng">
                <a:solidFill>
                  <a:schemeClr val="hlink"/>
                </a:solidFill>
                <a:hlinkClick r:id="rId4"/>
              </a:rPr>
              <a:t>https://jamboard.google.com/d/1h5p2rOV4sx1My1wVL9ie3Oy98r1VMZmgKuuTIyAFVqw/edit?usp=sharing</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Group 4</a:t>
            </a:r>
            <a:endParaRPr/>
          </a:p>
          <a:p>
            <a:pPr indent="0" lvl="0" marL="0" rtl="0" algn="l">
              <a:spcBef>
                <a:spcPts val="0"/>
              </a:spcBef>
              <a:spcAft>
                <a:spcPts val="0"/>
              </a:spcAft>
              <a:buNone/>
            </a:pPr>
            <a:r>
              <a:rPr lang="en" u="sng">
                <a:solidFill>
                  <a:schemeClr val="hlink"/>
                </a:solidFill>
                <a:hlinkClick r:id="rId5"/>
              </a:rPr>
              <a:t>https://jamboard.google.com/d/18p1c90U2suAJQGGrjt6yGydiSR5lySUE-tzDe6T5b0U/edit?usp=sharing</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Group 5</a:t>
            </a:r>
            <a:endParaRPr/>
          </a:p>
          <a:p>
            <a:pPr indent="0" lvl="0" marL="0" rtl="0" algn="l">
              <a:spcBef>
                <a:spcPts val="0"/>
              </a:spcBef>
              <a:spcAft>
                <a:spcPts val="0"/>
              </a:spcAft>
              <a:buNone/>
            </a:pPr>
            <a:r>
              <a:rPr lang="en" u="sng">
                <a:solidFill>
                  <a:schemeClr val="hlink"/>
                </a:solidFill>
                <a:hlinkClick r:id="rId6"/>
              </a:rPr>
              <a:t>https://jamboard.google.com/d/13p0oUunppQbUw3CLtWpEOEmVx5v23zdyuG-xNKRHfis/edit?usp=sharing</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Group 6</a:t>
            </a:r>
            <a:endParaRPr/>
          </a:p>
          <a:p>
            <a:pPr indent="0" lvl="0" marL="0" rtl="0" algn="l">
              <a:spcBef>
                <a:spcPts val="0"/>
              </a:spcBef>
              <a:spcAft>
                <a:spcPts val="0"/>
              </a:spcAft>
              <a:buNone/>
            </a:pPr>
            <a:r>
              <a:rPr lang="en" u="sng">
                <a:solidFill>
                  <a:schemeClr val="hlink"/>
                </a:solidFill>
                <a:hlinkClick r:id="rId7"/>
              </a:rPr>
              <a:t>https://jamboard.google.com/d/1FIJLMUSTEKnqb6OmeZSy8OQQxUH1g516aprrenrbAfo/edit?usp=sharing</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1945201" y="468083"/>
            <a:ext cx="6589199" cy="960667"/>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Clr>
                <a:srgbClr val="1481AA"/>
              </a:buClr>
              <a:buSzPts val="14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2" name="Google Shape;52;p13"/>
          <p:cNvSpPr txBox="1"/>
          <p:nvPr>
            <p:ph idx="1" type="body"/>
          </p:nvPr>
        </p:nvSpPr>
        <p:spPr>
          <a:xfrm>
            <a:off x="1942415" y="1600200"/>
            <a:ext cx="6591985" cy="2833217"/>
          </a:xfrm>
          <a:prstGeom prst="rect">
            <a:avLst/>
          </a:prstGeom>
          <a:noFill/>
          <a:ln>
            <a:noFill/>
          </a:ln>
        </p:spPr>
        <p:txBody>
          <a:bodyPr anchorCtr="0" anchor="t" bIns="34275" lIns="68575" spcFirstLastPara="1" rIns="68575" wrap="square" tIns="34275">
            <a:noAutofit/>
          </a:bodyPr>
          <a:lstStyle>
            <a:lvl1pPr indent="-361950" lvl="0" marL="457200" algn="l">
              <a:spcBef>
                <a:spcPts val="800"/>
              </a:spcBef>
              <a:spcAft>
                <a:spcPts val="0"/>
              </a:spcAft>
              <a:buSzPts val="2100"/>
              <a:buChar char="●"/>
              <a:defRPr sz="2100"/>
            </a:lvl1pPr>
            <a:lvl2pPr indent="-342900" lvl="1" marL="914400" algn="l">
              <a:spcBef>
                <a:spcPts val="800"/>
              </a:spcBef>
              <a:spcAft>
                <a:spcPts val="0"/>
              </a:spcAft>
              <a:buSzPts val="1800"/>
              <a:buChar char="○"/>
              <a:defRPr sz="1800"/>
            </a:lvl2pPr>
            <a:lvl3pPr indent="-323850" lvl="2" marL="1371600" algn="l">
              <a:spcBef>
                <a:spcPts val="800"/>
              </a:spcBef>
              <a:spcAft>
                <a:spcPts val="0"/>
              </a:spcAft>
              <a:buSzPts val="1500"/>
              <a:buChar char="■"/>
              <a:defRPr sz="1500"/>
            </a:lvl3pPr>
            <a:lvl4pPr indent="-317500" lvl="3" marL="1828800" algn="l">
              <a:spcBef>
                <a:spcPts val="800"/>
              </a:spcBef>
              <a:spcAft>
                <a:spcPts val="0"/>
              </a:spcAft>
              <a:buSzPts val="1400"/>
              <a:buChar char="●"/>
              <a:defRPr sz="1400"/>
            </a:lvl4pPr>
            <a:lvl5pPr indent="-317500" lvl="4" marL="2286000" algn="l">
              <a:spcBef>
                <a:spcPts val="800"/>
              </a:spcBef>
              <a:spcAft>
                <a:spcPts val="0"/>
              </a:spcAft>
              <a:buSzPts val="1400"/>
              <a:buChar char="○"/>
              <a:defRPr sz="1400"/>
            </a:lvl5pPr>
            <a:lvl6pPr indent="-317500" lvl="5" marL="2743200" algn="l">
              <a:spcBef>
                <a:spcPts val="800"/>
              </a:spcBef>
              <a:spcAft>
                <a:spcPts val="0"/>
              </a:spcAft>
              <a:buSzPts val="1400"/>
              <a:buChar char="■"/>
              <a:defRPr sz="1100"/>
            </a:lvl6pPr>
            <a:lvl7pPr indent="-317500" lvl="6" marL="3200400" algn="l">
              <a:spcBef>
                <a:spcPts val="800"/>
              </a:spcBef>
              <a:spcAft>
                <a:spcPts val="0"/>
              </a:spcAft>
              <a:buSzPts val="1400"/>
              <a:buChar char="●"/>
              <a:defRPr sz="1100"/>
            </a:lvl7pPr>
            <a:lvl8pPr indent="-317500" lvl="7" marL="3657600" algn="l">
              <a:spcBef>
                <a:spcPts val="800"/>
              </a:spcBef>
              <a:spcAft>
                <a:spcPts val="0"/>
              </a:spcAft>
              <a:buSzPts val="1400"/>
              <a:buChar char="○"/>
              <a:defRPr sz="1100"/>
            </a:lvl8pPr>
            <a:lvl9pPr indent="-317500" lvl="8" marL="4114800" algn="l">
              <a:spcBef>
                <a:spcPts val="800"/>
              </a:spcBef>
              <a:spcAft>
                <a:spcPts val="0"/>
              </a:spcAft>
              <a:buSzPts val="1400"/>
              <a:buChar char="■"/>
              <a:defRPr sz="1100"/>
            </a:lvl9pPr>
          </a:lstStyle>
          <a:p/>
        </p:txBody>
      </p:sp>
      <p:sp>
        <p:nvSpPr>
          <p:cNvPr id="53" name="Google Shape;53;p13"/>
          <p:cNvSpPr txBox="1"/>
          <p:nvPr>
            <p:ph idx="10" type="dt"/>
          </p:nvPr>
        </p:nvSpPr>
        <p:spPr>
          <a:xfrm>
            <a:off x="7772400" y="4601317"/>
            <a:ext cx="766380" cy="277628"/>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4" name="Google Shape;54;p13"/>
          <p:cNvSpPr txBox="1"/>
          <p:nvPr>
            <p:ph idx="11" type="ftr"/>
          </p:nvPr>
        </p:nvSpPr>
        <p:spPr>
          <a:xfrm>
            <a:off x="1942415" y="4601858"/>
            <a:ext cx="5716488"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5" name="Google Shape;55;p13"/>
          <p:cNvSpPr/>
          <p:nvPr/>
        </p:nvSpPr>
        <p:spPr>
          <a:xfrm flipH="1" rot="10800000">
            <a:off x="58" y="533396"/>
            <a:ext cx="1358356" cy="381004"/>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 name="Google Shape;56;p13"/>
          <p:cNvSpPr txBox="1"/>
          <p:nvPr>
            <p:ph idx="12" type="sldNum"/>
          </p:nvPr>
        </p:nvSpPr>
        <p:spPr>
          <a:xfrm>
            <a:off x="511228" y="590838"/>
            <a:ext cx="584978"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1100"/>
            </a:lvl1pPr>
            <a:lvl2pPr indent="0" lvl="1" marL="0" algn="r">
              <a:spcBef>
                <a:spcPts val="0"/>
              </a:spcBef>
              <a:buNone/>
              <a:defRPr sz="1100"/>
            </a:lvl2pPr>
            <a:lvl3pPr indent="0" lvl="2" marL="0" algn="r">
              <a:spcBef>
                <a:spcPts val="0"/>
              </a:spcBef>
              <a:buNone/>
              <a:defRPr sz="1100"/>
            </a:lvl3pPr>
            <a:lvl4pPr indent="0" lvl="3" marL="0" algn="r">
              <a:spcBef>
                <a:spcPts val="0"/>
              </a:spcBef>
              <a:buNone/>
              <a:defRPr sz="1100"/>
            </a:lvl4pPr>
            <a:lvl5pPr indent="0" lvl="4" marL="0" algn="r">
              <a:spcBef>
                <a:spcPts val="0"/>
              </a:spcBef>
              <a:buNone/>
              <a:defRPr sz="1100"/>
            </a:lvl5pPr>
            <a:lvl6pPr indent="0" lvl="5" marL="0" algn="r">
              <a:spcBef>
                <a:spcPts val="0"/>
              </a:spcBef>
              <a:buNone/>
              <a:defRPr sz="1100"/>
            </a:lvl6pPr>
            <a:lvl7pPr indent="0" lvl="6" marL="0" algn="r">
              <a:spcBef>
                <a:spcPts val="0"/>
              </a:spcBef>
              <a:buNone/>
              <a:defRPr sz="1100"/>
            </a:lvl7pPr>
            <a:lvl8pPr indent="0" lvl="7" marL="0" algn="r">
              <a:spcBef>
                <a:spcPts val="0"/>
              </a:spcBef>
              <a:buNone/>
              <a:defRPr sz="1100"/>
            </a:lvl8pPr>
            <a:lvl9pPr indent="0" lvl="8" mar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7" name="Shape 57"/>
        <p:cNvGrpSpPr/>
        <p:nvPr/>
      </p:nvGrpSpPr>
      <p:grpSpPr>
        <a:xfrm>
          <a:off x="0" y="0"/>
          <a:ext cx="0" cy="0"/>
          <a:chOff x="0" y="0"/>
          <a:chExt cx="0" cy="0"/>
        </a:xfrm>
      </p:grpSpPr>
      <p:sp>
        <p:nvSpPr>
          <p:cNvPr id="58" name="Google Shape;58;p14"/>
          <p:cNvSpPr txBox="1"/>
          <p:nvPr>
            <p:ph type="title"/>
          </p:nvPr>
        </p:nvSpPr>
        <p:spPr>
          <a:xfrm>
            <a:off x="1942415" y="1555921"/>
            <a:ext cx="6591985" cy="11016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Clr>
                <a:srgbClr val="1481AA"/>
              </a:buClr>
              <a:buSzPts val="3000"/>
              <a:buFont typeface="Century Gothic"/>
              <a:buNone/>
              <a:defRPr b="0" sz="3000" cap="none"/>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9" name="Google Shape;59;p14"/>
          <p:cNvSpPr txBox="1"/>
          <p:nvPr>
            <p:ph idx="1" type="body"/>
          </p:nvPr>
        </p:nvSpPr>
        <p:spPr>
          <a:xfrm>
            <a:off x="1942415" y="2686050"/>
            <a:ext cx="6591985" cy="645300"/>
          </a:xfrm>
          <a:prstGeom prst="rect">
            <a:avLst/>
          </a:prstGeom>
          <a:noFill/>
          <a:ln>
            <a:noFill/>
          </a:ln>
        </p:spPr>
        <p:txBody>
          <a:bodyPr anchorCtr="0" anchor="t" bIns="34275" lIns="68575" spcFirstLastPara="1" rIns="68575" wrap="square" tIns="34275">
            <a:noAutofit/>
          </a:bodyPr>
          <a:lstStyle>
            <a:lvl1pPr indent="-228600" lvl="0" marL="457200" algn="l">
              <a:spcBef>
                <a:spcPts val="800"/>
              </a:spcBef>
              <a:spcAft>
                <a:spcPts val="0"/>
              </a:spcAft>
              <a:buSzPts val="1500"/>
              <a:buNone/>
              <a:defRPr sz="1500">
                <a:solidFill>
                  <a:srgbClr val="595959"/>
                </a:solidFill>
              </a:defRPr>
            </a:lvl1pPr>
            <a:lvl2pPr indent="-228600" lvl="1" marL="914400" algn="l">
              <a:spcBef>
                <a:spcPts val="800"/>
              </a:spcBef>
              <a:spcAft>
                <a:spcPts val="0"/>
              </a:spcAft>
              <a:buSzPts val="1400"/>
              <a:buNone/>
              <a:defRPr sz="1400">
                <a:solidFill>
                  <a:srgbClr val="888888"/>
                </a:solidFill>
              </a:defRPr>
            </a:lvl2pPr>
            <a:lvl3pPr indent="-228600" lvl="2" marL="1371600" algn="l">
              <a:spcBef>
                <a:spcPts val="800"/>
              </a:spcBef>
              <a:spcAft>
                <a:spcPts val="0"/>
              </a:spcAft>
              <a:buSzPts val="1200"/>
              <a:buNone/>
              <a:defRPr sz="1200">
                <a:solidFill>
                  <a:srgbClr val="888888"/>
                </a:solidFill>
              </a:defRPr>
            </a:lvl3pPr>
            <a:lvl4pPr indent="-228600" lvl="3" marL="1828800" algn="l">
              <a:spcBef>
                <a:spcPts val="800"/>
              </a:spcBef>
              <a:spcAft>
                <a:spcPts val="0"/>
              </a:spcAft>
              <a:buSzPts val="1100"/>
              <a:buNone/>
              <a:defRPr sz="1100">
                <a:solidFill>
                  <a:srgbClr val="888888"/>
                </a:solidFill>
              </a:defRPr>
            </a:lvl4pPr>
            <a:lvl5pPr indent="-228600" lvl="4" marL="2286000" algn="l">
              <a:spcBef>
                <a:spcPts val="800"/>
              </a:spcBef>
              <a:spcAft>
                <a:spcPts val="0"/>
              </a:spcAft>
              <a:buSzPts val="1100"/>
              <a:buNone/>
              <a:defRPr sz="1100">
                <a:solidFill>
                  <a:srgbClr val="888888"/>
                </a:solidFill>
              </a:defRPr>
            </a:lvl5pPr>
            <a:lvl6pPr indent="-228600" lvl="5" marL="2743200" algn="l">
              <a:spcBef>
                <a:spcPts val="800"/>
              </a:spcBef>
              <a:spcAft>
                <a:spcPts val="0"/>
              </a:spcAft>
              <a:buSzPts val="1100"/>
              <a:buNone/>
              <a:defRPr sz="1100">
                <a:solidFill>
                  <a:srgbClr val="888888"/>
                </a:solidFill>
              </a:defRPr>
            </a:lvl6pPr>
            <a:lvl7pPr indent="-228600" lvl="6" marL="3200400" algn="l">
              <a:spcBef>
                <a:spcPts val="800"/>
              </a:spcBef>
              <a:spcAft>
                <a:spcPts val="0"/>
              </a:spcAft>
              <a:buSzPts val="1100"/>
              <a:buNone/>
              <a:defRPr sz="1100">
                <a:solidFill>
                  <a:srgbClr val="888888"/>
                </a:solidFill>
              </a:defRPr>
            </a:lvl7pPr>
            <a:lvl8pPr indent="-228600" lvl="7" marL="3657600" algn="l">
              <a:spcBef>
                <a:spcPts val="800"/>
              </a:spcBef>
              <a:spcAft>
                <a:spcPts val="0"/>
              </a:spcAft>
              <a:buSzPts val="1100"/>
              <a:buNone/>
              <a:defRPr sz="1100">
                <a:solidFill>
                  <a:srgbClr val="888888"/>
                </a:solidFill>
              </a:defRPr>
            </a:lvl8pPr>
            <a:lvl9pPr indent="-228600" lvl="8" marL="4114800" algn="l">
              <a:spcBef>
                <a:spcPts val="800"/>
              </a:spcBef>
              <a:spcAft>
                <a:spcPts val="0"/>
              </a:spcAft>
              <a:buSzPts val="1100"/>
              <a:buNone/>
              <a:defRPr sz="1100">
                <a:solidFill>
                  <a:srgbClr val="888888"/>
                </a:solidFill>
              </a:defRPr>
            </a:lvl9pPr>
          </a:lstStyle>
          <a:p/>
        </p:txBody>
      </p:sp>
      <p:sp>
        <p:nvSpPr>
          <p:cNvPr id="60" name="Google Shape;60;p14"/>
          <p:cNvSpPr txBox="1"/>
          <p:nvPr>
            <p:ph idx="10" type="dt"/>
          </p:nvPr>
        </p:nvSpPr>
        <p:spPr>
          <a:xfrm>
            <a:off x="7772400" y="4601317"/>
            <a:ext cx="766380" cy="277628"/>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61" name="Google Shape;61;p14"/>
          <p:cNvSpPr txBox="1"/>
          <p:nvPr>
            <p:ph idx="11" type="ftr"/>
          </p:nvPr>
        </p:nvSpPr>
        <p:spPr>
          <a:xfrm>
            <a:off x="1942415" y="4601858"/>
            <a:ext cx="5716488"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62" name="Google Shape;62;p14"/>
          <p:cNvSpPr/>
          <p:nvPr/>
        </p:nvSpPr>
        <p:spPr>
          <a:xfrm flipH="1" rot="10800000">
            <a:off x="58" y="2374895"/>
            <a:ext cx="1358356" cy="381004"/>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 name="Google Shape;63;p14"/>
          <p:cNvSpPr txBox="1"/>
          <p:nvPr>
            <p:ph idx="12" type="sldNum"/>
          </p:nvPr>
        </p:nvSpPr>
        <p:spPr>
          <a:xfrm>
            <a:off x="511228" y="2433106"/>
            <a:ext cx="584978"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1100"/>
            </a:lvl1pPr>
            <a:lvl2pPr indent="0" lvl="1" marL="0" algn="r">
              <a:spcBef>
                <a:spcPts val="0"/>
              </a:spcBef>
              <a:buNone/>
              <a:defRPr sz="1100"/>
            </a:lvl2pPr>
            <a:lvl3pPr indent="0" lvl="2" marL="0" algn="r">
              <a:spcBef>
                <a:spcPts val="0"/>
              </a:spcBef>
              <a:buNone/>
              <a:defRPr sz="1100"/>
            </a:lvl3pPr>
            <a:lvl4pPr indent="0" lvl="3" marL="0" algn="r">
              <a:spcBef>
                <a:spcPts val="0"/>
              </a:spcBef>
              <a:buNone/>
              <a:defRPr sz="1100"/>
            </a:lvl4pPr>
            <a:lvl5pPr indent="0" lvl="4" marL="0" algn="r">
              <a:spcBef>
                <a:spcPts val="0"/>
              </a:spcBef>
              <a:buNone/>
              <a:defRPr sz="1100"/>
            </a:lvl5pPr>
            <a:lvl6pPr indent="0" lvl="5" marL="0" algn="r">
              <a:spcBef>
                <a:spcPts val="0"/>
              </a:spcBef>
              <a:buNone/>
              <a:defRPr sz="1100"/>
            </a:lvl6pPr>
            <a:lvl7pPr indent="0" lvl="6" marL="0" algn="r">
              <a:spcBef>
                <a:spcPts val="0"/>
              </a:spcBef>
              <a:buNone/>
              <a:defRPr sz="1100"/>
            </a:lvl7pPr>
            <a:lvl8pPr indent="0" lvl="7" marL="0" algn="r">
              <a:spcBef>
                <a:spcPts val="0"/>
              </a:spcBef>
              <a:buNone/>
              <a:defRPr sz="1100"/>
            </a:lvl8pPr>
            <a:lvl9pPr indent="0" lvl="8" mar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jamboard.google.com/d/1WRhJMxGlzXaA7Xr7e2QhfTkObavWFzzV2gY-ySTzZbI/edit?usp=sharing" TargetMode="External"/><Relationship Id="rId4" Type="http://schemas.openxmlformats.org/officeDocument/2006/relationships/hyperlink" Target="https://jamboard.google.com/d/1xpfG2G2iqwx8dIhveIYZpyeoF0VSMKzy_dtrc04zEiI/edit?usp=sharing" TargetMode="External"/><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academics.sierracollege.edu/" TargetMode="External"/><Relationship Id="rId4" Type="http://schemas.openxmlformats.org/officeDocument/2006/relationships/image" Target="../media/image3.png"/><Relationship Id="rId5" Type="http://schemas.openxmlformats.org/officeDocument/2006/relationships/hyperlink" Target="https://jamboard.google.com/d/1WRhJMxGlzXaA7Xr7e2QhfTkObavWFzzV2gY-ySTzZbI/edit?usp=sharing" TargetMode="External"/><Relationship Id="rId6" Type="http://schemas.openxmlformats.org/officeDocument/2006/relationships/hyperlink" Target="https://jamboard.google.com/d/1WRhJMxGlzXaA7Xr7e2QhfTkObavWFzzV2gY-ySTzZbI/edit?usp=sharing" TargetMode="External"/><Relationship Id="rId7" Type="http://schemas.openxmlformats.org/officeDocument/2006/relationships/hyperlink" Target="https://jamboard.google.com/d/1WRhJMxGlzXaA7Xr7e2QhfTkObavWFzzV2gY-ySTzZbI/edit?usp=sharing" TargetMode="External"/><Relationship Id="rId8"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dvc.edu/academics/explore.html" TargetMode="External"/><Relationship Id="rId4" Type="http://schemas.openxmlformats.org/officeDocument/2006/relationships/hyperlink" Target="https://jamboard.google.com/d/1WRhJMxGlzXaA7Xr7e2QhfTkObavWFzzV2gY-ySTzZbI/edit?usp=sharing" TargetMode="External"/><Relationship Id="rId5" Type="http://schemas.openxmlformats.org/officeDocument/2006/relationships/image" Target="../media/image4.png"/><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bakersfieldcollege.edu/academics/pathways" TargetMode="External"/><Relationship Id="rId4" Type="http://schemas.openxmlformats.org/officeDocument/2006/relationships/hyperlink" Target="https://jamboard.google.com/d/1xpfG2G2iqwx8dIhveIYZpyeoF0VSMKzy_dtrc04zEiI/edit?usp=sharing" TargetMode="External"/><Relationship Id="rId5" Type="http://schemas.openxmlformats.org/officeDocument/2006/relationships/image" Target="../media/image4.png"/><Relationship Id="rId6"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chaffey.edu/acc/index.php" TargetMode="External"/><Relationship Id="rId4" Type="http://schemas.openxmlformats.org/officeDocument/2006/relationships/hyperlink" Target="https://jamboard.google.com/d/1xpfG2G2iqwx8dIhveIYZpyeoF0VSMKzy_dtrc04zEiI/edit?usp=sharing" TargetMode="External"/><Relationship Id="rId5" Type="http://schemas.openxmlformats.org/officeDocument/2006/relationships/image" Target="../media/image4.png"/><Relationship Id="rId6"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rive.google.com/file/d/1Zum4uoQ0DZudylR9sMNRBLwCBaJ4Iz-3/view?usp=sharing"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rive.google.com/file/d/1bKXsyg82VzushzTWfaSlMFhfdVNfIIXJ/view?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laspositascollege.edu/g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forms.gle/XBCD6uo3QEDu3GQ48" TargetMode="Externa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drive.google.com/file/d/1fCcJ_sEajQdU7OSQsXCFe51dExqT-8k5/view?usp=sharing"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ctrTitle"/>
          </p:nvPr>
        </p:nvSpPr>
        <p:spPr>
          <a:xfrm>
            <a:off x="5160525" y="67600"/>
            <a:ext cx="3865500" cy="33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t>Guided Pathways</a:t>
            </a:r>
            <a:endParaRPr sz="5000"/>
          </a:p>
          <a:p>
            <a:pPr indent="0" lvl="0" marL="0" rtl="0" algn="ctr">
              <a:spcBef>
                <a:spcPts val="0"/>
              </a:spcBef>
              <a:spcAft>
                <a:spcPts val="0"/>
              </a:spcAft>
              <a:buNone/>
            </a:pPr>
            <a:r>
              <a:t/>
            </a:r>
            <a:endParaRPr sz="2800"/>
          </a:p>
          <a:p>
            <a:pPr indent="0" lvl="0" marL="0" rtl="0" algn="ctr">
              <a:spcBef>
                <a:spcPts val="0"/>
              </a:spcBef>
              <a:spcAft>
                <a:spcPts val="0"/>
              </a:spcAft>
              <a:buNone/>
            </a:pPr>
            <a:r>
              <a:rPr lang="en" sz="2500"/>
              <a:t>FLEX DAY </a:t>
            </a:r>
            <a:endParaRPr sz="2500"/>
          </a:p>
          <a:p>
            <a:pPr indent="0" lvl="0" marL="0" rtl="0" algn="ctr">
              <a:spcBef>
                <a:spcPts val="0"/>
              </a:spcBef>
              <a:spcAft>
                <a:spcPts val="0"/>
              </a:spcAft>
              <a:buNone/>
            </a:pPr>
            <a:r>
              <a:rPr lang="en" sz="2500"/>
              <a:t>October 20, </a:t>
            </a:r>
            <a:r>
              <a:rPr lang="en" sz="2500"/>
              <a:t>2020 </a:t>
            </a:r>
            <a:endParaRPr sz="2500"/>
          </a:p>
        </p:txBody>
      </p:sp>
      <p:sp>
        <p:nvSpPr>
          <p:cNvPr id="69" name="Google Shape;69;p15"/>
          <p:cNvSpPr txBox="1"/>
          <p:nvPr>
            <p:ph idx="1" type="subTitle"/>
          </p:nvPr>
        </p:nvSpPr>
        <p:spPr>
          <a:xfrm>
            <a:off x="5404875" y="3376600"/>
            <a:ext cx="33768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Career and Academic Pathways</a:t>
            </a:r>
            <a:endParaRPr/>
          </a:p>
        </p:txBody>
      </p:sp>
      <p:pic>
        <p:nvPicPr>
          <p:cNvPr id="70" name="Google Shape;70;p15"/>
          <p:cNvPicPr preferRelativeResize="0"/>
          <p:nvPr/>
        </p:nvPicPr>
        <p:blipFill>
          <a:blip r:embed="rId3">
            <a:alphaModFix/>
          </a:blip>
          <a:stretch>
            <a:fillRect/>
          </a:stretch>
        </p:blipFill>
        <p:spPr>
          <a:xfrm>
            <a:off x="247075" y="470000"/>
            <a:ext cx="4814445" cy="31827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300"/>
              <a:t>Breakout: Diverse clustering examples</a:t>
            </a:r>
            <a:endParaRPr b="1" sz="3300"/>
          </a:p>
          <a:p>
            <a:pPr indent="0" lvl="0" marL="0" rtl="0" algn="l">
              <a:spcBef>
                <a:spcPts val="0"/>
              </a:spcBef>
              <a:spcAft>
                <a:spcPts val="0"/>
              </a:spcAft>
              <a:buNone/>
            </a:pPr>
            <a:r>
              <a:t/>
            </a:r>
            <a:endParaRPr b="1" sz="3300"/>
          </a:p>
        </p:txBody>
      </p:sp>
      <p:sp>
        <p:nvSpPr>
          <p:cNvPr id="133" name="Google Shape;133;p24"/>
          <p:cNvSpPr txBox="1"/>
          <p:nvPr>
            <p:ph idx="1" type="body"/>
          </p:nvPr>
        </p:nvSpPr>
        <p:spPr>
          <a:xfrm>
            <a:off x="1500200" y="1134100"/>
            <a:ext cx="7252800" cy="37950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rPr lang="en"/>
              <a:t>Breakout Group A:  </a:t>
            </a:r>
            <a:endParaRPr/>
          </a:p>
          <a:p>
            <a:pPr indent="-254000" lvl="0" marL="254000" rtl="0" algn="l">
              <a:spcBef>
                <a:spcPts val="800"/>
              </a:spcBef>
              <a:spcAft>
                <a:spcPts val="0"/>
              </a:spcAft>
              <a:buSzPts val="1800"/>
              <a:buChar char="●"/>
            </a:pPr>
            <a:r>
              <a:rPr lang="en"/>
              <a:t>Sierra College  and Diablo Valley College </a:t>
            </a:r>
            <a:endParaRPr/>
          </a:p>
          <a:p>
            <a:pPr indent="-254000" lvl="0" marL="254000" marR="0" rtl="0" algn="l">
              <a:lnSpc>
                <a:spcPct val="115000"/>
              </a:lnSpc>
              <a:spcBef>
                <a:spcPts val="800"/>
              </a:spcBef>
              <a:spcAft>
                <a:spcPts val="0"/>
              </a:spcAft>
              <a:buSzPts val="1800"/>
              <a:buChar char="●"/>
            </a:pPr>
            <a:r>
              <a:rPr lang="en"/>
              <a:t>Capture your thinking on </a:t>
            </a:r>
            <a:r>
              <a:rPr lang="en" u="sng">
                <a:solidFill>
                  <a:schemeClr val="hlink"/>
                </a:solidFill>
                <a:hlinkClick r:id="rId3"/>
              </a:rPr>
              <a:t>Group A Jamboard</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Breakout Group B:  </a:t>
            </a:r>
            <a:endParaRPr b="1" u="sng">
              <a:solidFill>
                <a:schemeClr val="accent5"/>
              </a:solidFill>
            </a:endParaRPr>
          </a:p>
          <a:p>
            <a:pPr indent="-228600" lvl="0" marL="254000" rtl="0" algn="l">
              <a:spcBef>
                <a:spcPts val="800"/>
              </a:spcBef>
              <a:spcAft>
                <a:spcPts val="0"/>
              </a:spcAft>
              <a:buSzPts val="1800"/>
              <a:buChar char="●"/>
            </a:pPr>
            <a:r>
              <a:rPr lang="en"/>
              <a:t>Bakersfield College and Chaffey College</a:t>
            </a:r>
            <a:endParaRPr/>
          </a:p>
          <a:p>
            <a:pPr indent="-254000" lvl="0" marL="254000" marR="0" rtl="0" algn="l">
              <a:lnSpc>
                <a:spcPct val="115000"/>
              </a:lnSpc>
              <a:spcBef>
                <a:spcPts val="800"/>
              </a:spcBef>
              <a:spcAft>
                <a:spcPts val="0"/>
              </a:spcAft>
              <a:buSzPts val="1800"/>
              <a:buChar char="●"/>
            </a:pPr>
            <a:r>
              <a:rPr lang="en"/>
              <a:t>Capture your thinking on </a:t>
            </a:r>
            <a:r>
              <a:rPr lang="en" u="sng">
                <a:solidFill>
                  <a:schemeClr val="hlink"/>
                </a:solidFill>
                <a:hlinkClick r:id="rId4"/>
              </a:rPr>
              <a:t>Group B Jamboard</a:t>
            </a:r>
            <a:endParaRPr/>
          </a:p>
          <a:p>
            <a:pPr indent="457200" lvl="0" marL="5029200" rtl="0" algn="l">
              <a:spcBef>
                <a:spcPts val="800"/>
              </a:spcBef>
              <a:spcAft>
                <a:spcPts val="0"/>
              </a:spcAft>
              <a:buNone/>
            </a:pPr>
            <a:r>
              <a:rPr b="1" lang="en">
                <a:solidFill>
                  <a:srgbClr val="FF0000"/>
                </a:solidFill>
              </a:rPr>
              <a:t>15 minutes!</a:t>
            </a:r>
            <a:endParaRPr b="1">
              <a:solidFill>
                <a:srgbClr val="FF0000"/>
              </a:solidFill>
            </a:endParaRPr>
          </a:p>
        </p:txBody>
      </p:sp>
      <p:pic>
        <p:nvPicPr>
          <p:cNvPr id="134" name="Google Shape;134;p24"/>
          <p:cNvPicPr preferRelativeResize="0"/>
          <p:nvPr/>
        </p:nvPicPr>
        <p:blipFill>
          <a:blip r:embed="rId5">
            <a:alphaModFix/>
          </a:blip>
          <a:stretch>
            <a:fillRect/>
          </a:stretch>
        </p:blipFill>
        <p:spPr>
          <a:xfrm>
            <a:off x="451693" y="1313693"/>
            <a:ext cx="972300" cy="972300"/>
          </a:xfrm>
          <a:prstGeom prst="rect">
            <a:avLst/>
          </a:prstGeom>
          <a:noFill/>
          <a:ln>
            <a:noFill/>
          </a:ln>
        </p:spPr>
      </p:pic>
      <p:pic>
        <p:nvPicPr>
          <p:cNvPr id="135" name="Google Shape;135;p24"/>
          <p:cNvPicPr preferRelativeResize="0"/>
          <p:nvPr/>
        </p:nvPicPr>
        <p:blipFill>
          <a:blip r:embed="rId5">
            <a:alphaModFix/>
          </a:blip>
          <a:stretch>
            <a:fillRect/>
          </a:stretch>
        </p:blipFill>
        <p:spPr>
          <a:xfrm>
            <a:off x="451693" y="3061543"/>
            <a:ext cx="972300" cy="972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202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300"/>
              <a:t>Sierra College</a:t>
            </a:r>
            <a:r>
              <a:rPr b="1" lang="en" sz="3300"/>
              <a:t> </a:t>
            </a:r>
            <a:endParaRPr b="1" sz="3300"/>
          </a:p>
          <a:p>
            <a:pPr indent="0" lvl="0" marL="0" rtl="0" algn="l">
              <a:spcBef>
                <a:spcPts val="0"/>
              </a:spcBef>
              <a:spcAft>
                <a:spcPts val="0"/>
              </a:spcAft>
              <a:buNone/>
            </a:pPr>
            <a:r>
              <a:t/>
            </a:r>
            <a:endParaRPr b="1" sz="3300"/>
          </a:p>
        </p:txBody>
      </p:sp>
      <p:sp>
        <p:nvSpPr>
          <p:cNvPr id="141" name="Google Shape;141;p25"/>
          <p:cNvSpPr txBox="1"/>
          <p:nvPr/>
        </p:nvSpPr>
        <p:spPr>
          <a:xfrm>
            <a:off x="311700" y="4556875"/>
            <a:ext cx="5908200" cy="298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800"/>
              </a:spcBef>
              <a:spcAft>
                <a:spcPts val="0"/>
              </a:spcAft>
              <a:buNone/>
            </a:pPr>
            <a:r>
              <a:rPr lang="en" sz="1800" u="sng">
                <a:solidFill>
                  <a:schemeClr val="accent5"/>
                </a:solidFill>
                <a:hlinkClick r:id="rId3">
                  <a:extLst>
                    <a:ext uri="{A12FA001-AC4F-418D-AE19-62706E023703}">
                      <ahyp:hlinkClr val="tx"/>
                    </a:ext>
                  </a:extLst>
                </a:hlinkClick>
              </a:rPr>
              <a:t>https://academics.sierracollege.edu</a:t>
            </a:r>
            <a:endParaRPr/>
          </a:p>
        </p:txBody>
      </p:sp>
      <p:pic>
        <p:nvPicPr>
          <p:cNvPr id="142" name="Google Shape;142;p25"/>
          <p:cNvPicPr preferRelativeResize="0"/>
          <p:nvPr>
            <p:ph idx="1" type="body"/>
          </p:nvPr>
        </p:nvPicPr>
        <p:blipFill rotWithShape="1">
          <a:blip r:embed="rId4">
            <a:alphaModFix/>
          </a:blip>
          <a:srcRect b="0" l="0" r="0" t="0"/>
          <a:stretch/>
        </p:blipFill>
        <p:spPr>
          <a:xfrm>
            <a:off x="568975" y="829975"/>
            <a:ext cx="6388500" cy="3879300"/>
          </a:xfrm>
          <a:prstGeom prst="rect">
            <a:avLst/>
          </a:prstGeom>
          <a:noFill/>
          <a:ln>
            <a:noFill/>
          </a:ln>
        </p:spPr>
      </p:pic>
      <p:sp>
        <p:nvSpPr>
          <p:cNvPr id="143" name="Google Shape;143;p25"/>
          <p:cNvSpPr txBox="1"/>
          <p:nvPr>
            <p:ph idx="1" type="body"/>
          </p:nvPr>
        </p:nvSpPr>
        <p:spPr>
          <a:xfrm>
            <a:off x="7355475" y="960050"/>
            <a:ext cx="1556700" cy="40308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u="sng">
                <a:solidFill>
                  <a:schemeClr val="hlink"/>
                </a:solidFill>
                <a:hlinkClick r:id="rId5"/>
              </a:rPr>
              <a:t>J</a:t>
            </a:r>
            <a:r>
              <a:rPr lang="en" u="sng">
                <a:solidFill>
                  <a:schemeClr val="hlink"/>
                </a:solidFill>
                <a:hlinkClick r:id="rId6"/>
              </a:rPr>
              <a:t>a</a:t>
            </a:r>
            <a:r>
              <a:rPr lang="en" u="sng">
                <a:solidFill>
                  <a:schemeClr val="hlink"/>
                </a:solidFill>
                <a:hlinkClick r:id="rId7"/>
              </a:rPr>
              <a:t>mboard Question</a:t>
            </a:r>
            <a:r>
              <a:rPr lang="en">
                <a:solidFill>
                  <a:schemeClr val="dk1"/>
                </a:solidFill>
              </a:rPr>
              <a:t> </a:t>
            </a:r>
            <a:r>
              <a:rPr lang="en" sz="900">
                <a:solidFill>
                  <a:schemeClr val="dk1"/>
                </a:solidFill>
              </a:rPr>
              <a:t>(links to external site)</a:t>
            </a:r>
            <a:endParaRPr sz="900">
              <a:solidFill>
                <a:schemeClr val="dk1"/>
              </a:solidFill>
            </a:endParaRPr>
          </a:p>
          <a:p>
            <a:pPr indent="0" lvl="0" marL="0" rtl="0" algn="l">
              <a:lnSpc>
                <a:spcPct val="90000"/>
              </a:lnSpc>
              <a:spcBef>
                <a:spcPts val="1000"/>
              </a:spcBef>
              <a:spcAft>
                <a:spcPts val="0"/>
              </a:spcAft>
              <a:buNone/>
            </a:pPr>
            <a:r>
              <a:rPr b="1" lang="en">
                <a:solidFill>
                  <a:schemeClr val="dk1"/>
                </a:solidFill>
              </a:rPr>
              <a:t> </a:t>
            </a:r>
            <a:endParaRPr b="1">
              <a:solidFill>
                <a:schemeClr val="dk1"/>
              </a:solidFill>
            </a:endParaRPr>
          </a:p>
          <a:p>
            <a:pPr indent="0" lvl="0" marL="0" rtl="0" algn="l">
              <a:lnSpc>
                <a:spcPct val="90000"/>
              </a:lnSpc>
              <a:spcBef>
                <a:spcPts val="1000"/>
              </a:spcBef>
              <a:spcAft>
                <a:spcPts val="0"/>
              </a:spcAft>
              <a:buNone/>
            </a:pPr>
            <a:r>
              <a:rPr b="1" lang="en">
                <a:solidFill>
                  <a:schemeClr val="dk1"/>
                </a:solidFill>
              </a:rPr>
              <a:t>What stood  out to you?</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p:txBody>
      </p:sp>
      <p:pic>
        <p:nvPicPr>
          <p:cNvPr id="144" name="Google Shape;144;p25"/>
          <p:cNvPicPr preferRelativeResize="0"/>
          <p:nvPr/>
        </p:nvPicPr>
        <p:blipFill>
          <a:blip r:embed="rId8">
            <a:alphaModFix/>
          </a:blip>
          <a:stretch>
            <a:fillRect/>
          </a:stretch>
        </p:blipFill>
        <p:spPr>
          <a:xfrm>
            <a:off x="7410918" y="158443"/>
            <a:ext cx="972300" cy="972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nvSpPr>
        <p:spPr>
          <a:xfrm>
            <a:off x="786900" y="4486525"/>
            <a:ext cx="7260300" cy="298200"/>
          </a:xfrm>
          <a:prstGeom prst="rect">
            <a:avLst/>
          </a:prstGeom>
          <a:noFill/>
          <a:ln>
            <a:noFill/>
          </a:ln>
        </p:spPr>
        <p:txBody>
          <a:bodyPr anchorCtr="0" anchor="t" bIns="91425" lIns="91425" spcFirstLastPara="1" rIns="91425" wrap="square" tIns="91425">
            <a:noAutofit/>
          </a:bodyPr>
          <a:lstStyle/>
          <a:p>
            <a:pPr indent="-228600" lvl="0" marL="254000" rtl="0" algn="l">
              <a:lnSpc>
                <a:spcPct val="115000"/>
              </a:lnSpc>
              <a:spcBef>
                <a:spcPts val="800"/>
              </a:spcBef>
              <a:spcAft>
                <a:spcPts val="0"/>
              </a:spcAft>
              <a:buClr>
                <a:schemeClr val="dk2"/>
              </a:buClr>
              <a:buSzPts val="1800"/>
              <a:buChar char="●"/>
            </a:pPr>
            <a:r>
              <a:rPr lang="en" sz="1800" u="sng">
                <a:solidFill>
                  <a:schemeClr val="accent5"/>
                </a:solidFill>
                <a:hlinkClick r:id="rId3">
                  <a:extLst>
                    <a:ext uri="{A12FA001-AC4F-418D-AE19-62706E023703}">
                      <ahyp:hlinkClr val="tx"/>
                    </a:ext>
                  </a:extLst>
                </a:hlinkClick>
              </a:rPr>
              <a:t>https://www.dvc.edu/academics/explore.html</a:t>
            </a:r>
            <a:endParaRPr/>
          </a:p>
        </p:txBody>
      </p:sp>
      <p:sp>
        <p:nvSpPr>
          <p:cNvPr id="150" name="Google Shape;150;p26"/>
          <p:cNvSpPr txBox="1"/>
          <p:nvPr>
            <p:ph idx="1" type="body"/>
          </p:nvPr>
        </p:nvSpPr>
        <p:spPr>
          <a:xfrm>
            <a:off x="7355475" y="841600"/>
            <a:ext cx="1556700" cy="40308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u="sng">
                <a:solidFill>
                  <a:schemeClr val="hlink"/>
                </a:solidFill>
                <a:hlinkClick r:id="rId4"/>
              </a:rPr>
              <a:t>Jamboard Question</a:t>
            </a:r>
            <a:r>
              <a:rPr lang="en">
                <a:solidFill>
                  <a:schemeClr val="dk1"/>
                </a:solidFill>
              </a:rPr>
              <a:t> </a:t>
            </a:r>
            <a:r>
              <a:rPr lang="en" sz="900">
                <a:solidFill>
                  <a:schemeClr val="dk1"/>
                </a:solidFill>
              </a:rPr>
              <a:t>(links to external site)</a:t>
            </a:r>
            <a:endParaRPr sz="900">
              <a:solidFill>
                <a:schemeClr val="dk1"/>
              </a:solidFill>
            </a:endParaRPr>
          </a:p>
          <a:p>
            <a:pPr indent="0" lvl="0" marL="0" rtl="0" algn="l">
              <a:lnSpc>
                <a:spcPct val="90000"/>
              </a:lnSpc>
              <a:spcBef>
                <a:spcPts val="1000"/>
              </a:spcBef>
              <a:spcAft>
                <a:spcPts val="0"/>
              </a:spcAft>
              <a:buNone/>
            </a:pPr>
            <a:r>
              <a:rPr b="1" lang="en">
                <a:solidFill>
                  <a:schemeClr val="dk1"/>
                </a:solidFill>
              </a:rPr>
              <a:t> </a:t>
            </a:r>
            <a:endParaRPr b="1">
              <a:solidFill>
                <a:schemeClr val="dk1"/>
              </a:solidFill>
            </a:endParaRPr>
          </a:p>
          <a:p>
            <a:pPr indent="0" lvl="0" marL="0" rtl="0" algn="l">
              <a:lnSpc>
                <a:spcPct val="90000"/>
              </a:lnSpc>
              <a:spcBef>
                <a:spcPts val="1000"/>
              </a:spcBef>
              <a:spcAft>
                <a:spcPts val="0"/>
              </a:spcAft>
              <a:buNone/>
            </a:pPr>
            <a:r>
              <a:rPr b="1" lang="en">
                <a:solidFill>
                  <a:schemeClr val="dk1"/>
                </a:solidFill>
              </a:rPr>
              <a:t>What stood out to you?</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p:txBody>
      </p:sp>
      <p:pic>
        <p:nvPicPr>
          <p:cNvPr id="151" name="Google Shape;151;p26"/>
          <p:cNvPicPr preferRelativeResize="0"/>
          <p:nvPr/>
        </p:nvPicPr>
        <p:blipFill>
          <a:blip r:embed="rId5">
            <a:alphaModFix/>
          </a:blip>
          <a:stretch>
            <a:fillRect/>
          </a:stretch>
        </p:blipFill>
        <p:spPr>
          <a:xfrm>
            <a:off x="7410918" y="82243"/>
            <a:ext cx="972300" cy="972300"/>
          </a:xfrm>
          <a:prstGeom prst="rect">
            <a:avLst/>
          </a:prstGeom>
          <a:noFill/>
          <a:ln>
            <a:noFill/>
          </a:ln>
        </p:spPr>
      </p:pic>
      <p:sp>
        <p:nvSpPr>
          <p:cNvPr id="152" name="Google Shape;152;p26"/>
          <p:cNvSpPr txBox="1"/>
          <p:nvPr>
            <p:ph type="title"/>
          </p:nvPr>
        </p:nvSpPr>
        <p:spPr>
          <a:xfrm>
            <a:off x="311700" y="202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300"/>
              <a:t>Diablo Valley</a:t>
            </a:r>
            <a:r>
              <a:rPr b="1" lang="en" sz="3300"/>
              <a:t> College </a:t>
            </a:r>
            <a:endParaRPr b="1" sz="3300"/>
          </a:p>
          <a:p>
            <a:pPr indent="0" lvl="0" marL="0" rtl="0" algn="l">
              <a:spcBef>
                <a:spcPts val="0"/>
              </a:spcBef>
              <a:spcAft>
                <a:spcPts val="0"/>
              </a:spcAft>
              <a:buNone/>
            </a:pPr>
            <a:r>
              <a:t/>
            </a:r>
            <a:endParaRPr b="1" sz="3300"/>
          </a:p>
        </p:txBody>
      </p:sp>
      <p:pic>
        <p:nvPicPr>
          <p:cNvPr id="153" name="Google Shape;153;p26"/>
          <p:cNvPicPr preferRelativeResize="0"/>
          <p:nvPr/>
        </p:nvPicPr>
        <p:blipFill>
          <a:blip r:embed="rId6">
            <a:alphaModFix/>
          </a:blip>
          <a:stretch>
            <a:fillRect/>
          </a:stretch>
        </p:blipFill>
        <p:spPr>
          <a:xfrm>
            <a:off x="416450" y="774775"/>
            <a:ext cx="5889751" cy="39043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68075" y="282050"/>
            <a:ext cx="6656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300"/>
              <a:t>Bakersfield </a:t>
            </a:r>
            <a:endParaRPr b="1" sz="3300"/>
          </a:p>
          <a:p>
            <a:pPr indent="0" lvl="0" marL="0" rtl="0" algn="l">
              <a:spcBef>
                <a:spcPts val="0"/>
              </a:spcBef>
              <a:spcAft>
                <a:spcPts val="0"/>
              </a:spcAft>
              <a:buNone/>
            </a:pPr>
            <a:r>
              <a:rPr b="1" lang="en" sz="3300"/>
              <a:t>College </a:t>
            </a:r>
            <a:endParaRPr b="1" sz="3300"/>
          </a:p>
          <a:p>
            <a:pPr indent="0" lvl="0" marL="0" rtl="0" algn="l">
              <a:spcBef>
                <a:spcPts val="0"/>
              </a:spcBef>
              <a:spcAft>
                <a:spcPts val="0"/>
              </a:spcAft>
              <a:buNone/>
            </a:pPr>
            <a:r>
              <a:t/>
            </a:r>
            <a:endParaRPr b="1" sz="3300"/>
          </a:p>
        </p:txBody>
      </p:sp>
      <p:sp>
        <p:nvSpPr>
          <p:cNvPr id="159" name="Google Shape;159;p27"/>
          <p:cNvSpPr txBox="1"/>
          <p:nvPr/>
        </p:nvSpPr>
        <p:spPr>
          <a:xfrm>
            <a:off x="405900" y="4486525"/>
            <a:ext cx="7260300" cy="298200"/>
          </a:xfrm>
          <a:prstGeom prst="rect">
            <a:avLst/>
          </a:prstGeom>
          <a:noFill/>
          <a:ln>
            <a:noFill/>
          </a:ln>
        </p:spPr>
        <p:txBody>
          <a:bodyPr anchorCtr="0" anchor="t" bIns="91425" lIns="91425" spcFirstLastPara="1" rIns="91425" wrap="square" tIns="91425">
            <a:noAutofit/>
          </a:bodyPr>
          <a:lstStyle/>
          <a:p>
            <a:pPr indent="-254000" lvl="0" marL="254000" rtl="0" algn="l">
              <a:lnSpc>
                <a:spcPct val="115000"/>
              </a:lnSpc>
              <a:spcBef>
                <a:spcPts val="800"/>
              </a:spcBef>
              <a:spcAft>
                <a:spcPts val="0"/>
              </a:spcAft>
              <a:buClr>
                <a:schemeClr val="dk2"/>
              </a:buClr>
              <a:buSzPts val="1800"/>
              <a:buChar char="●"/>
            </a:pPr>
            <a:r>
              <a:rPr lang="en" sz="1800" u="sng">
                <a:solidFill>
                  <a:schemeClr val="accent5"/>
                </a:solidFill>
                <a:hlinkClick r:id="rId3">
                  <a:extLst>
                    <a:ext uri="{A12FA001-AC4F-418D-AE19-62706E023703}">
                      <ahyp:hlinkClr val="tx"/>
                    </a:ext>
                  </a:extLst>
                </a:hlinkClick>
              </a:rPr>
              <a:t>https://www.bakersfieldcollege.edu/academics/pathways</a:t>
            </a:r>
            <a:endParaRPr/>
          </a:p>
        </p:txBody>
      </p:sp>
      <p:sp>
        <p:nvSpPr>
          <p:cNvPr id="160" name="Google Shape;160;p27"/>
          <p:cNvSpPr txBox="1"/>
          <p:nvPr>
            <p:ph idx="1" type="body"/>
          </p:nvPr>
        </p:nvSpPr>
        <p:spPr>
          <a:xfrm>
            <a:off x="7355475" y="883850"/>
            <a:ext cx="1556700" cy="40308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u="sng">
                <a:solidFill>
                  <a:schemeClr val="hlink"/>
                </a:solidFill>
                <a:hlinkClick r:id="rId4"/>
              </a:rPr>
              <a:t>Jamboard Question</a:t>
            </a:r>
            <a:r>
              <a:rPr lang="en">
                <a:solidFill>
                  <a:schemeClr val="dk1"/>
                </a:solidFill>
              </a:rPr>
              <a:t> </a:t>
            </a:r>
            <a:r>
              <a:rPr lang="en" sz="900">
                <a:solidFill>
                  <a:schemeClr val="dk1"/>
                </a:solidFill>
              </a:rPr>
              <a:t>(links to external site)</a:t>
            </a:r>
            <a:endParaRPr sz="900">
              <a:solidFill>
                <a:schemeClr val="dk1"/>
              </a:solidFill>
            </a:endParaRPr>
          </a:p>
          <a:p>
            <a:pPr indent="0" lvl="0" marL="0" rtl="0" algn="l">
              <a:lnSpc>
                <a:spcPct val="90000"/>
              </a:lnSpc>
              <a:spcBef>
                <a:spcPts val="1000"/>
              </a:spcBef>
              <a:spcAft>
                <a:spcPts val="0"/>
              </a:spcAft>
              <a:buNone/>
            </a:pPr>
            <a:r>
              <a:rPr b="1" lang="en">
                <a:solidFill>
                  <a:schemeClr val="dk1"/>
                </a:solidFill>
              </a:rPr>
              <a:t> </a:t>
            </a:r>
            <a:endParaRPr b="1">
              <a:solidFill>
                <a:schemeClr val="dk1"/>
              </a:solidFill>
            </a:endParaRPr>
          </a:p>
          <a:p>
            <a:pPr indent="0" lvl="0" marL="0" rtl="0" algn="l">
              <a:lnSpc>
                <a:spcPct val="90000"/>
              </a:lnSpc>
              <a:spcBef>
                <a:spcPts val="1000"/>
              </a:spcBef>
              <a:spcAft>
                <a:spcPts val="0"/>
              </a:spcAft>
              <a:buNone/>
            </a:pPr>
            <a:r>
              <a:rPr b="1" lang="en">
                <a:solidFill>
                  <a:schemeClr val="dk1"/>
                </a:solidFill>
              </a:rPr>
              <a:t>What stood out to you?</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p:txBody>
      </p:sp>
      <p:pic>
        <p:nvPicPr>
          <p:cNvPr id="161" name="Google Shape;161;p27"/>
          <p:cNvPicPr preferRelativeResize="0"/>
          <p:nvPr/>
        </p:nvPicPr>
        <p:blipFill>
          <a:blip r:embed="rId5">
            <a:alphaModFix/>
          </a:blip>
          <a:stretch>
            <a:fillRect/>
          </a:stretch>
        </p:blipFill>
        <p:spPr>
          <a:xfrm>
            <a:off x="7410918" y="82243"/>
            <a:ext cx="972300" cy="972300"/>
          </a:xfrm>
          <a:prstGeom prst="rect">
            <a:avLst/>
          </a:prstGeom>
          <a:noFill/>
          <a:ln>
            <a:noFill/>
          </a:ln>
        </p:spPr>
      </p:pic>
      <p:pic>
        <p:nvPicPr>
          <p:cNvPr id="162" name="Google Shape;162;p27"/>
          <p:cNvPicPr preferRelativeResize="0"/>
          <p:nvPr/>
        </p:nvPicPr>
        <p:blipFill>
          <a:blip r:embed="rId6">
            <a:alphaModFix/>
          </a:blip>
          <a:stretch>
            <a:fillRect/>
          </a:stretch>
        </p:blipFill>
        <p:spPr>
          <a:xfrm>
            <a:off x="2509150" y="82250"/>
            <a:ext cx="4572375" cy="45168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nvSpPr>
        <p:spPr>
          <a:xfrm>
            <a:off x="786900" y="4486525"/>
            <a:ext cx="7260300" cy="298200"/>
          </a:xfrm>
          <a:prstGeom prst="rect">
            <a:avLst/>
          </a:prstGeom>
          <a:noFill/>
          <a:ln>
            <a:noFill/>
          </a:ln>
        </p:spPr>
        <p:txBody>
          <a:bodyPr anchorCtr="0" anchor="t" bIns="91425" lIns="91425" spcFirstLastPara="1" rIns="91425" wrap="square" tIns="91425">
            <a:noAutofit/>
          </a:bodyPr>
          <a:lstStyle/>
          <a:p>
            <a:pPr indent="-228600" lvl="0" marL="254000" rtl="0" algn="l">
              <a:lnSpc>
                <a:spcPct val="115000"/>
              </a:lnSpc>
              <a:spcBef>
                <a:spcPts val="800"/>
              </a:spcBef>
              <a:spcAft>
                <a:spcPts val="0"/>
              </a:spcAft>
              <a:buClr>
                <a:schemeClr val="dk2"/>
              </a:buClr>
              <a:buSzPts val="1800"/>
              <a:buChar char="●"/>
            </a:pPr>
            <a:r>
              <a:rPr lang="en" sz="1800" u="sng">
                <a:solidFill>
                  <a:schemeClr val="accent5"/>
                </a:solidFill>
                <a:hlinkClick r:id="rId3">
                  <a:extLst>
                    <a:ext uri="{A12FA001-AC4F-418D-AE19-62706E023703}">
                      <ahyp:hlinkClr val="tx"/>
                    </a:ext>
                  </a:extLst>
                </a:hlinkClick>
              </a:rPr>
              <a:t>https://www.chaffey.edu/acc/index.php</a:t>
            </a:r>
            <a:endParaRPr/>
          </a:p>
        </p:txBody>
      </p:sp>
      <p:sp>
        <p:nvSpPr>
          <p:cNvPr id="168" name="Google Shape;168;p28"/>
          <p:cNvSpPr txBox="1"/>
          <p:nvPr>
            <p:ph idx="1" type="body"/>
          </p:nvPr>
        </p:nvSpPr>
        <p:spPr>
          <a:xfrm>
            <a:off x="7355475" y="841600"/>
            <a:ext cx="1556700" cy="40308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u="sng">
                <a:solidFill>
                  <a:schemeClr val="hlink"/>
                </a:solidFill>
                <a:hlinkClick r:id="rId4"/>
              </a:rPr>
              <a:t>Jamboard Question</a:t>
            </a:r>
            <a:r>
              <a:rPr lang="en">
                <a:solidFill>
                  <a:schemeClr val="dk1"/>
                </a:solidFill>
              </a:rPr>
              <a:t> </a:t>
            </a:r>
            <a:r>
              <a:rPr lang="en" sz="900">
                <a:solidFill>
                  <a:schemeClr val="dk1"/>
                </a:solidFill>
              </a:rPr>
              <a:t>(links to external site)</a:t>
            </a:r>
            <a:endParaRPr sz="900">
              <a:solidFill>
                <a:schemeClr val="dk1"/>
              </a:solidFill>
            </a:endParaRPr>
          </a:p>
          <a:p>
            <a:pPr indent="0" lvl="0" marL="0" rtl="0" algn="l">
              <a:lnSpc>
                <a:spcPct val="90000"/>
              </a:lnSpc>
              <a:spcBef>
                <a:spcPts val="1000"/>
              </a:spcBef>
              <a:spcAft>
                <a:spcPts val="0"/>
              </a:spcAft>
              <a:buNone/>
            </a:pPr>
            <a:r>
              <a:rPr b="1" lang="en">
                <a:solidFill>
                  <a:schemeClr val="dk1"/>
                </a:solidFill>
              </a:rPr>
              <a:t> </a:t>
            </a:r>
            <a:endParaRPr b="1">
              <a:solidFill>
                <a:schemeClr val="dk1"/>
              </a:solidFill>
            </a:endParaRPr>
          </a:p>
          <a:p>
            <a:pPr indent="0" lvl="0" marL="0" rtl="0" algn="l">
              <a:lnSpc>
                <a:spcPct val="90000"/>
              </a:lnSpc>
              <a:spcBef>
                <a:spcPts val="1000"/>
              </a:spcBef>
              <a:spcAft>
                <a:spcPts val="0"/>
              </a:spcAft>
              <a:buNone/>
            </a:pPr>
            <a:r>
              <a:rPr b="1" lang="en">
                <a:solidFill>
                  <a:schemeClr val="dk1"/>
                </a:solidFill>
              </a:rPr>
              <a:t>What stood out to you?</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a:p>
            <a:pPr indent="0" lvl="0" marL="0" rtl="0" algn="l">
              <a:lnSpc>
                <a:spcPct val="90000"/>
              </a:lnSpc>
              <a:spcBef>
                <a:spcPts val="1000"/>
              </a:spcBef>
              <a:spcAft>
                <a:spcPts val="0"/>
              </a:spcAft>
              <a:buNone/>
            </a:pPr>
            <a:r>
              <a:t/>
            </a:r>
            <a:endParaRPr b="1">
              <a:solidFill>
                <a:schemeClr val="dk1"/>
              </a:solidFill>
            </a:endParaRPr>
          </a:p>
        </p:txBody>
      </p:sp>
      <p:pic>
        <p:nvPicPr>
          <p:cNvPr id="169" name="Google Shape;169;p28"/>
          <p:cNvPicPr preferRelativeResize="0"/>
          <p:nvPr/>
        </p:nvPicPr>
        <p:blipFill>
          <a:blip r:embed="rId5">
            <a:alphaModFix/>
          </a:blip>
          <a:stretch>
            <a:fillRect/>
          </a:stretch>
        </p:blipFill>
        <p:spPr>
          <a:xfrm>
            <a:off x="7410918" y="82243"/>
            <a:ext cx="972300" cy="972300"/>
          </a:xfrm>
          <a:prstGeom prst="rect">
            <a:avLst/>
          </a:prstGeom>
          <a:noFill/>
          <a:ln>
            <a:noFill/>
          </a:ln>
        </p:spPr>
      </p:pic>
      <p:pic>
        <p:nvPicPr>
          <p:cNvPr id="170" name="Google Shape;170;p28"/>
          <p:cNvPicPr preferRelativeResize="0"/>
          <p:nvPr/>
        </p:nvPicPr>
        <p:blipFill>
          <a:blip r:embed="rId6">
            <a:alphaModFix/>
          </a:blip>
          <a:stretch>
            <a:fillRect/>
          </a:stretch>
        </p:blipFill>
        <p:spPr>
          <a:xfrm>
            <a:off x="311700" y="774777"/>
            <a:ext cx="5977650" cy="3872700"/>
          </a:xfrm>
          <a:prstGeom prst="rect">
            <a:avLst/>
          </a:prstGeom>
          <a:noFill/>
          <a:ln>
            <a:noFill/>
          </a:ln>
        </p:spPr>
      </p:pic>
      <p:sp>
        <p:nvSpPr>
          <p:cNvPr id="171" name="Google Shape;171;p28"/>
          <p:cNvSpPr txBox="1"/>
          <p:nvPr>
            <p:ph type="title"/>
          </p:nvPr>
        </p:nvSpPr>
        <p:spPr>
          <a:xfrm>
            <a:off x="311700" y="202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300"/>
              <a:t>Chaffey College </a:t>
            </a:r>
            <a:endParaRPr b="1" sz="3300"/>
          </a:p>
          <a:p>
            <a:pPr indent="0" lvl="0" marL="0" rtl="0" algn="l">
              <a:spcBef>
                <a:spcPts val="0"/>
              </a:spcBef>
              <a:spcAft>
                <a:spcPts val="0"/>
              </a:spcAft>
              <a:buNone/>
            </a:pPr>
            <a:r>
              <a:t/>
            </a:r>
            <a:endParaRPr b="1" sz="3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115400" y="363150"/>
            <a:ext cx="1897500" cy="358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t>Possible Career and Academic Communities</a:t>
            </a:r>
            <a:endParaRPr b="1" sz="2100"/>
          </a:p>
          <a:p>
            <a:pPr indent="0" lvl="0" marL="0" rtl="0" algn="l">
              <a:spcBef>
                <a:spcPts val="0"/>
              </a:spcBef>
              <a:spcAft>
                <a:spcPts val="0"/>
              </a:spcAft>
              <a:buNone/>
            </a:pPr>
            <a:r>
              <a:t/>
            </a:r>
            <a:endParaRPr b="1" sz="2100"/>
          </a:p>
        </p:txBody>
      </p:sp>
      <p:sp>
        <p:nvSpPr>
          <p:cNvPr id="177" name="Google Shape;177;p29"/>
          <p:cNvSpPr txBox="1"/>
          <p:nvPr/>
        </p:nvSpPr>
        <p:spPr>
          <a:xfrm>
            <a:off x="364650" y="4059500"/>
            <a:ext cx="1468800" cy="86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800"/>
              </a:spcBef>
              <a:spcAft>
                <a:spcPts val="0"/>
              </a:spcAft>
              <a:buNone/>
            </a:pPr>
            <a:r>
              <a:rPr lang="en" sz="1800" u="sng">
                <a:solidFill>
                  <a:schemeClr val="hlink"/>
                </a:solidFill>
                <a:hlinkClick r:id="rId3"/>
              </a:rPr>
              <a:t>Link to this information</a:t>
            </a:r>
            <a:endParaRPr/>
          </a:p>
        </p:txBody>
      </p:sp>
      <p:pic>
        <p:nvPicPr>
          <p:cNvPr id="178" name="Google Shape;178;p29"/>
          <p:cNvPicPr preferRelativeResize="0"/>
          <p:nvPr/>
        </p:nvPicPr>
        <p:blipFill>
          <a:blip r:embed="rId4">
            <a:alphaModFix/>
          </a:blip>
          <a:stretch>
            <a:fillRect/>
          </a:stretch>
        </p:blipFill>
        <p:spPr>
          <a:xfrm>
            <a:off x="2012900" y="122750"/>
            <a:ext cx="7131100" cy="45406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311700" y="499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Career and Academic Communities	</a:t>
            </a:r>
            <a:endParaRPr b="1"/>
          </a:p>
        </p:txBody>
      </p:sp>
      <p:sp>
        <p:nvSpPr>
          <p:cNvPr id="184" name="Google Shape;184;p30"/>
          <p:cNvSpPr txBox="1"/>
          <p:nvPr>
            <p:ph idx="1" type="body"/>
          </p:nvPr>
        </p:nvSpPr>
        <p:spPr>
          <a:xfrm>
            <a:off x="429000" y="1174100"/>
            <a:ext cx="8163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highlight>
                  <a:srgbClr val="FFFFFF"/>
                </a:highlight>
              </a:rPr>
              <a:t>Revisiting all of the things we have noticed today, let’s work on finalizing our own groupings.</a:t>
            </a:r>
            <a:endParaRPr sz="2000">
              <a:solidFill>
                <a:schemeClr val="dk1"/>
              </a:solidFill>
              <a:highlight>
                <a:srgbClr val="FFFFFF"/>
              </a:highlight>
            </a:endParaRPr>
          </a:p>
          <a:p>
            <a:pPr indent="0" lvl="0" marL="0" rtl="0" algn="l">
              <a:spcBef>
                <a:spcPts val="0"/>
              </a:spcBef>
              <a:spcAft>
                <a:spcPts val="0"/>
              </a:spcAft>
              <a:buNone/>
            </a:pPr>
            <a:r>
              <a:t/>
            </a:r>
            <a:endParaRPr sz="2000">
              <a:solidFill>
                <a:schemeClr val="dk1"/>
              </a:solidFill>
              <a:highlight>
                <a:srgbClr val="FFFFFF"/>
              </a:highlight>
            </a:endParaRPr>
          </a:p>
          <a:p>
            <a:pPr indent="0" lvl="0" marL="0" rtl="0" algn="l">
              <a:spcBef>
                <a:spcPts val="0"/>
              </a:spcBef>
              <a:spcAft>
                <a:spcPts val="0"/>
              </a:spcAft>
              <a:buNone/>
            </a:pPr>
            <a:r>
              <a:rPr lang="en" sz="2000">
                <a:solidFill>
                  <a:schemeClr val="dk1"/>
                </a:solidFill>
                <a:highlight>
                  <a:srgbClr val="FFFFFF"/>
                </a:highlight>
              </a:rPr>
              <a:t>Ideally we have </a:t>
            </a:r>
            <a:r>
              <a:rPr lang="en" sz="2000" u="sng">
                <a:solidFill>
                  <a:schemeClr val="hlink"/>
                </a:solidFill>
                <a:highlight>
                  <a:srgbClr val="FFFFFF"/>
                </a:highlight>
                <a:hlinkClick r:id="rId3"/>
              </a:rPr>
              <a:t>two different versions</a:t>
            </a:r>
            <a:r>
              <a:rPr lang="en" sz="2000">
                <a:solidFill>
                  <a:schemeClr val="dk1"/>
                </a:solidFill>
                <a:highlight>
                  <a:srgbClr val="FFFFFF"/>
                </a:highlight>
              </a:rPr>
              <a:t>:</a:t>
            </a:r>
            <a:endParaRPr sz="2000">
              <a:solidFill>
                <a:schemeClr val="dk1"/>
              </a:solidFill>
              <a:highlight>
                <a:srgbClr val="FFFFFF"/>
              </a:highlight>
            </a:endParaRPr>
          </a:p>
          <a:p>
            <a:pPr indent="-355600" lvl="0" marL="457200" marR="0" rtl="0" algn="l">
              <a:lnSpc>
                <a:spcPct val="115000"/>
              </a:lnSpc>
              <a:spcBef>
                <a:spcPts val="0"/>
              </a:spcBef>
              <a:spcAft>
                <a:spcPts val="0"/>
              </a:spcAft>
              <a:buClr>
                <a:schemeClr val="dk1"/>
              </a:buClr>
              <a:buSzPts val="2000"/>
              <a:buChar char="●"/>
            </a:pPr>
            <a:r>
              <a:rPr lang="en" sz="2000">
                <a:solidFill>
                  <a:schemeClr val="dk1"/>
                </a:solidFill>
                <a:highlight>
                  <a:srgbClr val="FFFFFF"/>
                </a:highlight>
              </a:rPr>
              <a:t>Academic-Focused Named Communities</a:t>
            </a:r>
            <a:endParaRPr sz="2000">
              <a:solidFill>
                <a:schemeClr val="dk1"/>
              </a:solidFill>
              <a:highlight>
                <a:srgbClr val="FFFFFF"/>
              </a:highlight>
            </a:endParaRPr>
          </a:p>
          <a:p>
            <a:pPr indent="-355600" lvl="0" marL="457200" marR="0" rtl="0" algn="l">
              <a:lnSpc>
                <a:spcPct val="115000"/>
              </a:lnSpc>
              <a:spcBef>
                <a:spcPts val="0"/>
              </a:spcBef>
              <a:spcAft>
                <a:spcPts val="0"/>
              </a:spcAft>
              <a:buClr>
                <a:schemeClr val="dk1"/>
              </a:buClr>
              <a:buSzPts val="2000"/>
              <a:buChar char="●"/>
            </a:pPr>
            <a:r>
              <a:rPr lang="en" sz="2000">
                <a:solidFill>
                  <a:schemeClr val="dk1"/>
                </a:solidFill>
                <a:highlight>
                  <a:srgbClr val="FFFFFF"/>
                </a:highlight>
              </a:rPr>
              <a:t>Career-Focused Named Communities</a:t>
            </a:r>
            <a:endParaRPr sz="1300">
              <a:solidFill>
                <a:schemeClr val="dk1"/>
              </a:solidFill>
            </a:endParaRPr>
          </a:p>
          <a:p>
            <a:pPr indent="0" lvl="0" marL="0" rtl="0" algn="l">
              <a:spcBef>
                <a:spcPts val="0"/>
              </a:spcBef>
              <a:spcAft>
                <a:spcPts val="0"/>
              </a:spcAft>
              <a:buNone/>
            </a:pPr>
            <a:r>
              <a:t/>
            </a:r>
            <a:endParaRPr sz="2000">
              <a:solidFill>
                <a:schemeClr val="dk1"/>
              </a:solidFill>
              <a:highlight>
                <a:srgbClr val="FFFFFF"/>
              </a:highlight>
            </a:endParaRPr>
          </a:p>
          <a:p>
            <a:pPr indent="457200" lvl="0" marL="2286000" rtl="0" algn="l">
              <a:spcBef>
                <a:spcPts val="0"/>
              </a:spcBef>
              <a:spcAft>
                <a:spcPts val="0"/>
              </a:spcAft>
              <a:buNone/>
            </a:pPr>
            <a:r>
              <a:rPr i="1" lang="en" sz="2000">
                <a:solidFill>
                  <a:srgbClr val="000000"/>
                </a:solidFill>
                <a:highlight>
                  <a:srgbClr val="FFFFFF"/>
                </a:highlight>
              </a:rPr>
              <a:t>We will get student input in October on these!</a:t>
            </a:r>
            <a:endParaRPr i="1" sz="2000">
              <a:solidFill>
                <a:srgbClr val="000000"/>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type="title"/>
          </p:nvPr>
        </p:nvSpPr>
        <p:spPr>
          <a:xfrm>
            <a:off x="311700" y="499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Next steps that still need to happen….</a:t>
            </a:r>
            <a:endParaRPr b="1"/>
          </a:p>
        </p:txBody>
      </p:sp>
      <p:sp>
        <p:nvSpPr>
          <p:cNvPr id="190" name="Google Shape;190;p31"/>
          <p:cNvSpPr txBox="1"/>
          <p:nvPr>
            <p:ph idx="1" type="body"/>
          </p:nvPr>
        </p:nvSpPr>
        <p:spPr>
          <a:xfrm>
            <a:off x="429000" y="1174100"/>
            <a:ext cx="8163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highlight>
                  <a:srgbClr val="FFFFFF"/>
                </a:highlight>
              </a:rPr>
              <a:t>These communities need to be vetted by…</a:t>
            </a:r>
            <a:endParaRPr>
              <a:solidFill>
                <a:schemeClr val="dk1"/>
              </a:solidFill>
              <a:highlight>
                <a:srgbClr val="FFFFFF"/>
              </a:highlight>
            </a:endParaRPr>
          </a:p>
          <a:p>
            <a:pPr indent="-317500" lvl="1" marL="914400" rtl="0" algn="l">
              <a:spcBef>
                <a:spcPts val="0"/>
              </a:spcBef>
              <a:spcAft>
                <a:spcPts val="0"/>
              </a:spcAft>
              <a:buClr>
                <a:schemeClr val="dk1"/>
              </a:buClr>
              <a:buSzPts val="1400"/>
              <a:buChar char="○"/>
            </a:pPr>
            <a:r>
              <a:rPr lang="en">
                <a:solidFill>
                  <a:schemeClr val="dk1"/>
                </a:solidFill>
                <a:highlight>
                  <a:srgbClr val="FFFFFF"/>
                </a:highlight>
              </a:rPr>
              <a:t>STUDENTS </a:t>
            </a:r>
            <a:endParaRPr>
              <a:solidFill>
                <a:schemeClr val="dk1"/>
              </a:solidFill>
              <a:highlight>
                <a:srgbClr val="FFFFFF"/>
              </a:highlight>
            </a:endParaRPr>
          </a:p>
          <a:p>
            <a:pPr indent="-317500" lvl="1" marL="914400" rtl="0" algn="l">
              <a:spcBef>
                <a:spcPts val="0"/>
              </a:spcBef>
              <a:spcAft>
                <a:spcPts val="0"/>
              </a:spcAft>
              <a:buClr>
                <a:schemeClr val="dk1"/>
              </a:buClr>
              <a:buSzPts val="1400"/>
              <a:buChar char="○"/>
            </a:pPr>
            <a:r>
              <a:rPr lang="en">
                <a:solidFill>
                  <a:schemeClr val="dk1"/>
                </a:solidFill>
                <a:highlight>
                  <a:srgbClr val="FFFFFF"/>
                </a:highlight>
              </a:rPr>
              <a:t>Academic, </a:t>
            </a:r>
            <a:r>
              <a:rPr lang="en">
                <a:solidFill>
                  <a:schemeClr val="dk1"/>
                </a:solidFill>
                <a:highlight>
                  <a:srgbClr val="FFFFFF"/>
                </a:highlight>
              </a:rPr>
              <a:t>Classified</a:t>
            </a:r>
            <a:r>
              <a:rPr lang="en">
                <a:solidFill>
                  <a:schemeClr val="dk1"/>
                </a:solidFill>
                <a:highlight>
                  <a:srgbClr val="FFFFFF"/>
                </a:highlight>
              </a:rPr>
              <a:t> and Student Senates and College Council</a:t>
            </a:r>
            <a:endParaRPr>
              <a:solidFill>
                <a:schemeClr val="dk1"/>
              </a:solidFill>
              <a:highlight>
                <a:srgbClr val="FFFFFF"/>
              </a:highlight>
            </a:endParaRPr>
          </a:p>
          <a:p>
            <a:pPr indent="-317500" lvl="1" marL="914400" rtl="0" algn="l">
              <a:spcBef>
                <a:spcPts val="0"/>
              </a:spcBef>
              <a:spcAft>
                <a:spcPts val="0"/>
              </a:spcAft>
              <a:buClr>
                <a:schemeClr val="dk1"/>
              </a:buClr>
              <a:buSzPts val="1400"/>
              <a:buChar char="○"/>
            </a:pPr>
            <a:r>
              <a:rPr lang="en">
                <a:solidFill>
                  <a:schemeClr val="dk1"/>
                </a:solidFill>
                <a:highlight>
                  <a:srgbClr val="FFFFFF"/>
                </a:highlight>
              </a:rPr>
              <a:t>Academic Divisions</a:t>
            </a:r>
            <a:endParaRPr>
              <a:solidFill>
                <a:schemeClr val="dk1"/>
              </a:solidFill>
              <a:highlight>
                <a:srgbClr val="FFFFFF"/>
              </a:highlight>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rPr>
              <a:t>Determination of how communities will be used to organize our Program Maps</a:t>
            </a:r>
            <a:endParaRPr>
              <a:solidFill>
                <a:schemeClr val="dk1"/>
              </a:solidFill>
              <a:highlight>
                <a:srgbClr val="FFFFFF"/>
              </a:highlight>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rPr>
              <a:t>Development of Career Exploration resources for </a:t>
            </a:r>
            <a:r>
              <a:rPr lang="en">
                <a:solidFill>
                  <a:schemeClr val="dk1"/>
                </a:solidFill>
                <a:highlight>
                  <a:srgbClr val="FFFFFF"/>
                </a:highlight>
              </a:rPr>
              <a:t>independent exploration, </a:t>
            </a:r>
            <a:r>
              <a:rPr lang="en">
                <a:solidFill>
                  <a:schemeClr val="dk1"/>
                </a:solidFill>
                <a:highlight>
                  <a:srgbClr val="FFFFFF"/>
                </a:highlight>
              </a:rPr>
              <a:t>onboarding activities, and further </a:t>
            </a:r>
            <a:r>
              <a:rPr lang="en">
                <a:solidFill>
                  <a:schemeClr val="dk1"/>
                </a:solidFill>
                <a:highlight>
                  <a:schemeClr val="lt1"/>
                </a:highlight>
              </a:rPr>
              <a:t>exploration of careers, maximize transfer and employment connections</a:t>
            </a:r>
            <a:endParaRPr>
              <a:solidFill>
                <a:schemeClr val="dk1"/>
              </a:solidFill>
              <a:highlight>
                <a:srgbClr val="FFFFFF"/>
              </a:highlight>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rPr>
              <a:t>Consideration for how these communities will collaborate, collect data and provide intentional </a:t>
            </a:r>
            <a:r>
              <a:rPr lang="en">
                <a:solidFill>
                  <a:schemeClr val="dk1"/>
                </a:solidFill>
                <a:highlight>
                  <a:srgbClr val="FFFFFF"/>
                </a:highlight>
              </a:rPr>
              <a:t>targeted marketing &amp; inreach</a:t>
            </a:r>
            <a:endParaRPr>
              <a:solidFill>
                <a:schemeClr val="dk1"/>
              </a:solidFill>
              <a:highlight>
                <a:srgbClr val="FFFFFF"/>
              </a:highlight>
            </a:endParaRPr>
          </a:p>
          <a:p>
            <a:pPr indent="0" lvl="0" marL="0" rtl="0" algn="r">
              <a:spcBef>
                <a:spcPts val="0"/>
              </a:spcBef>
              <a:spcAft>
                <a:spcPts val="0"/>
              </a:spcAft>
              <a:buNone/>
            </a:pPr>
            <a:r>
              <a:rPr lang="en">
                <a:solidFill>
                  <a:srgbClr val="FF0000"/>
                </a:solidFill>
                <a:highlight>
                  <a:srgbClr val="FFFFFF"/>
                </a:highlight>
              </a:rPr>
              <a:t> </a:t>
            </a:r>
            <a:endParaRPr>
              <a:solidFill>
                <a:srgbClr val="FF0000"/>
              </a:solidFill>
              <a:highlight>
                <a:srgbClr val="FFFFFF"/>
              </a:highlight>
            </a:endParaRPr>
          </a:p>
          <a:p>
            <a:pPr indent="0" lvl="0" marL="0" rtl="0" algn="r">
              <a:spcBef>
                <a:spcPts val="0"/>
              </a:spcBef>
              <a:spcAft>
                <a:spcPts val="0"/>
              </a:spcAft>
              <a:buNone/>
            </a:pPr>
            <a:r>
              <a:rPr lang="en">
                <a:solidFill>
                  <a:srgbClr val="FF0000"/>
                </a:solidFill>
                <a:highlight>
                  <a:srgbClr val="FFFFFF"/>
                </a:highlight>
              </a:rPr>
              <a:t>Work on these next steps will be supported by the CA Demonstration Project.</a:t>
            </a:r>
            <a:endParaRPr>
              <a:solidFill>
                <a:schemeClr val="dk1"/>
              </a:solidFill>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311700" y="499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Guided Pathways is an “US” thing!</a:t>
            </a:r>
            <a:endParaRPr b="1"/>
          </a:p>
        </p:txBody>
      </p:sp>
      <p:sp>
        <p:nvSpPr>
          <p:cNvPr id="196" name="Google Shape;196;p32"/>
          <p:cNvSpPr txBox="1"/>
          <p:nvPr>
            <p:ph idx="1" type="body"/>
          </p:nvPr>
        </p:nvSpPr>
        <p:spPr>
          <a:xfrm>
            <a:off x="429000" y="1174100"/>
            <a:ext cx="8163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chemeClr val="lt1"/>
                </a:highlight>
              </a:rPr>
              <a:t>Join us Friday, October 30th 1 - 3pm to finalize this work!</a:t>
            </a:r>
            <a:endParaRPr b="1">
              <a:solidFill>
                <a:schemeClr val="dk1"/>
              </a:solidFill>
              <a:highlight>
                <a:schemeClr val="lt1"/>
              </a:highlight>
            </a:endParaRPr>
          </a:p>
          <a:p>
            <a:pPr indent="0" lvl="0" marL="0" rtl="0" algn="l">
              <a:spcBef>
                <a:spcPts val="0"/>
              </a:spcBef>
              <a:spcAft>
                <a:spcPts val="0"/>
              </a:spcAft>
              <a:buNone/>
            </a:pPr>
            <a:r>
              <a:t/>
            </a:r>
            <a:endParaRPr>
              <a:solidFill>
                <a:schemeClr val="dk1"/>
              </a:solidFill>
              <a:highlight>
                <a:srgbClr val="FFFFFF"/>
              </a:highlight>
            </a:endParaRPr>
          </a:p>
          <a:p>
            <a:pPr indent="0" lvl="0" marL="0" rtl="0" algn="l">
              <a:spcBef>
                <a:spcPts val="0"/>
              </a:spcBef>
              <a:spcAft>
                <a:spcPts val="0"/>
              </a:spcAft>
              <a:buNone/>
            </a:pPr>
            <a:r>
              <a:rPr lang="en">
                <a:solidFill>
                  <a:schemeClr val="dk1"/>
                </a:solidFill>
                <a:highlight>
                  <a:srgbClr val="FFFFFF"/>
                </a:highlight>
              </a:rPr>
              <a:t>We are all involved in ensuring </a:t>
            </a:r>
            <a:r>
              <a:rPr i="1" lang="en">
                <a:solidFill>
                  <a:schemeClr val="dk1"/>
                </a:solidFill>
                <a:highlight>
                  <a:srgbClr val="FFFFFF"/>
                </a:highlight>
              </a:rPr>
              <a:t>all</a:t>
            </a:r>
            <a:r>
              <a:rPr lang="en">
                <a:solidFill>
                  <a:schemeClr val="dk1"/>
                </a:solidFill>
                <a:highlight>
                  <a:srgbClr val="FFFFFF"/>
                </a:highlight>
              </a:rPr>
              <a:t> of our students are successful in achieving their academic and career goals.  Our students are counting on </a:t>
            </a:r>
            <a:r>
              <a:rPr i="1" lang="en">
                <a:solidFill>
                  <a:schemeClr val="dk1"/>
                </a:solidFill>
                <a:highlight>
                  <a:srgbClr val="FFFFFF"/>
                </a:highlight>
              </a:rPr>
              <a:t>us</a:t>
            </a:r>
            <a:r>
              <a:rPr lang="en">
                <a:solidFill>
                  <a:schemeClr val="dk1"/>
                </a:solidFill>
                <a:highlight>
                  <a:srgbClr val="FFFFFF"/>
                </a:highlight>
              </a:rPr>
              <a:t> to reduce the equity gap.</a:t>
            </a:r>
            <a:endParaRPr>
              <a:solidFill>
                <a:schemeClr val="dk1"/>
              </a:solidFill>
              <a:highlight>
                <a:srgbClr val="FFFFFF"/>
              </a:highlight>
            </a:endParaRPr>
          </a:p>
          <a:p>
            <a:pPr indent="0" lvl="0" marL="0" rtl="0" algn="l">
              <a:spcBef>
                <a:spcPts val="0"/>
              </a:spcBef>
              <a:spcAft>
                <a:spcPts val="0"/>
              </a:spcAft>
              <a:buNone/>
            </a:pPr>
            <a:r>
              <a:t/>
            </a:r>
            <a:endParaRPr>
              <a:solidFill>
                <a:schemeClr val="dk1"/>
              </a:solidFill>
              <a:highlight>
                <a:srgbClr val="FFFFFF"/>
              </a:highlight>
            </a:endParaRPr>
          </a:p>
          <a:p>
            <a:pPr indent="0" lvl="0" marL="0" rtl="0" algn="l">
              <a:spcBef>
                <a:spcPts val="0"/>
              </a:spcBef>
              <a:spcAft>
                <a:spcPts val="0"/>
              </a:spcAft>
              <a:buNone/>
            </a:pPr>
            <a:r>
              <a:rPr lang="en">
                <a:solidFill>
                  <a:schemeClr val="dk1"/>
                </a:solidFill>
                <a:highlight>
                  <a:srgbClr val="FFFFFF"/>
                </a:highlight>
              </a:rPr>
              <a:t>Do you have a SUGGESTION for us about something that can make a real difference for our students?  Please share using our digital suggestion box!</a:t>
            </a:r>
            <a:endParaRPr>
              <a:solidFill>
                <a:schemeClr val="dk1"/>
              </a:solidFill>
              <a:highlight>
                <a:srgbClr val="FFFFFF"/>
              </a:highlight>
            </a:endParaRPr>
          </a:p>
          <a:p>
            <a:pPr indent="0" lvl="0" marL="0" rtl="0" algn="l">
              <a:spcBef>
                <a:spcPts val="0"/>
              </a:spcBef>
              <a:spcAft>
                <a:spcPts val="0"/>
              </a:spcAft>
              <a:buNone/>
            </a:pPr>
            <a:r>
              <a:t/>
            </a:r>
            <a:endParaRPr>
              <a:solidFill>
                <a:schemeClr val="dk1"/>
              </a:solidFill>
              <a:highlight>
                <a:srgbClr val="FFFFFF"/>
              </a:highlight>
            </a:endParaRPr>
          </a:p>
          <a:p>
            <a:pPr indent="0" lvl="0" marL="0" rtl="0" algn="l">
              <a:spcBef>
                <a:spcPts val="0"/>
              </a:spcBef>
              <a:spcAft>
                <a:spcPts val="0"/>
              </a:spcAft>
              <a:buNone/>
            </a:pPr>
            <a:r>
              <a:rPr lang="en">
                <a:solidFill>
                  <a:schemeClr val="dk1"/>
                </a:solidFill>
                <a:highlight>
                  <a:srgbClr val="FFFFFF"/>
                </a:highlight>
              </a:rPr>
              <a:t>Visit </a:t>
            </a:r>
            <a:r>
              <a:rPr lang="en" u="sng">
                <a:solidFill>
                  <a:schemeClr val="hlink"/>
                </a:solidFill>
                <a:highlight>
                  <a:srgbClr val="FFFFFF"/>
                </a:highlight>
                <a:hlinkClick r:id="rId3"/>
              </a:rPr>
              <a:t>www.laspositascollege.edu/gp</a:t>
            </a:r>
            <a:r>
              <a:rPr lang="en">
                <a:solidFill>
                  <a:schemeClr val="dk1"/>
                </a:solidFill>
                <a:highlight>
                  <a:srgbClr val="FFFFFF"/>
                </a:highlight>
              </a:rPr>
              <a:t>  and Projects 2020/2021 </a:t>
            </a:r>
            <a:endParaRPr>
              <a:solidFill>
                <a:schemeClr val="dk1"/>
              </a:solidFill>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ph idx="1" type="subTitle"/>
          </p:nvPr>
        </p:nvSpPr>
        <p:spPr>
          <a:xfrm>
            <a:off x="304650" y="3996900"/>
            <a:ext cx="8534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Please fill out this FLEX Survey: </a:t>
            </a:r>
            <a:r>
              <a:rPr lang="en" sz="2700" u="sng">
                <a:solidFill>
                  <a:schemeClr val="hlink"/>
                </a:solidFill>
                <a:highlight>
                  <a:srgbClr val="FFFFFF"/>
                </a:highlight>
                <a:latin typeface="Calibri"/>
                <a:ea typeface="Calibri"/>
                <a:cs typeface="Calibri"/>
                <a:sym typeface="Calibri"/>
                <a:hlinkClick r:id="rId3"/>
              </a:rPr>
              <a:t>https://forms.gle/XBCD6uo3QEDu3GQ48</a:t>
            </a:r>
            <a:endParaRPr sz="4300"/>
          </a:p>
        </p:txBody>
      </p:sp>
      <p:pic>
        <p:nvPicPr>
          <p:cNvPr id="202" name="Google Shape;202;p33"/>
          <p:cNvPicPr preferRelativeResize="0"/>
          <p:nvPr/>
        </p:nvPicPr>
        <p:blipFill>
          <a:blip r:embed="rId4">
            <a:alphaModFix/>
          </a:blip>
          <a:stretch>
            <a:fillRect/>
          </a:stretch>
        </p:blipFill>
        <p:spPr>
          <a:xfrm>
            <a:off x="247075" y="470000"/>
            <a:ext cx="4814445" cy="3182777"/>
          </a:xfrm>
          <a:prstGeom prst="rect">
            <a:avLst/>
          </a:prstGeom>
          <a:noFill/>
          <a:ln>
            <a:noFill/>
          </a:ln>
        </p:spPr>
      </p:pic>
      <p:sp>
        <p:nvSpPr>
          <p:cNvPr id="203" name="Google Shape;203;p33"/>
          <p:cNvSpPr txBox="1"/>
          <p:nvPr>
            <p:ph type="ctrTitle"/>
          </p:nvPr>
        </p:nvSpPr>
        <p:spPr>
          <a:xfrm>
            <a:off x="5278500" y="1283325"/>
            <a:ext cx="3865500" cy="219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700"/>
              <a:t>Guided Pathways</a:t>
            </a:r>
            <a:endParaRPr b="1"/>
          </a:p>
          <a:p>
            <a:pPr indent="0" lvl="0" marL="0" rtl="0" algn="ctr">
              <a:spcBef>
                <a:spcPts val="0"/>
              </a:spcBef>
              <a:spcAft>
                <a:spcPts val="0"/>
              </a:spcAft>
              <a:buNone/>
            </a:pPr>
            <a:r>
              <a:rPr b="1" lang="en" sz="2700"/>
              <a:t>FLEX DAY </a:t>
            </a:r>
            <a:endParaRPr b="1" sz="2700"/>
          </a:p>
          <a:p>
            <a:pPr indent="0" lvl="0" marL="0" rtl="0" algn="ctr">
              <a:spcBef>
                <a:spcPts val="0"/>
              </a:spcBef>
              <a:spcAft>
                <a:spcPts val="0"/>
              </a:spcAft>
              <a:buNone/>
            </a:pPr>
            <a:r>
              <a:rPr lang="en" sz="2500"/>
              <a:t>October 20, 2020 </a:t>
            </a:r>
            <a:endParaRPr sz="2500"/>
          </a:p>
          <a:p>
            <a:pPr indent="0" lvl="0" marL="0" rtl="0" algn="ctr">
              <a:spcBef>
                <a:spcPts val="0"/>
              </a:spcBef>
              <a:spcAft>
                <a:spcPts val="0"/>
              </a:spcAft>
              <a:buNone/>
            </a:pPr>
            <a:r>
              <a:t/>
            </a:r>
            <a:endParaRPr sz="600">
              <a:solidFill>
                <a:schemeClr val="dk2"/>
              </a:solidFill>
            </a:endParaRPr>
          </a:p>
          <a:p>
            <a:pPr indent="0" lvl="0" marL="0" rtl="0" algn="ctr">
              <a:spcBef>
                <a:spcPts val="0"/>
              </a:spcBef>
              <a:spcAft>
                <a:spcPts val="0"/>
              </a:spcAft>
              <a:buNone/>
            </a:pPr>
            <a:r>
              <a:t/>
            </a:r>
            <a:endParaRPr sz="600">
              <a:solidFill>
                <a:schemeClr val="dk2"/>
              </a:solidFill>
            </a:endParaRPr>
          </a:p>
          <a:p>
            <a:pPr indent="0" lvl="0" marL="0" marR="0" rtl="0" algn="ctr">
              <a:lnSpc>
                <a:spcPct val="100000"/>
              </a:lnSpc>
              <a:spcBef>
                <a:spcPts val="0"/>
              </a:spcBef>
              <a:spcAft>
                <a:spcPts val="0"/>
              </a:spcAft>
              <a:buNone/>
            </a:pPr>
            <a:r>
              <a:rPr lang="en" sz="2500"/>
              <a:t>THANK YOU for being here as we work to improve our student experience!</a:t>
            </a:r>
            <a:endParaRPr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ctrTitle"/>
          </p:nvPr>
        </p:nvSpPr>
        <p:spPr>
          <a:xfrm>
            <a:off x="4011575" y="462000"/>
            <a:ext cx="4734000" cy="182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Norms for our work together</a:t>
            </a:r>
            <a:endParaRPr sz="5000"/>
          </a:p>
          <a:p>
            <a:pPr indent="0" lvl="0" marL="0" rtl="0" algn="ctr">
              <a:spcBef>
                <a:spcPts val="0"/>
              </a:spcBef>
              <a:spcAft>
                <a:spcPts val="0"/>
              </a:spcAft>
              <a:buNone/>
            </a:pPr>
            <a:r>
              <a:t/>
            </a:r>
            <a:endParaRPr sz="2800"/>
          </a:p>
          <a:p>
            <a:pPr indent="0" lvl="0" marL="0" rtl="0" algn="ctr">
              <a:spcBef>
                <a:spcPts val="0"/>
              </a:spcBef>
              <a:spcAft>
                <a:spcPts val="0"/>
              </a:spcAft>
              <a:buNone/>
            </a:pPr>
            <a:r>
              <a:t/>
            </a:r>
            <a:endParaRPr sz="2500"/>
          </a:p>
        </p:txBody>
      </p:sp>
      <p:sp>
        <p:nvSpPr>
          <p:cNvPr id="76" name="Google Shape;76;p16"/>
          <p:cNvSpPr txBox="1"/>
          <p:nvPr>
            <p:ph idx="1" type="subTitle"/>
          </p:nvPr>
        </p:nvSpPr>
        <p:spPr>
          <a:xfrm>
            <a:off x="264350" y="2507925"/>
            <a:ext cx="4051500" cy="2140200"/>
          </a:xfrm>
          <a:prstGeom prst="rect">
            <a:avLst/>
          </a:prstGeom>
        </p:spPr>
        <p:txBody>
          <a:bodyPr anchorCtr="0" anchor="t" bIns="91425" lIns="91425" spcFirstLastPara="1" rIns="91425" wrap="square" tIns="91425">
            <a:noAutofit/>
          </a:bodyPr>
          <a:lstStyle/>
          <a:p>
            <a:pPr indent="-393700" lvl="0" marL="457200" rtl="0" algn="l">
              <a:lnSpc>
                <a:spcPct val="85454"/>
              </a:lnSpc>
              <a:spcBef>
                <a:spcPts val="1200"/>
              </a:spcBef>
              <a:spcAft>
                <a:spcPts val="0"/>
              </a:spcAft>
              <a:buClr>
                <a:schemeClr val="dk1"/>
              </a:buClr>
              <a:buSzPts val="2600"/>
              <a:buChar char="●"/>
            </a:pPr>
            <a:r>
              <a:rPr lang="en" sz="2600">
                <a:solidFill>
                  <a:schemeClr val="dk1"/>
                </a:solidFill>
              </a:rPr>
              <a:t>Start and end on time	</a:t>
            </a:r>
            <a:endParaRPr sz="2600">
              <a:solidFill>
                <a:schemeClr val="dk1"/>
              </a:solidFill>
            </a:endParaRPr>
          </a:p>
          <a:p>
            <a:pPr indent="-393700" lvl="0" marL="457200" rtl="0" algn="l">
              <a:lnSpc>
                <a:spcPct val="85454"/>
              </a:lnSpc>
              <a:spcBef>
                <a:spcPts val="0"/>
              </a:spcBef>
              <a:spcAft>
                <a:spcPts val="0"/>
              </a:spcAft>
              <a:buClr>
                <a:schemeClr val="dk1"/>
              </a:buClr>
              <a:buSzPts val="2600"/>
              <a:buChar char="●"/>
            </a:pPr>
            <a:r>
              <a:rPr lang="en" sz="2600">
                <a:solidFill>
                  <a:schemeClr val="dk1"/>
                </a:solidFill>
              </a:rPr>
              <a:t>Be present</a:t>
            </a:r>
            <a:endParaRPr sz="2600">
              <a:solidFill>
                <a:schemeClr val="dk1"/>
              </a:solidFill>
            </a:endParaRPr>
          </a:p>
          <a:p>
            <a:pPr indent="-393700" lvl="0" marL="457200" rtl="0" algn="l">
              <a:lnSpc>
                <a:spcPct val="85454"/>
              </a:lnSpc>
              <a:spcBef>
                <a:spcPts val="0"/>
              </a:spcBef>
              <a:spcAft>
                <a:spcPts val="0"/>
              </a:spcAft>
              <a:buClr>
                <a:schemeClr val="dk1"/>
              </a:buClr>
              <a:buSzPts val="2600"/>
              <a:buChar char="●"/>
            </a:pPr>
            <a:r>
              <a:rPr lang="en" sz="2600">
                <a:solidFill>
                  <a:schemeClr val="dk1"/>
                </a:solidFill>
              </a:rPr>
              <a:t>Clear agenda</a:t>
            </a:r>
            <a:endParaRPr sz="2600">
              <a:solidFill>
                <a:schemeClr val="dk1"/>
              </a:solidFill>
            </a:endParaRPr>
          </a:p>
          <a:p>
            <a:pPr indent="-393700" lvl="0" marL="457200" rtl="0" algn="l">
              <a:lnSpc>
                <a:spcPct val="85454"/>
              </a:lnSpc>
              <a:spcBef>
                <a:spcPts val="0"/>
              </a:spcBef>
              <a:spcAft>
                <a:spcPts val="0"/>
              </a:spcAft>
              <a:buClr>
                <a:schemeClr val="dk1"/>
              </a:buClr>
              <a:buSzPts val="2600"/>
              <a:buChar char="●"/>
            </a:pPr>
            <a:r>
              <a:rPr lang="en" sz="2600">
                <a:solidFill>
                  <a:schemeClr val="dk1"/>
                </a:solidFill>
              </a:rPr>
              <a:t>Allow flexibility</a:t>
            </a:r>
            <a:endParaRPr sz="2600">
              <a:solidFill>
                <a:schemeClr val="dk1"/>
              </a:solidFill>
            </a:endParaRPr>
          </a:p>
          <a:p>
            <a:pPr indent="0" lvl="0" marL="0" rtl="0" algn="ctr">
              <a:spcBef>
                <a:spcPts val="1200"/>
              </a:spcBef>
              <a:spcAft>
                <a:spcPts val="0"/>
              </a:spcAft>
              <a:buNone/>
            </a:pPr>
            <a:r>
              <a:t/>
            </a:r>
            <a:endParaRPr/>
          </a:p>
        </p:txBody>
      </p:sp>
      <p:pic>
        <p:nvPicPr>
          <p:cNvPr id="77" name="Google Shape;77;p16"/>
          <p:cNvPicPr preferRelativeResize="0"/>
          <p:nvPr/>
        </p:nvPicPr>
        <p:blipFill>
          <a:blip r:embed="rId3">
            <a:alphaModFix/>
          </a:blip>
          <a:stretch>
            <a:fillRect/>
          </a:stretch>
        </p:blipFill>
        <p:spPr>
          <a:xfrm>
            <a:off x="436100" y="172825"/>
            <a:ext cx="3409746" cy="2254148"/>
          </a:xfrm>
          <a:prstGeom prst="rect">
            <a:avLst/>
          </a:prstGeom>
          <a:noFill/>
          <a:ln>
            <a:noFill/>
          </a:ln>
        </p:spPr>
      </p:pic>
      <p:sp>
        <p:nvSpPr>
          <p:cNvPr id="78" name="Google Shape;78;p16"/>
          <p:cNvSpPr txBox="1"/>
          <p:nvPr/>
        </p:nvSpPr>
        <p:spPr>
          <a:xfrm>
            <a:off x="4083650" y="2571750"/>
            <a:ext cx="4942200" cy="2462100"/>
          </a:xfrm>
          <a:prstGeom prst="rect">
            <a:avLst/>
          </a:prstGeom>
          <a:noFill/>
          <a:ln>
            <a:noFill/>
          </a:ln>
        </p:spPr>
        <p:txBody>
          <a:bodyPr anchorCtr="0" anchor="t" bIns="91425" lIns="91425" spcFirstLastPara="1" rIns="91425" wrap="square" tIns="91425">
            <a:noAutofit/>
          </a:bodyPr>
          <a:lstStyle/>
          <a:p>
            <a:pPr indent="-393700" lvl="0" marL="457200" rtl="0" algn="l">
              <a:lnSpc>
                <a:spcPct val="115000"/>
              </a:lnSpc>
              <a:spcBef>
                <a:spcPts val="200"/>
              </a:spcBef>
              <a:spcAft>
                <a:spcPts val="0"/>
              </a:spcAft>
              <a:buClr>
                <a:schemeClr val="dk1"/>
              </a:buClr>
              <a:buSzPts val="2600"/>
              <a:buChar char="●"/>
            </a:pPr>
            <a:r>
              <a:rPr lang="en" sz="2600">
                <a:solidFill>
                  <a:schemeClr val="dk1"/>
                </a:solidFill>
              </a:rPr>
              <a:t>Honor all voices</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 sz="2600">
                <a:solidFill>
                  <a:schemeClr val="dk1"/>
                </a:solidFill>
              </a:rPr>
              <a:t>Assume good intentions</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 sz="2600">
                <a:solidFill>
                  <a:schemeClr val="dk1"/>
                </a:solidFill>
              </a:rPr>
              <a:t>Safe space</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 sz="2600">
                <a:solidFill>
                  <a:schemeClr val="dk1"/>
                </a:solidFill>
              </a:rPr>
              <a:t>Collaborative decision-making</a:t>
            </a:r>
            <a:endParaRPr sz="2600">
              <a:solidFill>
                <a:schemeClr val="dk1"/>
              </a:solidFill>
            </a:endParaRPr>
          </a:p>
          <a:p>
            <a:pPr indent="0" lvl="0" marL="0" rtl="0" algn="ctr">
              <a:spcBef>
                <a:spcPts val="0"/>
              </a:spcBef>
              <a:spcAft>
                <a:spcPts val="0"/>
              </a:spcAft>
              <a:buNone/>
            </a:pPr>
            <a:r>
              <a:t/>
            </a:r>
            <a:endParaRPr sz="28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nvSpPr>
        <p:spPr>
          <a:xfrm>
            <a:off x="517300" y="4066300"/>
            <a:ext cx="7260300" cy="80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800"/>
              </a:spcBef>
              <a:spcAft>
                <a:spcPts val="0"/>
              </a:spcAft>
              <a:buNone/>
            </a:pPr>
            <a:r>
              <a:rPr lang="en" sz="1800"/>
              <a:t>This is groups our programs based on curriculum overlaps, not common career goals.    Here is a link to the </a:t>
            </a:r>
            <a:r>
              <a:rPr lang="en" sz="1800" u="sng">
                <a:solidFill>
                  <a:schemeClr val="hlink"/>
                </a:solidFill>
                <a:hlinkClick r:id="rId3"/>
              </a:rPr>
              <a:t>Report Summary</a:t>
            </a:r>
            <a:r>
              <a:rPr lang="en" sz="1800"/>
              <a:t>.</a:t>
            </a:r>
            <a:endParaRPr sz="1800"/>
          </a:p>
          <a:p>
            <a:pPr indent="0" lvl="0" marL="0" rtl="0" algn="l">
              <a:lnSpc>
                <a:spcPct val="115000"/>
              </a:lnSpc>
              <a:spcBef>
                <a:spcPts val="800"/>
              </a:spcBef>
              <a:spcAft>
                <a:spcPts val="0"/>
              </a:spcAft>
              <a:buNone/>
            </a:pPr>
            <a:r>
              <a:t/>
            </a:r>
            <a:endParaRPr sz="1800"/>
          </a:p>
        </p:txBody>
      </p:sp>
      <p:sp>
        <p:nvSpPr>
          <p:cNvPr id="209" name="Google Shape;209;p34"/>
          <p:cNvSpPr txBox="1"/>
          <p:nvPr>
            <p:ph type="title"/>
          </p:nvPr>
        </p:nvSpPr>
        <p:spPr>
          <a:xfrm>
            <a:off x="311700" y="202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300"/>
              <a:t>RP Group’s LPC meta-major report</a:t>
            </a:r>
            <a:r>
              <a:rPr b="1" lang="en" sz="3300"/>
              <a:t> </a:t>
            </a:r>
            <a:endParaRPr b="1" sz="3300"/>
          </a:p>
          <a:p>
            <a:pPr indent="0" lvl="0" marL="0" rtl="0" algn="l">
              <a:spcBef>
                <a:spcPts val="0"/>
              </a:spcBef>
              <a:spcAft>
                <a:spcPts val="0"/>
              </a:spcAft>
              <a:buNone/>
            </a:pPr>
            <a:r>
              <a:t/>
            </a:r>
            <a:endParaRPr b="1" sz="3300"/>
          </a:p>
        </p:txBody>
      </p:sp>
      <p:pic>
        <p:nvPicPr>
          <p:cNvPr id="210" name="Google Shape;210;p34"/>
          <p:cNvPicPr preferRelativeResize="0"/>
          <p:nvPr/>
        </p:nvPicPr>
        <p:blipFill>
          <a:blip r:embed="rId4">
            <a:alphaModFix/>
          </a:blip>
          <a:stretch>
            <a:fillRect/>
          </a:stretch>
        </p:blipFill>
        <p:spPr>
          <a:xfrm>
            <a:off x="517300" y="869525"/>
            <a:ext cx="7453501" cy="340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2863375" y="269175"/>
            <a:ext cx="6201300" cy="180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t>Fall FLEX Day</a:t>
            </a:r>
            <a:endParaRPr b="1" sz="3000"/>
          </a:p>
          <a:p>
            <a:pPr indent="0" lvl="0" marL="0" rtl="0" algn="l">
              <a:lnSpc>
                <a:spcPct val="115000"/>
              </a:lnSpc>
              <a:spcBef>
                <a:spcPts val="0"/>
              </a:spcBef>
              <a:spcAft>
                <a:spcPts val="0"/>
              </a:spcAft>
              <a:buClr>
                <a:schemeClr val="dk1"/>
              </a:buClr>
              <a:buSzPts val="1100"/>
              <a:buFont typeface="Arial"/>
              <a:buNone/>
            </a:pPr>
            <a:r>
              <a:rPr b="1" lang="en" sz="3000"/>
              <a:t>Career &amp; Academic Communities</a:t>
            </a:r>
            <a:endParaRPr b="1" sz="2900"/>
          </a:p>
          <a:p>
            <a:pPr indent="0" lvl="0" marL="0" rtl="0" algn="l">
              <a:spcBef>
                <a:spcPts val="0"/>
              </a:spcBef>
              <a:spcAft>
                <a:spcPts val="0"/>
              </a:spcAft>
              <a:buNone/>
            </a:pPr>
            <a:r>
              <a:t/>
            </a:r>
            <a:endParaRPr b="1" sz="3300"/>
          </a:p>
        </p:txBody>
      </p:sp>
      <p:sp>
        <p:nvSpPr>
          <p:cNvPr id="84" name="Google Shape;84;p17"/>
          <p:cNvSpPr txBox="1"/>
          <p:nvPr>
            <p:ph idx="1" type="body"/>
          </p:nvPr>
        </p:nvSpPr>
        <p:spPr>
          <a:xfrm>
            <a:off x="257500" y="1977075"/>
            <a:ext cx="8757600" cy="30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700">
                <a:solidFill>
                  <a:schemeClr val="dk1"/>
                </a:solidFill>
              </a:rPr>
              <a:t>Why Communities?</a:t>
            </a:r>
            <a:endParaRPr b="1"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Students who apply to LPC choose an area of study based on their interests.</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Students early on explore related fields, careers, pathways, programs, courses. </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Instructional and counseling faculty, classified professionals, and peers work together to support students.</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Students receive targeted interventions along their journey, to help them meet academic and career preparedness milestones.  </a:t>
            </a:r>
            <a:endParaRPr sz="1700">
              <a:solidFill>
                <a:schemeClr val="dk1"/>
              </a:solidFill>
            </a:endParaRPr>
          </a:p>
          <a:p>
            <a:pPr indent="0" lvl="0" marL="0" rtl="0" algn="l">
              <a:spcBef>
                <a:spcPts val="0"/>
              </a:spcBef>
              <a:spcAft>
                <a:spcPts val="0"/>
              </a:spcAft>
              <a:buClr>
                <a:schemeClr val="dk1"/>
              </a:buClr>
              <a:buSzPts val="1100"/>
              <a:buFont typeface="Arial"/>
              <a:buNone/>
            </a:pPr>
            <a:r>
              <a:t/>
            </a:r>
            <a:endParaRPr sz="700">
              <a:solidFill>
                <a:schemeClr val="dk1"/>
              </a:solidFill>
            </a:endParaRPr>
          </a:p>
          <a:p>
            <a:pPr indent="0" lvl="0" marL="0" rtl="0" algn="l">
              <a:spcBef>
                <a:spcPts val="0"/>
              </a:spcBef>
              <a:spcAft>
                <a:spcPts val="0"/>
              </a:spcAft>
              <a:buNone/>
            </a:pPr>
            <a:r>
              <a:rPr lang="en" sz="1700">
                <a:solidFill>
                  <a:schemeClr val="dk1"/>
                </a:solidFill>
              </a:rPr>
              <a:t>Last year we collaboratively started working on </a:t>
            </a:r>
            <a:r>
              <a:rPr lang="en" sz="1700">
                <a:solidFill>
                  <a:schemeClr val="dk1"/>
                </a:solidFill>
              </a:rPr>
              <a:t>defining</a:t>
            </a:r>
            <a:r>
              <a:rPr lang="en" sz="1700">
                <a:solidFill>
                  <a:schemeClr val="dk1"/>
                </a:solidFill>
              </a:rPr>
              <a:t> our Career and Academic Communities.  Thank you for joining us today as we </a:t>
            </a:r>
            <a:r>
              <a:rPr b="1" lang="en" sz="1700">
                <a:solidFill>
                  <a:schemeClr val="dk1"/>
                </a:solidFill>
              </a:rPr>
              <a:t>finalize</a:t>
            </a:r>
            <a:r>
              <a:rPr lang="en" sz="1700">
                <a:solidFill>
                  <a:schemeClr val="dk1"/>
                </a:solidFill>
              </a:rPr>
              <a:t> </a:t>
            </a:r>
            <a:r>
              <a:rPr b="1" lang="en" sz="1700">
                <a:solidFill>
                  <a:schemeClr val="dk1"/>
                </a:solidFill>
              </a:rPr>
              <a:t>this work.</a:t>
            </a:r>
            <a:endParaRPr>
              <a:solidFill>
                <a:schemeClr val="dk1"/>
              </a:solidFill>
            </a:endParaRPr>
          </a:p>
        </p:txBody>
      </p:sp>
      <p:pic>
        <p:nvPicPr>
          <p:cNvPr id="85" name="Google Shape;85;p17"/>
          <p:cNvPicPr preferRelativeResize="0"/>
          <p:nvPr/>
        </p:nvPicPr>
        <p:blipFill>
          <a:blip r:embed="rId3">
            <a:alphaModFix/>
          </a:blip>
          <a:stretch>
            <a:fillRect/>
          </a:stretch>
        </p:blipFill>
        <p:spPr>
          <a:xfrm>
            <a:off x="137125" y="316300"/>
            <a:ext cx="2657274" cy="1568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74325"/>
            <a:ext cx="8520600" cy="1267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3300"/>
              <a:t>Las Positas College Students </a:t>
            </a:r>
            <a:br>
              <a:rPr b="1" lang="en" sz="3300"/>
            </a:br>
            <a:r>
              <a:rPr b="1" lang="en" sz="3300"/>
              <a:t>Need More Clarity</a:t>
            </a:r>
            <a:endParaRPr b="1" sz="3300"/>
          </a:p>
          <a:p>
            <a:pPr indent="0" lvl="0" marL="0" rtl="0" algn="l">
              <a:spcBef>
                <a:spcPts val="0"/>
              </a:spcBef>
              <a:spcAft>
                <a:spcPts val="0"/>
              </a:spcAft>
              <a:buNone/>
            </a:pPr>
            <a:r>
              <a:t/>
            </a:r>
            <a:endParaRPr b="1" sz="3300">
              <a:solidFill>
                <a:srgbClr val="000000"/>
              </a:solidFill>
            </a:endParaRPr>
          </a:p>
        </p:txBody>
      </p:sp>
      <p:sp>
        <p:nvSpPr>
          <p:cNvPr id="91" name="Google Shape;91;p18"/>
          <p:cNvSpPr txBox="1"/>
          <p:nvPr/>
        </p:nvSpPr>
        <p:spPr>
          <a:xfrm>
            <a:off x="76200" y="1295400"/>
            <a:ext cx="5410200" cy="32634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None/>
            </a:pPr>
            <a:r>
              <a:rPr lang="en" sz="2500">
                <a:solidFill>
                  <a:srgbClr val="000000"/>
                </a:solidFill>
                <a:latin typeface="Calibri"/>
                <a:ea typeface="Calibri"/>
                <a:cs typeface="Calibri"/>
                <a:sym typeface="Calibri"/>
              </a:rPr>
              <a:t>   </a:t>
            </a:r>
            <a:r>
              <a:rPr i="1" lang="en" sz="2500">
                <a:solidFill>
                  <a:srgbClr val="000000"/>
                </a:solidFill>
                <a:latin typeface="Calibri"/>
                <a:ea typeface="Calibri"/>
                <a:cs typeface="Calibri"/>
                <a:sym typeface="Calibri"/>
              </a:rPr>
              <a:t>It is clear to me what I am expected to learn, know, and be able to do in order to successfully complete:</a:t>
            </a:r>
            <a:endParaRPr sz="2500">
              <a:solidFill>
                <a:srgbClr val="000000"/>
              </a:solidFill>
              <a:latin typeface="Calibri"/>
              <a:ea typeface="Calibri"/>
              <a:cs typeface="Calibri"/>
              <a:sym typeface="Calibri"/>
            </a:endParaRPr>
          </a:p>
          <a:p>
            <a:pPr indent="-209550" lvl="1" marL="685800" rtl="0" algn="l">
              <a:lnSpc>
                <a:spcPct val="90000"/>
              </a:lnSpc>
              <a:spcBef>
                <a:spcPts val="500"/>
              </a:spcBef>
              <a:spcAft>
                <a:spcPts val="0"/>
              </a:spcAft>
              <a:buClr>
                <a:srgbClr val="000000"/>
              </a:buClr>
              <a:buSzPts val="2500"/>
              <a:buChar char="•"/>
            </a:pPr>
            <a:r>
              <a:rPr lang="en" sz="2500">
                <a:solidFill>
                  <a:srgbClr val="000000"/>
                </a:solidFill>
                <a:latin typeface="Calibri"/>
                <a:ea typeface="Calibri"/>
                <a:cs typeface="Calibri"/>
                <a:sym typeface="Calibri"/>
              </a:rPr>
              <a:t>My courses			      83%</a:t>
            </a:r>
            <a:endParaRPr sz="2100">
              <a:solidFill>
                <a:srgbClr val="000000"/>
              </a:solidFill>
              <a:latin typeface="Calibri"/>
              <a:ea typeface="Calibri"/>
              <a:cs typeface="Calibri"/>
              <a:sym typeface="Calibri"/>
            </a:endParaRPr>
          </a:p>
          <a:p>
            <a:pPr indent="-209550" lvl="1" marL="685800" rtl="0" algn="l">
              <a:lnSpc>
                <a:spcPct val="90000"/>
              </a:lnSpc>
              <a:spcBef>
                <a:spcPts val="500"/>
              </a:spcBef>
              <a:spcAft>
                <a:spcPts val="0"/>
              </a:spcAft>
              <a:buClr>
                <a:srgbClr val="000000"/>
              </a:buClr>
              <a:buSzPts val="2500"/>
              <a:buChar char="•"/>
            </a:pPr>
            <a:r>
              <a:rPr lang="en" sz="2500">
                <a:solidFill>
                  <a:srgbClr val="000000"/>
                </a:solidFill>
                <a:latin typeface="Calibri"/>
                <a:ea typeface="Calibri"/>
                <a:cs typeface="Calibri"/>
                <a:sym typeface="Calibri"/>
              </a:rPr>
              <a:t>My major/program		64%</a:t>
            </a:r>
            <a:endParaRPr sz="2100">
              <a:solidFill>
                <a:srgbClr val="000000"/>
              </a:solidFill>
              <a:latin typeface="Calibri"/>
              <a:ea typeface="Calibri"/>
              <a:cs typeface="Calibri"/>
              <a:sym typeface="Calibri"/>
            </a:endParaRPr>
          </a:p>
          <a:p>
            <a:pPr indent="-209550" lvl="1" marL="685800" rtl="0" algn="l">
              <a:lnSpc>
                <a:spcPct val="90000"/>
              </a:lnSpc>
              <a:spcBef>
                <a:spcPts val="500"/>
              </a:spcBef>
              <a:spcAft>
                <a:spcPts val="0"/>
              </a:spcAft>
              <a:buClr>
                <a:srgbClr val="000000"/>
              </a:buClr>
              <a:buSzPts val="2500"/>
              <a:buChar char="•"/>
            </a:pPr>
            <a:r>
              <a:rPr lang="en" sz="2500">
                <a:solidFill>
                  <a:srgbClr val="000000"/>
                </a:solidFill>
                <a:latin typeface="Calibri"/>
                <a:ea typeface="Calibri"/>
                <a:cs typeface="Calibri"/>
                <a:sym typeface="Calibri"/>
              </a:rPr>
              <a:t>My degree/certificate	62%</a:t>
            </a:r>
            <a:endParaRPr sz="2100">
              <a:solidFill>
                <a:srgbClr val="000000"/>
              </a:solidFill>
              <a:latin typeface="Calibri"/>
              <a:ea typeface="Calibri"/>
              <a:cs typeface="Calibri"/>
              <a:sym typeface="Calibri"/>
            </a:endParaRPr>
          </a:p>
          <a:p>
            <a:pPr indent="-209550" lvl="1" marL="685800" rtl="0" algn="l">
              <a:lnSpc>
                <a:spcPct val="90000"/>
              </a:lnSpc>
              <a:spcBef>
                <a:spcPts val="500"/>
              </a:spcBef>
              <a:spcAft>
                <a:spcPts val="0"/>
              </a:spcAft>
              <a:buClr>
                <a:srgbClr val="000000"/>
              </a:buClr>
              <a:buSzPts val="2500"/>
              <a:buChar char="•"/>
            </a:pPr>
            <a:r>
              <a:rPr lang="en" sz="2500">
                <a:solidFill>
                  <a:srgbClr val="000000"/>
                </a:solidFill>
                <a:latin typeface="Calibri"/>
                <a:ea typeface="Calibri"/>
                <a:cs typeface="Calibri"/>
                <a:sym typeface="Calibri"/>
              </a:rPr>
              <a:t>My transfer education	57%</a:t>
            </a:r>
            <a:endParaRPr sz="2100">
              <a:solidFill>
                <a:srgbClr val="000000"/>
              </a:solidFill>
              <a:latin typeface="Calibri"/>
              <a:ea typeface="Calibri"/>
              <a:cs typeface="Calibri"/>
              <a:sym typeface="Calibri"/>
            </a:endParaRPr>
          </a:p>
        </p:txBody>
      </p:sp>
      <p:sp>
        <p:nvSpPr>
          <p:cNvPr id="92" name="Google Shape;92;p18"/>
          <p:cNvSpPr txBox="1"/>
          <p:nvPr/>
        </p:nvSpPr>
        <p:spPr>
          <a:xfrm>
            <a:off x="5410200" y="3185150"/>
            <a:ext cx="3733800" cy="117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rgbClr val="000000"/>
                </a:solidFill>
                <a:latin typeface="Calibri"/>
                <a:ea typeface="Calibri"/>
                <a:cs typeface="Calibri"/>
                <a:sym typeface="Calibri"/>
              </a:rPr>
              <a:t>About 40% of our students are not clear about what they need to do to complete their program of study</a:t>
            </a:r>
            <a:endParaRPr/>
          </a:p>
        </p:txBody>
      </p:sp>
      <p:pic>
        <p:nvPicPr>
          <p:cNvPr descr="budgeting_101_for_college_students.jpg" id="93" name="Google Shape;93;p18"/>
          <p:cNvPicPr preferRelativeResize="0"/>
          <p:nvPr/>
        </p:nvPicPr>
        <p:blipFill rotWithShape="1">
          <a:blip r:embed="rId3">
            <a:alphaModFix/>
          </a:blip>
          <a:srcRect b="0" l="0" r="0" t="0"/>
          <a:stretch/>
        </p:blipFill>
        <p:spPr>
          <a:xfrm>
            <a:off x="5608800" y="987124"/>
            <a:ext cx="3223500" cy="2147725"/>
          </a:xfrm>
          <a:prstGeom prst="rect">
            <a:avLst/>
          </a:prstGeom>
          <a:noFill/>
          <a:ln>
            <a:noFill/>
          </a:ln>
        </p:spPr>
      </p:pic>
      <p:sp>
        <p:nvSpPr>
          <p:cNvPr id="94" name="Google Shape;94;p18"/>
          <p:cNvSpPr/>
          <p:nvPr/>
        </p:nvSpPr>
        <p:spPr>
          <a:xfrm>
            <a:off x="4159050" y="4195311"/>
            <a:ext cx="978300" cy="363600"/>
          </a:xfrm>
          <a:prstGeom prst="rightArrow">
            <a:avLst>
              <a:gd fmla="val 50000" name="adj1"/>
              <a:gd fmla="val 50000" name="adj2"/>
            </a:avLst>
          </a:prstGeom>
          <a:gradFill>
            <a:gsLst>
              <a:gs pos="0">
                <a:srgbClr val="5F82CA"/>
              </a:gs>
              <a:gs pos="50000">
                <a:srgbClr val="3C70CA"/>
              </a:gs>
              <a:gs pos="100000">
                <a:srgbClr val="2E60B9"/>
              </a:gs>
            </a:gsLst>
            <a:lin ang="5400012" scaled="0"/>
          </a:gradFill>
          <a:ln cap="flat" cmpd="sng" w="9525">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5" name="Google Shape;95;p18"/>
          <p:cNvSpPr txBox="1"/>
          <p:nvPr/>
        </p:nvSpPr>
        <p:spPr>
          <a:xfrm>
            <a:off x="114300" y="4687721"/>
            <a:ext cx="5093100" cy="48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Las Positas College 2016 Student Satisfaction Survey</a:t>
            </a:r>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74325"/>
            <a:ext cx="8520600" cy="1267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3300"/>
              <a:t>Las Positas College 2016-17                      First-Time Associate Degree Completers</a:t>
            </a:r>
            <a:endParaRPr b="1" sz="3300">
              <a:solidFill>
                <a:srgbClr val="000000"/>
              </a:solidFill>
            </a:endParaRPr>
          </a:p>
        </p:txBody>
      </p:sp>
      <p:sp>
        <p:nvSpPr>
          <p:cNvPr id="101" name="Google Shape;101;p19"/>
          <p:cNvSpPr txBox="1"/>
          <p:nvPr/>
        </p:nvSpPr>
        <p:spPr>
          <a:xfrm>
            <a:off x="683842" y="1307100"/>
            <a:ext cx="7943100" cy="392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800">
                <a:solidFill>
                  <a:srgbClr val="000000"/>
                </a:solidFill>
                <a:latin typeface="Calibri"/>
                <a:ea typeface="Calibri"/>
                <a:cs typeface="Calibri"/>
                <a:sym typeface="Calibri"/>
              </a:rPr>
              <a:t>Average Unit Accumulation</a:t>
            </a:r>
            <a:endParaRPr/>
          </a:p>
        </p:txBody>
      </p:sp>
      <p:pic>
        <p:nvPicPr>
          <p:cNvPr id="102" name="Google Shape;102;p19"/>
          <p:cNvPicPr preferRelativeResize="0"/>
          <p:nvPr/>
        </p:nvPicPr>
        <p:blipFill>
          <a:blip r:embed="rId3">
            <a:alphaModFix/>
          </a:blip>
          <a:stretch>
            <a:fillRect/>
          </a:stretch>
        </p:blipFill>
        <p:spPr>
          <a:xfrm>
            <a:off x="1287775" y="1821175"/>
            <a:ext cx="6335602" cy="3322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74325"/>
            <a:ext cx="8520600" cy="126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300"/>
              <a:t>LPC students tend to fall into three categories...</a:t>
            </a:r>
            <a:endParaRPr b="1" sz="3300"/>
          </a:p>
        </p:txBody>
      </p:sp>
      <p:pic>
        <p:nvPicPr>
          <p:cNvPr id="108" name="Google Shape;108;p20"/>
          <p:cNvPicPr preferRelativeResize="0"/>
          <p:nvPr/>
        </p:nvPicPr>
        <p:blipFill>
          <a:blip r:embed="rId3">
            <a:alphaModFix/>
          </a:blip>
          <a:stretch>
            <a:fillRect/>
          </a:stretch>
        </p:blipFill>
        <p:spPr>
          <a:xfrm>
            <a:off x="152400" y="1170125"/>
            <a:ext cx="8878525" cy="3635775"/>
          </a:xfrm>
          <a:prstGeom prst="rect">
            <a:avLst/>
          </a:prstGeom>
          <a:noFill/>
          <a:ln>
            <a:noFill/>
          </a:ln>
        </p:spPr>
      </p:pic>
      <p:sp>
        <p:nvSpPr>
          <p:cNvPr id="109" name="Google Shape;109;p20"/>
          <p:cNvSpPr txBox="1"/>
          <p:nvPr/>
        </p:nvSpPr>
        <p:spPr>
          <a:xfrm>
            <a:off x="381000" y="4683625"/>
            <a:ext cx="6748500" cy="4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rPr>
              <a:t>with ~20% of new students undecided and ~65% of our Programs are CTE</a:t>
            </a:r>
            <a:endParaRPr b="1">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257500" y="177075"/>
            <a:ext cx="8757600" cy="80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3000"/>
              <a:t>Career and </a:t>
            </a:r>
            <a:r>
              <a:rPr b="1" lang="en" sz="3000"/>
              <a:t>Academic </a:t>
            </a:r>
            <a:r>
              <a:rPr b="1" lang="en" sz="3000"/>
              <a:t>Communities</a:t>
            </a:r>
            <a:endParaRPr b="1" sz="2900"/>
          </a:p>
          <a:p>
            <a:pPr indent="0" lvl="0" marL="0" rtl="0" algn="l">
              <a:spcBef>
                <a:spcPts val="0"/>
              </a:spcBef>
              <a:spcAft>
                <a:spcPts val="0"/>
              </a:spcAft>
              <a:buNone/>
            </a:pPr>
            <a:r>
              <a:t/>
            </a:r>
            <a:endParaRPr b="1" sz="3300"/>
          </a:p>
        </p:txBody>
      </p:sp>
      <p:sp>
        <p:nvSpPr>
          <p:cNvPr id="115" name="Google Shape;115;p21"/>
          <p:cNvSpPr txBox="1"/>
          <p:nvPr>
            <p:ph idx="1" type="body"/>
          </p:nvPr>
        </p:nvSpPr>
        <p:spPr>
          <a:xfrm>
            <a:off x="257500" y="1102800"/>
            <a:ext cx="8757600" cy="388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chemeClr val="dk1"/>
                </a:solidFill>
                <a:latin typeface="Calibri"/>
                <a:ea typeface="Calibri"/>
                <a:cs typeface="Calibri"/>
                <a:sym typeface="Calibri"/>
              </a:rPr>
              <a:t>Putting students first when defining communities:</a:t>
            </a:r>
            <a:endParaRPr b="1" sz="2700">
              <a:solidFill>
                <a:schemeClr val="dk1"/>
              </a:solidFill>
              <a:latin typeface="Calibri"/>
              <a:ea typeface="Calibri"/>
              <a:cs typeface="Calibri"/>
              <a:sym typeface="Calibri"/>
            </a:endParaRPr>
          </a:p>
          <a:p>
            <a:pPr indent="-400050" lvl="0" marL="457200" rtl="0" algn="l">
              <a:spcBef>
                <a:spcPts val="0"/>
              </a:spcBef>
              <a:spcAft>
                <a:spcPts val="0"/>
              </a:spcAft>
              <a:buClr>
                <a:schemeClr val="dk1"/>
              </a:buClr>
              <a:buSzPts val="2700"/>
              <a:buFont typeface="Calibri"/>
              <a:buChar char="●"/>
            </a:pPr>
            <a:r>
              <a:rPr lang="en" sz="2700">
                <a:solidFill>
                  <a:schemeClr val="dk1"/>
                </a:solidFill>
                <a:latin typeface="Calibri"/>
                <a:ea typeface="Calibri"/>
                <a:cs typeface="Calibri"/>
                <a:sym typeface="Calibri"/>
              </a:rPr>
              <a:t>Transfer may be the end of a pathway, but for many students, employment is the target. </a:t>
            </a:r>
            <a:endParaRPr i="1" sz="2700">
              <a:solidFill>
                <a:schemeClr val="dk1"/>
              </a:solidFill>
              <a:latin typeface="Calibri"/>
              <a:ea typeface="Calibri"/>
              <a:cs typeface="Calibri"/>
              <a:sym typeface="Calibri"/>
            </a:endParaRPr>
          </a:p>
          <a:p>
            <a:pPr indent="-400050" lvl="0" marL="457200" rtl="0" algn="l">
              <a:spcBef>
                <a:spcPts val="0"/>
              </a:spcBef>
              <a:spcAft>
                <a:spcPts val="0"/>
              </a:spcAft>
              <a:buClr>
                <a:schemeClr val="dk1"/>
              </a:buClr>
              <a:buSzPts val="2700"/>
              <a:buFont typeface="Calibri"/>
              <a:buChar char="●"/>
            </a:pPr>
            <a:r>
              <a:rPr lang="en" sz="2700">
                <a:solidFill>
                  <a:schemeClr val="dk1"/>
                </a:solidFill>
                <a:latin typeface="Calibri"/>
                <a:ea typeface="Calibri"/>
                <a:cs typeface="Calibri"/>
                <a:sym typeface="Calibri"/>
              </a:rPr>
              <a:t>Organizations of communities can provide opportunities for exploration of careers, maximize transfer and employment connections, targeted marketing &amp; inreach</a:t>
            </a:r>
            <a:endParaRPr sz="2700">
              <a:solidFill>
                <a:schemeClr val="dk1"/>
              </a:solidFill>
              <a:latin typeface="Calibri"/>
              <a:ea typeface="Calibri"/>
              <a:cs typeface="Calibri"/>
              <a:sym typeface="Calibri"/>
            </a:endParaRPr>
          </a:p>
          <a:p>
            <a:pPr indent="-400050" lvl="0" marL="457200" rtl="0" algn="l">
              <a:spcBef>
                <a:spcPts val="0"/>
              </a:spcBef>
              <a:spcAft>
                <a:spcPts val="0"/>
              </a:spcAft>
              <a:buClr>
                <a:schemeClr val="dk1"/>
              </a:buClr>
              <a:buSzPts val="2700"/>
              <a:buFont typeface="Calibri"/>
              <a:buChar char="●"/>
            </a:pPr>
            <a:r>
              <a:rPr lang="en" sz="2700">
                <a:solidFill>
                  <a:schemeClr val="dk1"/>
                </a:solidFill>
                <a:latin typeface="Calibri"/>
                <a:ea typeface="Calibri"/>
                <a:cs typeface="Calibri"/>
                <a:sym typeface="Calibri"/>
              </a:rPr>
              <a:t>Communities can foster the use of data, inquiry, and evidence to encourage students in their area to thrive</a:t>
            </a:r>
            <a:endParaRPr i="1" sz="27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7675" y="133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300"/>
              <a:t>Overview of Session</a:t>
            </a:r>
            <a:endParaRPr b="1" sz="3300"/>
          </a:p>
        </p:txBody>
      </p:sp>
      <p:sp>
        <p:nvSpPr>
          <p:cNvPr id="121" name="Google Shape;121;p22"/>
          <p:cNvSpPr txBox="1"/>
          <p:nvPr>
            <p:ph idx="1" type="body"/>
          </p:nvPr>
        </p:nvSpPr>
        <p:spPr>
          <a:xfrm>
            <a:off x="397025" y="804950"/>
            <a:ext cx="8361900" cy="3423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AutoNum type="arabicPeriod"/>
            </a:pPr>
            <a:r>
              <a:rPr lang="en" sz="1900">
                <a:solidFill>
                  <a:schemeClr val="dk1"/>
                </a:solidFill>
              </a:rPr>
              <a:t>Why this work matters</a:t>
            </a:r>
            <a:r>
              <a:rPr lang="en" sz="1900">
                <a:solidFill>
                  <a:schemeClr val="dk1"/>
                </a:solidFill>
              </a:rPr>
              <a:t> </a:t>
            </a:r>
            <a:endParaRPr sz="1900">
              <a:solidFill>
                <a:schemeClr val="dk1"/>
              </a:solidFill>
            </a:endParaRPr>
          </a:p>
          <a:p>
            <a:pPr indent="-349250" lvl="0" marL="457200" rtl="0" algn="l">
              <a:spcBef>
                <a:spcPts val="0"/>
              </a:spcBef>
              <a:spcAft>
                <a:spcPts val="0"/>
              </a:spcAft>
              <a:buClr>
                <a:schemeClr val="dk1"/>
              </a:buClr>
              <a:buSzPts val="1900"/>
              <a:buAutoNum type="arabicPeriod"/>
            </a:pPr>
            <a:r>
              <a:rPr lang="en" sz="1900">
                <a:solidFill>
                  <a:schemeClr val="dk1"/>
                </a:solidFill>
              </a:rPr>
              <a:t>Diverse clustering examples from around the State. </a:t>
            </a:r>
            <a:endParaRPr sz="1900">
              <a:solidFill>
                <a:schemeClr val="dk1"/>
              </a:solidFill>
            </a:endParaRPr>
          </a:p>
          <a:p>
            <a:pPr indent="-349250" lvl="0" marL="1371600" rtl="0" algn="l">
              <a:spcBef>
                <a:spcPts val="0"/>
              </a:spcBef>
              <a:spcAft>
                <a:spcPts val="0"/>
              </a:spcAft>
              <a:buClr>
                <a:schemeClr val="dk1"/>
              </a:buClr>
              <a:buSzPts val="1900"/>
              <a:buChar char="●"/>
            </a:pPr>
            <a:r>
              <a:rPr lang="en" sz="1900">
                <a:solidFill>
                  <a:schemeClr val="dk1"/>
                </a:solidFill>
              </a:rPr>
              <a:t>What did they call their groups?  What did they group together?  How many did they have?</a:t>
            </a:r>
            <a:endParaRPr sz="1900">
              <a:solidFill>
                <a:schemeClr val="dk1"/>
              </a:solidFill>
            </a:endParaRPr>
          </a:p>
          <a:p>
            <a:pPr indent="-349250" lvl="0" marL="1371600" rtl="0" algn="l">
              <a:spcBef>
                <a:spcPts val="0"/>
              </a:spcBef>
              <a:spcAft>
                <a:spcPts val="0"/>
              </a:spcAft>
              <a:buClr>
                <a:schemeClr val="dk1"/>
              </a:buClr>
              <a:buSzPts val="1900"/>
              <a:buChar char="●"/>
            </a:pPr>
            <a:r>
              <a:rPr lang="en" sz="1900">
                <a:solidFill>
                  <a:schemeClr val="dk1"/>
                </a:solidFill>
              </a:rPr>
              <a:t>What did you like?  Did not like? </a:t>
            </a:r>
            <a:endParaRPr sz="1900">
              <a:solidFill>
                <a:schemeClr val="dk1"/>
              </a:solidFill>
            </a:endParaRPr>
          </a:p>
          <a:p>
            <a:pPr indent="-349250" lvl="0" marL="457200" marR="0" rtl="0" algn="l">
              <a:lnSpc>
                <a:spcPct val="115000"/>
              </a:lnSpc>
              <a:spcBef>
                <a:spcPts val="0"/>
              </a:spcBef>
              <a:spcAft>
                <a:spcPts val="0"/>
              </a:spcAft>
              <a:buClr>
                <a:schemeClr val="dk1"/>
              </a:buClr>
              <a:buSzPts val="1900"/>
              <a:buAutoNum type="arabicPeriod"/>
            </a:pPr>
            <a:r>
              <a:rPr lang="en" sz="1900">
                <a:solidFill>
                  <a:schemeClr val="dk1"/>
                </a:solidFill>
              </a:rPr>
              <a:t>Reflect on the work that has been done at LPC</a:t>
            </a:r>
            <a:endParaRPr sz="1900">
              <a:solidFill>
                <a:schemeClr val="dk1"/>
              </a:solidFill>
            </a:endParaRPr>
          </a:p>
          <a:p>
            <a:pPr indent="-349250" lvl="0" marL="1371600" marR="0" rtl="0" algn="l">
              <a:lnSpc>
                <a:spcPct val="115000"/>
              </a:lnSpc>
              <a:spcBef>
                <a:spcPts val="0"/>
              </a:spcBef>
              <a:spcAft>
                <a:spcPts val="0"/>
              </a:spcAft>
              <a:buClr>
                <a:schemeClr val="dk1"/>
              </a:buClr>
              <a:buSzPts val="1900"/>
              <a:buChar char="●"/>
            </a:pPr>
            <a:r>
              <a:rPr lang="en" sz="1900">
                <a:solidFill>
                  <a:schemeClr val="dk1"/>
                </a:solidFill>
              </a:rPr>
              <a:t>Reflect on our groupings</a:t>
            </a:r>
            <a:endParaRPr sz="1900">
              <a:solidFill>
                <a:schemeClr val="dk1"/>
              </a:solidFill>
            </a:endParaRPr>
          </a:p>
          <a:p>
            <a:pPr indent="-349250" lvl="0" marL="457200" marR="0" rtl="0" algn="l">
              <a:lnSpc>
                <a:spcPct val="115000"/>
              </a:lnSpc>
              <a:spcBef>
                <a:spcPts val="0"/>
              </a:spcBef>
              <a:spcAft>
                <a:spcPts val="0"/>
              </a:spcAft>
              <a:buClr>
                <a:schemeClr val="dk1"/>
              </a:buClr>
              <a:buSzPts val="1900"/>
              <a:buAutoNum type="arabicPeriod"/>
            </a:pPr>
            <a:r>
              <a:rPr lang="en" sz="1900">
                <a:solidFill>
                  <a:schemeClr val="dk1"/>
                </a:solidFill>
              </a:rPr>
              <a:t>Polishing our Communities</a:t>
            </a:r>
            <a:endParaRPr sz="1900">
              <a:solidFill>
                <a:schemeClr val="dk1"/>
              </a:solidFill>
            </a:endParaRPr>
          </a:p>
          <a:p>
            <a:pPr indent="-349250" lvl="0" marL="457200" marR="0" rtl="0" algn="l">
              <a:lnSpc>
                <a:spcPct val="115000"/>
              </a:lnSpc>
              <a:spcBef>
                <a:spcPts val="0"/>
              </a:spcBef>
              <a:spcAft>
                <a:spcPts val="0"/>
              </a:spcAft>
              <a:buClr>
                <a:schemeClr val="dk1"/>
              </a:buClr>
              <a:buSzPts val="1900"/>
              <a:buAutoNum type="arabicPeriod"/>
            </a:pPr>
            <a:r>
              <a:rPr lang="en" sz="1900">
                <a:solidFill>
                  <a:schemeClr val="dk1"/>
                </a:solidFill>
              </a:rPr>
              <a:t>Next Steps</a:t>
            </a:r>
            <a:endParaRPr sz="1900">
              <a:solidFill>
                <a:schemeClr val="dk1"/>
              </a:solidFill>
            </a:endParaRPr>
          </a:p>
          <a:p>
            <a:pPr indent="-349250" lvl="0" marL="1371600" marR="0" rtl="0" algn="l">
              <a:lnSpc>
                <a:spcPct val="115000"/>
              </a:lnSpc>
              <a:spcBef>
                <a:spcPts val="0"/>
              </a:spcBef>
              <a:spcAft>
                <a:spcPts val="0"/>
              </a:spcAft>
              <a:buClr>
                <a:schemeClr val="dk1"/>
              </a:buClr>
              <a:buSzPts val="1900"/>
              <a:buChar char="●"/>
            </a:pPr>
            <a:r>
              <a:rPr lang="en" sz="1900">
                <a:solidFill>
                  <a:schemeClr val="dk1"/>
                </a:solidFill>
              </a:rPr>
              <a:t>Student user groups</a:t>
            </a:r>
            <a:endParaRPr sz="1900">
              <a:solidFill>
                <a:schemeClr val="dk1"/>
              </a:solidFill>
            </a:endParaRPr>
          </a:p>
          <a:p>
            <a:pPr indent="-349250" lvl="0" marL="1371600" marR="0" rtl="0" algn="l">
              <a:lnSpc>
                <a:spcPct val="115000"/>
              </a:lnSpc>
              <a:spcBef>
                <a:spcPts val="0"/>
              </a:spcBef>
              <a:spcAft>
                <a:spcPts val="0"/>
              </a:spcAft>
              <a:buClr>
                <a:schemeClr val="dk1"/>
              </a:buClr>
              <a:buSzPts val="1900"/>
              <a:buChar char="●"/>
            </a:pPr>
            <a:r>
              <a:rPr lang="en" sz="1900">
                <a:solidFill>
                  <a:schemeClr val="dk1"/>
                </a:solidFill>
              </a:rPr>
              <a:t>October 30 Workgroup 1 - 3pm</a:t>
            </a:r>
            <a:endParaRPr sz="19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3300"/>
              <a:t>Learning from d</a:t>
            </a:r>
            <a:r>
              <a:rPr b="1" lang="en" sz="3300"/>
              <a:t>iverse clustering examples from around the State.</a:t>
            </a:r>
            <a:endParaRPr b="1" sz="3300"/>
          </a:p>
        </p:txBody>
      </p:sp>
      <p:sp>
        <p:nvSpPr>
          <p:cNvPr id="127" name="Google Shape;127;p23"/>
          <p:cNvSpPr txBox="1"/>
          <p:nvPr>
            <p:ph idx="1" type="body"/>
          </p:nvPr>
        </p:nvSpPr>
        <p:spPr>
          <a:xfrm>
            <a:off x="311700" y="1595450"/>
            <a:ext cx="8276700" cy="3143100"/>
          </a:xfrm>
          <a:prstGeom prst="rect">
            <a:avLst/>
          </a:prstGeom>
        </p:spPr>
        <p:txBody>
          <a:bodyPr anchorCtr="0" anchor="t" bIns="91425" lIns="91425" spcFirstLastPara="1" rIns="91425" wrap="square" tIns="91425">
            <a:noAutofit/>
          </a:bodyPr>
          <a:lstStyle/>
          <a:p>
            <a:pPr indent="0" lvl="0" marL="254000" marR="0" rtl="0" algn="l">
              <a:lnSpc>
                <a:spcPct val="115000"/>
              </a:lnSpc>
              <a:spcBef>
                <a:spcPts val="800"/>
              </a:spcBef>
              <a:spcAft>
                <a:spcPts val="0"/>
              </a:spcAft>
              <a:buNone/>
            </a:pPr>
            <a:r>
              <a:rPr lang="en"/>
              <a:t>Directions:</a:t>
            </a:r>
            <a:endParaRPr/>
          </a:p>
          <a:p>
            <a:pPr indent="-342900" lvl="0" marL="457200" marR="0" rtl="0" algn="l">
              <a:lnSpc>
                <a:spcPct val="115000"/>
              </a:lnSpc>
              <a:spcBef>
                <a:spcPts val="800"/>
              </a:spcBef>
              <a:spcAft>
                <a:spcPts val="0"/>
              </a:spcAft>
              <a:buSzPts val="1800"/>
              <a:buChar char="●"/>
            </a:pPr>
            <a:r>
              <a:rPr lang="en"/>
              <a:t>Breakout into groups for 15 minutes</a:t>
            </a:r>
            <a:endParaRPr/>
          </a:p>
          <a:p>
            <a:pPr indent="-342900" lvl="0" marL="457200" marR="0" rtl="0" algn="l">
              <a:lnSpc>
                <a:spcPct val="115000"/>
              </a:lnSpc>
              <a:spcBef>
                <a:spcPts val="0"/>
              </a:spcBef>
              <a:spcAft>
                <a:spcPts val="0"/>
              </a:spcAft>
              <a:buSzPts val="1800"/>
              <a:buChar char="●"/>
            </a:pPr>
            <a:r>
              <a:rPr lang="en"/>
              <a:t>Each group will look at two different colleges’ groupings.</a:t>
            </a:r>
            <a:endParaRPr/>
          </a:p>
          <a:p>
            <a:pPr indent="-349250" lvl="0" marL="457200" rtl="0" algn="l">
              <a:spcBef>
                <a:spcPts val="0"/>
              </a:spcBef>
              <a:spcAft>
                <a:spcPts val="0"/>
              </a:spcAft>
              <a:buClr>
                <a:schemeClr val="dk1"/>
              </a:buClr>
              <a:buSzPts val="1900"/>
              <a:buChar char="●"/>
            </a:pPr>
            <a:r>
              <a:rPr lang="en" sz="1900">
                <a:solidFill>
                  <a:schemeClr val="dk1"/>
                </a:solidFill>
              </a:rPr>
              <a:t>Notice:</a:t>
            </a:r>
            <a:endParaRPr sz="1900">
              <a:solidFill>
                <a:schemeClr val="dk1"/>
              </a:solidFill>
            </a:endParaRPr>
          </a:p>
          <a:p>
            <a:pPr indent="-349250" lvl="1" marL="914400" rtl="0" algn="l">
              <a:spcBef>
                <a:spcPts val="0"/>
              </a:spcBef>
              <a:spcAft>
                <a:spcPts val="0"/>
              </a:spcAft>
              <a:buClr>
                <a:schemeClr val="dk1"/>
              </a:buClr>
              <a:buSzPts val="1900"/>
              <a:buChar char="○"/>
            </a:pPr>
            <a:r>
              <a:rPr lang="en" sz="1900">
                <a:solidFill>
                  <a:schemeClr val="dk1"/>
                </a:solidFill>
              </a:rPr>
              <a:t>What did they call their groups?  </a:t>
            </a:r>
            <a:endParaRPr sz="1900">
              <a:solidFill>
                <a:schemeClr val="dk1"/>
              </a:solidFill>
            </a:endParaRPr>
          </a:p>
          <a:p>
            <a:pPr indent="-349250" lvl="1" marL="914400" rtl="0" algn="l">
              <a:spcBef>
                <a:spcPts val="0"/>
              </a:spcBef>
              <a:spcAft>
                <a:spcPts val="0"/>
              </a:spcAft>
              <a:buClr>
                <a:schemeClr val="dk1"/>
              </a:buClr>
              <a:buSzPts val="1900"/>
              <a:buChar char="○"/>
            </a:pPr>
            <a:r>
              <a:rPr lang="en" sz="1900">
                <a:solidFill>
                  <a:schemeClr val="dk1"/>
                </a:solidFill>
              </a:rPr>
              <a:t>What did they group together?  </a:t>
            </a:r>
            <a:endParaRPr sz="1900">
              <a:solidFill>
                <a:schemeClr val="dk1"/>
              </a:solidFill>
            </a:endParaRPr>
          </a:p>
          <a:p>
            <a:pPr indent="-349250" lvl="1" marL="914400" rtl="0" algn="l">
              <a:spcBef>
                <a:spcPts val="0"/>
              </a:spcBef>
              <a:spcAft>
                <a:spcPts val="0"/>
              </a:spcAft>
              <a:buClr>
                <a:schemeClr val="dk1"/>
              </a:buClr>
              <a:buSzPts val="1900"/>
              <a:buChar char="○"/>
            </a:pPr>
            <a:r>
              <a:rPr lang="en" sz="1900">
                <a:solidFill>
                  <a:schemeClr val="dk1"/>
                </a:solidFill>
              </a:rPr>
              <a:t>How many did they have?</a:t>
            </a:r>
            <a:endParaRPr sz="1900">
              <a:solidFill>
                <a:schemeClr val="dk1"/>
              </a:solidFill>
            </a:endParaRPr>
          </a:p>
          <a:p>
            <a:pPr indent="-349250" lvl="1" marL="914400" rtl="0" algn="l">
              <a:spcBef>
                <a:spcPts val="0"/>
              </a:spcBef>
              <a:spcAft>
                <a:spcPts val="0"/>
              </a:spcAft>
              <a:buClr>
                <a:schemeClr val="dk1"/>
              </a:buClr>
              <a:buSzPts val="1900"/>
              <a:buChar char="○"/>
            </a:pPr>
            <a:r>
              <a:rPr lang="en" sz="1900">
                <a:solidFill>
                  <a:schemeClr val="dk1"/>
                </a:solidFill>
              </a:rPr>
              <a:t>Time permitting: What did you like?  Did not like? </a:t>
            </a:r>
            <a:endParaRPr sz="1900">
              <a:solidFill>
                <a:schemeClr val="dk1"/>
              </a:solidFill>
            </a:endParaRPr>
          </a:p>
          <a:p>
            <a:pPr indent="-342900" lvl="0" marL="457200" marR="0" rtl="0" algn="l">
              <a:lnSpc>
                <a:spcPct val="115000"/>
              </a:lnSpc>
              <a:spcBef>
                <a:spcPts val="0"/>
              </a:spcBef>
              <a:spcAft>
                <a:spcPts val="0"/>
              </a:spcAft>
              <a:buSzPts val="1800"/>
              <a:buChar char="●"/>
            </a:pPr>
            <a:r>
              <a:rPr lang="en"/>
              <a:t>Write your notices on your Breakout Group’s Jamboard.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