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y="5143500" cx="9144000"/>
  <p:notesSz cx="6858000" cy="9144000"/>
  <p:embeddedFontLst>
    <p:embeddedFont>
      <p:font typeface="Proxima Nova"/>
      <p:regular r:id="rId35"/>
      <p:bold r:id="rId36"/>
      <p:italic r:id="rId37"/>
      <p:boldItalic r:id="rId38"/>
    </p:embeddedFont>
    <p:embeddedFont>
      <p:font typeface="Oswald"/>
      <p:regular r:id="rId39"/>
      <p:bold r:id="rId4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Oswald-bold.fntdata"/><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ProximaNova-regular.fntdata"/><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ProximaNova-italic.fntdata"/><Relationship Id="rId14" Type="http://schemas.openxmlformats.org/officeDocument/2006/relationships/slide" Target="slides/slide9.xml"/><Relationship Id="rId36" Type="http://schemas.openxmlformats.org/officeDocument/2006/relationships/font" Target="fonts/ProximaNova-bold.fntdata"/><Relationship Id="rId17" Type="http://schemas.openxmlformats.org/officeDocument/2006/relationships/slide" Target="slides/slide12.xml"/><Relationship Id="rId39" Type="http://schemas.openxmlformats.org/officeDocument/2006/relationships/font" Target="fonts/Oswald-regular.fntdata"/><Relationship Id="rId16" Type="http://schemas.openxmlformats.org/officeDocument/2006/relationships/slide" Target="slides/slide11.xml"/><Relationship Id="rId38" Type="http://schemas.openxmlformats.org/officeDocument/2006/relationships/font" Target="fonts/ProximaNova-boldItalic.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KQT and MG co-lead</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9745f55f88_0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9745f55f88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MG leads.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9745f55f88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9745f55f88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KQT leads #6 -- have a discussion: </a:t>
            </a:r>
            <a:r>
              <a:rPr lang="en" sz="900">
                <a:solidFill>
                  <a:srgbClr val="404040"/>
                </a:solidFill>
              </a:rPr>
              <a:t>We could add anti-brownness or anti-any-other-form-of-linguistic-diversity, in the name of “standard English.”</a:t>
            </a:r>
            <a:endParaRPr sz="900">
              <a:solidFill>
                <a:srgbClr val="404040"/>
              </a:solidFill>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9745f55f88_0_2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9745f55f88_0_2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KQT leads. Invite participants to ponder the tie between anti-Black racism and our academic beliefs about Black Eng. Could there be a connection between presumed criminality of Black ppl (esp. men) and the sound and tenor of our voices? Is it “scary” to hear or read of Black grief and rage in its purest state? Is a Black-cent or any accent a trigger for us to correct/see someone as breaking norms/rules, hence “criminality”?</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9745f55f88_0_2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9745f55f88_0_2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MG leads: This is the backgrop of CRF. The Ivory Tower is behind. Opportunity to add our practices in Umoja and Puente...and “Home language” controversy.</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9acbd661fb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9acbd661fb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MG LEADS</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9745f55f88_0_2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9745f55f88_0_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a:t>KQT leads. I</a:t>
            </a:r>
            <a:r>
              <a:rPr lang="en"/>
              <a:t>ntroduce the competing concern: course mandates on writing.Next slide emphasizes that MG and I distinguish between feedback on writing versus feedback on content.</a:t>
            </a:r>
            <a:endParaRPr/>
          </a:p>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9d32c1beb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9d32c1beb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Add a slide, or just say? “We are going to focus on where we can give specific guidance about writing.”</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9745f55f88_0_2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9745f55f88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MG. This is the guidance offered about writing. 6 and 7 are specific about what the writing should look like. 7 is the dingable “offense” but they clash.</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9acbd661fb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9acbd661fb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Stylistic choices can clash with SAE. Eng Dept looking into reconsidering, ex “Englishes Dept”</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9acbd661fb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9acbd661fb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MG leads.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9745f55f88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9745f55f88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(5 minutes) KQT Leads. 1. Ask MG for an example and provide one of my own. 2. Consider a beat to play while they participate, e.g. “Alphabet Aerobics” by Blackalicious.</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9acbd661fb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9acbd661fb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MG leads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9acbd661fb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9acbd661fb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MG leads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9acbd661fb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9acbd661fb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MG leads</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9acbd661fb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9acbd661fb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Focus on the English requirements</a:t>
            </a:r>
            <a:endParaRPr/>
          </a:p>
          <a:p>
            <a:pPr indent="0" lvl="0" marL="0" rtl="0" algn="l">
              <a:spcBef>
                <a:spcPts val="0"/>
              </a:spcBef>
              <a:spcAft>
                <a:spcPts val="0"/>
              </a:spcAft>
              <a:buNone/>
            </a:pPr>
            <a:r>
              <a:rPr lang="en"/>
              <a:t>Writing guidance</a:t>
            </a:r>
            <a:endParaRPr/>
          </a:p>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9acbd661fb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9acbd661fb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9acbd661fb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9acbd661fb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Writing inst in English is the foundation for RaW in other courses. What happens in English courses has ramifications for other fields that require writing. We might be missing opportunities to listen/hear students’ critical thinking embedded in dialect, style, choices about diction, and tone, and provide feedback accordingly. KQT</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9de9512d8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9de9512d8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KQT add Prompt</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9745f55f88_0_2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9745f55f88_0_2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KQT leads.The issue that I had was that the memo was written in her voice which centers her experience. That experience includes lingustic racism, xenophobia, and faith-based prejudice. Stylistically, it makes sense for the memo to remain as it is; it is effective to her point about racism and inequality toward PoC. OTOH, will the future English 7 students be able to read and understand it? Yes, probably. Will they notice that imperfections? Yes, probably. Will they be able to understand the effect: being able to understand her position more deeply if the memo remains as is? TBD. How would you go about providing feedback to this writer?</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9acbd661fb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9acbd661fb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9745f55f88_0_2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9745f55f88_0_2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9d32c1beb2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9d32c1beb2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Review + respond to examples given in the chat.</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9d32c1beb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9d32c1beb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MG leads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987d74cdc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987d74cdc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KQT leads. </a:t>
            </a:r>
            <a:r>
              <a:rPr lang="en">
                <a:solidFill>
                  <a:schemeClr val="dk1"/>
                </a:solidFill>
                <a:latin typeface="Calibri"/>
                <a:ea typeface="Calibri"/>
                <a:cs typeface="Calibri"/>
                <a:sym typeface="Calibri"/>
              </a:rPr>
              <a:t>KQT might add the names and languages contributed during icebreaker</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9745f55f88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9745f55f88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MG: 3-5 minutes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9745f55f88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9745f55f88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MG leads.  M</a:t>
            </a:r>
            <a:r>
              <a:rPr lang="en"/>
              <a:t>G would like to tell Mr. Milowicki story here. </a:t>
            </a:r>
            <a:r>
              <a:rPr lang="en">
                <a:solidFill>
                  <a:schemeClr val="dk1"/>
                </a:solidFill>
              </a:rPr>
              <a:t>1. Leave the rest of the list blank, and 2. ask the group to generate ideas. Other examples:</a:t>
            </a:r>
            <a:r>
              <a:rPr i="1" lang="en">
                <a:solidFill>
                  <a:schemeClr val="dk1"/>
                </a:solidFill>
              </a:rPr>
              <a:t> margin comments,end-notes comments, email, face-to-face in office hours, red pen</a:t>
            </a:r>
            <a:r>
              <a:rPr lang="en">
                <a:solidFill>
                  <a:schemeClr val="dk1"/>
                </a:solidFill>
              </a:rPr>
              <a:t> </a:t>
            </a:r>
            <a:r>
              <a:rPr lang="en">
                <a:solidFill>
                  <a:schemeClr val="dk1"/>
                </a:solidFill>
              </a:rPr>
              <a:t>--</a:t>
            </a:r>
            <a:endParaRPr>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9745f55f88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9745f55f88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KQT leads. Respeck as in decolonizing our thinking that some Englishes are bad and that some are forms of survival and preservation of identity.</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9745f55f88_0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9745f55f88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MG leads, and KQT will drop the flyer w/ links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hyperlink" Target="https://docs.google.com/document/d/1XiwEdd4_FrRw6alyiK3wpdpm9UiKgOpl5i0cRm2oNY8/edit?usp=sharing"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hyperlink" Target="https://cccc.ncte.org/cccc/demand-for-black-linguistic-justice" TargetMode="External"/><Relationship Id="rId4" Type="http://schemas.openxmlformats.org/officeDocument/2006/relationships/hyperlink" Target="https://prod-ncte-cdn.azureedge.net/nctefiles/groups/cccc/newsrtol.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hyperlink" Target="https://phys.org/news/2013-01-red-pen-instructors-negative-response.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4800">
                <a:solidFill>
                  <a:srgbClr val="FF9900"/>
                </a:solidFill>
                <a:latin typeface="Oswald"/>
                <a:ea typeface="Oswald"/>
                <a:cs typeface="Oswald"/>
                <a:sym typeface="Oswald"/>
              </a:rPr>
              <a:t>Culturally-Responsive Feedback</a:t>
            </a:r>
            <a:endParaRPr sz="4800">
              <a:solidFill>
                <a:srgbClr val="FF9900"/>
              </a:solidFill>
              <a:latin typeface="Oswald"/>
              <a:ea typeface="Oswald"/>
              <a:cs typeface="Oswald"/>
              <a:sym typeface="Oswald"/>
            </a:endParaRPr>
          </a:p>
        </p:txBody>
      </p:sp>
      <p:sp>
        <p:nvSpPr>
          <p:cNvPr id="55" name="Google Shape;55;p13"/>
          <p:cNvSpPr txBox="1"/>
          <p:nvPr>
            <p:ph idx="1" type="subTitle"/>
          </p:nvPr>
        </p:nvSpPr>
        <p:spPr>
          <a:xfrm>
            <a:off x="311700" y="2889225"/>
            <a:ext cx="8520600" cy="792600"/>
          </a:xfrm>
          <a:prstGeom prst="rect">
            <a:avLst/>
          </a:prstGeom>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Language So Rich, Why We Stiflin?</a:t>
            </a:r>
            <a:endParaRPr>
              <a:solidFill>
                <a:srgbClr val="FFFFFF"/>
              </a:solidFill>
            </a:endParaRPr>
          </a:p>
        </p:txBody>
      </p:sp>
      <p:sp>
        <p:nvSpPr>
          <p:cNvPr id="56" name="Google Shape;56;p13"/>
          <p:cNvSpPr txBox="1"/>
          <p:nvPr/>
        </p:nvSpPr>
        <p:spPr>
          <a:xfrm>
            <a:off x="6360575" y="3773875"/>
            <a:ext cx="2224800" cy="98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D9EAD3"/>
                </a:solidFill>
              </a:rPr>
              <a:t>Michelle Gonzales and</a:t>
            </a:r>
            <a:endParaRPr>
              <a:solidFill>
                <a:srgbClr val="D9EAD3"/>
              </a:solidFill>
            </a:endParaRPr>
          </a:p>
          <a:p>
            <a:pPr indent="0" lvl="0" marL="0" rtl="0" algn="l">
              <a:spcBef>
                <a:spcPts val="0"/>
              </a:spcBef>
              <a:spcAft>
                <a:spcPts val="0"/>
              </a:spcAft>
              <a:buNone/>
            </a:pPr>
            <a:r>
              <a:t/>
            </a:r>
            <a:endParaRPr>
              <a:solidFill>
                <a:srgbClr val="D9EAD3"/>
              </a:solidFill>
            </a:endParaRPr>
          </a:p>
          <a:p>
            <a:pPr indent="0" lvl="0" marL="0" rtl="0" algn="l">
              <a:spcBef>
                <a:spcPts val="0"/>
              </a:spcBef>
              <a:spcAft>
                <a:spcPts val="0"/>
              </a:spcAft>
              <a:buNone/>
            </a:pPr>
            <a:r>
              <a:rPr lang="en">
                <a:solidFill>
                  <a:srgbClr val="D9EAD3"/>
                </a:solidFill>
              </a:rPr>
              <a:t>Kisha Quesada Turner</a:t>
            </a:r>
            <a:endParaRPr>
              <a:solidFill>
                <a:srgbClr val="D9EAD3"/>
              </a:solidFill>
            </a:endParaRPr>
          </a:p>
          <a:p>
            <a:pPr indent="0" lvl="0" marL="0" rtl="0" algn="l">
              <a:spcBef>
                <a:spcPts val="0"/>
              </a:spcBef>
              <a:spcAft>
                <a:spcPts val="0"/>
              </a:spcAft>
              <a:buNone/>
            </a:pPr>
            <a:r>
              <a:t/>
            </a:r>
            <a:endParaRPr>
              <a:solidFill>
                <a:srgbClr val="D9EAD3"/>
              </a:solidFill>
            </a:endParaRPr>
          </a:p>
          <a:p>
            <a:pPr indent="0" lvl="0" marL="0" rtl="0" algn="l">
              <a:spcBef>
                <a:spcPts val="0"/>
              </a:spcBef>
              <a:spcAft>
                <a:spcPts val="0"/>
              </a:spcAft>
              <a:buNone/>
            </a:pPr>
            <a:r>
              <a:rPr lang="en">
                <a:solidFill>
                  <a:srgbClr val="D9EAD3"/>
                </a:solidFill>
              </a:rPr>
              <a:t>English</a:t>
            </a:r>
            <a:r>
              <a:rPr lang="en">
                <a:solidFill>
                  <a:srgbClr val="FF9900"/>
                </a:solidFill>
              </a:rPr>
              <a:t>x</a:t>
            </a:r>
            <a:r>
              <a:rPr lang="en">
                <a:solidFill>
                  <a:srgbClr val="D9EAD3"/>
                </a:solidFill>
              </a:rPr>
              <a:t>Puente</a:t>
            </a:r>
            <a:r>
              <a:rPr lang="en">
                <a:solidFill>
                  <a:srgbClr val="FF9900"/>
                </a:solidFill>
              </a:rPr>
              <a:t>x</a:t>
            </a:r>
            <a:r>
              <a:rPr lang="en">
                <a:solidFill>
                  <a:srgbClr val="D9EAD3"/>
                </a:solidFill>
              </a:rPr>
              <a:t>Umoja</a:t>
            </a:r>
            <a:endParaRPr>
              <a:solidFill>
                <a:srgbClr val="D9EAD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rPr>
              <a:t>CCC Statement</a:t>
            </a:r>
            <a:endParaRPr>
              <a:solidFill>
                <a:srgbClr val="FF9900"/>
              </a:solidFill>
            </a:endParaRPr>
          </a:p>
        </p:txBody>
      </p:sp>
      <p:sp>
        <p:nvSpPr>
          <p:cNvPr id="111" name="Google Shape;111;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solidFill>
                  <a:srgbClr val="FFFFFF"/>
                </a:solidFill>
              </a:rPr>
              <a:t>“We affirm the students' right to their own patterns and varieties of language -- the dialects of their nurture or whatever dialects in which they find their own identity and style. Language scholars long ago denied that the myth of a standard American dialect has any validity. The claim that any one dialect is unacceptable amounts to an attempt of one social group to exert its dominance over another. Such a claim leads to false advice for speakers and writers, and immoral advice for humans. A nation proud of its diverse heritage and its cultural and racial variety will preserve its heritage of dialects. We affirm strongly that teachers must have the experiences and training that will enable them to respect diversity and uphold the right of students to their own language.” </a:t>
            </a:r>
            <a:endParaRPr>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4"/>
        </a:solidFill>
      </p:bgPr>
    </p:bg>
    <p:spTree>
      <p:nvGrpSpPr>
        <p:cNvPr id="115" name="Shape 115"/>
        <p:cNvGrpSpPr/>
        <p:nvPr/>
      </p:nvGrpSpPr>
      <p:grpSpPr>
        <a:xfrm>
          <a:off x="0" y="0"/>
          <a:ext cx="0" cy="0"/>
          <a:chOff x="0" y="0"/>
          <a:chExt cx="0" cy="0"/>
        </a:xfrm>
      </p:grpSpPr>
      <p:sp>
        <p:nvSpPr>
          <p:cNvPr id="116" name="Google Shape;116;p23"/>
          <p:cNvSpPr txBox="1"/>
          <p:nvPr/>
        </p:nvSpPr>
        <p:spPr>
          <a:xfrm>
            <a:off x="4406225" y="-253425"/>
            <a:ext cx="6591900" cy="76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pic>
        <p:nvPicPr>
          <p:cNvPr id="117" name="Google Shape;117;p23"/>
          <p:cNvPicPr preferRelativeResize="0"/>
          <p:nvPr/>
        </p:nvPicPr>
        <p:blipFill>
          <a:blip r:embed="rId3">
            <a:alphaModFix/>
          </a:blip>
          <a:stretch>
            <a:fillRect/>
          </a:stretch>
        </p:blipFill>
        <p:spPr>
          <a:xfrm>
            <a:off x="1439515" y="0"/>
            <a:ext cx="6264959" cy="514350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latin typeface="Proxima Nova"/>
                <a:ea typeface="Proxima Nova"/>
                <a:cs typeface="Proxima Nova"/>
                <a:sym typeface="Proxima Nova"/>
              </a:rPr>
              <a:t>“This Ain’t Another Statement. This Is a Demand for Black Linguistic Justice”</a:t>
            </a:r>
            <a:endParaRPr>
              <a:solidFill>
                <a:srgbClr val="FF9900"/>
              </a:solidFill>
            </a:endParaRPr>
          </a:p>
        </p:txBody>
      </p:sp>
      <p:sp>
        <p:nvSpPr>
          <p:cNvPr id="123" name="Google Shape;123;p24"/>
          <p:cNvSpPr txBox="1"/>
          <p:nvPr>
            <p:ph idx="1" type="body"/>
          </p:nvPr>
        </p:nvSpPr>
        <p:spPr>
          <a:xfrm>
            <a:off x="311700" y="145002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Clr>
                <a:srgbClr val="FF9900"/>
              </a:buClr>
              <a:buSzPts val="1500"/>
              <a:buFont typeface="Proxima Nova"/>
              <a:buChar char="●"/>
            </a:pPr>
            <a:r>
              <a:rPr lang="en" sz="1500">
                <a:solidFill>
                  <a:srgbClr val="FF9900"/>
                </a:solidFill>
                <a:latin typeface="Proxima Nova"/>
                <a:ea typeface="Proxima Nova"/>
                <a:cs typeface="Proxima Nova"/>
                <a:sym typeface="Proxima Nova"/>
              </a:rPr>
              <a:t>July 2020</a:t>
            </a:r>
            <a:endParaRPr sz="1500">
              <a:solidFill>
                <a:srgbClr val="FF9900"/>
              </a:solidFill>
              <a:latin typeface="Proxima Nova"/>
              <a:ea typeface="Proxima Nova"/>
              <a:cs typeface="Proxima Nova"/>
              <a:sym typeface="Proxima Nova"/>
            </a:endParaRPr>
          </a:p>
          <a:p>
            <a:pPr indent="-323850" lvl="0" marL="457200" rtl="0" algn="l">
              <a:spcBef>
                <a:spcPts val="0"/>
              </a:spcBef>
              <a:spcAft>
                <a:spcPts val="0"/>
              </a:spcAft>
              <a:buClr>
                <a:srgbClr val="FF9900"/>
              </a:buClr>
              <a:buSzPts val="1500"/>
              <a:buFont typeface="Proxima Nova"/>
              <a:buChar char="●"/>
            </a:pPr>
            <a:r>
              <a:rPr lang="en" sz="1500">
                <a:solidFill>
                  <a:srgbClr val="FF9900"/>
                </a:solidFill>
                <a:latin typeface="Proxima Nova"/>
                <a:ea typeface="Proxima Nova"/>
                <a:cs typeface="Proxima Nova"/>
                <a:sym typeface="Proxima Nova"/>
              </a:rPr>
              <a:t>Policy Demands by 6 Black language scholars and persons with lived experiences</a:t>
            </a:r>
            <a:endParaRPr sz="1500">
              <a:solidFill>
                <a:srgbClr val="FF9900"/>
              </a:solidFill>
              <a:latin typeface="Proxima Nova"/>
              <a:ea typeface="Proxima Nova"/>
              <a:cs typeface="Proxima Nova"/>
              <a:sym typeface="Proxima Nova"/>
            </a:endParaRPr>
          </a:p>
          <a:p>
            <a:pPr indent="0" lvl="0" marL="0" rtl="0" algn="l">
              <a:spcBef>
                <a:spcPts val="1600"/>
              </a:spcBef>
              <a:spcAft>
                <a:spcPts val="0"/>
              </a:spcAft>
              <a:buNone/>
            </a:pPr>
            <a:r>
              <a:rPr lang="en" sz="2000">
                <a:solidFill>
                  <a:srgbClr val="FFFFFF"/>
                </a:solidFill>
                <a:latin typeface="Proxima Nova"/>
                <a:ea typeface="Proxima Nova"/>
                <a:cs typeface="Proxima Nova"/>
                <a:sym typeface="Proxima Nova"/>
              </a:rPr>
              <a:t>“The learning of standard English has historically been obligatory despite our knowledge that linguistic shaming and dismissal of Black Language has a deleterious effect on Black Language speakers’ humanity (Smitherman, 2006; Rickford &amp; Rickford, 2000). We must acknowledge that Black students’ language education continues to perpetuate anti-Black linguistic racism (Baker-Bell, 2020) and creates a climate of racialized inferiority toward Black Language and Black humanity.”</a:t>
            </a:r>
            <a:endParaRPr sz="2000">
              <a:solidFill>
                <a:srgbClr val="FFFFFF"/>
              </a:solidFill>
              <a:latin typeface="Proxima Nova"/>
              <a:ea typeface="Proxima Nova"/>
              <a:cs typeface="Proxima Nova"/>
              <a:sym typeface="Proxima Nova"/>
            </a:endParaRPr>
          </a:p>
          <a:p>
            <a:pPr indent="0" lvl="0" marL="0" rtl="0" algn="l">
              <a:spcBef>
                <a:spcPts val="160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FF9900"/>
                </a:solidFill>
              </a:rPr>
              <a:t>Culturally-Responsive Feedback</a:t>
            </a:r>
            <a:endParaRPr sz="3000">
              <a:solidFill>
                <a:srgbClr val="FF9900"/>
              </a:solidFill>
            </a:endParaRPr>
          </a:p>
        </p:txBody>
      </p:sp>
      <p:sp>
        <p:nvSpPr>
          <p:cNvPr id="129" name="Google Shape;129;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25450" lvl="0" marL="457200" rtl="0" algn="l">
              <a:lnSpc>
                <a:spcPct val="100000"/>
              </a:lnSpc>
              <a:spcBef>
                <a:spcPts val="0"/>
              </a:spcBef>
              <a:spcAft>
                <a:spcPts val="0"/>
              </a:spcAft>
              <a:buClr>
                <a:schemeClr val="dk1"/>
              </a:buClr>
              <a:buSzPts val="3100"/>
              <a:buFont typeface="Proxima Nova"/>
              <a:buChar char="●"/>
            </a:pPr>
            <a:r>
              <a:rPr lang="en" sz="3100">
                <a:solidFill>
                  <a:schemeClr val="dk1"/>
                </a:solidFill>
                <a:latin typeface="Proxima Nova"/>
                <a:ea typeface="Proxima Nova"/>
                <a:cs typeface="Proxima Nova"/>
                <a:sym typeface="Proxima Nova"/>
              </a:rPr>
              <a:t>Faculty adjust to cultural shift</a:t>
            </a:r>
            <a:endParaRPr sz="3100">
              <a:solidFill>
                <a:schemeClr val="dk1"/>
              </a:solidFill>
              <a:latin typeface="Proxima Nova"/>
              <a:ea typeface="Proxima Nova"/>
              <a:cs typeface="Proxima Nova"/>
              <a:sym typeface="Proxima Nova"/>
            </a:endParaRPr>
          </a:p>
          <a:p>
            <a:pPr indent="-425450" lvl="0" marL="457200" rtl="0" algn="l">
              <a:lnSpc>
                <a:spcPct val="100000"/>
              </a:lnSpc>
              <a:spcBef>
                <a:spcPts val="0"/>
              </a:spcBef>
              <a:spcAft>
                <a:spcPts val="0"/>
              </a:spcAft>
              <a:buClr>
                <a:schemeClr val="dk1"/>
              </a:buClr>
              <a:buSzPts val="3100"/>
              <a:buFont typeface="Proxima Nova"/>
              <a:buChar char="●"/>
            </a:pPr>
            <a:r>
              <a:rPr lang="en" sz="3100">
                <a:solidFill>
                  <a:schemeClr val="dk1"/>
                </a:solidFill>
                <a:latin typeface="Proxima Nova"/>
                <a:ea typeface="Proxima Nova"/>
                <a:cs typeface="Proxima Nova"/>
                <a:sym typeface="Proxima Nova"/>
              </a:rPr>
              <a:t>Expand definition of AEE</a:t>
            </a:r>
            <a:endParaRPr sz="3100">
              <a:solidFill>
                <a:schemeClr val="dk1"/>
              </a:solidFill>
              <a:latin typeface="Proxima Nova"/>
              <a:ea typeface="Proxima Nova"/>
              <a:cs typeface="Proxima Nova"/>
              <a:sym typeface="Proxima Nova"/>
            </a:endParaRPr>
          </a:p>
          <a:p>
            <a:pPr indent="-425450" lvl="0" marL="457200" rtl="0" algn="l">
              <a:lnSpc>
                <a:spcPct val="100000"/>
              </a:lnSpc>
              <a:spcBef>
                <a:spcPts val="0"/>
              </a:spcBef>
              <a:spcAft>
                <a:spcPts val="0"/>
              </a:spcAft>
              <a:buClr>
                <a:schemeClr val="dk1"/>
              </a:buClr>
              <a:buSzPts val="3100"/>
              <a:buFont typeface="Proxima Nova"/>
              <a:buChar char="●"/>
            </a:pPr>
            <a:r>
              <a:rPr lang="en" sz="3100">
                <a:solidFill>
                  <a:schemeClr val="dk1"/>
                </a:solidFill>
                <a:latin typeface="Proxima Nova"/>
                <a:ea typeface="Proxima Nova"/>
                <a:cs typeface="Proxima Nova"/>
                <a:sym typeface="Proxima Nova"/>
              </a:rPr>
              <a:t>Familarize selves with AAVE grammar</a:t>
            </a:r>
            <a:endParaRPr sz="3100">
              <a:solidFill>
                <a:schemeClr val="dk1"/>
              </a:solidFill>
              <a:latin typeface="Proxima Nova"/>
              <a:ea typeface="Proxima Nova"/>
              <a:cs typeface="Proxima Nova"/>
              <a:sym typeface="Proxima Nova"/>
            </a:endParaRPr>
          </a:p>
          <a:p>
            <a:pPr indent="-425450" lvl="0" marL="457200" rtl="0" algn="l">
              <a:lnSpc>
                <a:spcPct val="100000"/>
              </a:lnSpc>
              <a:spcBef>
                <a:spcPts val="0"/>
              </a:spcBef>
              <a:spcAft>
                <a:spcPts val="0"/>
              </a:spcAft>
              <a:buClr>
                <a:schemeClr val="dk1"/>
              </a:buClr>
              <a:buSzPts val="3100"/>
              <a:buFont typeface="Proxima Nova"/>
              <a:buChar char="●"/>
            </a:pPr>
            <a:r>
              <a:rPr lang="en" sz="3100">
                <a:solidFill>
                  <a:schemeClr val="dk1"/>
                </a:solidFill>
                <a:latin typeface="Proxima Nova"/>
                <a:ea typeface="Proxima Nova"/>
                <a:cs typeface="Proxima Nova"/>
                <a:sym typeface="Proxima Nova"/>
              </a:rPr>
              <a:t>Familarize selves with common Eng learner errors </a:t>
            </a:r>
            <a:endParaRPr sz="3100">
              <a:solidFill>
                <a:schemeClr val="dk1"/>
              </a:solidFill>
              <a:latin typeface="Proxima Nova"/>
              <a:ea typeface="Proxima Nova"/>
              <a:cs typeface="Proxima Nova"/>
              <a:sym typeface="Proxima Nova"/>
            </a:endParaRPr>
          </a:p>
          <a:p>
            <a:pPr indent="-425450" lvl="0" marL="457200" rtl="0" algn="l">
              <a:lnSpc>
                <a:spcPct val="100000"/>
              </a:lnSpc>
              <a:spcBef>
                <a:spcPts val="0"/>
              </a:spcBef>
              <a:spcAft>
                <a:spcPts val="0"/>
              </a:spcAft>
              <a:buClr>
                <a:schemeClr val="dk1"/>
              </a:buClr>
              <a:buSzPts val="3100"/>
              <a:buFont typeface="Proxima Nova"/>
              <a:buChar char="●"/>
            </a:pPr>
            <a:r>
              <a:rPr lang="en" sz="3100">
                <a:solidFill>
                  <a:schemeClr val="dk1"/>
                </a:solidFill>
                <a:latin typeface="Proxima Nova"/>
                <a:ea typeface="Proxima Nova"/>
                <a:cs typeface="Proxima Nova"/>
                <a:sym typeface="Proxima Nova"/>
              </a:rPr>
              <a:t>Rethink “error”</a:t>
            </a:r>
            <a:endParaRPr sz="3100">
              <a:solidFill>
                <a:schemeClr val="dk1"/>
              </a:solidFill>
              <a:latin typeface="Proxima Nova"/>
              <a:ea typeface="Proxima Nova"/>
              <a:cs typeface="Proxima Nova"/>
              <a:sym typeface="Proxima Nova"/>
            </a:endParaRPr>
          </a:p>
          <a:p>
            <a:pPr indent="0" lvl="0" marL="0" rtl="0" algn="l">
              <a:spcBef>
                <a:spcPts val="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FF9900"/>
                </a:solidFill>
              </a:rPr>
              <a:t>Culturally-Responsive Feedback</a:t>
            </a:r>
            <a:endParaRPr/>
          </a:p>
        </p:txBody>
      </p:sp>
      <p:sp>
        <p:nvSpPr>
          <p:cNvPr id="135" name="Google Shape;135;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25450" lvl="0" marL="457200" rtl="0" algn="l">
              <a:lnSpc>
                <a:spcPct val="100000"/>
              </a:lnSpc>
              <a:spcBef>
                <a:spcPts val="0"/>
              </a:spcBef>
              <a:spcAft>
                <a:spcPts val="0"/>
              </a:spcAft>
              <a:buClr>
                <a:schemeClr val="dk1"/>
              </a:buClr>
              <a:buSzPts val="3100"/>
              <a:buFont typeface="Proxima Nova"/>
              <a:buChar char="●"/>
            </a:pPr>
            <a:r>
              <a:rPr lang="en" sz="3100">
                <a:solidFill>
                  <a:schemeClr val="dk1"/>
                </a:solidFill>
                <a:latin typeface="Proxima Nova"/>
                <a:ea typeface="Proxima Nova"/>
                <a:cs typeface="Proxima Nova"/>
                <a:sym typeface="Proxima Nova"/>
              </a:rPr>
              <a:t>Recognize when such errors create an accent</a:t>
            </a:r>
            <a:endParaRPr sz="3100">
              <a:solidFill>
                <a:schemeClr val="dk1"/>
              </a:solidFill>
              <a:latin typeface="Proxima Nova"/>
              <a:ea typeface="Proxima Nova"/>
              <a:cs typeface="Proxima Nova"/>
              <a:sym typeface="Proxima Nova"/>
            </a:endParaRPr>
          </a:p>
          <a:p>
            <a:pPr indent="-425450" lvl="0" marL="457200" rtl="0" algn="l">
              <a:lnSpc>
                <a:spcPct val="100000"/>
              </a:lnSpc>
              <a:spcBef>
                <a:spcPts val="0"/>
              </a:spcBef>
              <a:spcAft>
                <a:spcPts val="0"/>
              </a:spcAft>
              <a:buClr>
                <a:schemeClr val="dk1"/>
              </a:buClr>
              <a:buSzPts val="3100"/>
              <a:buFont typeface="Proxima Nova"/>
              <a:buChar char="●"/>
            </a:pPr>
            <a:r>
              <a:rPr lang="en" sz="3100">
                <a:solidFill>
                  <a:schemeClr val="dk1"/>
                </a:solidFill>
                <a:latin typeface="Proxima Nova"/>
                <a:ea typeface="Proxima Nova"/>
                <a:cs typeface="Proxima Nova"/>
                <a:sym typeface="Proxima Nova"/>
              </a:rPr>
              <a:t>Recognize different kinds of clear and effective prose</a:t>
            </a:r>
            <a:endParaRPr sz="3100">
              <a:solidFill>
                <a:schemeClr val="dk1"/>
              </a:solidFill>
              <a:latin typeface="Proxima Nova"/>
              <a:ea typeface="Proxima Nova"/>
              <a:cs typeface="Proxima Nova"/>
              <a:sym typeface="Proxima Nova"/>
            </a:endParaRPr>
          </a:p>
          <a:p>
            <a:pPr indent="-425450" lvl="0" marL="457200" rtl="0" algn="l">
              <a:lnSpc>
                <a:spcPct val="100000"/>
              </a:lnSpc>
              <a:spcBef>
                <a:spcPts val="0"/>
              </a:spcBef>
              <a:spcAft>
                <a:spcPts val="0"/>
              </a:spcAft>
              <a:buClr>
                <a:schemeClr val="dk1"/>
              </a:buClr>
              <a:buSzPts val="3100"/>
              <a:buFont typeface="Proxima Nova"/>
              <a:buChar char="●"/>
            </a:pPr>
            <a:r>
              <a:rPr lang="en" sz="3100">
                <a:solidFill>
                  <a:schemeClr val="dk1"/>
                </a:solidFill>
                <a:latin typeface="Proxima Nova"/>
                <a:ea typeface="Proxima Nova"/>
                <a:cs typeface="Proxima Nova"/>
                <a:sym typeface="Proxima Nova"/>
              </a:rPr>
              <a:t>Tame your inner grammar cop</a:t>
            </a:r>
            <a:endParaRPr sz="3100">
              <a:solidFill>
                <a:schemeClr val="dk1"/>
              </a:solidFill>
              <a:latin typeface="Proxima Nova"/>
              <a:ea typeface="Proxima Nova"/>
              <a:cs typeface="Proxima Nova"/>
              <a:sym typeface="Proxima Nova"/>
            </a:endParaRPr>
          </a:p>
          <a:p>
            <a:pPr indent="-425450" lvl="0" marL="457200" rtl="0" algn="l">
              <a:lnSpc>
                <a:spcPct val="100000"/>
              </a:lnSpc>
              <a:spcBef>
                <a:spcPts val="0"/>
              </a:spcBef>
              <a:spcAft>
                <a:spcPts val="0"/>
              </a:spcAft>
              <a:buClr>
                <a:schemeClr val="dk1"/>
              </a:buClr>
              <a:buSzPts val="3100"/>
              <a:buFont typeface="Proxima Nova"/>
              <a:buChar char="●"/>
            </a:pPr>
            <a:r>
              <a:rPr lang="en" sz="3100">
                <a:solidFill>
                  <a:schemeClr val="dk1"/>
                </a:solidFill>
                <a:latin typeface="Proxima Nova"/>
                <a:ea typeface="Proxima Nova"/>
                <a:cs typeface="Proxima Nova"/>
                <a:sym typeface="Proxima Nova"/>
              </a:rPr>
              <a:t>Quit stunting on students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7"/>
          <p:cNvSpPr txBox="1"/>
          <p:nvPr>
            <p:ph idx="1" type="body"/>
          </p:nvPr>
        </p:nvSpPr>
        <p:spPr>
          <a:xfrm>
            <a:off x="311700" y="671700"/>
            <a:ext cx="8520600" cy="38001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5300">
                <a:solidFill>
                  <a:srgbClr val="FFFFFF"/>
                </a:solidFill>
                <a:latin typeface="Proxima Nova"/>
                <a:ea typeface="Proxima Nova"/>
                <a:cs typeface="Proxima Nova"/>
                <a:sym typeface="Proxima Nova"/>
              </a:rPr>
              <a:t>How do we provide and grade student work and meet the course outline mandates?</a:t>
            </a:r>
            <a:endParaRPr sz="1100">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We distinguish between feedback on writing vs feedback on content.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9"/>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FFFFFF"/>
                </a:solidFill>
                <a:latin typeface="Proxima Nova"/>
                <a:ea typeface="Proxima Nova"/>
                <a:cs typeface="Proxima Nova"/>
                <a:sym typeface="Proxima Nova"/>
              </a:rPr>
              <a:t>English 1A Course Outline</a:t>
            </a:r>
            <a:endParaRPr>
              <a:solidFill>
                <a:srgbClr val="FFFFFF"/>
              </a:solidFill>
            </a:endParaRPr>
          </a:p>
        </p:txBody>
      </p:sp>
      <p:sp>
        <p:nvSpPr>
          <p:cNvPr id="152" name="Google Shape;152;p29"/>
          <p:cNvSpPr txBox="1"/>
          <p:nvPr>
            <p:ph idx="1" type="body"/>
          </p:nvPr>
        </p:nvSpPr>
        <p:spPr>
          <a:xfrm>
            <a:off x="311700" y="1027725"/>
            <a:ext cx="8520600" cy="3585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900">
                <a:solidFill>
                  <a:srgbClr val="FFFFFF"/>
                </a:solidFill>
                <a:latin typeface="Calibri"/>
                <a:ea typeface="Calibri"/>
                <a:cs typeface="Calibri"/>
                <a:sym typeface="Calibri"/>
              </a:rPr>
              <a:t> Write multiple-paragraph papers that: </a:t>
            </a:r>
            <a:endParaRPr sz="1900">
              <a:solidFill>
                <a:srgbClr val="FFFFFF"/>
              </a:solidFill>
              <a:latin typeface="Calibri"/>
              <a:ea typeface="Calibri"/>
              <a:cs typeface="Calibri"/>
              <a:sym typeface="Calibri"/>
            </a:endParaRPr>
          </a:p>
          <a:p>
            <a:pPr indent="0" lvl="0" marL="457200" rtl="0" algn="l">
              <a:spcBef>
                <a:spcPts val="0"/>
              </a:spcBef>
              <a:spcAft>
                <a:spcPts val="0"/>
              </a:spcAft>
              <a:buNone/>
            </a:pPr>
            <a:r>
              <a:rPr lang="en" sz="1900">
                <a:solidFill>
                  <a:srgbClr val="FFFFFF"/>
                </a:solidFill>
                <a:latin typeface="Calibri"/>
                <a:ea typeface="Calibri"/>
                <a:cs typeface="Calibri"/>
                <a:sym typeface="Calibri"/>
              </a:rPr>
              <a:t>1. Accurately and appropriately respond to a given assignment; </a:t>
            </a:r>
            <a:endParaRPr sz="1900">
              <a:solidFill>
                <a:srgbClr val="FFFFFF"/>
              </a:solidFill>
              <a:latin typeface="Calibri"/>
              <a:ea typeface="Calibri"/>
              <a:cs typeface="Calibri"/>
              <a:sym typeface="Calibri"/>
            </a:endParaRPr>
          </a:p>
          <a:p>
            <a:pPr indent="0" lvl="0" marL="457200" rtl="0" algn="l">
              <a:spcBef>
                <a:spcPts val="0"/>
              </a:spcBef>
              <a:spcAft>
                <a:spcPts val="0"/>
              </a:spcAft>
              <a:buNone/>
            </a:pPr>
            <a:r>
              <a:rPr lang="en" sz="1900">
                <a:solidFill>
                  <a:srgbClr val="FFFFFF"/>
                </a:solidFill>
                <a:latin typeface="Calibri"/>
                <a:ea typeface="Calibri"/>
                <a:cs typeface="Calibri"/>
                <a:sym typeface="Calibri"/>
              </a:rPr>
              <a:t>2. Develop a relevant, focused thesis; </a:t>
            </a:r>
            <a:endParaRPr sz="1900">
              <a:solidFill>
                <a:srgbClr val="FFFFFF"/>
              </a:solidFill>
              <a:latin typeface="Calibri"/>
              <a:ea typeface="Calibri"/>
              <a:cs typeface="Calibri"/>
              <a:sym typeface="Calibri"/>
            </a:endParaRPr>
          </a:p>
          <a:p>
            <a:pPr indent="0" lvl="0" marL="457200" rtl="0" algn="l">
              <a:spcBef>
                <a:spcPts val="0"/>
              </a:spcBef>
              <a:spcAft>
                <a:spcPts val="0"/>
              </a:spcAft>
              <a:buNone/>
            </a:pPr>
            <a:r>
              <a:rPr lang="en" sz="1900">
                <a:solidFill>
                  <a:srgbClr val="FFFFFF"/>
                </a:solidFill>
                <a:latin typeface="Calibri"/>
                <a:ea typeface="Calibri"/>
                <a:cs typeface="Calibri"/>
                <a:sym typeface="Calibri"/>
              </a:rPr>
              <a:t>3. Are well-organized and coherently move from coordinating to subordinating points; </a:t>
            </a:r>
            <a:endParaRPr sz="1900">
              <a:solidFill>
                <a:srgbClr val="FFFFFF"/>
              </a:solidFill>
              <a:latin typeface="Calibri"/>
              <a:ea typeface="Calibri"/>
              <a:cs typeface="Calibri"/>
              <a:sym typeface="Calibri"/>
            </a:endParaRPr>
          </a:p>
          <a:p>
            <a:pPr indent="0" lvl="0" marL="457200" rtl="0" algn="l">
              <a:spcBef>
                <a:spcPts val="0"/>
              </a:spcBef>
              <a:spcAft>
                <a:spcPts val="0"/>
              </a:spcAft>
              <a:buNone/>
            </a:pPr>
            <a:r>
              <a:rPr lang="en" sz="1900">
                <a:solidFill>
                  <a:srgbClr val="FFFFFF"/>
                </a:solidFill>
                <a:latin typeface="Calibri"/>
                <a:ea typeface="Calibri"/>
                <a:cs typeface="Calibri"/>
                <a:sym typeface="Calibri"/>
              </a:rPr>
              <a:t>4. Are well-developed with sufficient and relevant evidence; </a:t>
            </a:r>
            <a:endParaRPr sz="1900">
              <a:solidFill>
                <a:srgbClr val="FFFFFF"/>
              </a:solidFill>
              <a:latin typeface="Calibri"/>
              <a:ea typeface="Calibri"/>
              <a:cs typeface="Calibri"/>
              <a:sym typeface="Calibri"/>
            </a:endParaRPr>
          </a:p>
          <a:p>
            <a:pPr indent="0" lvl="0" marL="457200" rtl="0" algn="l">
              <a:spcBef>
                <a:spcPts val="0"/>
              </a:spcBef>
              <a:spcAft>
                <a:spcPts val="0"/>
              </a:spcAft>
              <a:buNone/>
            </a:pPr>
            <a:r>
              <a:rPr lang="en" sz="1900">
                <a:solidFill>
                  <a:srgbClr val="FFFFFF"/>
                </a:solidFill>
                <a:latin typeface="Calibri"/>
                <a:ea typeface="Calibri"/>
                <a:cs typeface="Calibri"/>
                <a:sym typeface="Calibri"/>
              </a:rPr>
              <a:t>5. Synthesize facts and ideas originating outside his/her direct experience to develop and support a thesis; </a:t>
            </a:r>
            <a:endParaRPr sz="1900">
              <a:solidFill>
                <a:srgbClr val="FFFFFF"/>
              </a:solidFill>
              <a:latin typeface="Calibri"/>
              <a:ea typeface="Calibri"/>
              <a:cs typeface="Calibri"/>
              <a:sym typeface="Calibri"/>
            </a:endParaRPr>
          </a:p>
          <a:p>
            <a:pPr indent="0" lvl="0" marL="457200" rtl="0" algn="l">
              <a:spcBef>
                <a:spcPts val="0"/>
              </a:spcBef>
              <a:spcAft>
                <a:spcPts val="0"/>
              </a:spcAft>
              <a:buNone/>
            </a:pPr>
            <a:r>
              <a:rPr lang="en" sz="1900">
                <a:solidFill>
                  <a:srgbClr val="FF9900"/>
                </a:solidFill>
                <a:latin typeface="Calibri"/>
                <a:ea typeface="Calibri"/>
                <a:cs typeface="Calibri"/>
                <a:sym typeface="Calibri"/>
              </a:rPr>
              <a:t>6. Demonstrate stylistic choices in tone, syntax, and diction; </a:t>
            </a:r>
            <a:endParaRPr sz="1900">
              <a:solidFill>
                <a:srgbClr val="FF9900"/>
              </a:solidFill>
              <a:latin typeface="Calibri"/>
              <a:ea typeface="Calibri"/>
              <a:cs typeface="Calibri"/>
              <a:sym typeface="Calibri"/>
            </a:endParaRPr>
          </a:p>
          <a:p>
            <a:pPr indent="0" lvl="0" marL="457200" rtl="0" algn="l">
              <a:spcBef>
                <a:spcPts val="0"/>
              </a:spcBef>
              <a:spcAft>
                <a:spcPts val="0"/>
              </a:spcAft>
              <a:buNone/>
            </a:pPr>
            <a:r>
              <a:rPr lang="en" sz="1900">
                <a:solidFill>
                  <a:srgbClr val="FF9900"/>
                </a:solidFill>
                <a:latin typeface="Calibri"/>
                <a:ea typeface="Calibri"/>
                <a:cs typeface="Calibri"/>
                <a:sym typeface="Calibri"/>
              </a:rPr>
              <a:t>7. Use standard American English correctly;</a:t>
            </a:r>
            <a:endParaRPr sz="2500">
              <a:solidFill>
                <a:srgbClr val="FF99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3400">
                <a:solidFill>
                  <a:srgbClr val="FF9900"/>
                </a:solidFill>
                <a:latin typeface="Proxima Nova"/>
                <a:ea typeface="Proxima Nova"/>
                <a:cs typeface="Proxima Nova"/>
                <a:sym typeface="Proxima Nova"/>
              </a:rPr>
              <a:t>Contradictions?</a:t>
            </a:r>
            <a:endParaRPr b="1" sz="3400">
              <a:solidFill>
                <a:srgbClr val="FF9900"/>
              </a:solidFill>
              <a:latin typeface="Proxima Nova"/>
              <a:ea typeface="Proxima Nova"/>
              <a:cs typeface="Proxima Nova"/>
              <a:sym typeface="Proxima Nova"/>
            </a:endParaRPr>
          </a:p>
        </p:txBody>
      </p:sp>
      <p:sp>
        <p:nvSpPr>
          <p:cNvPr id="158" name="Google Shape;158;p30"/>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2800">
              <a:solidFill>
                <a:srgbClr val="FF9900"/>
              </a:solidFill>
              <a:latin typeface="Calibri"/>
              <a:ea typeface="Calibri"/>
              <a:cs typeface="Calibri"/>
              <a:sym typeface="Calibri"/>
            </a:endParaRPr>
          </a:p>
          <a:p>
            <a:pPr indent="0" lvl="0" marL="457200" rtl="0" algn="l">
              <a:spcBef>
                <a:spcPts val="0"/>
              </a:spcBef>
              <a:spcAft>
                <a:spcPts val="0"/>
              </a:spcAft>
              <a:buNone/>
            </a:pPr>
            <a:r>
              <a:rPr lang="en" sz="2800">
                <a:solidFill>
                  <a:srgbClr val="FFFFFF"/>
                </a:solidFill>
                <a:latin typeface="Calibri"/>
                <a:ea typeface="Calibri"/>
                <a:cs typeface="Calibri"/>
                <a:sym typeface="Calibri"/>
              </a:rPr>
              <a:t>6. Demonstrate stylistic choices in tone, syntax, and diction; </a:t>
            </a:r>
            <a:endParaRPr sz="2800">
              <a:solidFill>
                <a:srgbClr val="FFFFFF"/>
              </a:solidFill>
              <a:latin typeface="Calibri"/>
              <a:ea typeface="Calibri"/>
              <a:cs typeface="Calibri"/>
              <a:sym typeface="Calibri"/>
            </a:endParaRPr>
          </a:p>
          <a:p>
            <a:pPr indent="0" lvl="0" marL="457200" rtl="0" algn="l">
              <a:spcBef>
                <a:spcPts val="0"/>
              </a:spcBef>
              <a:spcAft>
                <a:spcPts val="0"/>
              </a:spcAft>
              <a:buNone/>
            </a:pPr>
            <a:r>
              <a:t/>
            </a:r>
            <a:endParaRPr sz="2800">
              <a:solidFill>
                <a:srgbClr val="FFFFFF"/>
              </a:solidFill>
              <a:latin typeface="Calibri"/>
              <a:ea typeface="Calibri"/>
              <a:cs typeface="Calibri"/>
              <a:sym typeface="Calibri"/>
            </a:endParaRPr>
          </a:p>
          <a:p>
            <a:pPr indent="0" lvl="0" marL="457200" rtl="0" algn="l">
              <a:spcBef>
                <a:spcPts val="0"/>
              </a:spcBef>
              <a:spcAft>
                <a:spcPts val="0"/>
              </a:spcAft>
              <a:buNone/>
            </a:pPr>
            <a:r>
              <a:rPr lang="en" sz="2800">
                <a:solidFill>
                  <a:srgbClr val="FFFFFF"/>
                </a:solidFill>
                <a:latin typeface="Calibri"/>
                <a:ea typeface="Calibri"/>
                <a:cs typeface="Calibri"/>
                <a:sym typeface="Calibri"/>
              </a:rPr>
              <a:t>7. Use standard American English correctly;</a:t>
            </a:r>
            <a:endParaRPr sz="2700">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rPr>
              <a:t>History 1: Writing Guidance</a:t>
            </a:r>
            <a:endParaRPr>
              <a:solidFill>
                <a:srgbClr val="FF9900"/>
              </a:solidFill>
            </a:endParaRPr>
          </a:p>
        </p:txBody>
      </p:sp>
      <p:sp>
        <p:nvSpPr>
          <p:cNvPr id="164" name="Google Shape;164;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solidFill>
                  <a:srgbClr val="FFFFFF"/>
                </a:solidFill>
              </a:rPr>
              <a:t>English 1A not prerequisite or strongly recommended</a:t>
            </a:r>
            <a:endParaRPr sz="2000">
              <a:solidFill>
                <a:srgbClr val="FFFFFF"/>
              </a:solidFill>
            </a:endParaRPr>
          </a:p>
          <a:p>
            <a:pPr indent="0" lvl="0" marL="0" rtl="0" algn="l">
              <a:spcBef>
                <a:spcPts val="1600"/>
              </a:spcBef>
              <a:spcAft>
                <a:spcPts val="0"/>
              </a:spcAft>
              <a:buNone/>
            </a:pPr>
            <a:r>
              <a:t/>
            </a:r>
            <a:endParaRPr sz="2000">
              <a:solidFill>
                <a:srgbClr val="FFFFFF"/>
              </a:solidFill>
            </a:endParaRPr>
          </a:p>
          <a:p>
            <a:pPr indent="0" lvl="0" marL="0" rtl="0" algn="l">
              <a:spcBef>
                <a:spcPts val="1600"/>
              </a:spcBef>
              <a:spcAft>
                <a:spcPts val="0"/>
              </a:spcAft>
              <a:buNone/>
            </a:pPr>
            <a:r>
              <a:rPr lang="en" sz="2000">
                <a:solidFill>
                  <a:srgbClr val="FFFFFF"/>
                </a:solidFill>
              </a:rPr>
              <a:t>Writing Guidance from Course Outline</a:t>
            </a:r>
            <a:endParaRPr sz="2000">
              <a:solidFill>
                <a:srgbClr val="FFFFFF"/>
              </a:solidFill>
            </a:endParaRPr>
          </a:p>
          <a:p>
            <a:pPr indent="0" lvl="0" marL="0" rtl="0" algn="l">
              <a:spcBef>
                <a:spcPts val="1600"/>
              </a:spcBef>
              <a:spcAft>
                <a:spcPts val="1600"/>
              </a:spcAft>
              <a:buNone/>
            </a:pPr>
            <a:r>
              <a:rPr lang="en" sz="2000">
                <a:solidFill>
                  <a:srgbClr val="FFFFFF"/>
                </a:solidFill>
              </a:rPr>
              <a:t>Writing: </a:t>
            </a:r>
            <a:r>
              <a:rPr lang="en" sz="2000">
                <a:solidFill>
                  <a:srgbClr val="FF9900"/>
                </a:solidFill>
              </a:rPr>
              <a:t>Three 500-750 word essays on the major themes and developments</a:t>
            </a:r>
            <a:r>
              <a:rPr lang="en" sz="2000">
                <a:solidFill>
                  <a:srgbClr val="FFFFFF"/>
                </a:solidFill>
              </a:rPr>
              <a:t> in Western Civilization as presented in textbook chapters, audio-visual material, or primary sources. </a:t>
            </a:r>
            <a:endParaRPr sz="20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rPr>
              <a:t>Icebreaker:</a:t>
            </a:r>
            <a:endParaRPr>
              <a:solidFill>
                <a:srgbClr val="FF9900"/>
              </a:solidFill>
            </a:endParaRPr>
          </a:p>
        </p:txBody>
      </p:sp>
      <p:sp>
        <p:nvSpPr>
          <p:cNvPr id="62" name="Google Shape;62;p14"/>
          <p:cNvSpPr txBox="1"/>
          <p:nvPr>
            <p:ph idx="1" type="body"/>
          </p:nvPr>
        </p:nvSpPr>
        <p:spPr>
          <a:xfrm>
            <a:off x="380375"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100">
                <a:solidFill>
                  <a:schemeClr val="dk1"/>
                </a:solidFill>
                <a:latin typeface="Calibri"/>
                <a:ea typeface="Calibri"/>
                <a:cs typeface="Calibri"/>
                <a:sym typeface="Calibri"/>
              </a:rPr>
              <a:t>Share the name of a non-edited English </a:t>
            </a:r>
            <a:r>
              <a:rPr i="1" lang="en" sz="2100">
                <a:solidFill>
                  <a:srgbClr val="FF9900"/>
                </a:solidFill>
                <a:latin typeface="Calibri"/>
                <a:ea typeface="Calibri"/>
                <a:cs typeface="Calibri"/>
                <a:sym typeface="Calibri"/>
              </a:rPr>
              <a:t>language</a:t>
            </a:r>
            <a:r>
              <a:rPr lang="en" sz="2100">
                <a:solidFill>
                  <a:schemeClr val="dk1"/>
                </a:solidFill>
                <a:latin typeface="Calibri"/>
                <a:ea typeface="Calibri"/>
                <a:cs typeface="Calibri"/>
                <a:sym typeface="Calibri"/>
              </a:rPr>
              <a:t> that you enjoy speaking or feel at home in</a:t>
            </a:r>
            <a:endParaRPr sz="2100">
              <a:solidFill>
                <a:schemeClr val="dk1"/>
              </a:solidFill>
              <a:latin typeface="Calibri"/>
              <a:ea typeface="Calibri"/>
              <a:cs typeface="Calibri"/>
              <a:sym typeface="Calibri"/>
            </a:endParaRPr>
          </a:p>
          <a:p>
            <a:pPr indent="0" lvl="0" marL="0" rtl="0" algn="l">
              <a:spcBef>
                <a:spcPts val="0"/>
              </a:spcBef>
              <a:spcAft>
                <a:spcPts val="0"/>
              </a:spcAft>
              <a:buNone/>
            </a:pPr>
            <a:r>
              <a:t/>
            </a:r>
            <a:endParaRPr sz="2100">
              <a:solidFill>
                <a:schemeClr val="dk1"/>
              </a:solidFill>
              <a:latin typeface="Calibri"/>
              <a:ea typeface="Calibri"/>
              <a:cs typeface="Calibri"/>
              <a:sym typeface="Calibri"/>
            </a:endParaRPr>
          </a:p>
          <a:p>
            <a:pPr indent="0" lvl="0" marL="0" rtl="0" algn="l">
              <a:spcBef>
                <a:spcPts val="0"/>
              </a:spcBef>
              <a:spcAft>
                <a:spcPts val="0"/>
              </a:spcAft>
              <a:buNone/>
            </a:pPr>
            <a:r>
              <a:rPr lang="en" sz="2100">
                <a:solidFill>
                  <a:schemeClr val="dk1"/>
                </a:solidFill>
                <a:latin typeface="Calibri"/>
                <a:ea typeface="Calibri"/>
                <a:cs typeface="Calibri"/>
                <a:sym typeface="Calibri"/>
              </a:rPr>
              <a:t>Or </a:t>
            </a:r>
            <a:endParaRPr sz="2100">
              <a:solidFill>
                <a:schemeClr val="dk1"/>
              </a:solidFill>
              <a:latin typeface="Calibri"/>
              <a:ea typeface="Calibri"/>
              <a:cs typeface="Calibri"/>
              <a:sym typeface="Calibri"/>
            </a:endParaRPr>
          </a:p>
          <a:p>
            <a:pPr indent="0" lvl="0" marL="0" rtl="0" algn="l">
              <a:spcBef>
                <a:spcPts val="0"/>
              </a:spcBef>
              <a:spcAft>
                <a:spcPts val="0"/>
              </a:spcAft>
              <a:buNone/>
            </a:pPr>
            <a:r>
              <a:t/>
            </a:r>
            <a:endParaRPr sz="2100">
              <a:solidFill>
                <a:schemeClr val="dk1"/>
              </a:solidFill>
              <a:latin typeface="Calibri"/>
              <a:ea typeface="Calibri"/>
              <a:cs typeface="Calibri"/>
              <a:sym typeface="Calibri"/>
            </a:endParaRPr>
          </a:p>
          <a:p>
            <a:pPr indent="0" lvl="0" marL="0" rtl="0" algn="l">
              <a:spcBef>
                <a:spcPts val="0"/>
              </a:spcBef>
              <a:spcAft>
                <a:spcPts val="0"/>
              </a:spcAft>
              <a:buNone/>
            </a:pPr>
            <a:r>
              <a:rPr lang="en" sz="2100">
                <a:solidFill>
                  <a:schemeClr val="dk1"/>
                </a:solidFill>
                <a:latin typeface="Calibri"/>
                <a:ea typeface="Calibri"/>
                <a:cs typeface="Calibri"/>
                <a:sym typeface="Calibri"/>
              </a:rPr>
              <a:t>Share a non-edited English </a:t>
            </a:r>
            <a:r>
              <a:rPr i="1" lang="en" sz="2100">
                <a:solidFill>
                  <a:srgbClr val="FF9900"/>
                </a:solidFill>
                <a:latin typeface="Calibri"/>
                <a:ea typeface="Calibri"/>
                <a:cs typeface="Calibri"/>
                <a:sym typeface="Calibri"/>
              </a:rPr>
              <a:t>word </a:t>
            </a:r>
            <a:r>
              <a:rPr lang="en" sz="2100">
                <a:solidFill>
                  <a:schemeClr val="dk1"/>
                </a:solidFill>
                <a:latin typeface="Calibri"/>
                <a:ea typeface="Calibri"/>
                <a:cs typeface="Calibri"/>
                <a:sym typeface="Calibri"/>
              </a:rPr>
              <a:t>that you enjoy speaking or feel at home in.</a:t>
            </a:r>
            <a:endParaRPr sz="2100">
              <a:solidFill>
                <a:schemeClr val="dk1"/>
              </a:solidFill>
              <a:latin typeface="Calibri"/>
              <a:ea typeface="Calibri"/>
              <a:cs typeface="Calibri"/>
              <a:sym typeface="Calibri"/>
            </a:endParaRPr>
          </a:p>
          <a:p>
            <a:pPr indent="0" lvl="0" marL="0" rtl="0" algn="l">
              <a:spcBef>
                <a:spcPts val="0"/>
              </a:spcBef>
              <a:spcAft>
                <a:spcPts val="0"/>
              </a:spcAft>
              <a:buNone/>
            </a:pPr>
            <a:r>
              <a:t/>
            </a:r>
            <a:endParaRPr sz="2100">
              <a:solidFill>
                <a:schemeClr val="dk1"/>
              </a:solidFill>
              <a:latin typeface="Calibri"/>
              <a:ea typeface="Calibri"/>
              <a:cs typeface="Calibri"/>
              <a:sym typeface="Calibri"/>
            </a:endParaRPr>
          </a:p>
          <a:p>
            <a:pPr indent="0" lvl="0" marL="0" rtl="0" algn="ctr">
              <a:spcBef>
                <a:spcPts val="0"/>
              </a:spcBef>
              <a:spcAft>
                <a:spcPts val="0"/>
              </a:spcAft>
              <a:buNone/>
            </a:pPr>
            <a:r>
              <a:rPr lang="en" sz="2100">
                <a:solidFill>
                  <a:schemeClr val="dk1"/>
                </a:solidFill>
                <a:latin typeface="Calibri"/>
                <a:ea typeface="Calibri"/>
                <a:cs typeface="Calibri"/>
                <a:sym typeface="Calibri"/>
              </a:rPr>
              <a:t>TYPE YOUR RESPONSE IN THE CHAT </a:t>
            </a:r>
            <a:endParaRPr sz="2100">
              <a:solidFill>
                <a:schemeClr val="dk1"/>
              </a:solidFill>
              <a:latin typeface="Calibri"/>
              <a:ea typeface="Calibri"/>
              <a:cs typeface="Calibri"/>
              <a:sym typeface="Calibri"/>
            </a:endParaRPr>
          </a:p>
        </p:txBody>
      </p:sp>
      <p:pic>
        <p:nvPicPr>
          <p:cNvPr id="63" name="Google Shape;63;p14"/>
          <p:cNvPicPr preferRelativeResize="0"/>
          <p:nvPr/>
        </p:nvPicPr>
        <p:blipFill>
          <a:blip r:embed="rId3">
            <a:alphaModFix/>
          </a:blip>
          <a:stretch>
            <a:fillRect/>
          </a:stretch>
        </p:blipFill>
        <p:spPr>
          <a:xfrm rot="10800000">
            <a:off x="6569126" y="3898550"/>
            <a:ext cx="448724" cy="448724"/>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rPr>
              <a:t>History 1: Measurable Objectives</a:t>
            </a:r>
            <a:endParaRPr>
              <a:solidFill>
                <a:srgbClr val="FF9900"/>
              </a:solidFill>
            </a:endParaRPr>
          </a:p>
        </p:txBody>
      </p:sp>
      <p:sp>
        <p:nvSpPr>
          <p:cNvPr id="170" name="Google Shape;170;p32"/>
          <p:cNvSpPr txBox="1"/>
          <p:nvPr>
            <p:ph idx="1" type="body"/>
          </p:nvPr>
        </p:nvSpPr>
        <p:spPr>
          <a:xfrm>
            <a:off x="311700" y="1152475"/>
            <a:ext cx="8520600" cy="3850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700">
                <a:solidFill>
                  <a:srgbClr val="FFFFFF"/>
                </a:solidFill>
              </a:rPr>
              <a:t>A. Identify and correctly use basic historical terminology </a:t>
            </a:r>
            <a:endParaRPr sz="1700">
              <a:solidFill>
                <a:srgbClr val="FFFFFF"/>
              </a:solidFill>
            </a:endParaRPr>
          </a:p>
          <a:p>
            <a:pPr indent="0" lvl="0" marL="0" rtl="0" algn="l">
              <a:lnSpc>
                <a:spcPct val="100000"/>
              </a:lnSpc>
              <a:spcBef>
                <a:spcPts val="0"/>
              </a:spcBef>
              <a:spcAft>
                <a:spcPts val="0"/>
              </a:spcAft>
              <a:buNone/>
            </a:pPr>
            <a:r>
              <a:rPr lang="en" sz="1700">
                <a:solidFill>
                  <a:srgbClr val="FFFFFF"/>
                </a:solidFill>
              </a:rPr>
              <a:t>B. Identify, analyze, and interpret primary and secondary sources; </a:t>
            </a:r>
            <a:endParaRPr sz="1700">
              <a:solidFill>
                <a:srgbClr val="FFFFFF"/>
              </a:solidFill>
            </a:endParaRPr>
          </a:p>
          <a:p>
            <a:pPr indent="0" lvl="0" marL="0" rtl="0" algn="l">
              <a:lnSpc>
                <a:spcPct val="100000"/>
              </a:lnSpc>
              <a:spcBef>
                <a:spcPts val="0"/>
              </a:spcBef>
              <a:spcAft>
                <a:spcPts val="0"/>
              </a:spcAft>
              <a:buNone/>
            </a:pPr>
            <a:r>
              <a:rPr lang="en" sz="1700">
                <a:solidFill>
                  <a:srgbClr val="FFFFFF"/>
                </a:solidFill>
              </a:rPr>
              <a:t>C. Analyze the concept and various definitions of the West; </a:t>
            </a:r>
            <a:endParaRPr sz="1700">
              <a:solidFill>
                <a:srgbClr val="FFFFFF"/>
              </a:solidFill>
            </a:endParaRPr>
          </a:p>
          <a:p>
            <a:pPr indent="0" lvl="0" marL="0" rtl="0" algn="l">
              <a:lnSpc>
                <a:spcPct val="100000"/>
              </a:lnSpc>
              <a:spcBef>
                <a:spcPts val="0"/>
              </a:spcBef>
              <a:spcAft>
                <a:spcPts val="0"/>
              </a:spcAft>
              <a:buNone/>
            </a:pPr>
            <a:r>
              <a:rPr lang="en" sz="1700">
                <a:solidFill>
                  <a:srgbClr val="FFFFFF"/>
                </a:solidFill>
              </a:rPr>
              <a:t>D. Analyze and explain multiple causes and outcomes of historical events and developments related to western civilization; </a:t>
            </a:r>
            <a:endParaRPr sz="1700">
              <a:solidFill>
                <a:srgbClr val="FFFFFF"/>
              </a:solidFill>
            </a:endParaRPr>
          </a:p>
          <a:p>
            <a:pPr indent="0" lvl="0" marL="0" rtl="0" algn="l">
              <a:lnSpc>
                <a:spcPct val="100000"/>
              </a:lnSpc>
              <a:spcBef>
                <a:spcPts val="0"/>
              </a:spcBef>
              <a:spcAft>
                <a:spcPts val="0"/>
              </a:spcAft>
              <a:buNone/>
            </a:pPr>
            <a:r>
              <a:rPr lang="en" sz="1700">
                <a:solidFill>
                  <a:srgbClr val="FFFFFF"/>
                </a:solidFill>
              </a:rPr>
              <a:t>E. Identify and distinguish the major eras in the history of western civilization; </a:t>
            </a:r>
            <a:endParaRPr sz="1700">
              <a:solidFill>
                <a:srgbClr val="FFFFFF"/>
              </a:solidFill>
            </a:endParaRPr>
          </a:p>
          <a:p>
            <a:pPr indent="0" lvl="0" marL="0" rtl="0" algn="l">
              <a:lnSpc>
                <a:spcPct val="100000"/>
              </a:lnSpc>
              <a:spcBef>
                <a:spcPts val="0"/>
              </a:spcBef>
              <a:spcAft>
                <a:spcPts val="0"/>
              </a:spcAft>
              <a:buNone/>
            </a:pPr>
            <a:r>
              <a:rPr lang="en" sz="1700">
                <a:solidFill>
                  <a:srgbClr val="FFFFFF"/>
                </a:solidFill>
              </a:rPr>
              <a:t>F. Identify and distinguish the physical and political geography of western civilization; Analyze and explain the interaction of economic, social, cultural and political developments in response to changing historical circumstances; </a:t>
            </a:r>
            <a:endParaRPr sz="1700">
              <a:solidFill>
                <a:srgbClr val="FFFFFF"/>
              </a:solidFill>
            </a:endParaRPr>
          </a:p>
          <a:p>
            <a:pPr indent="0" lvl="0" marL="0" rtl="0" algn="l">
              <a:lnSpc>
                <a:spcPct val="100000"/>
              </a:lnSpc>
              <a:spcBef>
                <a:spcPts val="0"/>
              </a:spcBef>
              <a:spcAft>
                <a:spcPts val="0"/>
              </a:spcAft>
              <a:buNone/>
            </a:pPr>
            <a:r>
              <a:rPr lang="en" sz="1700">
                <a:solidFill>
                  <a:srgbClr val="FFFFFF"/>
                </a:solidFill>
              </a:rPr>
              <a:t>G. Identify and explain the historical significance of major discoveries and developments in technology, science, art, architecture, and literature. </a:t>
            </a:r>
            <a:endParaRPr sz="1700">
              <a:solidFill>
                <a:srgbClr val="FFFFFF"/>
              </a:solidFill>
            </a:endParaRPr>
          </a:p>
          <a:p>
            <a:pPr indent="0" lvl="0" marL="0" rtl="0" algn="l">
              <a:lnSpc>
                <a:spcPct val="100000"/>
              </a:lnSpc>
              <a:spcBef>
                <a:spcPts val="0"/>
              </a:spcBef>
              <a:spcAft>
                <a:spcPts val="0"/>
              </a:spcAft>
              <a:buNone/>
            </a:pPr>
            <a:r>
              <a:rPr lang="en" sz="1700">
                <a:solidFill>
                  <a:srgbClr val="FFFFFF"/>
                </a:solidFill>
              </a:rPr>
              <a:t>H. Identify and explain the historical significance of major discoveries and developments in technology, science, art, architecture, and literature.</a:t>
            </a:r>
            <a:endParaRPr sz="1700">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rPr>
              <a:t>Psych 1: Writing Guidance</a:t>
            </a:r>
            <a:endParaRPr>
              <a:solidFill>
                <a:srgbClr val="FF9900"/>
              </a:solidFill>
            </a:endParaRPr>
          </a:p>
        </p:txBody>
      </p:sp>
      <p:sp>
        <p:nvSpPr>
          <p:cNvPr id="176" name="Google Shape;176;p33"/>
          <p:cNvSpPr txBox="1"/>
          <p:nvPr>
            <p:ph idx="1" type="body"/>
          </p:nvPr>
        </p:nvSpPr>
        <p:spPr>
          <a:xfrm>
            <a:off x="311700" y="12304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Eligibility for 1A strongly recommended</a:t>
            </a:r>
            <a:endParaRPr>
              <a:solidFill>
                <a:srgbClr val="FFFFFF"/>
              </a:solidFill>
            </a:endParaRPr>
          </a:p>
          <a:p>
            <a:pPr indent="0" lvl="0" marL="0" rtl="0" algn="l">
              <a:spcBef>
                <a:spcPts val="1600"/>
              </a:spcBef>
              <a:spcAft>
                <a:spcPts val="0"/>
              </a:spcAft>
              <a:buNone/>
            </a:pPr>
            <a:r>
              <a:rPr lang="en">
                <a:solidFill>
                  <a:srgbClr val="FFFFFF"/>
                </a:solidFill>
              </a:rPr>
              <a:t>From Typical Assignments</a:t>
            </a:r>
            <a:endParaRPr>
              <a:solidFill>
                <a:srgbClr val="FFFFFF"/>
              </a:solidFill>
            </a:endParaRPr>
          </a:p>
          <a:p>
            <a:pPr indent="0" lvl="0" marL="0" rtl="0" algn="l">
              <a:spcBef>
                <a:spcPts val="1600"/>
              </a:spcBef>
              <a:spcAft>
                <a:spcPts val="0"/>
              </a:spcAft>
              <a:buNone/>
            </a:pPr>
            <a:r>
              <a:rPr lang="en" sz="1600">
                <a:solidFill>
                  <a:srgbClr val="FFFFFF"/>
                </a:solidFill>
              </a:rPr>
              <a:t>Writing: Research and </a:t>
            </a:r>
            <a:r>
              <a:rPr lang="en" sz="1600">
                <a:solidFill>
                  <a:srgbClr val="FF9900"/>
                </a:solidFill>
              </a:rPr>
              <a:t>write a term paper pertaining to one of the primary topic areas discussed in this course. </a:t>
            </a:r>
            <a:r>
              <a:rPr lang="en" sz="1600">
                <a:solidFill>
                  <a:srgbClr val="FFFFFF"/>
                </a:solidFill>
              </a:rPr>
              <a:t>Cite references in proper APA format and include a reference section. 1. After viewing a selected video, such as One Flew Over the Cuckoo's Nest, be prepared to </a:t>
            </a:r>
            <a:r>
              <a:rPr lang="en" sz="1600">
                <a:solidFill>
                  <a:srgbClr val="FF9900"/>
                </a:solidFill>
              </a:rPr>
              <a:t>write a short paper concerning the major issues and problems of mental institutions as portrayed in the film</a:t>
            </a:r>
            <a:r>
              <a:rPr lang="en" sz="1600">
                <a:solidFill>
                  <a:srgbClr val="FFFFFF"/>
                </a:solidFill>
              </a:rPr>
              <a:t>. 2. Based on the readings concerning mnemonic devices, </a:t>
            </a:r>
            <a:r>
              <a:rPr lang="en" sz="1600">
                <a:solidFill>
                  <a:srgbClr val="FF9900"/>
                </a:solidFill>
              </a:rPr>
              <a:t>write a brief summary report </a:t>
            </a:r>
            <a:r>
              <a:rPr lang="en" sz="1600">
                <a:solidFill>
                  <a:srgbClr val="FFFFFF"/>
                </a:solidFill>
              </a:rPr>
              <a:t>discussing how visual imagery can be used to enhance memory recall. 3. </a:t>
            </a:r>
            <a:r>
              <a:rPr lang="en" sz="1600">
                <a:solidFill>
                  <a:srgbClr val="FF9900"/>
                </a:solidFill>
              </a:rPr>
              <a:t>Write a brief paper discussing which approach to psychotherapy </a:t>
            </a:r>
            <a:r>
              <a:rPr lang="en" sz="1600">
                <a:solidFill>
                  <a:srgbClr val="FFFFFF"/>
                </a:solidFill>
              </a:rPr>
              <a:t>seems to have the most practical value and application to treatment of psychological disorders. </a:t>
            </a:r>
            <a:endParaRPr sz="1600">
              <a:solidFill>
                <a:srgbClr val="FFFFFF"/>
              </a:solidFill>
            </a:endParaRPr>
          </a:p>
          <a:p>
            <a:pPr indent="0" lvl="0" marL="0" rtl="0" algn="l">
              <a:spcBef>
                <a:spcPts val="1600"/>
              </a:spcBef>
              <a:spcAft>
                <a:spcPts val="1600"/>
              </a:spcAft>
              <a:buNone/>
            </a:pPr>
            <a:r>
              <a:t/>
            </a:r>
            <a:endParaRPr>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rPr>
              <a:t>Pysch 1: Measurable Objectives</a:t>
            </a:r>
            <a:endParaRPr>
              <a:solidFill>
                <a:srgbClr val="FF9900"/>
              </a:solidFill>
            </a:endParaRPr>
          </a:p>
        </p:txBody>
      </p:sp>
      <p:sp>
        <p:nvSpPr>
          <p:cNvPr id="182" name="Google Shape;182;p34"/>
          <p:cNvSpPr txBox="1"/>
          <p:nvPr>
            <p:ph idx="1" type="body"/>
          </p:nvPr>
        </p:nvSpPr>
        <p:spPr>
          <a:xfrm>
            <a:off x="311700" y="1231325"/>
            <a:ext cx="8520600" cy="3711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FFFFFF"/>
                </a:solidFill>
              </a:rPr>
              <a:t>1. </a:t>
            </a:r>
            <a:r>
              <a:rPr lang="en" sz="1100">
                <a:solidFill>
                  <a:srgbClr val="FFFFFF"/>
                </a:solidFill>
              </a:rPr>
              <a:t>define the various theoretical perspectives that have shaped the study of psychology </a:t>
            </a:r>
            <a:endParaRPr sz="1100">
              <a:solidFill>
                <a:srgbClr val="FFFFFF"/>
              </a:solidFill>
            </a:endParaRPr>
          </a:p>
          <a:p>
            <a:pPr indent="0" lvl="0" marL="0" rtl="0" algn="l">
              <a:spcBef>
                <a:spcPts val="0"/>
              </a:spcBef>
              <a:spcAft>
                <a:spcPts val="0"/>
              </a:spcAft>
              <a:buNone/>
            </a:pPr>
            <a:r>
              <a:rPr lang="en" sz="1100">
                <a:solidFill>
                  <a:srgbClr val="FFFFFF"/>
                </a:solidFill>
              </a:rPr>
              <a:t>2. contrast the unifying themes that underlie the field of psychology </a:t>
            </a:r>
            <a:endParaRPr sz="1100">
              <a:solidFill>
                <a:srgbClr val="FFFFFF"/>
              </a:solidFill>
            </a:endParaRPr>
          </a:p>
          <a:p>
            <a:pPr indent="0" lvl="0" marL="0" rtl="0" algn="l">
              <a:spcBef>
                <a:spcPts val="0"/>
              </a:spcBef>
              <a:spcAft>
                <a:spcPts val="0"/>
              </a:spcAft>
              <a:buNone/>
            </a:pPr>
            <a:r>
              <a:rPr lang="en" sz="1100">
                <a:solidFill>
                  <a:srgbClr val="FFFFFF"/>
                </a:solidFill>
              </a:rPr>
              <a:t>3. distinguish between the goals of scientific psychology and common sense 4. evaluate the various psychological research methods </a:t>
            </a:r>
            <a:endParaRPr sz="1100">
              <a:solidFill>
                <a:srgbClr val="FFFFFF"/>
              </a:solidFill>
            </a:endParaRPr>
          </a:p>
          <a:p>
            <a:pPr indent="0" lvl="0" marL="0" rtl="0" algn="l">
              <a:spcBef>
                <a:spcPts val="0"/>
              </a:spcBef>
              <a:spcAft>
                <a:spcPts val="0"/>
              </a:spcAft>
              <a:buNone/>
            </a:pPr>
            <a:r>
              <a:rPr lang="en" sz="1100">
                <a:solidFill>
                  <a:srgbClr val="FFFFFF"/>
                </a:solidFill>
              </a:rPr>
              <a:t>5. discuss the importance of ethical principles in research </a:t>
            </a:r>
            <a:endParaRPr sz="1100">
              <a:solidFill>
                <a:srgbClr val="FFFFFF"/>
              </a:solidFill>
            </a:endParaRPr>
          </a:p>
          <a:p>
            <a:pPr indent="0" lvl="0" marL="0" rtl="0" algn="l">
              <a:spcBef>
                <a:spcPts val="0"/>
              </a:spcBef>
              <a:spcAft>
                <a:spcPts val="0"/>
              </a:spcAft>
              <a:buNone/>
            </a:pPr>
            <a:r>
              <a:rPr lang="en" sz="1100">
                <a:solidFill>
                  <a:srgbClr val="FF9900"/>
                </a:solidFill>
              </a:rPr>
              <a:t>6. summarize the key functions of different brain components </a:t>
            </a:r>
            <a:endParaRPr sz="1100">
              <a:solidFill>
                <a:srgbClr val="FF9900"/>
              </a:solidFill>
            </a:endParaRPr>
          </a:p>
          <a:p>
            <a:pPr indent="0" lvl="0" marL="0" rtl="0" algn="l">
              <a:spcBef>
                <a:spcPts val="0"/>
              </a:spcBef>
              <a:spcAft>
                <a:spcPts val="0"/>
              </a:spcAft>
              <a:buNone/>
            </a:pPr>
            <a:r>
              <a:rPr lang="en" sz="1100">
                <a:solidFill>
                  <a:srgbClr val="FFFFFF"/>
                </a:solidFill>
              </a:rPr>
              <a:t>7. describe the role of heredity and environment on behavior</a:t>
            </a:r>
            <a:endParaRPr sz="1100">
              <a:solidFill>
                <a:srgbClr val="FFFFFF"/>
              </a:solidFill>
            </a:endParaRPr>
          </a:p>
          <a:p>
            <a:pPr indent="0" lvl="0" marL="0" rtl="0" algn="l">
              <a:spcBef>
                <a:spcPts val="0"/>
              </a:spcBef>
              <a:spcAft>
                <a:spcPts val="0"/>
              </a:spcAft>
              <a:buNone/>
            </a:pPr>
            <a:r>
              <a:rPr lang="en" sz="1100">
                <a:solidFill>
                  <a:srgbClr val="FFFFFF"/>
                </a:solidFill>
              </a:rPr>
              <a:t> 8. describe the processes involved in sensation and perception</a:t>
            </a:r>
            <a:endParaRPr sz="1100">
              <a:solidFill>
                <a:srgbClr val="FFFFFF"/>
              </a:solidFill>
            </a:endParaRPr>
          </a:p>
          <a:p>
            <a:pPr indent="0" lvl="0" marL="0" rtl="0" algn="l">
              <a:spcBef>
                <a:spcPts val="0"/>
              </a:spcBef>
              <a:spcAft>
                <a:spcPts val="0"/>
              </a:spcAft>
              <a:buNone/>
            </a:pPr>
            <a:r>
              <a:rPr lang="en" sz="1100">
                <a:solidFill>
                  <a:srgbClr val="FFFFFF"/>
                </a:solidFill>
              </a:rPr>
              <a:t> 9. distinguish between the various states of human consciousness </a:t>
            </a:r>
            <a:endParaRPr sz="1100">
              <a:solidFill>
                <a:srgbClr val="FFFFFF"/>
              </a:solidFill>
            </a:endParaRPr>
          </a:p>
          <a:p>
            <a:pPr indent="0" lvl="0" marL="0" rtl="0" algn="l">
              <a:spcBef>
                <a:spcPts val="0"/>
              </a:spcBef>
              <a:spcAft>
                <a:spcPts val="0"/>
              </a:spcAft>
              <a:buNone/>
            </a:pPr>
            <a:r>
              <a:rPr lang="en" sz="1100">
                <a:solidFill>
                  <a:srgbClr val="FFFFFF"/>
                </a:solidFill>
              </a:rPr>
              <a:t>10. identify the differences between various theories of learning </a:t>
            </a:r>
            <a:endParaRPr sz="1100">
              <a:solidFill>
                <a:srgbClr val="FFFFFF"/>
              </a:solidFill>
            </a:endParaRPr>
          </a:p>
          <a:p>
            <a:pPr indent="0" lvl="0" marL="0" rtl="0" algn="l">
              <a:spcBef>
                <a:spcPts val="0"/>
              </a:spcBef>
              <a:spcAft>
                <a:spcPts val="0"/>
              </a:spcAft>
              <a:buNone/>
            </a:pPr>
            <a:r>
              <a:rPr lang="en" sz="1100">
                <a:solidFill>
                  <a:srgbClr val="FFFFFF"/>
                </a:solidFill>
              </a:rPr>
              <a:t>11. describe the process involved in the encoding, storage and retrieval of memories</a:t>
            </a:r>
            <a:endParaRPr sz="1100">
              <a:solidFill>
                <a:srgbClr val="FFFFFF"/>
              </a:solidFill>
            </a:endParaRPr>
          </a:p>
          <a:p>
            <a:pPr indent="0" lvl="0" marL="0" rtl="0" algn="l">
              <a:spcBef>
                <a:spcPts val="0"/>
              </a:spcBef>
              <a:spcAft>
                <a:spcPts val="0"/>
              </a:spcAft>
              <a:buNone/>
            </a:pPr>
            <a:r>
              <a:rPr lang="en" sz="1100">
                <a:solidFill>
                  <a:srgbClr val="FFFFFF"/>
                </a:solidFill>
              </a:rPr>
              <a:t>12. discuss the theories of intelligence and the goals of psychological testing </a:t>
            </a:r>
            <a:endParaRPr sz="1100">
              <a:solidFill>
                <a:srgbClr val="FFFFFF"/>
              </a:solidFill>
            </a:endParaRPr>
          </a:p>
          <a:p>
            <a:pPr indent="0" lvl="0" marL="0" rtl="0" algn="l">
              <a:spcBef>
                <a:spcPts val="0"/>
              </a:spcBef>
              <a:spcAft>
                <a:spcPts val="0"/>
              </a:spcAft>
              <a:buNone/>
            </a:pPr>
            <a:r>
              <a:rPr lang="en" sz="1100">
                <a:solidFill>
                  <a:srgbClr val="FFFFFF"/>
                </a:solidFill>
              </a:rPr>
              <a:t>13. distinguish between the two major categories of human motives </a:t>
            </a:r>
            <a:endParaRPr sz="1100">
              <a:solidFill>
                <a:srgbClr val="FFFFFF"/>
              </a:solidFill>
            </a:endParaRPr>
          </a:p>
          <a:p>
            <a:pPr indent="0" lvl="0" marL="0" rtl="0" algn="l">
              <a:spcBef>
                <a:spcPts val="0"/>
              </a:spcBef>
              <a:spcAft>
                <a:spcPts val="0"/>
              </a:spcAft>
              <a:buNone/>
            </a:pPr>
            <a:r>
              <a:rPr lang="en" sz="1100">
                <a:solidFill>
                  <a:srgbClr val="FFFFFF"/>
                </a:solidFill>
              </a:rPr>
              <a:t>14. describe the basic components of emotion </a:t>
            </a:r>
            <a:endParaRPr sz="1100">
              <a:solidFill>
                <a:srgbClr val="FFFFFF"/>
              </a:solidFill>
            </a:endParaRPr>
          </a:p>
          <a:p>
            <a:pPr indent="0" lvl="0" marL="0" rtl="0" algn="l">
              <a:spcBef>
                <a:spcPts val="0"/>
              </a:spcBef>
              <a:spcAft>
                <a:spcPts val="0"/>
              </a:spcAft>
              <a:buNone/>
            </a:pPr>
            <a:r>
              <a:rPr lang="en" sz="1100">
                <a:solidFill>
                  <a:srgbClr val="FFFFFF"/>
                </a:solidFill>
              </a:rPr>
              <a:t>15. explain how 16. define the construct of personality 17. describe the theoretical approaches to understanding abnormal behavior 18. describe the various models of psychotherapy 19. discuss the situational influences on behavior 20. describe psychological differences and similarities between groups based on gender, sexuality, social, or cultural grouping 21. apply concepts and theories to personal development</a:t>
            </a:r>
            <a:r>
              <a:rPr lang="en" sz="1100">
                <a:solidFill>
                  <a:srgbClr val="FFFFFF"/>
                </a:solidFill>
              </a:rPr>
              <a:t>biological and environmental factors contribute to developmental differences </a:t>
            </a:r>
            <a:endParaRPr sz="1100">
              <a:solidFill>
                <a:srgbClr val="FFFFFF"/>
              </a:solidFill>
            </a:endParaRPr>
          </a:p>
          <a:p>
            <a:pPr indent="0" lvl="0" marL="0" rtl="0" algn="l">
              <a:spcBef>
                <a:spcPts val="0"/>
              </a:spcBef>
              <a:spcAft>
                <a:spcPts val="0"/>
              </a:spcAft>
              <a:buNone/>
            </a:pPr>
            <a:r>
              <a:t/>
            </a:r>
            <a:endParaRPr sz="1100">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5"/>
          <p:cNvSpPr txBox="1"/>
          <p:nvPr>
            <p:ph type="title"/>
          </p:nvPr>
        </p:nvSpPr>
        <p:spPr>
          <a:xfrm>
            <a:off x="311700" y="3203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rPr>
              <a:t>ANTR 1: Writing Guidance</a:t>
            </a:r>
            <a:endParaRPr>
              <a:solidFill>
                <a:srgbClr val="FF9900"/>
              </a:solidFill>
            </a:endParaRPr>
          </a:p>
        </p:txBody>
      </p:sp>
      <p:sp>
        <p:nvSpPr>
          <p:cNvPr id="188" name="Google Shape;188;p35"/>
          <p:cNvSpPr txBox="1"/>
          <p:nvPr>
            <p:ph idx="1" type="body"/>
          </p:nvPr>
        </p:nvSpPr>
        <p:spPr>
          <a:xfrm>
            <a:off x="311700" y="1017725"/>
            <a:ext cx="8520600" cy="3741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t>
            </a:r>
            <a:r>
              <a:rPr lang="en">
                <a:solidFill>
                  <a:srgbClr val="FFFFFF"/>
                </a:solidFill>
              </a:rPr>
              <a:t>Before entering this course, it is strongly recommended that the student should be able to: -Eligibility for ENG 1A”</a:t>
            </a:r>
            <a:endParaRPr>
              <a:solidFill>
                <a:srgbClr val="FFFFFF"/>
              </a:solidFill>
            </a:endParaRPr>
          </a:p>
          <a:p>
            <a:pPr indent="-342900" lvl="0" marL="457200" rtl="0" algn="l">
              <a:spcBef>
                <a:spcPts val="1600"/>
              </a:spcBef>
              <a:spcAft>
                <a:spcPts val="0"/>
              </a:spcAft>
              <a:buClr>
                <a:srgbClr val="FF9900"/>
              </a:buClr>
              <a:buSzPts val="1800"/>
              <a:buAutoNum type="arabicPeriod"/>
            </a:pPr>
            <a:r>
              <a:rPr lang="en">
                <a:solidFill>
                  <a:srgbClr val="FF9900"/>
                </a:solidFill>
              </a:rPr>
              <a:t>Write effective summaries of texts that avoid wording and sentence structure of the original </a:t>
            </a:r>
            <a:endParaRPr>
              <a:solidFill>
                <a:srgbClr val="FF9900"/>
              </a:solidFill>
            </a:endParaRPr>
          </a:p>
          <a:p>
            <a:pPr indent="-342900" lvl="0" marL="457200" rtl="0" algn="l">
              <a:spcBef>
                <a:spcPts val="0"/>
              </a:spcBef>
              <a:spcAft>
                <a:spcPts val="0"/>
              </a:spcAft>
              <a:buClr>
                <a:srgbClr val="FF9900"/>
              </a:buClr>
              <a:buSzPts val="1800"/>
              <a:buAutoNum type="arabicPeriod"/>
            </a:pPr>
            <a:r>
              <a:rPr lang="en">
                <a:solidFill>
                  <a:srgbClr val="FF9900"/>
                </a:solidFill>
              </a:rPr>
              <a:t> Organize coherent essays around a central idea or a position </a:t>
            </a:r>
            <a:endParaRPr>
              <a:solidFill>
                <a:srgbClr val="FF9900"/>
              </a:solidFill>
            </a:endParaRPr>
          </a:p>
          <a:p>
            <a:pPr indent="-342900" lvl="0" marL="457200" rtl="0" algn="l">
              <a:spcBef>
                <a:spcPts val="0"/>
              </a:spcBef>
              <a:spcAft>
                <a:spcPts val="0"/>
              </a:spcAft>
              <a:buClr>
                <a:srgbClr val="FFFFFF"/>
              </a:buClr>
              <a:buSzPts val="1800"/>
              <a:buAutoNum type="arabicPeriod"/>
            </a:pPr>
            <a:r>
              <a:rPr lang="en">
                <a:solidFill>
                  <a:srgbClr val="FFFFFF"/>
                </a:solidFill>
              </a:rPr>
              <a:t>Provide appropriate and accurate evidence to support positions and conclusions </a:t>
            </a:r>
            <a:endParaRPr>
              <a:solidFill>
                <a:srgbClr val="FFFFFF"/>
              </a:solidFill>
            </a:endParaRPr>
          </a:p>
          <a:p>
            <a:pPr indent="-342900" lvl="0" marL="457200" rtl="0" algn="l">
              <a:spcBef>
                <a:spcPts val="0"/>
              </a:spcBef>
              <a:spcAft>
                <a:spcPts val="0"/>
              </a:spcAft>
              <a:buClr>
                <a:srgbClr val="FF9900"/>
              </a:buClr>
              <a:buSzPts val="1800"/>
              <a:buAutoNum type="arabicPeriod"/>
            </a:pPr>
            <a:r>
              <a:rPr lang="en">
                <a:solidFill>
                  <a:srgbClr val="FF9900"/>
                </a:solidFill>
              </a:rPr>
              <a:t>Produce written work that reflects academic integrity and responsibility, particularly when integrating the exact language and ideas of an outside text into one’s own writing </a:t>
            </a:r>
            <a:endParaRPr>
              <a:solidFill>
                <a:srgbClr val="FF9900"/>
              </a:solidFill>
            </a:endParaRPr>
          </a:p>
          <a:p>
            <a:pPr indent="-342900" lvl="0" marL="457200" rtl="0" algn="l">
              <a:spcBef>
                <a:spcPts val="0"/>
              </a:spcBef>
              <a:spcAft>
                <a:spcPts val="0"/>
              </a:spcAft>
              <a:buClr>
                <a:srgbClr val="FF9900"/>
              </a:buClr>
              <a:buSzPts val="1800"/>
              <a:buAutoNum type="arabicPeriod"/>
            </a:pPr>
            <a:r>
              <a:rPr lang="en">
                <a:solidFill>
                  <a:srgbClr val="FF9900"/>
                </a:solidFill>
              </a:rPr>
              <a:t>Utilize effective grammar recall to check sentences for correct grammar and mechanics</a:t>
            </a:r>
            <a:endParaRPr>
              <a:solidFill>
                <a:srgbClr val="FF99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rPr>
              <a:t>ANTR 1: Measurable Objectives</a:t>
            </a:r>
            <a:endParaRPr>
              <a:solidFill>
                <a:srgbClr val="FF9900"/>
              </a:solidFill>
            </a:endParaRPr>
          </a:p>
        </p:txBody>
      </p:sp>
      <p:sp>
        <p:nvSpPr>
          <p:cNvPr id="194" name="Google Shape;194;p36"/>
          <p:cNvSpPr txBox="1"/>
          <p:nvPr>
            <p:ph idx="1" type="body"/>
          </p:nvPr>
        </p:nvSpPr>
        <p:spPr>
          <a:xfrm>
            <a:off x="311700" y="1152475"/>
            <a:ext cx="8520600" cy="381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FFFFFF"/>
                </a:solidFill>
              </a:rPr>
              <a:t>A. Describe the scientific process as a methodology for understanding the natural world. </a:t>
            </a:r>
            <a:endParaRPr sz="1600">
              <a:solidFill>
                <a:srgbClr val="FFFFFF"/>
              </a:solidFill>
            </a:endParaRPr>
          </a:p>
          <a:p>
            <a:pPr indent="0" lvl="0" marL="0" rtl="0" algn="l">
              <a:spcBef>
                <a:spcPts val="0"/>
              </a:spcBef>
              <a:spcAft>
                <a:spcPts val="0"/>
              </a:spcAft>
              <a:buNone/>
            </a:pPr>
            <a:r>
              <a:rPr lang="en" sz="1600">
                <a:solidFill>
                  <a:srgbClr val="FFFFFF"/>
                </a:solidFill>
              </a:rPr>
              <a:t>B. Define the scope of anthropology and discuss the role of biological anthropology within the discipline. </a:t>
            </a:r>
            <a:endParaRPr sz="1600">
              <a:solidFill>
                <a:srgbClr val="FFFFFF"/>
              </a:solidFill>
            </a:endParaRPr>
          </a:p>
          <a:p>
            <a:pPr indent="0" lvl="0" marL="0" rtl="0" algn="l">
              <a:spcBef>
                <a:spcPts val="0"/>
              </a:spcBef>
              <a:spcAft>
                <a:spcPts val="0"/>
              </a:spcAft>
              <a:buNone/>
            </a:pPr>
            <a:r>
              <a:rPr lang="en" sz="1600">
                <a:solidFill>
                  <a:srgbClr val="FFFFFF"/>
                </a:solidFill>
              </a:rPr>
              <a:t>C. Identify the main contributors to the development of evolutionary theory.</a:t>
            </a:r>
            <a:endParaRPr sz="1600">
              <a:solidFill>
                <a:srgbClr val="FFFFFF"/>
              </a:solidFill>
            </a:endParaRPr>
          </a:p>
          <a:p>
            <a:pPr indent="0" lvl="0" marL="0" rtl="0" algn="l">
              <a:spcBef>
                <a:spcPts val="0"/>
              </a:spcBef>
              <a:spcAft>
                <a:spcPts val="0"/>
              </a:spcAft>
              <a:buNone/>
            </a:pPr>
            <a:r>
              <a:rPr lang="en" sz="1600">
                <a:solidFill>
                  <a:srgbClr val="FFFFFF"/>
                </a:solidFill>
              </a:rPr>
              <a:t>D. Explain the basic principles of Mendelian, molecular and population genetics. </a:t>
            </a:r>
            <a:endParaRPr sz="1600">
              <a:solidFill>
                <a:srgbClr val="FFFFFF"/>
              </a:solidFill>
            </a:endParaRPr>
          </a:p>
          <a:p>
            <a:pPr indent="0" lvl="0" marL="0" rtl="0" algn="l">
              <a:spcBef>
                <a:spcPts val="0"/>
              </a:spcBef>
              <a:spcAft>
                <a:spcPts val="0"/>
              </a:spcAft>
              <a:buNone/>
            </a:pPr>
            <a:r>
              <a:rPr lang="en" sz="1600">
                <a:solidFill>
                  <a:srgbClr val="FFFFFF"/>
                </a:solidFill>
              </a:rPr>
              <a:t>E. Evaluate how the forces of evolution produce genetic and phenotypic change over time. </a:t>
            </a:r>
            <a:endParaRPr sz="1600">
              <a:solidFill>
                <a:srgbClr val="FFFFFF"/>
              </a:solidFill>
            </a:endParaRPr>
          </a:p>
          <a:p>
            <a:pPr indent="0" lvl="0" marL="0" rtl="0" algn="l">
              <a:spcBef>
                <a:spcPts val="0"/>
              </a:spcBef>
              <a:spcAft>
                <a:spcPts val="0"/>
              </a:spcAft>
              <a:buNone/>
            </a:pPr>
            <a:r>
              <a:rPr lang="en" sz="1600">
                <a:solidFill>
                  <a:srgbClr val="FFFFFF"/>
                </a:solidFill>
              </a:rPr>
              <a:t>F. Demonstrate an understanding of classification, morphology and behavior of living primates. </a:t>
            </a:r>
            <a:endParaRPr sz="1600">
              <a:solidFill>
                <a:srgbClr val="FFFFFF"/>
              </a:solidFill>
            </a:endParaRPr>
          </a:p>
          <a:p>
            <a:pPr indent="0" lvl="0" marL="0" rtl="0" algn="l">
              <a:spcBef>
                <a:spcPts val="0"/>
              </a:spcBef>
              <a:spcAft>
                <a:spcPts val="0"/>
              </a:spcAft>
              <a:buNone/>
            </a:pPr>
            <a:r>
              <a:rPr lang="en" sz="1600">
                <a:solidFill>
                  <a:srgbClr val="FF9900"/>
                </a:solidFill>
              </a:rPr>
              <a:t>G. Summarize methods used in interpreting the fossil record, including dating techniques.</a:t>
            </a:r>
            <a:r>
              <a:rPr lang="en" sz="1600">
                <a:solidFill>
                  <a:srgbClr val="FFFFFF"/>
                </a:solidFill>
              </a:rPr>
              <a:t> </a:t>
            </a:r>
            <a:endParaRPr sz="1600">
              <a:solidFill>
                <a:srgbClr val="FFFFFF"/>
              </a:solidFill>
            </a:endParaRPr>
          </a:p>
          <a:p>
            <a:pPr indent="0" lvl="0" marL="0" rtl="0" algn="l">
              <a:spcBef>
                <a:spcPts val="0"/>
              </a:spcBef>
              <a:spcAft>
                <a:spcPts val="0"/>
              </a:spcAft>
              <a:buNone/>
            </a:pPr>
            <a:r>
              <a:rPr lang="en" sz="1600">
                <a:solidFill>
                  <a:srgbClr val="FFFFFF"/>
                </a:solidFill>
              </a:rPr>
              <a:t>H. Recognize the major groups of hominin fossils and describe alternate phylogenies for human evolution. </a:t>
            </a:r>
            <a:endParaRPr sz="1600">
              <a:solidFill>
                <a:srgbClr val="FFFFFF"/>
              </a:solidFill>
            </a:endParaRPr>
          </a:p>
          <a:p>
            <a:pPr indent="0" lvl="0" marL="0" rtl="0" algn="l">
              <a:spcBef>
                <a:spcPts val="0"/>
              </a:spcBef>
              <a:spcAft>
                <a:spcPts val="0"/>
              </a:spcAft>
              <a:buNone/>
            </a:pPr>
            <a:r>
              <a:rPr lang="en" sz="1600">
                <a:solidFill>
                  <a:srgbClr val="FFFFFF"/>
                </a:solidFill>
              </a:rPr>
              <a:t>I. Identify the biological and cultural factors responsible for human variation. </a:t>
            </a:r>
            <a:endParaRPr sz="1600">
              <a:solidFill>
                <a:srgbClr val="FFFFFF"/>
              </a:solidFill>
            </a:endParaRPr>
          </a:p>
          <a:p>
            <a:pPr indent="0" lvl="0" marL="0" rtl="0" algn="l">
              <a:spcBef>
                <a:spcPts val="0"/>
              </a:spcBef>
              <a:spcAft>
                <a:spcPts val="0"/>
              </a:spcAft>
              <a:buNone/>
            </a:pPr>
            <a:r>
              <a:rPr lang="en" sz="1600">
                <a:solidFill>
                  <a:srgbClr val="FFFFFF"/>
                </a:solidFill>
              </a:rPr>
              <a:t>J. Deconstruct the biological concept of race.</a:t>
            </a:r>
            <a:endParaRPr sz="1600">
              <a:solidFill>
                <a:srgbClr val="FFFFF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Summary of Course Outline Review</a:t>
            </a:r>
            <a:endParaRPr/>
          </a:p>
        </p:txBody>
      </p:sp>
      <p:sp>
        <p:nvSpPr>
          <p:cNvPr id="200" name="Google Shape;200;p3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600">
                <a:solidFill>
                  <a:srgbClr val="FFFFFF"/>
                </a:solidFill>
              </a:rPr>
              <a:t>Assumption of college instructors: W</a:t>
            </a:r>
            <a:r>
              <a:rPr b="1" lang="en" sz="1600">
                <a:solidFill>
                  <a:srgbClr val="FFFFFF"/>
                </a:solidFill>
              </a:rPr>
              <a:t>riting instruction in English is the foundation for reading and writing  in other courses</a:t>
            </a:r>
            <a:endParaRPr b="1" sz="1600">
              <a:solidFill>
                <a:srgbClr val="FFFFFF"/>
              </a:solidFill>
            </a:endParaRPr>
          </a:p>
          <a:p>
            <a:pPr indent="0" lvl="0" marL="0" rtl="0" algn="l">
              <a:lnSpc>
                <a:spcPct val="100000"/>
              </a:lnSpc>
              <a:spcBef>
                <a:spcPts val="0"/>
              </a:spcBef>
              <a:spcAft>
                <a:spcPts val="0"/>
              </a:spcAft>
              <a:buNone/>
            </a:pPr>
            <a:r>
              <a:rPr b="1" lang="en" sz="1600">
                <a:solidFill>
                  <a:srgbClr val="FFFFFF"/>
                </a:solidFill>
              </a:rPr>
              <a:t>Facts:</a:t>
            </a:r>
            <a:endParaRPr b="1" sz="1600">
              <a:solidFill>
                <a:srgbClr val="FFFFFF"/>
              </a:solidFill>
            </a:endParaRPr>
          </a:p>
          <a:p>
            <a:pPr indent="-330200" lvl="0" marL="457200" rtl="0" algn="l">
              <a:spcBef>
                <a:spcPts val="0"/>
              </a:spcBef>
              <a:spcAft>
                <a:spcPts val="0"/>
              </a:spcAft>
              <a:buClr>
                <a:srgbClr val="FFFFFF"/>
              </a:buClr>
              <a:buSzPts val="1600"/>
              <a:buChar char="●"/>
            </a:pPr>
            <a:r>
              <a:rPr lang="en" sz="1600">
                <a:solidFill>
                  <a:srgbClr val="FFFFFF"/>
                </a:solidFill>
              </a:rPr>
              <a:t>not all courses require Eng 1A</a:t>
            </a:r>
            <a:endParaRPr sz="1600">
              <a:solidFill>
                <a:srgbClr val="FFFFFF"/>
              </a:solidFill>
            </a:endParaRPr>
          </a:p>
          <a:p>
            <a:pPr indent="-330200" lvl="0" marL="457200" rtl="0" algn="l">
              <a:spcBef>
                <a:spcPts val="0"/>
              </a:spcBef>
              <a:spcAft>
                <a:spcPts val="0"/>
              </a:spcAft>
              <a:buClr>
                <a:srgbClr val="FFFFFF"/>
              </a:buClr>
              <a:buSzPts val="1600"/>
              <a:buChar char="●"/>
            </a:pPr>
            <a:r>
              <a:rPr lang="en" sz="1600">
                <a:solidFill>
                  <a:srgbClr val="FFFFFF"/>
                </a:solidFill>
              </a:rPr>
              <a:t>Some courses strongly recommend</a:t>
            </a:r>
            <a:endParaRPr sz="1600">
              <a:solidFill>
                <a:srgbClr val="FFFFFF"/>
              </a:solidFill>
            </a:endParaRPr>
          </a:p>
          <a:p>
            <a:pPr indent="-330200" lvl="0" marL="457200" rtl="0" algn="l">
              <a:spcBef>
                <a:spcPts val="0"/>
              </a:spcBef>
              <a:spcAft>
                <a:spcPts val="0"/>
              </a:spcAft>
              <a:buClr>
                <a:srgbClr val="FFFFFF"/>
              </a:buClr>
              <a:buSzPts val="1600"/>
              <a:buChar char="●"/>
            </a:pPr>
            <a:r>
              <a:rPr lang="en" sz="1600">
                <a:solidFill>
                  <a:srgbClr val="FFFFFF"/>
                </a:solidFill>
              </a:rPr>
              <a:t>Varying degrees of guidance about writing</a:t>
            </a:r>
            <a:endParaRPr sz="1600">
              <a:solidFill>
                <a:srgbClr val="FFFFFF"/>
              </a:solidFill>
            </a:endParaRPr>
          </a:p>
          <a:p>
            <a:pPr indent="-330200" lvl="0" marL="457200" rtl="0" algn="l">
              <a:spcBef>
                <a:spcPts val="0"/>
              </a:spcBef>
              <a:spcAft>
                <a:spcPts val="0"/>
              </a:spcAft>
              <a:buClr>
                <a:srgbClr val="FFFFFF"/>
              </a:buClr>
              <a:buSzPts val="1600"/>
              <a:buChar char="●"/>
            </a:pPr>
            <a:r>
              <a:rPr lang="en" sz="1600">
                <a:solidFill>
                  <a:srgbClr val="FFFFFF"/>
                </a:solidFill>
              </a:rPr>
              <a:t>Writing guidance not usually addressed in objectives</a:t>
            </a:r>
            <a:endParaRPr sz="1600">
              <a:solidFill>
                <a:srgbClr val="FFFFFF"/>
              </a:solidFill>
            </a:endParaRPr>
          </a:p>
          <a:p>
            <a:pPr indent="-330200" lvl="0" marL="457200" rtl="0" algn="l">
              <a:spcBef>
                <a:spcPts val="0"/>
              </a:spcBef>
              <a:spcAft>
                <a:spcPts val="0"/>
              </a:spcAft>
              <a:buClr>
                <a:srgbClr val="FFFFFF"/>
              </a:buClr>
              <a:buSzPts val="1600"/>
              <a:buChar char="●"/>
            </a:pPr>
            <a:r>
              <a:rPr lang="en" sz="1600">
                <a:solidFill>
                  <a:srgbClr val="FFFFFF"/>
                </a:solidFill>
              </a:rPr>
              <a:t>Usually found in “Typical Assignments”</a:t>
            </a:r>
            <a:endParaRPr sz="1600">
              <a:solidFill>
                <a:srgbClr val="FFFFFF"/>
              </a:solidFill>
            </a:endParaRPr>
          </a:p>
          <a:p>
            <a:pPr indent="0" lvl="0" marL="0" rtl="0" algn="l">
              <a:spcBef>
                <a:spcPts val="1600"/>
              </a:spcBef>
              <a:spcAft>
                <a:spcPts val="0"/>
              </a:spcAft>
              <a:buNone/>
            </a:pPr>
            <a:r>
              <a:rPr b="1" lang="en" sz="1600">
                <a:solidFill>
                  <a:srgbClr val="FFFFFF"/>
                </a:solidFill>
              </a:rPr>
              <a:t>Educated Opinion:</a:t>
            </a:r>
            <a:endParaRPr b="1" sz="1600">
              <a:solidFill>
                <a:srgbClr val="FFFFFF"/>
              </a:solidFill>
            </a:endParaRPr>
          </a:p>
          <a:p>
            <a:pPr indent="-330200" lvl="0" marL="457200" rtl="0" algn="l">
              <a:spcBef>
                <a:spcPts val="1600"/>
              </a:spcBef>
              <a:spcAft>
                <a:spcPts val="0"/>
              </a:spcAft>
              <a:buClr>
                <a:srgbClr val="FF9900"/>
              </a:buClr>
              <a:buSzPts val="1600"/>
              <a:buChar char="●"/>
            </a:pPr>
            <a:r>
              <a:rPr lang="en" sz="1600">
                <a:solidFill>
                  <a:srgbClr val="FF9900"/>
                </a:solidFill>
              </a:rPr>
              <a:t>We are assessing too narrowly</a:t>
            </a:r>
            <a:endParaRPr sz="1600">
              <a:solidFill>
                <a:srgbClr val="FF9900"/>
              </a:solidFill>
            </a:endParaRPr>
          </a:p>
          <a:p>
            <a:pPr indent="-330200" lvl="0" marL="457200" rtl="0" algn="l">
              <a:spcBef>
                <a:spcPts val="0"/>
              </a:spcBef>
              <a:spcAft>
                <a:spcPts val="0"/>
              </a:spcAft>
              <a:buClr>
                <a:srgbClr val="FF9900"/>
              </a:buClr>
              <a:buSzPts val="1600"/>
              <a:buChar char="●"/>
            </a:pPr>
            <a:r>
              <a:rPr lang="en" sz="1700">
                <a:solidFill>
                  <a:srgbClr val="FF9900"/>
                </a:solidFill>
                <a:latin typeface="Calibri"/>
                <a:ea typeface="Calibri"/>
                <a:cs typeface="Calibri"/>
                <a:sym typeface="Calibri"/>
              </a:rPr>
              <a:t>By honoring students’</a:t>
            </a:r>
            <a:r>
              <a:rPr lang="en" sz="1700">
                <a:solidFill>
                  <a:srgbClr val="FF9900"/>
                </a:solidFill>
                <a:latin typeface="Calibri"/>
                <a:ea typeface="Calibri"/>
                <a:cs typeface="Calibri"/>
                <a:sym typeface="Calibri"/>
              </a:rPr>
              <a:t> stylistic choices in tone, syntax, and diction, assessment can be applied more broadly</a:t>
            </a:r>
            <a:endParaRPr sz="1700">
              <a:solidFill>
                <a:srgbClr val="FF9900"/>
              </a:solidFill>
              <a:latin typeface="Calibri"/>
              <a:ea typeface="Calibri"/>
              <a:cs typeface="Calibri"/>
              <a:sym typeface="Calibri"/>
            </a:endParaRPr>
          </a:p>
          <a:p>
            <a:pPr indent="0" lvl="0" marL="457200" rtl="0" algn="l">
              <a:spcBef>
                <a:spcPts val="1600"/>
              </a:spcBef>
              <a:spcAft>
                <a:spcPts val="0"/>
              </a:spcAft>
              <a:buNone/>
            </a:pPr>
            <a:r>
              <a:t/>
            </a:r>
            <a:endParaRPr>
              <a:solidFill>
                <a:srgbClr val="FF9900"/>
              </a:solidFill>
            </a:endParaRPr>
          </a:p>
          <a:p>
            <a:pPr indent="0" lvl="0" marL="457200" rtl="0" algn="l">
              <a:spcBef>
                <a:spcPts val="0"/>
              </a:spcBef>
              <a:spcAft>
                <a:spcPts val="0"/>
              </a:spcAft>
              <a:buNone/>
            </a:pPr>
            <a:r>
              <a:t/>
            </a:r>
            <a:endParaRPr>
              <a:solidFill>
                <a:srgbClr val="FFFFFF"/>
              </a:solidFill>
            </a:endParaRPr>
          </a:p>
          <a:p>
            <a:pPr indent="0" lvl="0" marL="457200" rtl="0" algn="l">
              <a:spcBef>
                <a:spcPts val="1600"/>
              </a:spcBef>
              <a:spcAft>
                <a:spcPts val="0"/>
              </a:spcAft>
              <a:buNone/>
            </a:pPr>
            <a:r>
              <a:t/>
            </a:r>
            <a:endParaRPr>
              <a:solidFill>
                <a:srgbClr val="FFFFFF"/>
              </a:solidFill>
            </a:endParaRPr>
          </a:p>
          <a:p>
            <a:pPr indent="-342900" lvl="0" marL="914400" rtl="0" algn="l">
              <a:spcBef>
                <a:spcPts val="1600"/>
              </a:spcBef>
              <a:spcAft>
                <a:spcPts val="0"/>
              </a:spcAft>
              <a:buClr>
                <a:srgbClr val="FFFFFF"/>
              </a:buClr>
              <a:buSzPts val="1800"/>
              <a:buChar char="●"/>
            </a:pPr>
            <a:r>
              <a:t/>
            </a:r>
            <a:endParaRPr>
              <a:solidFill>
                <a:srgbClr val="FFFFF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rPr>
              <a:t>Quesada Turner - English 7 - Late Spring 2020</a:t>
            </a:r>
            <a:endParaRPr>
              <a:solidFill>
                <a:srgbClr val="FF9900"/>
              </a:solidFill>
            </a:endParaRPr>
          </a:p>
        </p:txBody>
      </p:sp>
      <p:sp>
        <p:nvSpPr>
          <p:cNvPr id="206" name="Google Shape;206;p3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3F3F3"/>
                </a:solidFill>
              </a:rPr>
              <a:t>Prompt: Create a portfolio assignment in which you choose an issue or controversy that future English 7 students may research and write about. To do this, first select a current controversy. Then, find five texts that make an argument about that issue; next, come up with a list of questions for writers to debate; and, finally, create a memo to the students that explains why you chose the topic, what you hope they’ll get from it, and any advice for writing and researching.</a:t>
            </a:r>
            <a:endParaRPr>
              <a:solidFill>
                <a:srgbClr val="F3F3F3"/>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rPr>
              <a:t>Student’s Example:</a:t>
            </a:r>
            <a:endParaRPr>
              <a:solidFill>
                <a:srgbClr val="FF9900"/>
              </a:solidFill>
            </a:endParaRPr>
          </a:p>
        </p:txBody>
      </p:sp>
      <p:sp>
        <p:nvSpPr>
          <p:cNvPr id="212" name="Google Shape;212;p3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3F3F3"/>
                </a:solidFill>
              </a:rPr>
              <a:t>Memo can be found</a:t>
            </a:r>
            <a:r>
              <a:rPr lang="en"/>
              <a:t> </a:t>
            </a:r>
            <a:r>
              <a:rPr lang="en" u="sng">
                <a:solidFill>
                  <a:schemeClr val="hlink"/>
                </a:solidFill>
                <a:hlinkClick r:id="rId3"/>
              </a:rPr>
              <a:t>here</a:t>
            </a:r>
            <a:r>
              <a:rPr lang="en"/>
              <a:t>.</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solidFill>
                  <a:srgbClr val="FF9900"/>
                </a:solidFill>
              </a:rPr>
              <a:t>Mr. Milowicki</a:t>
            </a:r>
            <a:endParaRPr/>
          </a:p>
        </p:txBody>
      </p:sp>
      <p:sp>
        <p:nvSpPr>
          <p:cNvPr id="218" name="Google Shape;218;p4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Works Cited</a:t>
            </a:r>
            <a:endParaRPr/>
          </a:p>
        </p:txBody>
      </p:sp>
      <p:sp>
        <p:nvSpPr>
          <p:cNvPr id="224" name="Google Shape;224;p41"/>
          <p:cNvSpPr txBox="1"/>
          <p:nvPr>
            <p:ph idx="1" type="body"/>
          </p:nvPr>
        </p:nvSpPr>
        <p:spPr>
          <a:xfrm>
            <a:off x="311700" y="1163050"/>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solidFill>
                  <a:srgbClr val="FFFFFF"/>
                </a:solidFill>
                <a:latin typeface="Proxima Nova"/>
                <a:ea typeface="Proxima Nova"/>
                <a:cs typeface="Proxima Nova"/>
                <a:sym typeface="Proxima Nova"/>
              </a:rPr>
              <a:t>Baker-Bell, April, et al. “This Ain’t Another Statement: This is a DEMAND for Black Linguistic Justice!” </a:t>
            </a:r>
            <a:r>
              <a:rPr i="1" lang="en">
                <a:solidFill>
                  <a:srgbClr val="FFFFFF"/>
                </a:solidFill>
                <a:latin typeface="Proxima Nova"/>
                <a:ea typeface="Proxima Nova"/>
                <a:cs typeface="Proxima Nova"/>
                <a:sym typeface="Proxima Nova"/>
              </a:rPr>
              <a:t>Conference on College Composition and Communication</a:t>
            </a:r>
            <a:r>
              <a:rPr lang="en">
                <a:solidFill>
                  <a:srgbClr val="FFFFFF"/>
                </a:solidFill>
                <a:latin typeface="Proxima Nova"/>
                <a:ea typeface="Proxima Nova"/>
                <a:cs typeface="Proxima Nova"/>
                <a:sym typeface="Proxima Nova"/>
              </a:rPr>
              <a:t>. 2020, </a:t>
            </a:r>
            <a:r>
              <a:rPr lang="en" u="sng">
                <a:solidFill>
                  <a:schemeClr val="hlink"/>
                </a:solidFill>
                <a:latin typeface="Proxima Nova"/>
                <a:ea typeface="Proxima Nova"/>
                <a:cs typeface="Proxima Nova"/>
                <a:sym typeface="Proxima Nova"/>
                <a:hlinkClick r:id="rId3"/>
              </a:rPr>
              <a:t>https://cccc.ncte.org/cccc/demand-for-black-linguistic-justice</a:t>
            </a:r>
            <a:r>
              <a:rPr lang="en">
                <a:solidFill>
                  <a:srgbClr val="FFFFFF"/>
                </a:solidFill>
                <a:latin typeface="Proxima Nova"/>
                <a:ea typeface="Proxima Nova"/>
                <a:cs typeface="Proxima Nova"/>
                <a:sym typeface="Proxima Nova"/>
              </a:rPr>
              <a:t>. Accessed 19 Oct. 2020.</a:t>
            </a:r>
            <a:endParaRPr>
              <a:solidFill>
                <a:srgbClr val="FFFFFF"/>
              </a:solidFill>
              <a:latin typeface="Proxima Nova"/>
              <a:ea typeface="Proxima Nova"/>
              <a:cs typeface="Proxima Nova"/>
              <a:sym typeface="Proxima Nova"/>
            </a:endParaRPr>
          </a:p>
          <a:p>
            <a:pPr indent="0" lvl="0" marL="0" rtl="0" algn="l">
              <a:lnSpc>
                <a:spcPct val="100000"/>
              </a:lnSpc>
              <a:spcBef>
                <a:spcPts val="1600"/>
              </a:spcBef>
              <a:spcAft>
                <a:spcPts val="0"/>
              </a:spcAft>
              <a:buNone/>
            </a:pPr>
            <a:r>
              <a:t/>
            </a:r>
            <a:endParaRPr>
              <a:solidFill>
                <a:srgbClr val="F3F3F3"/>
              </a:solidFill>
            </a:endParaRPr>
          </a:p>
          <a:p>
            <a:pPr indent="0" lvl="0" marL="0" rtl="0" algn="l">
              <a:lnSpc>
                <a:spcPct val="100000"/>
              </a:lnSpc>
              <a:spcBef>
                <a:spcPts val="1600"/>
              </a:spcBef>
              <a:spcAft>
                <a:spcPts val="0"/>
              </a:spcAft>
              <a:buNone/>
            </a:pPr>
            <a:r>
              <a:rPr lang="en">
                <a:solidFill>
                  <a:srgbClr val="F3F3F3"/>
                </a:solidFill>
              </a:rPr>
              <a:t>Conference on College Composition and Communication. </a:t>
            </a:r>
            <a:r>
              <a:rPr lang="en">
                <a:solidFill>
                  <a:srgbClr val="F3F3F3"/>
                </a:solidFill>
              </a:rPr>
              <a:t>“Students’ Right to          Their Own Language.” </a:t>
            </a:r>
            <a:r>
              <a:rPr i="1" lang="en">
                <a:solidFill>
                  <a:srgbClr val="F3F3F3"/>
                </a:solidFill>
              </a:rPr>
              <a:t>CCCC</a:t>
            </a:r>
            <a:r>
              <a:rPr lang="en">
                <a:solidFill>
                  <a:srgbClr val="F3F3F3"/>
                </a:solidFill>
              </a:rPr>
              <a:t>, 1974, </a:t>
            </a:r>
            <a:r>
              <a:rPr lang="en" u="sng">
                <a:solidFill>
                  <a:srgbClr val="F3F3F3"/>
                </a:solidFill>
                <a:latin typeface="Proxima Nova"/>
                <a:ea typeface="Proxima Nova"/>
                <a:cs typeface="Proxima Nova"/>
                <a:sym typeface="Proxima Nova"/>
                <a:hlinkClick r:id="rId4">
                  <a:extLst>
                    <a:ext uri="{A12FA001-AC4F-418D-AE19-62706E023703}">
                      <ahyp:hlinkClr val="tx"/>
                    </a:ext>
                  </a:extLst>
                </a:hlinkClick>
              </a:rPr>
              <a:t>https://prod-ncte-cdn.azureedge.net/nctefiles/groups/cccc/newsrtol.pdf</a:t>
            </a:r>
            <a:r>
              <a:rPr lang="en">
                <a:solidFill>
                  <a:srgbClr val="F3F3F3"/>
                </a:solidFill>
                <a:latin typeface="Proxima Nova"/>
                <a:ea typeface="Proxima Nova"/>
                <a:cs typeface="Proxima Nova"/>
                <a:sym typeface="Proxima Nova"/>
              </a:rPr>
              <a:t>.</a:t>
            </a:r>
            <a:endParaRPr>
              <a:solidFill>
                <a:srgbClr val="F3F3F3"/>
              </a:solidFill>
              <a:latin typeface="Proxima Nova"/>
              <a:ea typeface="Proxima Nova"/>
              <a:cs typeface="Proxima Nova"/>
              <a:sym typeface="Proxima Nova"/>
            </a:endParaRPr>
          </a:p>
          <a:p>
            <a:pPr indent="0" lvl="0" marL="0" rtl="0" algn="l">
              <a:lnSpc>
                <a:spcPct val="100000"/>
              </a:lnSpc>
              <a:spcBef>
                <a:spcPts val="1600"/>
              </a:spcBef>
              <a:spcAft>
                <a:spcPts val="0"/>
              </a:spcAft>
              <a:buNone/>
            </a:pPr>
            <a:r>
              <a:t/>
            </a:r>
            <a:endParaRPr>
              <a:solidFill>
                <a:srgbClr val="F3F3F3"/>
              </a:solidFill>
              <a:latin typeface="Proxima Nova"/>
              <a:ea typeface="Proxima Nova"/>
              <a:cs typeface="Proxima Nova"/>
              <a:sym typeface="Proxima Nova"/>
            </a:endParaRPr>
          </a:p>
          <a:p>
            <a:pPr indent="0" lvl="0" marL="0" rtl="0" algn="l">
              <a:spcBef>
                <a:spcPts val="1600"/>
              </a:spcBef>
              <a:spcAft>
                <a:spcPts val="1600"/>
              </a:spcAft>
              <a:buNone/>
            </a:pPr>
            <a:r>
              <a:t/>
            </a:r>
            <a:endParaRPr>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rPr>
              <a:t>Why We Here?</a:t>
            </a:r>
            <a:endParaRPr>
              <a:solidFill>
                <a:srgbClr val="FF9900"/>
              </a:solidFill>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EFEFEF"/>
              </a:buClr>
              <a:buSzPts val="1800"/>
              <a:buAutoNum type="arabicPeriod"/>
            </a:pPr>
            <a:r>
              <a:rPr lang="en">
                <a:solidFill>
                  <a:srgbClr val="EFEFEF"/>
                </a:solidFill>
              </a:rPr>
              <a:t>Purpose of our session is to de-stigmatize other Englishes (e.g. AAVE), </a:t>
            </a:r>
            <a:r>
              <a:rPr lang="en">
                <a:solidFill>
                  <a:srgbClr val="EFEFEF"/>
                </a:solidFill>
              </a:rPr>
              <a:t>expand the definition of American Edited English, and familiarize ourselves with different Englishes students can use effectively in their college writing. </a:t>
            </a:r>
            <a:endParaRPr>
              <a:solidFill>
                <a:srgbClr val="EFEFEF"/>
              </a:solidFill>
            </a:endParaRPr>
          </a:p>
          <a:p>
            <a:pPr indent="-342900" lvl="0" marL="457200" rtl="0" algn="l">
              <a:spcBef>
                <a:spcPts val="1000"/>
              </a:spcBef>
              <a:spcAft>
                <a:spcPts val="0"/>
              </a:spcAft>
              <a:buClr>
                <a:srgbClr val="EFEFEF"/>
              </a:buClr>
              <a:buSzPts val="1800"/>
              <a:buAutoNum type="arabicPeriod"/>
            </a:pPr>
            <a:r>
              <a:rPr lang="en">
                <a:solidFill>
                  <a:srgbClr val="EFEFEF"/>
                </a:solidFill>
              </a:rPr>
              <a:t>To recognize the damage inflicted on students’ grades when we hold too firmly to outdated ideas about what constitutes academic writing. </a:t>
            </a:r>
            <a:endParaRPr>
              <a:solidFill>
                <a:srgbClr val="EFEFEF"/>
              </a:solidFill>
            </a:endParaRPr>
          </a:p>
          <a:p>
            <a:pPr indent="-342900" lvl="0" marL="457200" rtl="0" algn="l">
              <a:spcBef>
                <a:spcPts val="1000"/>
              </a:spcBef>
              <a:spcAft>
                <a:spcPts val="0"/>
              </a:spcAft>
              <a:buClr>
                <a:srgbClr val="EFEFEF"/>
              </a:buClr>
              <a:buSzPts val="1800"/>
              <a:buAutoNum type="arabicPeriod"/>
            </a:pPr>
            <a:r>
              <a:rPr lang="en">
                <a:solidFill>
                  <a:srgbClr val="EFEFEF"/>
                </a:solidFill>
              </a:rPr>
              <a:t>To recognize that our feedback can have stifling racist and classist implications.</a:t>
            </a:r>
            <a:endParaRPr>
              <a:solidFill>
                <a:srgbClr val="EFEFEF"/>
              </a:solidFill>
            </a:endParaRPr>
          </a:p>
          <a:p>
            <a:pPr indent="0" lvl="0" marL="457200" rtl="0" algn="l">
              <a:spcBef>
                <a:spcPts val="1000"/>
              </a:spcBef>
              <a:spcAft>
                <a:spcPts val="0"/>
              </a:spcAft>
              <a:buNone/>
            </a:pPr>
            <a:r>
              <a:t/>
            </a:r>
            <a:endParaRPr>
              <a:solidFill>
                <a:srgbClr val="EFEFEF"/>
              </a:solidFill>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rPr>
              <a:t>Glossary</a:t>
            </a:r>
            <a:endParaRPr>
              <a:solidFill>
                <a:srgbClr val="FF9900"/>
              </a:solidFill>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Clr>
                <a:srgbClr val="F3F3F3"/>
              </a:buClr>
              <a:buSzPts val="2100"/>
              <a:buChar char="●"/>
            </a:pPr>
            <a:r>
              <a:rPr lang="en" sz="2100">
                <a:solidFill>
                  <a:srgbClr val="F3F3F3"/>
                </a:solidFill>
              </a:rPr>
              <a:t>AEE - American edited English also known as standard English</a:t>
            </a:r>
            <a:endParaRPr sz="2100">
              <a:solidFill>
                <a:srgbClr val="F3F3F3"/>
              </a:solidFill>
            </a:endParaRPr>
          </a:p>
          <a:p>
            <a:pPr indent="-361950" lvl="0" marL="457200" rtl="0" algn="l">
              <a:spcBef>
                <a:spcPts val="0"/>
              </a:spcBef>
              <a:spcAft>
                <a:spcPts val="0"/>
              </a:spcAft>
              <a:buClr>
                <a:srgbClr val="F3F3F3"/>
              </a:buClr>
              <a:buSzPts val="2100"/>
              <a:buChar char="●"/>
            </a:pPr>
            <a:r>
              <a:rPr lang="en" sz="2100">
                <a:solidFill>
                  <a:srgbClr val="F3F3F3"/>
                </a:solidFill>
              </a:rPr>
              <a:t>AAVE - African American vernacular English</a:t>
            </a:r>
            <a:endParaRPr sz="2100">
              <a:solidFill>
                <a:srgbClr val="F3F3F3"/>
              </a:solidFill>
            </a:endParaRPr>
          </a:p>
          <a:p>
            <a:pPr indent="-361950" lvl="0" marL="457200" rtl="0" algn="l">
              <a:spcBef>
                <a:spcPts val="0"/>
              </a:spcBef>
              <a:spcAft>
                <a:spcPts val="0"/>
              </a:spcAft>
              <a:buClr>
                <a:srgbClr val="F3F3F3"/>
              </a:buClr>
              <a:buSzPts val="2100"/>
              <a:buChar char="●"/>
            </a:pPr>
            <a:r>
              <a:rPr lang="en" sz="2100">
                <a:solidFill>
                  <a:srgbClr val="F3F3F3"/>
                </a:solidFill>
              </a:rPr>
              <a:t>BVE - Black vernacular English</a:t>
            </a:r>
            <a:endParaRPr sz="2100">
              <a:solidFill>
                <a:srgbClr val="F3F3F3"/>
              </a:solidFill>
            </a:endParaRPr>
          </a:p>
          <a:p>
            <a:pPr indent="-361950" lvl="0" marL="457200" rtl="0" algn="l">
              <a:spcBef>
                <a:spcPts val="0"/>
              </a:spcBef>
              <a:spcAft>
                <a:spcPts val="0"/>
              </a:spcAft>
              <a:buClr>
                <a:srgbClr val="F3F3F3"/>
              </a:buClr>
              <a:buSzPts val="2100"/>
              <a:buChar char="●"/>
            </a:pPr>
            <a:r>
              <a:rPr lang="en" sz="2100">
                <a:solidFill>
                  <a:srgbClr val="F3F3F3"/>
                </a:solidFill>
              </a:rPr>
              <a:t>Code-meshing</a:t>
            </a:r>
            <a:endParaRPr sz="2100">
              <a:solidFill>
                <a:srgbClr val="F3F3F3"/>
              </a:solidFill>
            </a:endParaRPr>
          </a:p>
          <a:p>
            <a:pPr indent="-361950" lvl="0" marL="457200" rtl="0" algn="l">
              <a:spcBef>
                <a:spcPts val="0"/>
              </a:spcBef>
              <a:spcAft>
                <a:spcPts val="0"/>
              </a:spcAft>
              <a:buClr>
                <a:srgbClr val="F3F3F3"/>
              </a:buClr>
              <a:buSzPts val="2100"/>
              <a:buChar char="●"/>
            </a:pPr>
            <a:r>
              <a:rPr lang="en" sz="2100">
                <a:solidFill>
                  <a:srgbClr val="F3F3F3"/>
                </a:solidFill>
              </a:rPr>
              <a:t>Code-switching</a:t>
            </a:r>
            <a:endParaRPr sz="2100">
              <a:solidFill>
                <a:srgbClr val="F3F3F3"/>
              </a:solidFill>
            </a:endParaRPr>
          </a:p>
          <a:p>
            <a:pPr indent="-361950" lvl="0" marL="457200" rtl="0" algn="l">
              <a:spcBef>
                <a:spcPts val="0"/>
              </a:spcBef>
              <a:spcAft>
                <a:spcPts val="0"/>
              </a:spcAft>
              <a:buClr>
                <a:srgbClr val="F3F3F3"/>
              </a:buClr>
              <a:buSzPts val="2100"/>
              <a:buChar char="●"/>
            </a:pPr>
            <a:r>
              <a:rPr lang="en" sz="2100">
                <a:solidFill>
                  <a:srgbClr val="F3F3F3"/>
                </a:solidFill>
              </a:rPr>
              <a:t>Cultural wealth</a:t>
            </a:r>
            <a:endParaRPr sz="2100">
              <a:solidFill>
                <a:srgbClr val="F3F3F3"/>
              </a:solidFill>
            </a:endParaRPr>
          </a:p>
          <a:p>
            <a:pPr indent="-361950" lvl="0" marL="457200" rtl="0" algn="l">
              <a:spcBef>
                <a:spcPts val="0"/>
              </a:spcBef>
              <a:spcAft>
                <a:spcPts val="0"/>
              </a:spcAft>
              <a:buClr>
                <a:srgbClr val="F3F3F3"/>
              </a:buClr>
              <a:buSzPts val="2100"/>
              <a:buChar char="●"/>
            </a:pPr>
            <a:r>
              <a:rPr lang="en" sz="2100">
                <a:solidFill>
                  <a:srgbClr val="F3F3F3"/>
                </a:solidFill>
              </a:rPr>
              <a:t>Cultural deficit model</a:t>
            </a:r>
            <a:endParaRPr sz="2100">
              <a:solidFill>
                <a:srgbClr val="F3F3F3"/>
              </a:solidFill>
            </a:endParaRPr>
          </a:p>
          <a:p>
            <a:pPr indent="-361950" lvl="0" marL="457200" rtl="0" algn="l">
              <a:spcBef>
                <a:spcPts val="0"/>
              </a:spcBef>
              <a:spcAft>
                <a:spcPts val="0"/>
              </a:spcAft>
              <a:buClr>
                <a:srgbClr val="F3F3F3"/>
              </a:buClr>
              <a:buSzPts val="2100"/>
              <a:buChar char="●"/>
            </a:pPr>
            <a:r>
              <a:rPr lang="en" sz="2100">
                <a:solidFill>
                  <a:srgbClr val="F3F3F3"/>
                </a:solidFill>
              </a:rPr>
              <a:t>Spanglish</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solidFill>
                  <a:srgbClr val="FF9900"/>
                </a:solidFill>
              </a:rPr>
              <a:t>Mr. Milowicki</a:t>
            </a:r>
            <a:endParaRPr sz="3600">
              <a:solidFill>
                <a:srgbClr val="FF9900"/>
              </a:solidFill>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sz="3400">
              <a:solidFill>
                <a:schemeClr val="dk1"/>
              </a:solidFill>
              <a:latin typeface="Proxima Nova"/>
              <a:ea typeface="Proxima Nova"/>
              <a:cs typeface="Proxima Nova"/>
              <a:sym typeface="Proxima Nova"/>
            </a:endParaRPr>
          </a:p>
          <a:p>
            <a:pPr indent="0" lvl="0" marL="0" rtl="0" algn="l">
              <a:lnSpc>
                <a:spcPct val="100000"/>
              </a:lnSpc>
              <a:spcBef>
                <a:spcPts val="0"/>
              </a:spcBef>
              <a:spcAft>
                <a:spcPts val="0"/>
              </a:spcAft>
              <a:buNone/>
            </a:pPr>
            <a:r>
              <a:t/>
            </a:r>
            <a:endParaRPr sz="3400">
              <a:solidFill>
                <a:schemeClr val="dk1"/>
              </a:solidFill>
              <a:latin typeface="Proxima Nova"/>
              <a:ea typeface="Proxima Nova"/>
              <a:cs typeface="Proxima Nova"/>
              <a:sym typeface="Proxima Nova"/>
            </a:endParaRPr>
          </a:p>
          <a:p>
            <a:pPr indent="0" lvl="0" marL="0" rtl="0" algn="l">
              <a:lnSpc>
                <a:spcPct val="100000"/>
              </a:lnSpc>
              <a:spcBef>
                <a:spcPts val="0"/>
              </a:spcBef>
              <a:spcAft>
                <a:spcPts val="0"/>
              </a:spcAft>
              <a:buNone/>
            </a:pPr>
            <a:r>
              <a:t/>
            </a:r>
            <a:endParaRPr sz="3400">
              <a:solidFill>
                <a:schemeClr val="dk1"/>
              </a:solidFill>
              <a:latin typeface="Proxima Nova"/>
              <a:ea typeface="Proxima Nova"/>
              <a:cs typeface="Proxima Nova"/>
              <a:sym typeface="Proxima Nova"/>
            </a:endParaRPr>
          </a:p>
          <a:p>
            <a:pPr indent="0" lvl="0" marL="0" rtl="0" algn="l">
              <a:spcBef>
                <a:spcPts val="0"/>
              </a:spcBef>
              <a:spcAft>
                <a:spcPts val="1600"/>
              </a:spcAft>
              <a:buNone/>
            </a:pPr>
            <a:r>
              <a:t/>
            </a:r>
            <a:endParaRPr/>
          </a:p>
        </p:txBody>
      </p:sp>
      <p:pic>
        <p:nvPicPr>
          <p:cNvPr id="86" name="Google Shape;86;p18"/>
          <p:cNvPicPr preferRelativeResize="0"/>
          <p:nvPr/>
        </p:nvPicPr>
        <p:blipFill>
          <a:blip r:embed="rId3">
            <a:alphaModFix/>
          </a:blip>
          <a:stretch>
            <a:fillRect/>
          </a:stretch>
        </p:blipFill>
        <p:spPr>
          <a:xfrm>
            <a:off x="2532450" y="1287225"/>
            <a:ext cx="3668825" cy="3481950"/>
          </a:xfrm>
          <a:prstGeom prst="rect">
            <a:avLst/>
          </a:prstGeom>
          <a:noFill/>
          <a:ln>
            <a:noFill/>
          </a:ln>
        </p:spPr>
      </p:pic>
      <p:sp>
        <p:nvSpPr>
          <p:cNvPr id="87" name="Google Shape;87;p18"/>
          <p:cNvSpPr txBox="1"/>
          <p:nvPr/>
        </p:nvSpPr>
        <p:spPr>
          <a:xfrm>
            <a:off x="2318200" y="4769175"/>
            <a:ext cx="5316900" cy="31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4"/>
              </a:rPr>
              <a:t>https://phys.org/news/2013-01-red-pen-instructors-negative-response.html</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9900"/>
                </a:solidFill>
                <a:latin typeface="Proxima Nova"/>
                <a:ea typeface="Proxima Nova"/>
                <a:cs typeface="Proxima Nova"/>
                <a:sym typeface="Proxima Nova"/>
              </a:rPr>
              <a:t>Types of feedback that we give</a:t>
            </a:r>
            <a:endParaRPr>
              <a:solidFill>
                <a:srgbClr val="FF9900"/>
              </a:solidFill>
            </a:endParaRPr>
          </a:p>
        </p:txBody>
      </p:sp>
      <p:sp>
        <p:nvSpPr>
          <p:cNvPr id="93" name="Google Shape;93;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Font typeface="Proxima Nova"/>
              <a:buAutoNum type="arabicPeriod"/>
            </a:pPr>
            <a:r>
              <a:rPr lang="en">
                <a:solidFill>
                  <a:schemeClr val="dk1"/>
                </a:solidFill>
                <a:latin typeface="Proxima Nova"/>
                <a:ea typeface="Proxima Nova"/>
                <a:cs typeface="Proxima Nova"/>
                <a:sym typeface="Proxima Nova"/>
              </a:rPr>
              <a:t>Verbal and non-verbal e.g., during class discussions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500">
                <a:solidFill>
                  <a:srgbClr val="FF9900"/>
                </a:solidFill>
                <a:latin typeface="Calibri"/>
                <a:ea typeface="Calibri"/>
                <a:cs typeface="Calibri"/>
                <a:sym typeface="Calibri"/>
              </a:rPr>
              <a:t>Ramifications of culturally-insensitive feedback</a:t>
            </a:r>
            <a:endParaRPr b="1" sz="3200">
              <a:solidFill>
                <a:srgbClr val="FF9900"/>
              </a:solidFill>
            </a:endParaRPr>
          </a:p>
        </p:txBody>
      </p:sp>
      <p:sp>
        <p:nvSpPr>
          <p:cNvPr id="99" name="Google Shape;99;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FFFFFF"/>
              </a:buClr>
              <a:buSzPts val="1800"/>
              <a:buFont typeface="Proxima Nova"/>
              <a:buAutoNum type="arabicPeriod"/>
            </a:pPr>
            <a:r>
              <a:rPr lang="en">
                <a:solidFill>
                  <a:srgbClr val="FFFFFF"/>
                </a:solidFill>
                <a:latin typeface="Proxima Nova"/>
                <a:ea typeface="Proxima Nova"/>
                <a:cs typeface="Proxima Nova"/>
                <a:sym typeface="Proxima Nova"/>
              </a:rPr>
              <a:t>Students: trauma, feeling silenced, discouraged, student failure due to teaching flaws and/or hyper-focus on grammar and mechanics</a:t>
            </a:r>
            <a:endParaRPr>
              <a:solidFill>
                <a:srgbClr val="FFFFFF"/>
              </a:solidFill>
              <a:latin typeface="Proxima Nova"/>
              <a:ea typeface="Proxima Nova"/>
              <a:cs typeface="Proxima Nova"/>
              <a:sym typeface="Proxima Nova"/>
            </a:endParaRPr>
          </a:p>
          <a:p>
            <a:pPr indent="-342900" lvl="0" marL="457200" rtl="0" algn="l">
              <a:spcBef>
                <a:spcPts val="0"/>
              </a:spcBef>
              <a:spcAft>
                <a:spcPts val="0"/>
              </a:spcAft>
              <a:buClr>
                <a:srgbClr val="FFFFFF"/>
              </a:buClr>
              <a:buSzPts val="1800"/>
              <a:buFont typeface="Proxima Nova"/>
              <a:buAutoNum type="arabicPeriod"/>
            </a:pPr>
            <a:r>
              <a:rPr lang="en">
                <a:solidFill>
                  <a:srgbClr val="FFFFFF"/>
                </a:solidFill>
                <a:latin typeface="Proxima Nova"/>
                <a:ea typeface="Proxima Nova"/>
                <a:cs typeface="Proxima Nova"/>
                <a:sym typeface="Proxima Nova"/>
              </a:rPr>
              <a:t>Teachers:  failure to see the student and the students ideas</a:t>
            </a:r>
            <a:endParaRPr>
              <a:solidFill>
                <a:srgbClr val="FFFFFF"/>
              </a:solidFill>
              <a:latin typeface="Proxima Nova"/>
              <a:ea typeface="Proxima Nova"/>
              <a:cs typeface="Proxima Nova"/>
              <a:sym typeface="Proxima Nova"/>
            </a:endParaRPr>
          </a:p>
          <a:p>
            <a:pPr indent="-342900" lvl="0" marL="457200" rtl="0" algn="l">
              <a:spcBef>
                <a:spcPts val="0"/>
              </a:spcBef>
              <a:spcAft>
                <a:spcPts val="0"/>
              </a:spcAft>
              <a:buClr>
                <a:srgbClr val="FFFFFF"/>
              </a:buClr>
              <a:buSzPts val="1800"/>
              <a:buFont typeface="Proxima Nova"/>
              <a:buAutoNum type="arabicPeriod"/>
            </a:pPr>
            <a:r>
              <a:rPr lang="en">
                <a:solidFill>
                  <a:srgbClr val="FFFFFF"/>
                </a:solidFill>
                <a:latin typeface="Proxima Nova"/>
                <a:ea typeface="Proxima Nova"/>
                <a:cs typeface="Proxima Nova"/>
                <a:sym typeface="Proxima Nova"/>
              </a:rPr>
              <a:t>What the data tells us: </a:t>
            </a:r>
            <a:endParaRPr>
              <a:solidFill>
                <a:srgbClr val="FFFFFF"/>
              </a:solidFill>
              <a:latin typeface="Proxima Nova"/>
              <a:ea typeface="Proxima Nova"/>
              <a:cs typeface="Proxima Nova"/>
              <a:sym typeface="Proxima Nova"/>
            </a:endParaRPr>
          </a:p>
          <a:p>
            <a:pPr indent="-317500" lvl="1" marL="914400" rtl="0" algn="l">
              <a:spcBef>
                <a:spcPts val="0"/>
              </a:spcBef>
              <a:spcAft>
                <a:spcPts val="0"/>
              </a:spcAft>
              <a:buClr>
                <a:srgbClr val="FFFFFF"/>
              </a:buClr>
              <a:buSzPts val="1400"/>
              <a:buFont typeface="Proxima Nova"/>
              <a:buAutoNum type="alphaLcPeriod"/>
            </a:pPr>
            <a:r>
              <a:rPr lang="en">
                <a:solidFill>
                  <a:srgbClr val="FFFFFF"/>
                </a:solidFill>
                <a:latin typeface="Proxima Nova"/>
                <a:ea typeface="Proxima Nova"/>
                <a:cs typeface="Proxima Nova"/>
                <a:sym typeface="Proxima Nova"/>
              </a:rPr>
              <a:t>Linguistic racism or being judged based on AEE, i.e., White Mainstream English</a:t>
            </a:r>
            <a:endParaRPr>
              <a:solidFill>
                <a:srgbClr val="FFFFFF"/>
              </a:solidFill>
              <a:latin typeface="Proxima Nova"/>
              <a:ea typeface="Proxima Nova"/>
              <a:cs typeface="Proxima Nova"/>
              <a:sym typeface="Proxima Nova"/>
            </a:endParaRPr>
          </a:p>
          <a:p>
            <a:pPr indent="-317500" lvl="1" marL="914400" rtl="0" algn="l">
              <a:spcBef>
                <a:spcPts val="0"/>
              </a:spcBef>
              <a:spcAft>
                <a:spcPts val="0"/>
              </a:spcAft>
              <a:buClr>
                <a:srgbClr val="FFFFFF"/>
              </a:buClr>
              <a:buSzPts val="1400"/>
              <a:buFont typeface="Proxima Nova"/>
              <a:buAutoNum type="alphaLcPeriod"/>
            </a:pPr>
            <a:r>
              <a:rPr lang="en">
                <a:solidFill>
                  <a:srgbClr val="FFFFFF"/>
                </a:solidFill>
                <a:latin typeface="Proxima Nova"/>
                <a:ea typeface="Proxima Nova"/>
                <a:cs typeface="Proxima Nova"/>
                <a:sym typeface="Proxima Nova"/>
              </a:rPr>
              <a:t>Can position the student in a </a:t>
            </a:r>
            <a:r>
              <a:rPr lang="en">
                <a:solidFill>
                  <a:srgbClr val="FFFFFF"/>
                </a:solidFill>
                <a:latin typeface="Proxima Nova"/>
                <a:ea typeface="Proxima Nova"/>
                <a:cs typeface="Proxima Nova"/>
                <a:sym typeface="Proxima Nova"/>
              </a:rPr>
              <a:t>d</a:t>
            </a:r>
            <a:r>
              <a:rPr lang="en">
                <a:solidFill>
                  <a:srgbClr val="FFFFFF"/>
                </a:solidFill>
                <a:latin typeface="Proxima Nova"/>
                <a:ea typeface="Proxima Nova"/>
                <a:cs typeface="Proxima Nova"/>
                <a:sym typeface="Proxima Nova"/>
              </a:rPr>
              <a:t>eficit position</a:t>
            </a:r>
            <a:endParaRPr>
              <a:solidFill>
                <a:srgbClr val="FFFFFF"/>
              </a:solidFill>
              <a:latin typeface="Proxima Nova"/>
              <a:ea typeface="Proxima Nova"/>
              <a:cs typeface="Proxima Nova"/>
              <a:sym typeface="Proxima Nova"/>
            </a:endParaRPr>
          </a:p>
          <a:p>
            <a:pPr indent="-317500" lvl="1" marL="914400" rtl="0" algn="l">
              <a:spcBef>
                <a:spcPts val="0"/>
              </a:spcBef>
              <a:spcAft>
                <a:spcPts val="0"/>
              </a:spcAft>
              <a:buClr>
                <a:srgbClr val="FFFFFF"/>
              </a:buClr>
              <a:buSzPts val="1400"/>
              <a:buFont typeface="Proxima Nova"/>
              <a:buAutoNum type="alphaLcPeriod"/>
            </a:pPr>
            <a:r>
              <a:rPr lang="en">
                <a:solidFill>
                  <a:srgbClr val="FFFFFF"/>
                </a:solidFill>
                <a:latin typeface="Proxima Nova"/>
                <a:ea typeface="Proxima Nova"/>
                <a:cs typeface="Proxima Nova"/>
                <a:sym typeface="Proxima Nova"/>
              </a:rPr>
              <a:t>Separation of language, race, and identity</a:t>
            </a:r>
            <a:endParaRPr>
              <a:solidFill>
                <a:srgbClr val="FFFFFF"/>
              </a:solidFill>
              <a:latin typeface="Proxima Nova"/>
              <a:ea typeface="Proxima Nova"/>
              <a:cs typeface="Proxima Nova"/>
              <a:sym typeface="Proxima Nova"/>
            </a:endParaRPr>
          </a:p>
          <a:p>
            <a:pPr indent="-317500" lvl="1" marL="914400" rtl="0" algn="l">
              <a:spcBef>
                <a:spcPts val="0"/>
              </a:spcBef>
              <a:spcAft>
                <a:spcPts val="0"/>
              </a:spcAft>
              <a:buClr>
                <a:srgbClr val="FFFFFF"/>
              </a:buClr>
              <a:buSzPts val="1400"/>
              <a:buFont typeface="Proxima Nova"/>
              <a:buAutoNum type="alphaLcPeriod"/>
            </a:pPr>
            <a:r>
              <a:rPr lang="en">
                <a:solidFill>
                  <a:srgbClr val="FFFFFF"/>
                </a:solidFill>
                <a:latin typeface="Proxima Nova"/>
                <a:ea typeface="Proxima Nova"/>
                <a:cs typeface="Proxima Nova"/>
                <a:sym typeface="Proxima Nova"/>
              </a:rPr>
              <a:t>Creativity loss</a:t>
            </a:r>
            <a:endParaRPr>
              <a:solidFill>
                <a:srgbClr val="FFFFFF"/>
              </a:solidFill>
              <a:latin typeface="Proxima Nova"/>
              <a:ea typeface="Proxima Nova"/>
              <a:cs typeface="Proxima Nova"/>
              <a:sym typeface="Proxima Nova"/>
            </a:endParaRPr>
          </a:p>
          <a:p>
            <a:pPr indent="-317500" lvl="1" marL="914400" rtl="0" algn="l">
              <a:spcBef>
                <a:spcPts val="0"/>
              </a:spcBef>
              <a:spcAft>
                <a:spcPts val="0"/>
              </a:spcAft>
              <a:buClr>
                <a:srgbClr val="FFFFFF"/>
              </a:buClr>
              <a:buSzPts val="1400"/>
              <a:buFont typeface="Proxima Nova"/>
              <a:buAutoNum type="alphaLcPeriod"/>
            </a:pPr>
            <a:r>
              <a:rPr lang="en">
                <a:solidFill>
                  <a:srgbClr val="FFFFFF"/>
                </a:solidFill>
                <a:latin typeface="Proxima Nova"/>
                <a:ea typeface="Proxima Nova"/>
                <a:cs typeface="Proxima Nova"/>
                <a:sym typeface="Proxima Nova"/>
              </a:rPr>
              <a:t>Educators &amp; other feedback-givers lose opportunities to learn a thing or two</a:t>
            </a:r>
            <a:endParaRPr>
              <a:solidFill>
                <a:srgbClr val="FFFFFF"/>
              </a:solidFill>
              <a:latin typeface="Proxima Nova"/>
              <a:ea typeface="Proxima Nova"/>
              <a:cs typeface="Proxima Nova"/>
              <a:sym typeface="Proxima Nova"/>
            </a:endParaRPr>
          </a:p>
          <a:p>
            <a:pPr indent="-317500" lvl="1" marL="914400" rtl="0" algn="l">
              <a:spcBef>
                <a:spcPts val="0"/>
              </a:spcBef>
              <a:spcAft>
                <a:spcPts val="0"/>
              </a:spcAft>
              <a:buClr>
                <a:srgbClr val="FFFFFF"/>
              </a:buClr>
              <a:buSzPts val="1400"/>
              <a:buFont typeface="Proxima Nova"/>
              <a:buAutoNum type="alphaLcPeriod"/>
            </a:pPr>
            <a:r>
              <a:rPr lang="en">
                <a:solidFill>
                  <a:srgbClr val="FFFFFF"/>
                </a:solidFill>
                <a:latin typeface="Proxima Nova"/>
                <a:ea typeface="Proxima Nova"/>
                <a:cs typeface="Proxima Nova"/>
                <a:sym typeface="Proxima Nova"/>
              </a:rPr>
              <a:t>Respeck.</a:t>
            </a:r>
            <a:endParaRPr>
              <a:solidFill>
                <a:srgbClr val="FFFFFF"/>
              </a:solidFill>
              <a:latin typeface="Proxima Nova"/>
              <a:ea typeface="Proxima Nova"/>
              <a:cs typeface="Proxima Nova"/>
              <a:sym typeface="Proxima Nova"/>
            </a:endParaRPr>
          </a:p>
          <a:p>
            <a:pPr indent="0" lvl="0" marL="914400" rtl="0" algn="r">
              <a:spcBef>
                <a:spcPts val="1600"/>
              </a:spcBef>
              <a:spcAft>
                <a:spcPts val="1600"/>
              </a:spcAft>
              <a:buNone/>
            </a:pPr>
            <a:r>
              <a:rPr lang="en" sz="1200">
                <a:solidFill>
                  <a:srgbClr val="FF9900"/>
                </a:solidFill>
                <a:latin typeface="Proxima Nova"/>
                <a:ea typeface="Proxima Nova"/>
                <a:cs typeface="Proxima Nova"/>
                <a:sym typeface="Proxima Nova"/>
              </a:rPr>
              <a:t> 3a-f: Baker-Bell et al</a:t>
            </a:r>
            <a:endParaRPr sz="1200">
              <a:solidFill>
                <a:srgbClr val="FF9900"/>
              </a:solidFill>
              <a:latin typeface="Proxima Nova"/>
              <a:ea typeface="Proxima Nova"/>
              <a:cs typeface="Proxima Nova"/>
              <a:sym typeface="Proxima Nov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solidFill>
                  <a:srgbClr val="FF9900"/>
                </a:solidFill>
                <a:latin typeface="Proxima Nova"/>
                <a:ea typeface="Proxima Nova"/>
                <a:cs typeface="Proxima Nova"/>
                <a:sym typeface="Proxima Nova"/>
              </a:rPr>
              <a:t>“</a:t>
            </a:r>
            <a:r>
              <a:rPr lang="en" sz="3600">
                <a:solidFill>
                  <a:srgbClr val="FF9900"/>
                </a:solidFill>
                <a:latin typeface="Proxima Nova"/>
                <a:ea typeface="Proxima Nova"/>
                <a:cs typeface="Proxima Nova"/>
                <a:sym typeface="Proxima Nova"/>
              </a:rPr>
              <a:t>Students’ Right to Their Own Language”</a:t>
            </a:r>
            <a:endParaRPr>
              <a:solidFill>
                <a:srgbClr val="FF9900"/>
              </a:solidFill>
            </a:endParaRPr>
          </a:p>
        </p:txBody>
      </p:sp>
      <p:sp>
        <p:nvSpPr>
          <p:cNvPr id="105" name="Google Shape;105;p21"/>
          <p:cNvSpPr txBox="1"/>
          <p:nvPr>
            <p:ph idx="1" type="body"/>
          </p:nvPr>
        </p:nvSpPr>
        <p:spPr>
          <a:xfrm>
            <a:off x="311700" y="1414450"/>
            <a:ext cx="8520600" cy="3269700"/>
          </a:xfrm>
          <a:prstGeom prst="rect">
            <a:avLst/>
          </a:prstGeom>
        </p:spPr>
        <p:txBody>
          <a:bodyPr anchorCtr="0" anchor="t" bIns="91425" lIns="91425" spcFirstLastPara="1" rIns="91425" wrap="square" tIns="91425">
            <a:noAutofit/>
          </a:bodyPr>
          <a:lstStyle/>
          <a:p>
            <a:pPr indent="-400050" lvl="0" marL="457200" rtl="0" algn="l">
              <a:lnSpc>
                <a:spcPct val="100000"/>
              </a:lnSpc>
              <a:spcBef>
                <a:spcPts val="0"/>
              </a:spcBef>
              <a:spcAft>
                <a:spcPts val="0"/>
              </a:spcAft>
              <a:buClr>
                <a:schemeClr val="dk1"/>
              </a:buClr>
              <a:buSzPts val="2700"/>
              <a:buFont typeface="Proxima Nova"/>
              <a:buChar char="●"/>
            </a:pPr>
            <a:r>
              <a:rPr lang="en" sz="2700">
                <a:solidFill>
                  <a:schemeClr val="dk1"/>
                </a:solidFill>
                <a:latin typeface="Proxima Nova"/>
                <a:ea typeface="Proxima Nova"/>
                <a:cs typeface="Proxima Nova"/>
                <a:sym typeface="Proxima Nova"/>
              </a:rPr>
              <a:t>1974</a:t>
            </a:r>
            <a:endParaRPr sz="2700">
              <a:solidFill>
                <a:schemeClr val="dk1"/>
              </a:solidFill>
              <a:latin typeface="Proxima Nova"/>
              <a:ea typeface="Proxima Nova"/>
              <a:cs typeface="Proxima Nova"/>
              <a:sym typeface="Proxima Nova"/>
            </a:endParaRPr>
          </a:p>
          <a:p>
            <a:pPr indent="-400050" lvl="0" marL="457200" rtl="0" algn="l">
              <a:lnSpc>
                <a:spcPct val="100000"/>
              </a:lnSpc>
              <a:spcBef>
                <a:spcPts val="0"/>
              </a:spcBef>
              <a:spcAft>
                <a:spcPts val="0"/>
              </a:spcAft>
              <a:buClr>
                <a:schemeClr val="dk1"/>
              </a:buClr>
              <a:buSzPts val="2700"/>
              <a:buFont typeface="Proxima Nova"/>
              <a:buChar char="●"/>
            </a:pPr>
            <a:r>
              <a:rPr lang="en" sz="2700">
                <a:solidFill>
                  <a:schemeClr val="dk1"/>
                </a:solidFill>
                <a:latin typeface="Proxima Nova"/>
                <a:ea typeface="Proxima Nova"/>
                <a:cs typeface="Proxima Nova"/>
                <a:sym typeface="Proxima Nova"/>
              </a:rPr>
              <a:t>Conference on College Composition and Communication org within</a:t>
            </a:r>
            <a:endParaRPr sz="2700">
              <a:solidFill>
                <a:schemeClr val="dk1"/>
              </a:solidFill>
              <a:latin typeface="Proxima Nova"/>
              <a:ea typeface="Proxima Nova"/>
              <a:cs typeface="Proxima Nova"/>
              <a:sym typeface="Proxima Nova"/>
            </a:endParaRPr>
          </a:p>
          <a:p>
            <a:pPr indent="-400050" lvl="0" marL="457200" rtl="0" algn="l">
              <a:lnSpc>
                <a:spcPct val="100000"/>
              </a:lnSpc>
              <a:spcBef>
                <a:spcPts val="0"/>
              </a:spcBef>
              <a:spcAft>
                <a:spcPts val="0"/>
              </a:spcAft>
              <a:buClr>
                <a:schemeClr val="dk1"/>
              </a:buClr>
              <a:buSzPts val="2700"/>
              <a:buFont typeface="Proxima Nova"/>
              <a:buChar char="●"/>
            </a:pPr>
            <a:r>
              <a:rPr lang="en" sz="2700">
                <a:solidFill>
                  <a:schemeClr val="dk1"/>
                </a:solidFill>
                <a:latin typeface="Proxima Nova"/>
                <a:ea typeface="Proxima Nova"/>
                <a:cs typeface="Proxima Nova"/>
                <a:sym typeface="Proxima Nova"/>
              </a:rPr>
              <a:t>NTCE: National Council of Teachers of English</a:t>
            </a:r>
            <a:endParaRPr sz="2700">
              <a:solidFill>
                <a:schemeClr val="dk1"/>
              </a:solidFill>
              <a:latin typeface="Proxima Nova"/>
              <a:ea typeface="Proxima Nova"/>
              <a:cs typeface="Proxima Nova"/>
              <a:sym typeface="Proxima Nova"/>
            </a:endParaRPr>
          </a:p>
          <a:p>
            <a:pPr indent="-400050" lvl="0" marL="457200" rtl="0" algn="l">
              <a:lnSpc>
                <a:spcPct val="100000"/>
              </a:lnSpc>
              <a:spcBef>
                <a:spcPts val="0"/>
              </a:spcBef>
              <a:spcAft>
                <a:spcPts val="0"/>
              </a:spcAft>
              <a:buClr>
                <a:schemeClr val="dk1"/>
              </a:buClr>
              <a:buSzPts val="2700"/>
              <a:buFont typeface="Proxima Nova"/>
              <a:buChar char="●"/>
            </a:pPr>
            <a:r>
              <a:rPr lang="en" sz="2700">
                <a:solidFill>
                  <a:schemeClr val="dk1"/>
                </a:solidFill>
                <a:latin typeface="Proxima Nova"/>
                <a:ea typeface="Proxima Nova"/>
                <a:cs typeface="Proxima Nova"/>
                <a:sym typeface="Proxima Nova"/>
              </a:rPr>
              <a:t>Revised in 2005</a:t>
            </a:r>
            <a:endParaRPr sz="2700">
              <a:solidFill>
                <a:schemeClr val="dk1"/>
              </a:solidFill>
              <a:latin typeface="Proxima Nova"/>
              <a:ea typeface="Proxima Nova"/>
              <a:cs typeface="Proxima Nova"/>
              <a:sym typeface="Proxima Nova"/>
            </a:endParaRPr>
          </a:p>
          <a:p>
            <a:pPr indent="-400050" lvl="0" marL="457200" rtl="0" algn="l">
              <a:lnSpc>
                <a:spcPct val="100000"/>
              </a:lnSpc>
              <a:spcBef>
                <a:spcPts val="0"/>
              </a:spcBef>
              <a:spcAft>
                <a:spcPts val="0"/>
              </a:spcAft>
              <a:buClr>
                <a:schemeClr val="dk1"/>
              </a:buClr>
              <a:buSzPts val="2700"/>
              <a:buFont typeface="Proxima Nova"/>
              <a:buChar char="●"/>
            </a:pPr>
            <a:r>
              <a:rPr lang="en" sz="2700">
                <a:solidFill>
                  <a:schemeClr val="dk1"/>
                </a:solidFill>
                <a:latin typeface="Proxima Nova"/>
                <a:ea typeface="Proxima Nova"/>
                <a:cs typeface="Proxima Nova"/>
                <a:sym typeface="Proxima Nova"/>
              </a:rPr>
              <a:t>Some individuals put it into practice</a:t>
            </a:r>
            <a:endParaRPr sz="2700">
              <a:solidFill>
                <a:schemeClr val="dk1"/>
              </a:solidFill>
              <a:latin typeface="Proxima Nova"/>
              <a:ea typeface="Proxima Nova"/>
              <a:cs typeface="Proxima Nova"/>
              <a:sym typeface="Proxima Nova"/>
            </a:endParaRPr>
          </a:p>
          <a:p>
            <a:pPr indent="-400050" lvl="0" marL="457200" rtl="0" algn="l">
              <a:lnSpc>
                <a:spcPct val="100000"/>
              </a:lnSpc>
              <a:spcBef>
                <a:spcPts val="0"/>
              </a:spcBef>
              <a:spcAft>
                <a:spcPts val="0"/>
              </a:spcAft>
              <a:buClr>
                <a:schemeClr val="dk1"/>
              </a:buClr>
              <a:buSzPts val="2700"/>
              <a:buFont typeface="Proxima Nova"/>
              <a:buChar char="●"/>
            </a:pPr>
            <a:r>
              <a:rPr lang="en" sz="2700">
                <a:solidFill>
                  <a:schemeClr val="dk1"/>
                </a:solidFill>
                <a:latin typeface="Proxima Nova"/>
                <a:ea typeface="Proxima Nova"/>
                <a:cs typeface="Proxima Nova"/>
                <a:sym typeface="Proxima Nova"/>
              </a:rPr>
              <a:t>Deficit models remained the norm</a:t>
            </a:r>
            <a:endParaRPr sz="2700">
              <a:solidFill>
                <a:schemeClr val="dk1"/>
              </a:solidFill>
              <a:latin typeface="Proxima Nova"/>
              <a:ea typeface="Proxima Nova"/>
              <a:cs typeface="Proxima Nova"/>
              <a:sym typeface="Proxima Nov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