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36" r:id="rId3"/>
    <p:sldId id="257" r:id="rId4"/>
    <p:sldId id="304" r:id="rId5"/>
    <p:sldId id="258" r:id="rId6"/>
    <p:sldId id="305" r:id="rId7"/>
    <p:sldId id="329" r:id="rId8"/>
    <p:sldId id="270" r:id="rId9"/>
    <p:sldId id="306" r:id="rId10"/>
    <p:sldId id="287" r:id="rId11"/>
    <p:sldId id="312" r:id="rId12"/>
    <p:sldId id="311" r:id="rId13"/>
    <p:sldId id="303" r:id="rId14"/>
    <p:sldId id="290" r:id="rId15"/>
    <p:sldId id="342" r:id="rId16"/>
    <p:sldId id="339" r:id="rId17"/>
    <p:sldId id="323" r:id="rId18"/>
    <p:sldId id="332" r:id="rId19"/>
    <p:sldId id="307" r:id="rId20"/>
    <p:sldId id="343" r:id="rId21"/>
    <p:sldId id="344" r:id="rId22"/>
    <p:sldId id="340" r:id="rId23"/>
    <p:sldId id="346" r:id="rId24"/>
    <p:sldId id="315" r:id="rId25"/>
    <p:sldId id="337" r:id="rId26"/>
    <p:sldId id="338" r:id="rId27"/>
    <p:sldId id="318" r:id="rId28"/>
    <p:sldId id="327" r:id="rId29"/>
    <p:sldId id="288" r:id="rId30"/>
    <p:sldId id="319" r:id="rId31"/>
    <p:sldId id="320" r:id="rId32"/>
    <p:sldId id="328" r:id="rId33"/>
    <p:sldId id="291" r:id="rId34"/>
    <p:sldId id="325" r:id="rId35"/>
    <p:sldId id="316" r:id="rId36"/>
    <p:sldId id="317" r:id="rId37"/>
    <p:sldId id="333" r:id="rId38"/>
    <p:sldId id="295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 Hrycewicz" initials="PH" lastIdx="1" clrIdx="0">
    <p:extLst>
      <p:ext uri="{19B8F6BF-5375-455C-9EA6-DF929625EA0E}">
        <p15:presenceInfo xmlns:p15="http://schemas.microsoft.com/office/powerpoint/2012/main" userId="abd877978a61bec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8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7" y="52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228600" cy="2286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E0BC3-A6BE-4B10-AEEC-F841F160191C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0E12-A9FD-46AD-BFCB-AC64D0CD0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867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E0BC3-A6BE-4B10-AEEC-F841F160191C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0E12-A9FD-46AD-BFCB-AC64D0CD0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368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E0BC3-A6BE-4B10-AEEC-F841F160191C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0E12-A9FD-46AD-BFCB-AC64D0CD0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980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E0BC3-A6BE-4B10-AEEC-F841F160191C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0E12-A9FD-46AD-BFCB-AC64D0CD057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5582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E0BC3-A6BE-4B10-AEEC-F841F160191C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0E12-A9FD-46AD-BFCB-AC64D0CD0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026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E0BC3-A6BE-4B10-AEEC-F841F160191C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0E12-A9FD-46AD-BFCB-AC64D0CD0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2328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E0BC3-A6BE-4B10-AEEC-F841F160191C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0E12-A9FD-46AD-BFCB-AC64D0CD0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130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E0BC3-A6BE-4B10-AEEC-F841F160191C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0E12-A9FD-46AD-BFCB-AC64D0CD0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553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E0BC3-A6BE-4B10-AEEC-F841F160191C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0E12-A9FD-46AD-BFCB-AC64D0CD0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798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E0BC3-A6BE-4B10-AEEC-F841F160191C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0E12-A9FD-46AD-BFCB-AC64D0CD0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00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E0BC3-A6BE-4B10-AEEC-F841F160191C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0E12-A9FD-46AD-BFCB-AC64D0CD0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77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E0BC3-A6BE-4B10-AEEC-F841F160191C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0E12-A9FD-46AD-BFCB-AC64D0CD0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33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E0BC3-A6BE-4B10-AEEC-F841F160191C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0E12-A9FD-46AD-BFCB-AC64D0CD0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21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E0BC3-A6BE-4B10-AEEC-F841F160191C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0E12-A9FD-46AD-BFCB-AC64D0CD0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481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E0BC3-A6BE-4B10-AEEC-F841F160191C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0E12-A9FD-46AD-BFCB-AC64D0CD0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888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E0BC3-A6BE-4B10-AEEC-F841F160191C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0E12-A9FD-46AD-BFCB-AC64D0CD0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211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E0BC3-A6BE-4B10-AEEC-F841F160191C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0E12-A9FD-46AD-BFCB-AC64D0CD0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101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C7E0BC3-A6BE-4B10-AEEC-F841F160191C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90E12-A9FD-46AD-BFCB-AC64D0CD0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0698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8FA26E5-3EC7-4DFB-A15B-4A2043551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Facial Recognition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0E6ABC-4835-48D3-9E77-A23551695A13}"/>
              </a:ext>
            </a:extLst>
          </p:cNvPr>
          <p:cNvSpPr txBox="1"/>
          <p:nvPr/>
        </p:nvSpPr>
        <p:spPr>
          <a:xfrm>
            <a:off x="7855200" y="4432268"/>
            <a:ext cx="22765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Paul Hrycewicz</a:t>
            </a:r>
          </a:p>
          <a:p>
            <a:r>
              <a:rPr lang="en-US" b="1" dirty="0"/>
              <a:t>Computer Science</a:t>
            </a:r>
          </a:p>
          <a:p>
            <a:r>
              <a:rPr lang="en-US" b="1" dirty="0"/>
              <a:t>October 20, 2020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3F79B0-D0BC-48CC-8E5C-62221ACF94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383" y="1968893"/>
            <a:ext cx="5709017" cy="338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434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3BFBF3-F691-461E-8327-411959F38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Image Recognition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18394A-8E0D-48CA-A1C5-CB2EF349CF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383" y="1748399"/>
            <a:ext cx="7585714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49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884C9-7F7E-40BA-B873-2BE65A2A4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Images of Queen Elizabeth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1E831A-FCC7-452E-816D-497A3A23A5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420" y="2629278"/>
            <a:ext cx="3479269" cy="22764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165D54-394E-46EE-BFC4-D78F48ABEC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618474"/>
            <a:ext cx="3344333" cy="2286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441BEF-62CB-4189-A92D-92480F3234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11" y="1810048"/>
            <a:ext cx="2865501" cy="37262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0B95CA-3AE7-4D58-AF1B-1A6F52631F77}"/>
              </a:ext>
            </a:extLst>
          </p:cNvPr>
          <p:cNvSpPr txBox="1"/>
          <p:nvPr/>
        </p:nvSpPr>
        <p:spPr>
          <a:xfrm>
            <a:off x="1292494" y="5715000"/>
            <a:ext cx="1715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2002 (age 76)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7E575A-6ED1-45B0-BEAF-E785B2C42613}"/>
              </a:ext>
            </a:extLst>
          </p:cNvPr>
          <p:cNvSpPr txBox="1"/>
          <p:nvPr/>
        </p:nvSpPr>
        <p:spPr>
          <a:xfrm>
            <a:off x="9067800" y="5715000"/>
            <a:ext cx="1715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2020 (age 94)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408FC2-F0D7-4180-8A2F-26FA9295E748}"/>
              </a:ext>
            </a:extLst>
          </p:cNvPr>
          <p:cNvSpPr txBox="1"/>
          <p:nvPr/>
        </p:nvSpPr>
        <p:spPr>
          <a:xfrm>
            <a:off x="5348472" y="5680504"/>
            <a:ext cx="609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2020 (age 94)</a:t>
            </a:r>
          </a:p>
        </p:txBody>
      </p:sp>
    </p:spTree>
    <p:extLst>
      <p:ext uri="{BB962C8B-B14F-4D97-AF65-F5344CB8AC3E}">
        <p14:creationId xmlns:p14="http://schemas.microsoft.com/office/powerpoint/2010/main" val="1347423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765D1-B563-4E00-B6D2-DE281D8AB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Image Recognition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A7824A-3643-4689-9513-8358FE9986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273006"/>
            <a:ext cx="2194560" cy="2743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1B004B-2E0A-48CB-84E6-420FBB24D1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286000"/>
            <a:ext cx="3657600" cy="2743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CFEDC4-D1E6-49C5-A76C-F3D9AA536492}"/>
              </a:ext>
            </a:extLst>
          </p:cNvPr>
          <p:cNvSpPr txBox="1"/>
          <p:nvPr/>
        </p:nvSpPr>
        <p:spPr>
          <a:xfrm>
            <a:off x="646111" y="5715000"/>
            <a:ext cx="100890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good resolution color picture on a web page is typically about 250K (but 25K when  compressed, typically at 10:1).  An HDTV frame is 18.6 MB.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a human can recognize the image, an algorithm should be able to as well.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8225FD-8361-444D-B4CA-DC2977F3C784}"/>
              </a:ext>
            </a:extLst>
          </p:cNvPr>
          <p:cNvSpPr txBox="1"/>
          <p:nvPr/>
        </p:nvSpPr>
        <p:spPr>
          <a:xfrm>
            <a:off x="646111" y="1515626"/>
            <a:ext cx="855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 image is recognizable even if it contains only a small amount of data.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0962F4-8123-4BDD-A152-53AE7FA777F0}"/>
              </a:ext>
            </a:extLst>
          </p:cNvPr>
          <p:cNvSpPr txBox="1"/>
          <p:nvPr/>
        </p:nvSpPr>
        <p:spPr>
          <a:xfrm>
            <a:off x="1903813" y="5069516"/>
            <a:ext cx="2124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20x25 = 500 bytes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BA4F8F-4654-4EB2-AD93-AE3957F18B0F}"/>
              </a:ext>
            </a:extLst>
          </p:cNvPr>
          <p:cNvSpPr txBox="1"/>
          <p:nvPr/>
        </p:nvSpPr>
        <p:spPr>
          <a:xfrm>
            <a:off x="7256646" y="5060910"/>
            <a:ext cx="2555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22x21x3 = 1,386 bytes</a:t>
            </a:r>
          </a:p>
        </p:txBody>
      </p:sp>
    </p:spTree>
    <p:extLst>
      <p:ext uri="{BB962C8B-B14F-4D97-AF65-F5344CB8AC3E}">
        <p14:creationId xmlns:p14="http://schemas.microsoft.com/office/powerpoint/2010/main" val="385037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41C89-D884-4A7E-953F-71DA89ADC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Image Recognition – Digit Classifier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B1A2414-48A9-42CF-81A9-D7CB6FCB3A47}"/>
              </a:ext>
            </a:extLst>
          </p:cNvPr>
          <p:cNvGrpSpPr/>
          <p:nvPr/>
        </p:nvGrpSpPr>
        <p:grpSpPr>
          <a:xfrm>
            <a:off x="696571" y="1946134"/>
            <a:ext cx="2167899" cy="4640881"/>
            <a:chOff x="5954817" y="271161"/>
            <a:chExt cx="2168771" cy="435229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C1217B6-3CFE-45D5-91DD-6047B833044F}"/>
                </a:ext>
              </a:extLst>
            </p:cNvPr>
            <p:cNvPicPr/>
            <p:nvPr/>
          </p:nvPicPr>
          <p:blipFill rotWithShape="1">
            <a:blip r:embed="rId2"/>
            <a:srcRect l="3383" t="7463" r="70533" b="55794"/>
            <a:stretch/>
          </p:blipFill>
          <p:spPr bwMode="auto">
            <a:xfrm>
              <a:off x="5954817" y="271161"/>
              <a:ext cx="2168771" cy="179656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9C3BFCA-7F7F-4498-856A-8D6BCC1F6B5C}"/>
                </a:ext>
              </a:extLst>
            </p:cNvPr>
            <p:cNvSpPr txBox="1"/>
            <p:nvPr/>
          </p:nvSpPr>
          <p:spPr>
            <a:xfrm>
              <a:off x="6375298" y="4306072"/>
              <a:ext cx="65" cy="31738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913914"/>
              <a:endParaRPr lang="en-US" sz="2199" dirty="0"/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54B9813-021C-429D-805C-F3DEACC237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162297"/>
              </p:ext>
            </p:extLst>
          </p:nvPr>
        </p:nvGraphicFramePr>
        <p:xfrm>
          <a:off x="678286" y="4009736"/>
          <a:ext cx="2167900" cy="1793124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433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11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35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35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8281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91403" marR="91403" marT="45701" marB="4570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91403" marR="91403" marT="45701" marB="4570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 marL="91403" marR="91403" marT="45701" marB="4570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L="91403" marR="91403" marT="45701" marB="4570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marL="91403" marR="91403" marT="45701" marB="45701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281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 marL="91403" marR="91403" marT="45701" marB="4570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 marL="91403" marR="91403" marT="45701" marB="4570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marL="91403" marR="91403" marT="45701" marB="4570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 marL="91403" marR="91403" marT="45701" marB="4570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marL="91403" marR="91403" marT="45701" marB="45701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281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 marL="91403" marR="91403" marT="45701" marB="4570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 marL="91403" marR="91403" marT="45701" marB="4570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chemeClr val="bg1"/>
                          </a:solidFill>
                        </a:rPr>
                        <a:t>9</a:t>
                      </a:r>
                    </a:p>
                  </a:txBody>
                  <a:tcPr marL="91403" marR="91403" marT="45701" marB="4570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91403" marR="91403" marT="45701" marB="4570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 marL="91403" marR="91403" marT="45701" marB="45701">
                    <a:lnB w="127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281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marL="91403" marR="91403" marT="45701" marB="4570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 marL="91403" marR="91403" marT="45701" marB="4570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L="91403" marR="91403" marT="45701" marB="4570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91403" marR="91403" marT="45701" marB="45701">
                    <a:lnR w="12700" cmpd="sng">
                      <a:noFill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91403" marR="91403" marT="45701" marB="4570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Down Arrow 21">
            <a:extLst>
              <a:ext uri="{FF2B5EF4-FFF2-40B4-BE49-F238E27FC236}">
                <a16:creationId xmlns:a16="http://schemas.microsoft.com/office/drawing/2014/main" id="{31F5FBC3-1DD6-4BCB-885A-636ADE853BEB}"/>
              </a:ext>
            </a:extLst>
          </p:cNvPr>
          <p:cNvSpPr/>
          <p:nvPr/>
        </p:nvSpPr>
        <p:spPr bwMode="auto">
          <a:xfrm rot="16200000">
            <a:off x="3673974" y="3469421"/>
            <a:ext cx="486311" cy="872512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01" tIns="45701" rIns="45701" bIns="457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650" fontAlgn="base">
              <a:spcBef>
                <a:spcPct val="0"/>
              </a:spcBef>
              <a:spcAft>
                <a:spcPct val="0"/>
              </a:spcAft>
            </a:pPr>
            <a:endParaRPr lang="en-US" sz="2199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3C1406-36CF-4173-A0C3-FB52AE33CB64}"/>
              </a:ext>
            </a:extLst>
          </p:cNvPr>
          <p:cNvSpPr txBox="1"/>
          <p:nvPr/>
        </p:nvSpPr>
        <p:spPr>
          <a:xfrm>
            <a:off x="1038320" y="1379521"/>
            <a:ext cx="144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Training Set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79BC29E-CD76-4E44-8B3A-E5480BB33C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24034" y="2215871"/>
            <a:ext cx="487400" cy="64194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C904442-2ECD-44B3-A9A8-E6FB07481712}"/>
              </a:ext>
            </a:extLst>
          </p:cNvPr>
          <p:cNvSpPr/>
          <p:nvPr/>
        </p:nvSpPr>
        <p:spPr>
          <a:xfrm>
            <a:off x="9679641" y="4829087"/>
            <a:ext cx="487400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6" name="Down Arrow 21">
            <a:extLst>
              <a:ext uri="{FF2B5EF4-FFF2-40B4-BE49-F238E27FC236}">
                <a16:creationId xmlns:a16="http://schemas.microsoft.com/office/drawing/2014/main" id="{8F93BEB0-E29D-4D12-9BF2-BEE4A7CDD5BC}"/>
              </a:ext>
            </a:extLst>
          </p:cNvPr>
          <p:cNvSpPr/>
          <p:nvPr/>
        </p:nvSpPr>
        <p:spPr bwMode="auto">
          <a:xfrm rot="3672253">
            <a:off x="8610600" y="2515077"/>
            <a:ext cx="486311" cy="872512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01" tIns="45701" rIns="45701" bIns="457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650" fontAlgn="base">
              <a:spcBef>
                <a:spcPct val="0"/>
              </a:spcBef>
              <a:spcAft>
                <a:spcPct val="0"/>
              </a:spcAft>
            </a:pPr>
            <a:endParaRPr lang="en-US" sz="2199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Down Arrow 21">
            <a:extLst>
              <a:ext uri="{FF2B5EF4-FFF2-40B4-BE49-F238E27FC236}">
                <a16:creationId xmlns:a16="http://schemas.microsoft.com/office/drawing/2014/main" id="{FB5B6759-7CEA-4FD9-AB4E-9A48F7AD1CBF}"/>
              </a:ext>
            </a:extLst>
          </p:cNvPr>
          <p:cNvSpPr/>
          <p:nvPr/>
        </p:nvSpPr>
        <p:spPr bwMode="auto">
          <a:xfrm rot="18350354">
            <a:off x="8712408" y="4017492"/>
            <a:ext cx="486311" cy="872512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01" tIns="45701" rIns="45701" bIns="457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650" fontAlgn="base">
              <a:spcBef>
                <a:spcPct val="0"/>
              </a:spcBef>
              <a:spcAft>
                <a:spcPct val="0"/>
              </a:spcAft>
            </a:pPr>
            <a:endParaRPr lang="en-US" sz="2199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FBB0C0-3BA2-404D-A5B1-B036964A1DD6}"/>
              </a:ext>
            </a:extLst>
          </p:cNvPr>
          <p:cNvSpPr/>
          <p:nvPr/>
        </p:nvSpPr>
        <p:spPr>
          <a:xfrm>
            <a:off x="5241576" y="2877818"/>
            <a:ext cx="2530075" cy="212693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A277CC-60B4-400A-89B4-084A6098C7AD}"/>
              </a:ext>
            </a:extLst>
          </p:cNvPr>
          <p:cNvSpPr/>
          <p:nvPr/>
        </p:nvSpPr>
        <p:spPr>
          <a:xfrm>
            <a:off x="5773462" y="3569441"/>
            <a:ext cx="14478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Model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D046DD-EBD9-4461-83C7-8569D011B90A}"/>
              </a:ext>
            </a:extLst>
          </p:cNvPr>
          <p:cNvSpPr txBox="1"/>
          <p:nvPr/>
        </p:nvSpPr>
        <p:spPr>
          <a:xfrm>
            <a:off x="4118400" y="6018317"/>
            <a:ext cx="71336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But – what is             ??   It’s not a variable with a numeric value </a:t>
            </a:r>
          </a:p>
          <a:p>
            <a:r>
              <a:rPr lang="en-US" b="1" dirty="0"/>
              <a:t>                                         like an age or a zip code.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2A875C0-80FA-4CD3-81B9-A07FA9256F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3474" y="5927618"/>
            <a:ext cx="487400" cy="6419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D49B615-9D56-4A52-8F45-9006ED09F14E}"/>
              </a:ext>
            </a:extLst>
          </p:cNvPr>
          <p:cNvSpPr txBox="1"/>
          <p:nvPr/>
        </p:nvSpPr>
        <p:spPr>
          <a:xfrm>
            <a:off x="10322277" y="2374216"/>
            <a:ext cx="748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image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63DBC3-7FE9-441D-BADD-21E4C22FE89E}"/>
              </a:ext>
            </a:extLst>
          </p:cNvPr>
          <p:cNvSpPr txBox="1"/>
          <p:nvPr/>
        </p:nvSpPr>
        <p:spPr>
          <a:xfrm>
            <a:off x="10416182" y="4752143"/>
            <a:ext cx="893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numeric</a:t>
            </a:r>
          </a:p>
          <a:p>
            <a:pPr algn="ctr"/>
            <a:r>
              <a:rPr lang="en-US" sz="1400" dirty="0"/>
              <a:t>value</a:t>
            </a:r>
          </a:p>
        </p:txBody>
      </p:sp>
    </p:spTree>
    <p:extLst>
      <p:ext uri="{BB962C8B-B14F-4D97-AF65-F5344CB8AC3E}">
        <p14:creationId xmlns:p14="http://schemas.microsoft.com/office/powerpoint/2010/main" val="226699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6" grpId="0" animBg="1"/>
      <p:bldP spid="16" grpId="0" animBg="1"/>
      <p:bldP spid="17" grpId="0" animBg="1"/>
      <p:bldP spid="18" grpId="0" animBg="1"/>
      <p:bldP spid="7" grpId="0"/>
      <p:bldP spid="8" grpId="0"/>
      <p:bldP spid="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A32D1-01C4-49F9-8BA0-238A37500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Image Representation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8C193A-4CCF-413F-837D-6F0FCB212052}"/>
              </a:ext>
            </a:extLst>
          </p:cNvPr>
          <p:cNvSpPr txBox="1"/>
          <p:nvPr/>
        </p:nvSpPr>
        <p:spPr>
          <a:xfrm>
            <a:off x="646111" y="1440720"/>
            <a:ext cx="4587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 picture is a set of pixels, each with a numeric value.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DFFDFE-2D8F-4491-B00E-2184032533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586465"/>
            <a:ext cx="8975363" cy="38188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16B8BA-8333-41FD-A917-A1489F10C369}"/>
              </a:ext>
            </a:extLst>
          </p:cNvPr>
          <p:cNvSpPr txBox="1"/>
          <p:nvPr/>
        </p:nvSpPr>
        <p:spPr>
          <a:xfrm>
            <a:off x="7747200" y="1576800"/>
            <a:ext cx="2621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lighter = higher values</a:t>
            </a:r>
          </a:p>
          <a:p>
            <a:r>
              <a:rPr lang="en-US" dirty="0"/>
              <a:t>darker = lower values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DB5737-7E87-4F46-8C25-2EF8A2B7CCA2}"/>
              </a:ext>
            </a:extLst>
          </p:cNvPr>
          <p:cNvSpPr txBox="1"/>
          <p:nvPr/>
        </p:nvSpPr>
        <p:spPr>
          <a:xfrm>
            <a:off x="11125200" y="4572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183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1C0A3-CEAA-4F7A-B1B8-44D5B8A1A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Image Representation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AE83EC-2CFF-4BA9-ABBD-93373E752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78722"/>
            <a:ext cx="3479999" cy="46082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FC8394-4EFB-4705-B05A-F9A2C6653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743" y="3688715"/>
            <a:ext cx="460418" cy="60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53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EEB41-2CC7-4224-979E-DCE2301FE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for an “X”</a:t>
            </a:r>
            <a:br>
              <a:rPr lang="en-US" dirty="0"/>
            </a:b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8DE49AE-D8A1-4F39-9488-287E14A6EF65}"/>
              </a:ext>
            </a:extLst>
          </p:cNvPr>
          <p:cNvSpPr txBox="1">
            <a:spLocks/>
          </p:cNvSpPr>
          <p:nvPr/>
        </p:nvSpPr>
        <p:spPr>
          <a:xfrm>
            <a:off x="637649" y="288913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08E9F21-ABAE-495B-A8C8-92165F014A3D}"/>
              </a:ext>
            </a:extLst>
          </p:cNvPr>
          <p:cNvGrpSpPr/>
          <p:nvPr/>
        </p:nvGrpSpPr>
        <p:grpSpPr>
          <a:xfrm>
            <a:off x="2822923" y="1697073"/>
            <a:ext cx="1828800" cy="1828800"/>
            <a:chOff x="2667000" y="2743200"/>
            <a:chExt cx="1828800" cy="18288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73876DA-09A9-4563-A106-1B7FED250502}"/>
                </a:ext>
              </a:extLst>
            </p:cNvPr>
            <p:cNvSpPr/>
            <p:nvPr/>
          </p:nvSpPr>
          <p:spPr>
            <a:xfrm>
              <a:off x="2667000" y="2743200"/>
              <a:ext cx="1828800" cy="18288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CFE9F45-EED7-43E2-88DF-7F87E0094DA5}"/>
                </a:ext>
              </a:extLst>
            </p:cNvPr>
            <p:cNvCxnSpPr>
              <a:cxnSpLocks/>
              <a:stCxn id="5" idx="1"/>
              <a:endCxn id="5" idx="3"/>
            </p:cNvCxnSpPr>
            <p:nvPr/>
          </p:nvCxnSpPr>
          <p:spPr>
            <a:xfrm>
              <a:off x="2667000" y="3657600"/>
              <a:ext cx="1828800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C692EF2-8237-4B39-A127-266A29E62357}"/>
                </a:ext>
              </a:extLst>
            </p:cNvPr>
            <p:cNvCxnSpPr/>
            <p:nvPr/>
          </p:nvCxnSpPr>
          <p:spPr>
            <a:xfrm>
              <a:off x="2667000" y="3200400"/>
              <a:ext cx="1828800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AAC7707-1A3E-4CE8-8CD4-4B81ACB9EAE3}"/>
                </a:ext>
              </a:extLst>
            </p:cNvPr>
            <p:cNvCxnSpPr/>
            <p:nvPr/>
          </p:nvCxnSpPr>
          <p:spPr>
            <a:xfrm>
              <a:off x="2667000" y="4114800"/>
              <a:ext cx="1828800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4E32A4C-3857-4E53-9112-BACDD7492742}"/>
                </a:ext>
              </a:extLst>
            </p:cNvPr>
            <p:cNvCxnSpPr>
              <a:cxnSpLocks/>
              <a:stCxn id="5" idx="2"/>
            </p:cNvCxnSpPr>
            <p:nvPr/>
          </p:nvCxnSpPr>
          <p:spPr>
            <a:xfrm flipV="1">
              <a:off x="3581400" y="2767800"/>
              <a:ext cx="0" cy="180420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17468CA-CA36-4ADF-9693-A229B1FB8A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38600" y="2767800"/>
              <a:ext cx="0" cy="180420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85339C2-6A62-47F9-9C6E-369EA214DB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24200" y="2767800"/>
              <a:ext cx="0" cy="180420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2797718-F647-4E5C-BB73-165ACC8D7F9F}"/>
              </a:ext>
            </a:extLst>
          </p:cNvPr>
          <p:cNvSpPr txBox="1"/>
          <p:nvPr/>
        </p:nvSpPr>
        <p:spPr>
          <a:xfrm>
            <a:off x="3232917" y="178942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382D74-8DE4-4FAF-880B-1ADD6BB5EC18}"/>
              </a:ext>
            </a:extLst>
          </p:cNvPr>
          <p:cNvSpPr txBox="1"/>
          <p:nvPr/>
        </p:nvSpPr>
        <p:spPr>
          <a:xfrm>
            <a:off x="3704012" y="177611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6DBC62-A072-4157-B97B-25D3A272CC97}"/>
              </a:ext>
            </a:extLst>
          </p:cNvPr>
          <p:cNvSpPr txBox="1"/>
          <p:nvPr/>
        </p:nvSpPr>
        <p:spPr>
          <a:xfrm>
            <a:off x="3705307" y="310828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 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E609E6-6C0E-455A-9825-544C90F67CFA}"/>
              </a:ext>
            </a:extLst>
          </p:cNvPr>
          <p:cNvSpPr txBox="1"/>
          <p:nvPr/>
        </p:nvSpPr>
        <p:spPr>
          <a:xfrm>
            <a:off x="2797852" y="26571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6D29DC-78AB-4DE6-89F7-FF404D52F412}"/>
              </a:ext>
            </a:extLst>
          </p:cNvPr>
          <p:cNvSpPr txBox="1"/>
          <p:nvPr/>
        </p:nvSpPr>
        <p:spPr>
          <a:xfrm>
            <a:off x="3247968" y="310611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 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892969-2520-45B9-A744-71614350FDF1}"/>
              </a:ext>
            </a:extLst>
          </p:cNvPr>
          <p:cNvSpPr txBox="1"/>
          <p:nvPr/>
        </p:nvSpPr>
        <p:spPr>
          <a:xfrm>
            <a:off x="2789602" y="219764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 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8DE314-2E8A-4BD7-920C-91A5D852758E}"/>
              </a:ext>
            </a:extLst>
          </p:cNvPr>
          <p:cNvSpPr txBox="1"/>
          <p:nvPr/>
        </p:nvSpPr>
        <p:spPr>
          <a:xfrm>
            <a:off x="4152118" y="220325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 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552014-4A7F-41F4-8DA9-2ABD8376B0D3}"/>
              </a:ext>
            </a:extLst>
          </p:cNvPr>
          <p:cNvSpPr txBox="1"/>
          <p:nvPr/>
        </p:nvSpPr>
        <p:spPr>
          <a:xfrm>
            <a:off x="4164393" y="266187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ED5450-2EC8-412F-B27B-1116198F20EB}"/>
              </a:ext>
            </a:extLst>
          </p:cNvPr>
          <p:cNvSpPr txBox="1"/>
          <p:nvPr/>
        </p:nvSpPr>
        <p:spPr>
          <a:xfrm>
            <a:off x="3777590" y="2209189"/>
            <a:ext cx="312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E5B5937-163C-4E61-8C8F-D9D8F9A45B11}"/>
              </a:ext>
            </a:extLst>
          </p:cNvPr>
          <p:cNvSpPr txBox="1"/>
          <p:nvPr/>
        </p:nvSpPr>
        <p:spPr>
          <a:xfrm>
            <a:off x="2916484" y="3099064"/>
            <a:ext cx="312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50A4449-4B4C-47BB-96DE-802EB4825056}"/>
              </a:ext>
            </a:extLst>
          </p:cNvPr>
          <p:cNvSpPr txBox="1"/>
          <p:nvPr/>
        </p:nvSpPr>
        <p:spPr>
          <a:xfrm>
            <a:off x="4264850" y="1762708"/>
            <a:ext cx="312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8CA7D4-AA63-46DE-9F39-E1F5D37088D9}"/>
              </a:ext>
            </a:extLst>
          </p:cNvPr>
          <p:cNvSpPr txBox="1"/>
          <p:nvPr/>
        </p:nvSpPr>
        <p:spPr>
          <a:xfrm>
            <a:off x="4284398" y="3099064"/>
            <a:ext cx="312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A445BC7-8873-4BF6-915E-0D5A69695743}"/>
              </a:ext>
            </a:extLst>
          </p:cNvPr>
          <p:cNvSpPr txBox="1"/>
          <p:nvPr/>
        </p:nvSpPr>
        <p:spPr>
          <a:xfrm>
            <a:off x="3333841" y="2192866"/>
            <a:ext cx="312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AC938F1-1336-4E36-B36C-C4230F104E3B}"/>
              </a:ext>
            </a:extLst>
          </p:cNvPr>
          <p:cNvSpPr txBox="1"/>
          <p:nvPr/>
        </p:nvSpPr>
        <p:spPr>
          <a:xfrm>
            <a:off x="3777215" y="2635803"/>
            <a:ext cx="312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7C1EE0D-405E-4CBA-AD51-E73026B4D703}"/>
              </a:ext>
            </a:extLst>
          </p:cNvPr>
          <p:cNvSpPr txBox="1"/>
          <p:nvPr/>
        </p:nvSpPr>
        <p:spPr>
          <a:xfrm>
            <a:off x="2927520" y="1766023"/>
            <a:ext cx="312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1836BB5-0047-471D-9EAC-F43ED0A13875}"/>
              </a:ext>
            </a:extLst>
          </p:cNvPr>
          <p:cNvSpPr txBox="1"/>
          <p:nvPr/>
        </p:nvSpPr>
        <p:spPr>
          <a:xfrm>
            <a:off x="3333289" y="2673061"/>
            <a:ext cx="312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ECBF841-9B5A-405D-B371-F8B1A41397E2}"/>
              </a:ext>
            </a:extLst>
          </p:cNvPr>
          <p:cNvGrpSpPr/>
          <p:nvPr/>
        </p:nvGrpSpPr>
        <p:grpSpPr>
          <a:xfrm>
            <a:off x="589460" y="1714734"/>
            <a:ext cx="1828800" cy="1828800"/>
            <a:chOff x="2667000" y="2743200"/>
            <a:chExt cx="1828800" cy="182880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60C25F3-8D51-4B4A-AB33-5E58C98FD0B5}"/>
                </a:ext>
              </a:extLst>
            </p:cNvPr>
            <p:cNvSpPr/>
            <p:nvPr/>
          </p:nvSpPr>
          <p:spPr>
            <a:xfrm>
              <a:off x="2667000" y="2743200"/>
              <a:ext cx="1828800" cy="18288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CB0C3E8-482C-4CCC-9208-12A8CF0D1573}"/>
                </a:ext>
              </a:extLst>
            </p:cNvPr>
            <p:cNvCxnSpPr>
              <a:cxnSpLocks/>
              <a:stCxn id="29" idx="1"/>
              <a:endCxn id="29" idx="3"/>
            </p:cNvCxnSpPr>
            <p:nvPr/>
          </p:nvCxnSpPr>
          <p:spPr>
            <a:xfrm>
              <a:off x="2667000" y="3657600"/>
              <a:ext cx="1828800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956ADA4-4CFD-424D-A912-FB426679BB5D}"/>
                </a:ext>
              </a:extLst>
            </p:cNvPr>
            <p:cNvCxnSpPr/>
            <p:nvPr/>
          </p:nvCxnSpPr>
          <p:spPr>
            <a:xfrm>
              <a:off x="2667000" y="3200400"/>
              <a:ext cx="1828800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725BFA9-43D4-4D4E-95CD-A321885A7048}"/>
                </a:ext>
              </a:extLst>
            </p:cNvPr>
            <p:cNvCxnSpPr/>
            <p:nvPr/>
          </p:nvCxnSpPr>
          <p:spPr>
            <a:xfrm>
              <a:off x="2667000" y="4114800"/>
              <a:ext cx="1828800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F80ABDA-13AB-4484-BF16-92DBEDDCB3D6}"/>
                </a:ext>
              </a:extLst>
            </p:cNvPr>
            <p:cNvCxnSpPr>
              <a:cxnSpLocks/>
              <a:stCxn id="29" idx="2"/>
            </p:cNvCxnSpPr>
            <p:nvPr/>
          </p:nvCxnSpPr>
          <p:spPr>
            <a:xfrm flipV="1">
              <a:off x="3581400" y="2767800"/>
              <a:ext cx="0" cy="180420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08286AC-DA9E-4D01-AE19-7E148DB51E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38600" y="2767800"/>
              <a:ext cx="0" cy="180420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D6B7D4A-FB83-4DF9-BBCB-811585774C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24200" y="2767800"/>
              <a:ext cx="0" cy="180420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08ABFB5F-F88A-46A0-B8E5-B1B4B178B974}"/>
              </a:ext>
            </a:extLst>
          </p:cNvPr>
          <p:cNvSpPr txBox="1"/>
          <p:nvPr/>
        </p:nvSpPr>
        <p:spPr>
          <a:xfrm>
            <a:off x="1385272" y="226886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ECD36A7-12EC-48BF-98F5-2F123AEE6A43}"/>
              </a:ext>
            </a:extLst>
          </p:cNvPr>
          <p:cNvSpPr txBox="1"/>
          <p:nvPr/>
        </p:nvSpPr>
        <p:spPr>
          <a:xfrm>
            <a:off x="486391" y="3170785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90B1E81-CB4F-4D59-BFDF-3985A7A7A9B3}"/>
              </a:ext>
            </a:extLst>
          </p:cNvPr>
          <p:cNvSpPr txBox="1"/>
          <p:nvPr/>
        </p:nvSpPr>
        <p:spPr>
          <a:xfrm>
            <a:off x="1864952" y="1815481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283E05D-4639-4379-B32E-1BB4964C9F57}"/>
              </a:ext>
            </a:extLst>
          </p:cNvPr>
          <p:cNvSpPr txBox="1"/>
          <p:nvPr/>
        </p:nvSpPr>
        <p:spPr>
          <a:xfrm>
            <a:off x="1835060" y="3170785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08F6BDC-7D6F-4CA7-BBD5-32E9E9D1CA52}"/>
              </a:ext>
            </a:extLst>
          </p:cNvPr>
          <p:cNvSpPr txBox="1"/>
          <p:nvPr/>
        </p:nvSpPr>
        <p:spPr>
          <a:xfrm>
            <a:off x="913984" y="226886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7B11542-F0B5-45B3-AD65-DB5BE5AC3224}"/>
              </a:ext>
            </a:extLst>
          </p:cNvPr>
          <p:cNvSpPr/>
          <p:nvPr/>
        </p:nvSpPr>
        <p:spPr>
          <a:xfrm>
            <a:off x="1059476" y="2190981"/>
            <a:ext cx="457200" cy="457200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014D196-2011-42BB-998C-CB2EDCD9C41D}"/>
              </a:ext>
            </a:extLst>
          </p:cNvPr>
          <p:cNvSpPr/>
          <p:nvPr/>
        </p:nvSpPr>
        <p:spPr>
          <a:xfrm>
            <a:off x="1068050" y="2632879"/>
            <a:ext cx="457200" cy="457200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AB2D931-684E-4A4F-A29F-61ECC321435C}"/>
              </a:ext>
            </a:extLst>
          </p:cNvPr>
          <p:cNvSpPr/>
          <p:nvPr/>
        </p:nvSpPr>
        <p:spPr>
          <a:xfrm>
            <a:off x="602276" y="3102381"/>
            <a:ext cx="457200" cy="457200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97647D1-1471-42EE-892A-5D1AFAFA0485}"/>
              </a:ext>
            </a:extLst>
          </p:cNvPr>
          <p:cNvSpPr/>
          <p:nvPr/>
        </p:nvSpPr>
        <p:spPr>
          <a:xfrm>
            <a:off x="595868" y="1714171"/>
            <a:ext cx="457200" cy="457200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3FF7B5C-EA2D-4860-B0FF-9BD5AF495DED}"/>
              </a:ext>
            </a:extLst>
          </p:cNvPr>
          <p:cNvSpPr/>
          <p:nvPr/>
        </p:nvSpPr>
        <p:spPr>
          <a:xfrm>
            <a:off x="1957293" y="1703228"/>
            <a:ext cx="457200" cy="457200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F5D9401-6CEF-45CF-82A7-D9DFC60D93D7}"/>
              </a:ext>
            </a:extLst>
          </p:cNvPr>
          <p:cNvSpPr/>
          <p:nvPr/>
        </p:nvSpPr>
        <p:spPr>
          <a:xfrm>
            <a:off x="1497453" y="2171371"/>
            <a:ext cx="457200" cy="457200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CE8904F-BF70-4CDE-8250-CE2BB24B586A}"/>
              </a:ext>
            </a:extLst>
          </p:cNvPr>
          <p:cNvSpPr/>
          <p:nvPr/>
        </p:nvSpPr>
        <p:spPr>
          <a:xfrm>
            <a:off x="1491045" y="2629698"/>
            <a:ext cx="457200" cy="457200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F7A6031-3EEA-4063-9A16-6D4715AC1AEF}"/>
              </a:ext>
            </a:extLst>
          </p:cNvPr>
          <p:cNvSpPr/>
          <p:nvPr/>
        </p:nvSpPr>
        <p:spPr>
          <a:xfrm>
            <a:off x="1968308" y="3068673"/>
            <a:ext cx="457200" cy="457200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4A7E52A-A147-4122-AE35-84D6364DE371}"/>
              </a:ext>
            </a:extLst>
          </p:cNvPr>
          <p:cNvSpPr txBox="1"/>
          <p:nvPr/>
        </p:nvSpPr>
        <p:spPr>
          <a:xfrm>
            <a:off x="3171673" y="5808953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BB0AF60-F822-46B6-8B24-EDC3654EC5F2}"/>
              </a:ext>
            </a:extLst>
          </p:cNvPr>
          <p:cNvSpPr/>
          <p:nvPr/>
        </p:nvSpPr>
        <p:spPr>
          <a:xfrm>
            <a:off x="6346801" y="2076733"/>
            <a:ext cx="1143000" cy="117577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4EC5622-1398-4D44-BB05-C6EEFA202904}"/>
              </a:ext>
            </a:extLst>
          </p:cNvPr>
          <p:cNvCxnSpPr>
            <a:cxnSpLocks/>
            <a:stCxn id="50" idx="1"/>
            <a:endCxn id="50" idx="3"/>
          </p:cNvCxnSpPr>
          <p:nvPr/>
        </p:nvCxnSpPr>
        <p:spPr>
          <a:xfrm>
            <a:off x="6346801" y="2664619"/>
            <a:ext cx="1143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AD7379D-4EB4-40C5-B032-8BCB69D2A5F5}"/>
              </a:ext>
            </a:extLst>
          </p:cNvPr>
          <p:cNvCxnSpPr>
            <a:cxnSpLocks/>
            <a:stCxn id="50" idx="0"/>
          </p:cNvCxnSpPr>
          <p:nvPr/>
        </p:nvCxnSpPr>
        <p:spPr>
          <a:xfrm>
            <a:off x="6918301" y="2076733"/>
            <a:ext cx="6300" cy="117577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C7C33CB3-4123-4842-ADB7-174467A7E18C}"/>
              </a:ext>
            </a:extLst>
          </p:cNvPr>
          <p:cNvSpPr txBox="1"/>
          <p:nvPr/>
        </p:nvSpPr>
        <p:spPr>
          <a:xfrm>
            <a:off x="6499080" y="2193143"/>
            <a:ext cx="312906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9B7F7C5-1DFC-419B-B5B6-6AFDBF5F6C4A}"/>
              </a:ext>
            </a:extLst>
          </p:cNvPr>
          <p:cNvSpPr txBox="1"/>
          <p:nvPr/>
        </p:nvSpPr>
        <p:spPr>
          <a:xfrm>
            <a:off x="7012276" y="2201570"/>
            <a:ext cx="312906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FFA9CB9-C7A1-4EE0-889F-9B9E40446B02}"/>
              </a:ext>
            </a:extLst>
          </p:cNvPr>
          <p:cNvSpPr txBox="1"/>
          <p:nvPr/>
        </p:nvSpPr>
        <p:spPr>
          <a:xfrm>
            <a:off x="7050748" y="2773896"/>
            <a:ext cx="312906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05B90AB-F788-4CC2-8789-2C0596739BA3}"/>
              </a:ext>
            </a:extLst>
          </p:cNvPr>
          <p:cNvSpPr txBox="1"/>
          <p:nvPr/>
        </p:nvSpPr>
        <p:spPr>
          <a:xfrm>
            <a:off x="6488622" y="2758441"/>
            <a:ext cx="312906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FAB33AC-8807-48E1-94FD-237C1BAA32F6}"/>
              </a:ext>
            </a:extLst>
          </p:cNvPr>
          <p:cNvSpPr txBox="1"/>
          <p:nvPr/>
        </p:nvSpPr>
        <p:spPr>
          <a:xfrm>
            <a:off x="6525565" y="3533368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\ filter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4B7EE74-5ECE-45AC-B033-F068A0E08249}"/>
              </a:ext>
            </a:extLst>
          </p:cNvPr>
          <p:cNvSpPr txBox="1"/>
          <p:nvPr/>
        </p:nvSpPr>
        <p:spPr>
          <a:xfrm>
            <a:off x="6622874" y="5808953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/ filter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95AC48F-18FD-465F-B054-E3FC24521BAB}"/>
              </a:ext>
            </a:extLst>
          </p:cNvPr>
          <p:cNvSpPr/>
          <p:nvPr/>
        </p:nvSpPr>
        <p:spPr>
          <a:xfrm>
            <a:off x="8769600" y="1889905"/>
            <a:ext cx="2030828" cy="173169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BEC45040-878E-4182-81CE-1BA7EC3BEFD7}"/>
              </a:ext>
            </a:extLst>
          </p:cNvPr>
          <p:cNvSpPr/>
          <p:nvPr/>
        </p:nvSpPr>
        <p:spPr>
          <a:xfrm>
            <a:off x="6360227" y="4409341"/>
            <a:ext cx="1143000" cy="117577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314B482-817D-498D-8B85-C82328EEB785}"/>
              </a:ext>
            </a:extLst>
          </p:cNvPr>
          <p:cNvCxnSpPr>
            <a:cxnSpLocks/>
            <a:stCxn id="60" idx="1"/>
            <a:endCxn id="60" idx="3"/>
          </p:cNvCxnSpPr>
          <p:nvPr/>
        </p:nvCxnSpPr>
        <p:spPr>
          <a:xfrm>
            <a:off x="6360227" y="4997227"/>
            <a:ext cx="1143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22B67BE-3EE0-4DAD-A5CE-A09B6F4AF7ED}"/>
              </a:ext>
            </a:extLst>
          </p:cNvPr>
          <p:cNvCxnSpPr>
            <a:cxnSpLocks/>
            <a:stCxn id="60" idx="0"/>
          </p:cNvCxnSpPr>
          <p:nvPr/>
        </p:nvCxnSpPr>
        <p:spPr>
          <a:xfrm>
            <a:off x="6931727" y="4409341"/>
            <a:ext cx="6300" cy="117577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21DBFD20-4F9E-450C-919D-A5D7EEE3674E}"/>
              </a:ext>
            </a:extLst>
          </p:cNvPr>
          <p:cNvSpPr txBox="1"/>
          <p:nvPr/>
        </p:nvSpPr>
        <p:spPr>
          <a:xfrm>
            <a:off x="6512506" y="4525751"/>
            <a:ext cx="312906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09C9C02-4B38-45C1-BA8C-4C8148DFC385}"/>
              </a:ext>
            </a:extLst>
          </p:cNvPr>
          <p:cNvSpPr txBox="1"/>
          <p:nvPr/>
        </p:nvSpPr>
        <p:spPr>
          <a:xfrm>
            <a:off x="7025702" y="4534178"/>
            <a:ext cx="312906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5D7933E-915D-41C4-A77D-3728A74C6057}"/>
              </a:ext>
            </a:extLst>
          </p:cNvPr>
          <p:cNvSpPr txBox="1"/>
          <p:nvPr/>
        </p:nvSpPr>
        <p:spPr>
          <a:xfrm>
            <a:off x="7064174" y="5106504"/>
            <a:ext cx="312906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E4E18FF-A849-492B-AE11-1F8507FD5D80}"/>
              </a:ext>
            </a:extLst>
          </p:cNvPr>
          <p:cNvSpPr txBox="1"/>
          <p:nvPr/>
        </p:nvSpPr>
        <p:spPr>
          <a:xfrm>
            <a:off x="6502048" y="5091049"/>
            <a:ext cx="312906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5D7C9DA-B0F8-4949-B4F7-8E2E48C0E95B}"/>
              </a:ext>
            </a:extLst>
          </p:cNvPr>
          <p:cNvSpPr/>
          <p:nvPr/>
        </p:nvSpPr>
        <p:spPr>
          <a:xfrm>
            <a:off x="8738869" y="4225204"/>
            <a:ext cx="2030828" cy="173169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251D4A4-0DE3-4166-9934-3A56D1BE457F}"/>
              </a:ext>
            </a:extLst>
          </p:cNvPr>
          <p:cNvSpPr txBox="1"/>
          <p:nvPr/>
        </p:nvSpPr>
        <p:spPr>
          <a:xfrm>
            <a:off x="714693" y="3758338"/>
            <a:ext cx="16321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picture of ‘X’</a:t>
            </a:r>
          </a:p>
          <a:p>
            <a:endParaRPr lang="en-US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4563387-15B1-47FB-99AB-A039FFD33594}"/>
              </a:ext>
            </a:extLst>
          </p:cNvPr>
          <p:cNvSpPr txBox="1"/>
          <p:nvPr/>
        </p:nvSpPr>
        <p:spPr>
          <a:xfrm>
            <a:off x="3137888" y="3775785"/>
            <a:ext cx="142859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pixels</a:t>
            </a:r>
          </a:p>
          <a:p>
            <a:endParaRPr lang="en-US" dirty="0"/>
          </a:p>
          <a:p>
            <a:r>
              <a:rPr lang="en-US" dirty="0"/>
              <a:t>remember </a:t>
            </a:r>
          </a:p>
          <a:p>
            <a:r>
              <a:rPr lang="en-US" dirty="0"/>
              <a:t>low = dark</a:t>
            </a:r>
          </a:p>
          <a:p>
            <a:r>
              <a:rPr lang="en-US" dirty="0"/>
              <a:t>high = light</a:t>
            </a:r>
          </a:p>
          <a:p>
            <a:endParaRPr lang="en-US" dirty="0"/>
          </a:p>
        </p:txBody>
      </p:sp>
      <p:sp>
        <p:nvSpPr>
          <p:cNvPr id="70" name="Arrow: Right 69">
            <a:extLst>
              <a:ext uri="{FF2B5EF4-FFF2-40B4-BE49-F238E27FC236}">
                <a16:creationId xmlns:a16="http://schemas.microsoft.com/office/drawing/2014/main" id="{DAB31A10-D387-4A9F-80FB-4C5A13F11133}"/>
              </a:ext>
            </a:extLst>
          </p:cNvPr>
          <p:cNvSpPr/>
          <p:nvPr/>
        </p:nvSpPr>
        <p:spPr>
          <a:xfrm rot="2035204">
            <a:off x="5113752" y="3888329"/>
            <a:ext cx="978408" cy="484632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Arrow: Right 70">
            <a:extLst>
              <a:ext uri="{FF2B5EF4-FFF2-40B4-BE49-F238E27FC236}">
                <a16:creationId xmlns:a16="http://schemas.microsoft.com/office/drawing/2014/main" id="{320FD13A-1254-4382-ABBA-7B73E32FBF79}"/>
              </a:ext>
            </a:extLst>
          </p:cNvPr>
          <p:cNvSpPr/>
          <p:nvPr/>
        </p:nvSpPr>
        <p:spPr>
          <a:xfrm>
            <a:off x="5085698" y="2426736"/>
            <a:ext cx="978408" cy="484632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Arrow: Right 71">
            <a:extLst>
              <a:ext uri="{FF2B5EF4-FFF2-40B4-BE49-F238E27FC236}">
                <a16:creationId xmlns:a16="http://schemas.microsoft.com/office/drawing/2014/main" id="{128DCE9D-D247-417B-A5BA-469A988321D8}"/>
              </a:ext>
            </a:extLst>
          </p:cNvPr>
          <p:cNvSpPr/>
          <p:nvPr/>
        </p:nvSpPr>
        <p:spPr>
          <a:xfrm>
            <a:off x="7640496" y="2439331"/>
            <a:ext cx="978408" cy="484632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Arrow: Right 72">
            <a:extLst>
              <a:ext uri="{FF2B5EF4-FFF2-40B4-BE49-F238E27FC236}">
                <a16:creationId xmlns:a16="http://schemas.microsoft.com/office/drawing/2014/main" id="{3264F7D4-35F0-4C0E-A0EF-B323A2BD4BBE}"/>
              </a:ext>
            </a:extLst>
          </p:cNvPr>
          <p:cNvSpPr/>
          <p:nvPr/>
        </p:nvSpPr>
        <p:spPr>
          <a:xfrm>
            <a:off x="7634314" y="4791083"/>
            <a:ext cx="978408" cy="484632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9DD23CF-A139-4D73-AD52-600850806015}"/>
              </a:ext>
            </a:extLst>
          </p:cNvPr>
          <p:cNvSpPr txBox="1"/>
          <p:nvPr/>
        </p:nvSpPr>
        <p:spPr>
          <a:xfrm>
            <a:off x="8510400" y="6119346"/>
            <a:ext cx="2816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 convolution with two </a:t>
            </a:r>
          </a:p>
          <a:p>
            <a:pPr algn="ctr"/>
            <a:r>
              <a:rPr lang="en-US" dirty="0"/>
              <a:t>activation maps</a:t>
            </a:r>
          </a:p>
        </p:txBody>
      </p:sp>
      <p:sp>
        <p:nvSpPr>
          <p:cNvPr id="76" name="Arrow: Right 75">
            <a:extLst>
              <a:ext uri="{FF2B5EF4-FFF2-40B4-BE49-F238E27FC236}">
                <a16:creationId xmlns:a16="http://schemas.microsoft.com/office/drawing/2014/main" id="{D9BB6E06-B638-4F4C-B3EE-B0E80FCAAF4A}"/>
              </a:ext>
            </a:extLst>
          </p:cNvPr>
          <p:cNvSpPr/>
          <p:nvPr/>
        </p:nvSpPr>
        <p:spPr>
          <a:xfrm>
            <a:off x="5085698" y="2435179"/>
            <a:ext cx="978408" cy="484632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AA9EEA4-D10C-4379-944C-1D357A41D186}"/>
              </a:ext>
            </a:extLst>
          </p:cNvPr>
          <p:cNvSpPr txBox="1"/>
          <p:nvPr/>
        </p:nvSpPr>
        <p:spPr>
          <a:xfrm>
            <a:off x="8828662" y="1390483"/>
            <a:ext cx="1912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activation map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EBAADC6-AAD1-463B-9C21-BE8D55CCF2A7}"/>
              </a:ext>
            </a:extLst>
          </p:cNvPr>
          <p:cNvSpPr txBox="1"/>
          <p:nvPr/>
        </p:nvSpPr>
        <p:spPr>
          <a:xfrm>
            <a:off x="11125200" y="2435179"/>
            <a:ext cx="990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looking</a:t>
            </a:r>
          </a:p>
          <a:p>
            <a:r>
              <a:rPr lang="en-US" dirty="0"/>
              <a:t>for \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6EF827A-D45B-4BDC-8B36-DDC15870F987}"/>
              </a:ext>
            </a:extLst>
          </p:cNvPr>
          <p:cNvSpPr txBox="1"/>
          <p:nvPr/>
        </p:nvSpPr>
        <p:spPr>
          <a:xfrm>
            <a:off x="11123950" y="4572000"/>
            <a:ext cx="990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looking</a:t>
            </a:r>
          </a:p>
          <a:p>
            <a:r>
              <a:rPr lang="en-US" dirty="0"/>
              <a:t>for /</a:t>
            </a:r>
          </a:p>
        </p:txBody>
      </p:sp>
    </p:spTree>
    <p:extLst>
      <p:ext uri="{BB962C8B-B14F-4D97-AF65-F5344CB8AC3E}">
        <p14:creationId xmlns:p14="http://schemas.microsoft.com/office/powerpoint/2010/main" val="12002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36" grpId="0"/>
      <p:bldP spid="37" grpId="0"/>
      <p:bldP spid="38" grpId="0"/>
      <p:bldP spid="39" grpId="0"/>
      <p:bldP spid="40" grpId="0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0" grpId="0" animBg="1"/>
      <p:bldP spid="53" grpId="0" animBg="1"/>
      <p:bldP spid="54" grpId="0" animBg="1"/>
      <p:bldP spid="55" grpId="0" animBg="1"/>
      <p:bldP spid="56" grpId="0" animBg="1"/>
      <p:bldP spid="57" grpId="0"/>
      <p:bldP spid="58" grpId="0"/>
      <p:bldP spid="59" grpId="0" animBg="1"/>
      <p:bldP spid="60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/>
      <p:bldP spid="69" grpId="0"/>
      <p:bldP spid="70" grpId="0" animBg="1"/>
      <p:bldP spid="71" grpId="0" animBg="1"/>
      <p:bldP spid="72" grpId="0" animBg="1"/>
      <p:bldP spid="73" grpId="0" animBg="1"/>
      <p:bldP spid="74" grpId="0"/>
      <p:bldP spid="76" grpId="0" animBg="1"/>
      <p:bldP spid="77" grpId="0"/>
      <p:bldP spid="78" grpId="0"/>
      <p:bldP spid="7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CE47E-9B97-4D09-9C5B-D69FA08F8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753" y="324622"/>
            <a:ext cx="9404723" cy="1400530"/>
          </a:xfrm>
        </p:spPr>
        <p:txBody>
          <a:bodyPr/>
          <a:lstStyle/>
          <a:p>
            <a:r>
              <a:rPr lang="en-US" dirty="0"/>
              <a:t>Do We See an “X”?  </a:t>
            </a:r>
            <a:br>
              <a:rPr lang="en-US" dirty="0"/>
            </a:br>
            <a:r>
              <a:rPr lang="en-US" sz="2400" dirty="0"/>
              <a:t>Brute Force Approach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F5FF20-3B8F-41EE-A447-637398810166}"/>
              </a:ext>
            </a:extLst>
          </p:cNvPr>
          <p:cNvSpPr/>
          <p:nvPr/>
        </p:nvSpPr>
        <p:spPr>
          <a:xfrm>
            <a:off x="799200" y="1827296"/>
            <a:ext cx="2030828" cy="173169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6E8F6B-8769-4DF0-8F27-512862D7026D}"/>
              </a:ext>
            </a:extLst>
          </p:cNvPr>
          <p:cNvSpPr/>
          <p:nvPr/>
        </p:nvSpPr>
        <p:spPr>
          <a:xfrm>
            <a:off x="768469" y="4162595"/>
            <a:ext cx="2030828" cy="173169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12D8A2-6692-4EDC-9C8E-C48D83E50508}"/>
              </a:ext>
            </a:extLst>
          </p:cNvPr>
          <p:cNvSpPr txBox="1"/>
          <p:nvPr/>
        </p:nvSpPr>
        <p:spPr>
          <a:xfrm>
            <a:off x="2830028" y="1740222"/>
            <a:ext cx="60948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Given the activation maps, </a:t>
            </a:r>
          </a:p>
          <a:p>
            <a:pPr algn="ctr"/>
            <a:r>
              <a:rPr lang="en-US" dirty="0"/>
              <a:t>we can determine if an “X” is present or not.  </a:t>
            </a:r>
          </a:p>
          <a:p>
            <a:pPr algn="ctr"/>
            <a:r>
              <a:rPr lang="en-US" dirty="0"/>
              <a:t>Can use “brute force” approach: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b="1" dirty="0"/>
              <a:t>IF</a:t>
            </a:r>
            <a:r>
              <a:rPr lang="en-US" dirty="0"/>
              <a:t> the pattern in the “\” map is</a:t>
            </a:r>
          </a:p>
          <a:p>
            <a:pPr algn="ctr"/>
            <a:r>
              <a:rPr lang="en-US" dirty="0"/>
              <a:t>three 0’s in a diagonal</a:t>
            </a:r>
          </a:p>
          <a:p>
            <a:pPr algn="ctr"/>
            <a:r>
              <a:rPr lang="en-US" dirty="0"/>
              <a:t>from top left to bottom right</a:t>
            </a:r>
          </a:p>
          <a:p>
            <a:pPr algn="ctr"/>
            <a:r>
              <a:rPr lang="en-US" b="1" dirty="0"/>
              <a:t>AND</a:t>
            </a:r>
          </a:p>
          <a:p>
            <a:pPr algn="ctr"/>
            <a:r>
              <a:rPr lang="en-US" dirty="0"/>
              <a:t>three 0’s in a diagonal</a:t>
            </a:r>
          </a:p>
          <a:p>
            <a:pPr algn="ctr"/>
            <a:r>
              <a:rPr lang="en-US" dirty="0"/>
              <a:t>from top right to bottom left</a:t>
            </a:r>
          </a:p>
          <a:p>
            <a:pPr algn="ctr"/>
            <a:endParaRPr lang="en-US" dirty="0"/>
          </a:p>
          <a:p>
            <a:pPr algn="ctr"/>
            <a:r>
              <a:rPr lang="en-US" b="1" dirty="0"/>
              <a:t>THEN</a:t>
            </a:r>
            <a:r>
              <a:rPr lang="en-US" dirty="0"/>
              <a:t> it’s an “X”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FC0D295-C330-4907-A56D-4E11C8FDE9EB}"/>
              </a:ext>
            </a:extLst>
          </p:cNvPr>
          <p:cNvSpPr txBox="1"/>
          <p:nvPr/>
        </p:nvSpPr>
        <p:spPr>
          <a:xfrm>
            <a:off x="382735" y="5986666"/>
            <a:ext cx="2757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activation maps</a:t>
            </a:r>
          </a:p>
        </p:txBody>
      </p:sp>
    </p:spTree>
    <p:extLst>
      <p:ext uri="{BB962C8B-B14F-4D97-AF65-F5344CB8AC3E}">
        <p14:creationId xmlns:p14="http://schemas.microsoft.com/office/powerpoint/2010/main" val="36321057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66104-FE8F-4741-8D0B-4DB8B218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24" y="248649"/>
            <a:ext cx="9404723" cy="1400530"/>
          </a:xfrm>
        </p:spPr>
        <p:txBody>
          <a:bodyPr/>
          <a:lstStyle/>
          <a:p>
            <a:r>
              <a:rPr lang="en-US" dirty="0"/>
              <a:t>Do We See an “X”?  </a:t>
            </a:r>
            <a:br>
              <a:rPr lang="en-US" dirty="0"/>
            </a:br>
            <a:r>
              <a:rPr lang="en-US" sz="3200" dirty="0"/>
              <a:t>Supervised Learning Approach.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690D69-DC84-4882-BDAF-9654EC003D81}"/>
              </a:ext>
            </a:extLst>
          </p:cNvPr>
          <p:cNvSpPr/>
          <p:nvPr/>
        </p:nvSpPr>
        <p:spPr>
          <a:xfrm>
            <a:off x="799200" y="1827296"/>
            <a:ext cx="2030828" cy="173169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344E22-E3F0-4AC4-8235-E2F02D242B19}"/>
              </a:ext>
            </a:extLst>
          </p:cNvPr>
          <p:cNvSpPr/>
          <p:nvPr/>
        </p:nvSpPr>
        <p:spPr>
          <a:xfrm>
            <a:off x="768469" y="4162595"/>
            <a:ext cx="2030828" cy="173169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99A5A7-5FDE-4CF8-B921-0EBC3410574F}"/>
              </a:ext>
            </a:extLst>
          </p:cNvPr>
          <p:cNvSpPr txBox="1"/>
          <p:nvPr/>
        </p:nvSpPr>
        <p:spPr>
          <a:xfrm>
            <a:off x="382735" y="5986666"/>
            <a:ext cx="2757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activation maps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4110DF-190C-4D1E-9EA7-D12982B71EEE}"/>
              </a:ext>
            </a:extLst>
          </p:cNvPr>
          <p:cNvSpPr txBox="1"/>
          <p:nvPr/>
        </p:nvSpPr>
        <p:spPr>
          <a:xfrm>
            <a:off x="6059614" y="4162595"/>
            <a:ext cx="13179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flattened</a:t>
            </a:r>
          </a:p>
          <a:p>
            <a:pPr algn="ctr"/>
            <a:r>
              <a:rPr lang="en-US" dirty="0"/>
              <a:t>activation</a:t>
            </a:r>
          </a:p>
          <a:p>
            <a:pPr algn="ctr"/>
            <a:r>
              <a:rPr lang="en-US" dirty="0"/>
              <a:t>map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4C105F8-B97B-42CE-842B-F5B5C4EA5544}"/>
              </a:ext>
            </a:extLst>
          </p:cNvPr>
          <p:cNvGrpSpPr/>
          <p:nvPr/>
        </p:nvGrpSpPr>
        <p:grpSpPr>
          <a:xfrm rot="5400000">
            <a:off x="6378632" y="963851"/>
            <a:ext cx="521555" cy="5497513"/>
            <a:chOff x="4558800" y="2062357"/>
            <a:chExt cx="521555" cy="549751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A265159-9407-46AC-AF5D-D7CF62954A5E}"/>
                </a:ext>
              </a:extLst>
            </p:cNvPr>
            <p:cNvSpPr/>
            <p:nvPr/>
          </p:nvSpPr>
          <p:spPr>
            <a:xfrm>
              <a:off x="4558800" y="2062357"/>
              <a:ext cx="512493" cy="1857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C1A38C5-9CC2-4564-AC89-050C1ED5870D}"/>
                </a:ext>
              </a:extLst>
            </p:cNvPr>
            <p:cNvCxnSpPr>
              <a:cxnSpLocks/>
            </p:cNvCxnSpPr>
            <p:nvPr/>
          </p:nvCxnSpPr>
          <p:spPr>
            <a:xfrm>
              <a:off x="4567862" y="2926357"/>
              <a:ext cx="512493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2F947E4-1A4F-4963-B521-7A1537A0380A}"/>
                </a:ext>
              </a:extLst>
            </p:cNvPr>
            <p:cNvCxnSpPr>
              <a:cxnSpLocks/>
            </p:cNvCxnSpPr>
            <p:nvPr/>
          </p:nvCxnSpPr>
          <p:spPr>
            <a:xfrm>
              <a:off x="4558800" y="2502757"/>
              <a:ext cx="512493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E2B167D-83C1-4C31-911A-DFEDC1E45498}"/>
                </a:ext>
              </a:extLst>
            </p:cNvPr>
            <p:cNvCxnSpPr>
              <a:cxnSpLocks/>
            </p:cNvCxnSpPr>
            <p:nvPr/>
          </p:nvCxnSpPr>
          <p:spPr>
            <a:xfrm>
              <a:off x="4558800" y="3432757"/>
              <a:ext cx="512493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A4D69BB-E244-4407-8D05-097C2D7E26D7}"/>
                </a:ext>
              </a:extLst>
            </p:cNvPr>
            <p:cNvSpPr/>
            <p:nvPr/>
          </p:nvSpPr>
          <p:spPr>
            <a:xfrm>
              <a:off x="4558800" y="3882314"/>
              <a:ext cx="512493" cy="1857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F5A97CD-F0EA-4860-9F51-B0B325C9B18C}"/>
                </a:ext>
              </a:extLst>
            </p:cNvPr>
            <p:cNvCxnSpPr>
              <a:cxnSpLocks/>
            </p:cNvCxnSpPr>
            <p:nvPr/>
          </p:nvCxnSpPr>
          <p:spPr>
            <a:xfrm>
              <a:off x="4567862" y="4746314"/>
              <a:ext cx="512493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985CCF2-990E-4902-9DB7-A6A5E9B42A49}"/>
                </a:ext>
              </a:extLst>
            </p:cNvPr>
            <p:cNvCxnSpPr>
              <a:cxnSpLocks/>
            </p:cNvCxnSpPr>
            <p:nvPr/>
          </p:nvCxnSpPr>
          <p:spPr>
            <a:xfrm>
              <a:off x="4558800" y="4322714"/>
              <a:ext cx="512493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4214BAF-5135-481D-A658-9F8899BB875D}"/>
                </a:ext>
              </a:extLst>
            </p:cNvPr>
            <p:cNvCxnSpPr>
              <a:cxnSpLocks/>
            </p:cNvCxnSpPr>
            <p:nvPr/>
          </p:nvCxnSpPr>
          <p:spPr>
            <a:xfrm>
              <a:off x="4558800" y="5252714"/>
              <a:ext cx="512493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3A5013B-6F8A-4846-A89F-204E6F253CA4}"/>
                </a:ext>
              </a:extLst>
            </p:cNvPr>
            <p:cNvSpPr/>
            <p:nvPr/>
          </p:nvSpPr>
          <p:spPr>
            <a:xfrm>
              <a:off x="4558800" y="5702270"/>
              <a:ext cx="512493" cy="1857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5BFBDB0-E8CF-4FBC-AAD7-6D1408A9D722}"/>
                </a:ext>
              </a:extLst>
            </p:cNvPr>
            <p:cNvCxnSpPr>
              <a:cxnSpLocks/>
            </p:cNvCxnSpPr>
            <p:nvPr/>
          </p:nvCxnSpPr>
          <p:spPr>
            <a:xfrm>
              <a:off x="4567862" y="6566270"/>
              <a:ext cx="512493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5AAC9F2-FFA1-4441-A263-621A4462AA61}"/>
                </a:ext>
              </a:extLst>
            </p:cNvPr>
            <p:cNvCxnSpPr>
              <a:cxnSpLocks/>
            </p:cNvCxnSpPr>
            <p:nvPr/>
          </p:nvCxnSpPr>
          <p:spPr>
            <a:xfrm>
              <a:off x="4558800" y="6142670"/>
              <a:ext cx="512493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ED42C8D-3363-4366-9F01-1281A4F0619C}"/>
                </a:ext>
              </a:extLst>
            </p:cNvPr>
            <p:cNvCxnSpPr>
              <a:cxnSpLocks/>
            </p:cNvCxnSpPr>
            <p:nvPr/>
          </p:nvCxnSpPr>
          <p:spPr>
            <a:xfrm>
              <a:off x="4558800" y="7072670"/>
              <a:ext cx="512493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0D9A279D-8CBF-4EAE-A9C9-0D643613887F}"/>
              </a:ext>
            </a:extLst>
          </p:cNvPr>
          <p:cNvSpPr txBox="1"/>
          <p:nvPr/>
        </p:nvSpPr>
        <p:spPr>
          <a:xfrm>
            <a:off x="9659375" y="3301783"/>
            <a:ext cx="825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. . .</a:t>
            </a:r>
          </a:p>
        </p:txBody>
      </p:sp>
      <p:sp>
        <p:nvSpPr>
          <p:cNvPr id="49" name="Arrow: Right 48">
            <a:extLst>
              <a:ext uri="{FF2B5EF4-FFF2-40B4-BE49-F238E27FC236}">
                <a16:creationId xmlns:a16="http://schemas.microsoft.com/office/drawing/2014/main" id="{ED73E7C6-BB60-4BAE-8D4F-4C036309449D}"/>
              </a:ext>
            </a:extLst>
          </p:cNvPr>
          <p:cNvSpPr/>
          <p:nvPr/>
        </p:nvSpPr>
        <p:spPr>
          <a:xfrm rot="2134514">
            <a:off x="8246498" y="4271179"/>
            <a:ext cx="978408" cy="484632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83B7156-F6E5-487F-B2A3-B76B7483970A}"/>
              </a:ext>
            </a:extLst>
          </p:cNvPr>
          <p:cNvSpPr/>
          <p:nvPr/>
        </p:nvSpPr>
        <p:spPr>
          <a:xfrm>
            <a:off x="9274570" y="5123644"/>
            <a:ext cx="1526767" cy="123235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1D361D1-4957-407B-AD56-58676CFA09C3}"/>
              </a:ext>
            </a:extLst>
          </p:cNvPr>
          <p:cNvSpPr txBox="1"/>
          <p:nvPr/>
        </p:nvSpPr>
        <p:spPr>
          <a:xfrm>
            <a:off x="9570600" y="5538287"/>
            <a:ext cx="11268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Model</a:t>
            </a:r>
          </a:p>
        </p:txBody>
      </p:sp>
    </p:spTree>
    <p:extLst>
      <p:ext uri="{BB962C8B-B14F-4D97-AF65-F5344CB8AC3E}">
        <p14:creationId xmlns:p14="http://schemas.microsoft.com/office/powerpoint/2010/main" val="87258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A26F1-BF99-476D-A9A3-32D89D13E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 Better Approach…Feature Detection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BFAA86-9F3C-464E-A583-A5F3FB78A0FE}"/>
              </a:ext>
            </a:extLst>
          </p:cNvPr>
          <p:cNvSpPr txBox="1"/>
          <p:nvPr/>
        </p:nvSpPr>
        <p:spPr>
          <a:xfrm>
            <a:off x="720000" y="2145600"/>
            <a:ext cx="9640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feature is a part of an image that we consider significant.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Low-level features include edges and curves.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Higher-level features might be wheels, wings, or eyes.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use a convolutional </a:t>
            </a:r>
            <a:r>
              <a:rPr lang="en-US" b="1" i="1" dirty="0"/>
              <a:t>filter</a:t>
            </a:r>
            <a:r>
              <a:rPr lang="en-US" dirty="0"/>
              <a:t> to detect features.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filter enables the computer to “see.”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filter transforms a set of pixels (numbers) into something that an algorithm can interpret.</a:t>
            </a:r>
          </a:p>
          <a:p>
            <a:endParaRPr lang="en-US" dirty="0"/>
          </a:p>
          <a:p>
            <a:r>
              <a:rPr lang="en-US" dirty="0"/>
              <a:t>Example:  A filter to detect a vertical edge.  It “looks” for a dark line on the left of a light line.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C8EF05C1-F09E-4BA5-9991-4C5E4FAFBB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505317"/>
              </p:ext>
            </p:extLst>
          </p:nvPr>
        </p:nvGraphicFramePr>
        <p:xfrm>
          <a:off x="2937000" y="5407200"/>
          <a:ext cx="181279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266">
                  <a:extLst>
                    <a:ext uri="{9D8B030D-6E8A-4147-A177-3AD203B41FA5}">
                      <a16:colId xmlns:a16="http://schemas.microsoft.com/office/drawing/2014/main" val="3520591089"/>
                    </a:ext>
                  </a:extLst>
                </a:gridCol>
                <a:gridCol w="604266">
                  <a:extLst>
                    <a:ext uri="{9D8B030D-6E8A-4147-A177-3AD203B41FA5}">
                      <a16:colId xmlns:a16="http://schemas.microsoft.com/office/drawing/2014/main" val="439916218"/>
                    </a:ext>
                  </a:extLst>
                </a:gridCol>
                <a:gridCol w="604266">
                  <a:extLst>
                    <a:ext uri="{9D8B030D-6E8A-4147-A177-3AD203B41FA5}">
                      <a16:colId xmlns:a16="http://schemas.microsoft.com/office/drawing/2014/main" val="1587802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-1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7862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5274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2641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197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70772-D905-4409-837E-95FBFB447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0F020-4206-4F15-BF28-EDA63B17AC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There is no magic, nor true understanding, by machines or software algorithms.</a:t>
            </a:r>
          </a:p>
          <a:p>
            <a:r>
              <a:rPr lang="en-US" sz="2400" b="1" dirty="0"/>
              <a:t>There may be the </a:t>
            </a:r>
            <a:r>
              <a:rPr lang="en-US" sz="2400" b="1" i="1" u="sng" dirty="0"/>
              <a:t>appearance</a:t>
            </a:r>
            <a:r>
              <a:rPr lang="en-US" sz="2400" b="1" dirty="0"/>
              <a:t> of understanding, or  intelligence, by advanced technology or by sufficiently clever algorithms.</a:t>
            </a:r>
          </a:p>
          <a:p>
            <a:r>
              <a:rPr lang="en-US" sz="2400" b="1" dirty="0"/>
              <a:t>Two parts to image recognition:</a:t>
            </a:r>
          </a:p>
          <a:p>
            <a:pPr lvl="1"/>
            <a:r>
              <a:rPr lang="en-US" sz="2200" b="1" dirty="0"/>
              <a:t>(1) Finding and identifying the image in a picture</a:t>
            </a:r>
          </a:p>
          <a:p>
            <a:pPr lvl="1"/>
            <a:r>
              <a:rPr lang="en-US" sz="2200" b="1" dirty="0"/>
              <a:t>(2) Using the image’s features in a predictive model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36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B9197-A7E6-4836-B983-9408D8BD5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Detecting Features - \</a:t>
            </a: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403FD70-C678-404F-AAB7-00A405B2A1FA}"/>
              </a:ext>
            </a:extLst>
          </p:cNvPr>
          <p:cNvSpPr txBox="1">
            <a:spLocks/>
          </p:cNvSpPr>
          <p:nvPr/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br>
              <a:rPr lang="en-US" sz="4400" b="1" dirty="0"/>
            </a:b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540778C-6183-438E-8E12-8015C53C1BAA}"/>
              </a:ext>
            </a:extLst>
          </p:cNvPr>
          <p:cNvSpPr txBox="1">
            <a:spLocks/>
          </p:cNvSpPr>
          <p:nvPr/>
        </p:nvSpPr>
        <p:spPr>
          <a:xfrm>
            <a:off x="409050" y="194211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2800" b="1" dirty="0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F2AC620F-7DE3-403A-B9CA-97C094495A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752478"/>
              </p:ext>
            </p:extLst>
          </p:nvPr>
        </p:nvGraphicFramePr>
        <p:xfrm>
          <a:off x="1020075" y="1853248"/>
          <a:ext cx="2430690" cy="1567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115">
                  <a:extLst>
                    <a:ext uri="{9D8B030D-6E8A-4147-A177-3AD203B41FA5}">
                      <a16:colId xmlns:a16="http://schemas.microsoft.com/office/drawing/2014/main" val="3520591089"/>
                    </a:ext>
                  </a:extLst>
                </a:gridCol>
                <a:gridCol w="405115">
                  <a:extLst>
                    <a:ext uri="{9D8B030D-6E8A-4147-A177-3AD203B41FA5}">
                      <a16:colId xmlns:a16="http://schemas.microsoft.com/office/drawing/2014/main" val="439916218"/>
                    </a:ext>
                  </a:extLst>
                </a:gridCol>
                <a:gridCol w="405115">
                  <a:extLst>
                    <a:ext uri="{9D8B030D-6E8A-4147-A177-3AD203B41FA5}">
                      <a16:colId xmlns:a16="http://schemas.microsoft.com/office/drawing/2014/main" val="3527807732"/>
                    </a:ext>
                  </a:extLst>
                </a:gridCol>
                <a:gridCol w="405115">
                  <a:extLst>
                    <a:ext uri="{9D8B030D-6E8A-4147-A177-3AD203B41FA5}">
                      <a16:colId xmlns:a16="http://schemas.microsoft.com/office/drawing/2014/main" val="2079537830"/>
                    </a:ext>
                  </a:extLst>
                </a:gridCol>
                <a:gridCol w="405115">
                  <a:extLst>
                    <a:ext uri="{9D8B030D-6E8A-4147-A177-3AD203B41FA5}">
                      <a16:colId xmlns:a16="http://schemas.microsoft.com/office/drawing/2014/main" val="1317427826"/>
                    </a:ext>
                  </a:extLst>
                </a:gridCol>
                <a:gridCol w="405115">
                  <a:extLst>
                    <a:ext uri="{9D8B030D-6E8A-4147-A177-3AD203B41FA5}">
                      <a16:colId xmlns:a16="http://schemas.microsoft.com/office/drawing/2014/main" val="158780244"/>
                    </a:ext>
                  </a:extLst>
                </a:gridCol>
              </a:tblGrid>
              <a:tr h="26124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6176455"/>
                  </a:ext>
                </a:extLst>
              </a:tr>
              <a:tr h="26124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666272"/>
                  </a:ext>
                </a:extLst>
              </a:tr>
              <a:tr h="26124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6089600"/>
                  </a:ext>
                </a:extLst>
              </a:tr>
              <a:tr h="26124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7862477"/>
                  </a:ext>
                </a:extLst>
              </a:tr>
              <a:tr h="26124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5274565"/>
                  </a:ext>
                </a:extLst>
              </a:tr>
              <a:tr h="26124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2641458"/>
                  </a:ext>
                </a:extLst>
              </a:tr>
            </a:tbl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D623113-1E28-42E5-8D2C-C7D4FDFBF9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72710"/>
              </p:ext>
            </p:extLst>
          </p:nvPr>
        </p:nvGraphicFramePr>
        <p:xfrm>
          <a:off x="4866511" y="1853248"/>
          <a:ext cx="181279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266">
                  <a:extLst>
                    <a:ext uri="{9D8B030D-6E8A-4147-A177-3AD203B41FA5}">
                      <a16:colId xmlns:a16="http://schemas.microsoft.com/office/drawing/2014/main" val="3520591089"/>
                    </a:ext>
                  </a:extLst>
                </a:gridCol>
                <a:gridCol w="604266">
                  <a:extLst>
                    <a:ext uri="{9D8B030D-6E8A-4147-A177-3AD203B41FA5}">
                      <a16:colId xmlns:a16="http://schemas.microsoft.com/office/drawing/2014/main" val="439916218"/>
                    </a:ext>
                  </a:extLst>
                </a:gridCol>
                <a:gridCol w="604266">
                  <a:extLst>
                    <a:ext uri="{9D8B030D-6E8A-4147-A177-3AD203B41FA5}">
                      <a16:colId xmlns:a16="http://schemas.microsoft.com/office/drawing/2014/main" val="1587802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7862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5274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264145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E210951-998D-4E50-AF9C-9DF188DB2E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443787"/>
              </p:ext>
            </p:extLst>
          </p:nvPr>
        </p:nvGraphicFramePr>
        <p:xfrm>
          <a:off x="7315027" y="1861532"/>
          <a:ext cx="2747564" cy="1980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891">
                  <a:extLst>
                    <a:ext uri="{9D8B030D-6E8A-4147-A177-3AD203B41FA5}">
                      <a16:colId xmlns:a16="http://schemas.microsoft.com/office/drawing/2014/main" val="2735550433"/>
                    </a:ext>
                  </a:extLst>
                </a:gridCol>
                <a:gridCol w="686891">
                  <a:extLst>
                    <a:ext uri="{9D8B030D-6E8A-4147-A177-3AD203B41FA5}">
                      <a16:colId xmlns:a16="http://schemas.microsoft.com/office/drawing/2014/main" val="3520591089"/>
                    </a:ext>
                  </a:extLst>
                </a:gridCol>
                <a:gridCol w="686891">
                  <a:extLst>
                    <a:ext uri="{9D8B030D-6E8A-4147-A177-3AD203B41FA5}">
                      <a16:colId xmlns:a16="http://schemas.microsoft.com/office/drawing/2014/main" val="439916218"/>
                    </a:ext>
                  </a:extLst>
                </a:gridCol>
                <a:gridCol w="686891">
                  <a:extLst>
                    <a:ext uri="{9D8B030D-6E8A-4147-A177-3AD203B41FA5}">
                      <a16:colId xmlns:a16="http://schemas.microsoft.com/office/drawing/2014/main" val="158780244"/>
                    </a:ext>
                  </a:extLst>
                </a:gridCol>
              </a:tblGrid>
              <a:tr h="504193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7862477"/>
                  </a:ext>
                </a:extLst>
              </a:tr>
              <a:tr h="492048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5274565"/>
                  </a:ext>
                </a:extLst>
              </a:tr>
              <a:tr h="492048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2641458"/>
                  </a:ext>
                </a:extLst>
              </a:tr>
              <a:tr h="492048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39948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808DF71-E886-4CF5-A74A-8B16B3CC67EA}"/>
              </a:ext>
            </a:extLst>
          </p:cNvPr>
          <p:cNvSpPr txBox="1"/>
          <p:nvPr/>
        </p:nvSpPr>
        <p:spPr>
          <a:xfrm>
            <a:off x="1666111" y="1404332"/>
            <a:ext cx="95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Picture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E6C0B1-120C-4CB2-B54D-22522E9078C0}"/>
              </a:ext>
            </a:extLst>
          </p:cNvPr>
          <p:cNvSpPr txBox="1"/>
          <p:nvPr/>
        </p:nvSpPr>
        <p:spPr>
          <a:xfrm>
            <a:off x="5375178" y="1404332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Filter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1F2AF0-FA98-4BAF-93EA-046EC050E56E}"/>
              </a:ext>
            </a:extLst>
          </p:cNvPr>
          <p:cNvSpPr txBox="1"/>
          <p:nvPr/>
        </p:nvSpPr>
        <p:spPr>
          <a:xfrm>
            <a:off x="7915200" y="1384722"/>
            <a:ext cx="154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Convolution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625E66-34DE-44A7-BCEC-5E35D8D3EE8A}"/>
              </a:ext>
            </a:extLst>
          </p:cNvPr>
          <p:cNvSpPr txBox="1"/>
          <p:nvPr/>
        </p:nvSpPr>
        <p:spPr>
          <a:xfrm>
            <a:off x="5061011" y="3343380"/>
            <a:ext cx="1532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filter to look </a:t>
            </a:r>
          </a:p>
          <a:p>
            <a:pPr algn="ctr"/>
            <a:r>
              <a:rPr lang="en-US" dirty="0"/>
              <a:t>for \</a:t>
            </a:r>
          </a:p>
        </p:txBody>
      </p:sp>
      <p:graphicFrame>
        <p:nvGraphicFramePr>
          <p:cNvPr id="15" name="Table 6">
            <a:extLst>
              <a:ext uri="{FF2B5EF4-FFF2-40B4-BE49-F238E27FC236}">
                <a16:creationId xmlns:a16="http://schemas.microsoft.com/office/drawing/2014/main" id="{C1D71205-4A8A-4265-919A-D476A2E670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321009"/>
              </p:ext>
            </p:extLst>
          </p:nvPr>
        </p:nvGraphicFramePr>
        <p:xfrm>
          <a:off x="1020075" y="3666546"/>
          <a:ext cx="2430690" cy="1567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115">
                  <a:extLst>
                    <a:ext uri="{9D8B030D-6E8A-4147-A177-3AD203B41FA5}">
                      <a16:colId xmlns:a16="http://schemas.microsoft.com/office/drawing/2014/main" val="3520591089"/>
                    </a:ext>
                  </a:extLst>
                </a:gridCol>
                <a:gridCol w="405115">
                  <a:extLst>
                    <a:ext uri="{9D8B030D-6E8A-4147-A177-3AD203B41FA5}">
                      <a16:colId xmlns:a16="http://schemas.microsoft.com/office/drawing/2014/main" val="439916218"/>
                    </a:ext>
                  </a:extLst>
                </a:gridCol>
                <a:gridCol w="405115">
                  <a:extLst>
                    <a:ext uri="{9D8B030D-6E8A-4147-A177-3AD203B41FA5}">
                      <a16:colId xmlns:a16="http://schemas.microsoft.com/office/drawing/2014/main" val="3527807732"/>
                    </a:ext>
                  </a:extLst>
                </a:gridCol>
                <a:gridCol w="405115">
                  <a:extLst>
                    <a:ext uri="{9D8B030D-6E8A-4147-A177-3AD203B41FA5}">
                      <a16:colId xmlns:a16="http://schemas.microsoft.com/office/drawing/2014/main" val="2079537830"/>
                    </a:ext>
                  </a:extLst>
                </a:gridCol>
                <a:gridCol w="405115">
                  <a:extLst>
                    <a:ext uri="{9D8B030D-6E8A-4147-A177-3AD203B41FA5}">
                      <a16:colId xmlns:a16="http://schemas.microsoft.com/office/drawing/2014/main" val="1317427826"/>
                    </a:ext>
                  </a:extLst>
                </a:gridCol>
                <a:gridCol w="405115">
                  <a:extLst>
                    <a:ext uri="{9D8B030D-6E8A-4147-A177-3AD203B41FA5}">
                      <a16:colId xmlns:a16="http://schemas.microsoft.com/office/drawing/2014/main" val="158780244"/>
                    </a:ext>
                  </a:extLst>
                </a:gridCol>
              </a:tblGrid>
              <a:tr h="261245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176455"/>
                  </a:ext>
                </a:extLst>
              </a:tr>
              <a:tr h="261245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66272"/>
                  </a:ext>
                </a:extLst>
              </a:tr>
              <a:tr h="261245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089600"/>
                  </a:ext>
                </a:extLst>
              </a:tr>
              <a:tr h="261245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862477"/>
                  </a:ext>
                </a:extLst>
              </a:tr>
              <a:tr h="261245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5274565"/>
                  </a:ext>
                </a:extLst>
              </a:tr>
              <a:tr h="261245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641458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652A7CE0-D349-4E78-B33D-05D4D1706CC4}"/>
              </a:ext>
            </a:extLst>
          </p:cNvPr>
          <p:cNvSpPr txBox="1"/>
          <p:nvPr/>
        </p:nvSpPr>
        <p:spPr>
          <a:xfrm>
            <a:off x="1666111" y="5402735"/>
            <a:ext cx="173228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remember </a:t>
            </a:r>
          </a:p>
          <a:p>
            <a:r>
              <a:rPr lang="en-US" dirty="0"/>
              <a:t>low = dark</a:t>
            </a:r>
          </a:p>
          <a:p>
            <a:r>
              <a:rPr lang="en-US" dirty="0"/>
              <a:t>high = light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7104A2-E823-4877-9005-EA77CB876147}"/>
              </a:ext>
            </a:extLst>
          </p:cNvPr>
          <p:cNvSpPr txBox="1"/>
          <p:nvPr/>
        </p:nvSpPr>
        <p:spPr>
          <a:xfrm>
            <a:off x="5641409" y="4393046"/>
            <a:ext cx="60948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noise reduction:</a:t>
            </a:r>
          </a:p>
          <a:p>
            <a:pPr algn="ctr"/>
            <a:r>
              <a:rPr lang="en-US" sz="1400" dirty="0"/>
              <a:t>ignore anything </a:t>
            </a:r>
          </a:p>
          <a:p>
            <a:pPr algn="ctr"/>
            <a:r>
              <a:rPr lang="en-US" sz="1400" dirty="0"/>
              <a:t>&gt;0?  &gt;1?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do we care about dark-&gt;light</a:t>
            </a:r>
          </a:p>
          <a:p>
            <a:pPr algn="ctr"/>
            <a:r>
              <a:rPr lang="en-US" sz="1400" dirty="0"/>
              <a:t>vs light-&gt;dark?</a:t>
            </a:r>
          </a:p>
          <a:p>
            <a:pPr algn="ctr"/>
            <a:r>
              <a:rPr lang="en-US" sz="1400" dirty="0"/>
              <a:t>If we do, we can adjust the filter.</a:t>
            </a:r>
          </a:p>
          <a:p>
            <a:pPr algn="ctr"/>
            <a:r>
              <a:rPr lang="en-US" sz="1400" dirty="0"/>
              <a:t>If we don’t, we can use one filter and take </a:t>
            </a:r>
          </a:p>
          <a:p>
            <a:pPr algn="ctr"/>
            <a:r>
              <a:rPr lang="en-US" sz="1400" dirty="0"/>
              <a:t>the absolute value</a:t>
            </a:r>
          </a:p>
        </p:txBody>
      </p:sp>
    </p:spTree>
    <p:extLst>
      <p:ext uri="{BB962C8B-B14F-4D97-AF65-F5344CB8AC3E}">
        <p14:creationId xmlns:p14="http://schemas.microsoft.com/office/powerpoint/2010/main" val="67033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7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CFD87-DA5B-4B30-A4A6-DF079C5C3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Detecting Features - /</a:t>
            </a:r>
            <a:br>
              <a:rPr lang="en-US" dirty="0"/>
            </a:b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CA21DAA-234E-4E05-8EEC-59E8505E4F3C}"/>
              </a:ext>
            </a:extLst>
          </p:cNvPr>
          <p:cNvSpPr txBox="1">
            <a:spLocks/>
          </p:cNvSpPr>
          <p:nvPr/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13ECDAA-6E6C-4DCD-AAFC-794233D3E258}"/>
              </a:ext>
            </a:extLst>
          </p:cNvPr>
          <p:cNvSpPr txBox="1">
            <a:spLocks/>
          </p:cNvSpPr>
          <p:nvPr/>
        </p:nvSpPr>
        <p:spPr>
          <a:xfrm>
            <a:off x="881283" y="641524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br>
              <a:rPr lang="en-US" sz="4400" b="1" dirty="0"/>
            </a:b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EE73B14-422E-45DE-A0F3-14402FC01A0E}"/>
              </a:ext>
            </a:extLst>
          </p:cNvPr>
          <p:cNvSpPr txBox="1">
            <a:spLocks/>
          </p:cNvSpPr>
          <p:nvPr/>
        </p:nvSpPr>
        <p:spPr>
          <a:xfrm>
            <a:off x="409050" y="194211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2800" b="1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32C3A05-D1CE-4260-A7CD-D540D51ED9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230414"/>
              </p:ext>
            </p:extLst>
          </p:nvPr>
        </p:nvGraphicFramePr>
        <p:xfrm>
          <a:off x="1020075" y="1853248"/>
          <a:ext cx="2430690" cy="1567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115">
                  <a:extLst>
                    <a:ext uri="{9D8B030D-6E8A-4147-A177-3AD203B41FA5}">
                      <a16:colId xmlns:a16="http://schemas.microsoft.com/office/drawing/2014/main" val="3520591089"/>
                    </a:ext>
                  </a:extLst>
                </a:gridCol>
                <a:gridCol w="405115">
                  <a:extLst>
                    <a:ext uri="{9D8B030D-6E8A-4147-A177-3AD203B41FA5}">
                      <a16:colId xmlns:a16="http://schemas.microsoft.com/office/drawing/2014/main" val="439916218"/>
                    </a:ext>
                  </a:extLst>
                </a:gridCol>
                <a:gridCol w="405115">
                  <a:extLst>
                    <a:ext uri="{9D8B030D-6E8A-4147-A177-3AD203B41FA5}">
                      <a16:colId xmlns:a16="http://schemas.microsoft.com/office/drawing/2014/main" val="3527807732"/>
                    </a:ext>
                  </a:extLst>
                </a:gridCol>
                <a:gridCol w="405115">
                  <a:extLst>
                    <a:ext uri="{9D8B030D-6E8A-4147-A177-3AD203B41FA5}">
                      <a16:colId xmlns:a16="http://schemas.microsoft.com/office/drawing/2014/main" val="2079537830"/>
                    </a:ext>
                  </a:extLst>
                </a:gridCol>
                <a:gridCol w="405115">
                  <a:extLst>
                    <a:ext uri="{9D8B030D-6E8A-4147-A177-3AD203B41FA5}">
                      <a16:colId xmlns:a16="http://schemas.microsoft.com/office/drawing/2014/main" val="1317427826"/>
                    </a:ext>
                  </a:extLst>
                </a:gridCol>
                <a:gridCol w="405115">
                  <a:extLst>
                    <a:ext uri="{9D8B030D-6E8A-4147-A177-3AD203B41FA5}">
                      <a16:colId xmlns:a16="http://schemas.microsoft.com/office/drawing/2014/main" val="158780244"/>
                    </a:ext>
                  </a:extLst>
                </a:gridCol>
              </a:tblGrid>
              <a:tr h="26124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6176455"/>
                  </a:ext>
                </a:extLst>
              </a:tr>
              <a:tr h="26124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666272"/>
                  </a:ext>
                </a:extLst>
              </a:tr>
              <a:tr h="26124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6089600"/>
                  </a:ext>
                </a:extLst>
              </a:tr>
              <a:tr h="26124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7862477"/>
                  </a:ext>
                </a:extLst>
              </a:tr>
              <a:tr h="26124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5274565"/>
                  </a:ext>
                </a:extLst>
              </a:tr>
              <a:tr h="26124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264145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A80977F-0B96-4F76-A00C-E497198B8C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624962"/>
              </p:ext>
            </p:extLst>
          </p:nvPr>
        </p:nvGraphicFramePr>
        <p:xfrm>
          <a:off x="4866511" y="1853248"/>
          <a:ext cx="181279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266">
                  <a:extLst>
                    <a:ext uri="{9D8B030D-6E8A-4147-A177-3AD203B41FA5}">
                      <a16:colId xmlns:a16="http://schemas.microsoft.com/office/drawing/2014/main" val="3520591089"/>
                    </a:ext>
                  </a:extLst>
                </a:gridCol>
                <a:gridCol w="604266">
                  <a:extLst>
                    <a:ext uri="{9D8B030D-6E8A-4147-A177-3AD203B41FA5}">
                      <a16:colId xmlns:a16="http://schemas.microsoft.com/office/drawing/2014/main" val="439916218"/>
                    </a:ext>
                  </a:extLst>
                </a:gridCol>
                <a:gridCol w="604266">
                  <a:extLst>
                    <a:ext uri="{9D8B030D-6E8A-4147-A177-3AD203B41FA5}">
                      <a16:colId xmlns:a16="http://schemas.microsoft.com/office/drawing/2014/main" val="1587802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7862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5274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2641458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7FA7B93-04FE-4449-A88C-E6FC0E55EF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96540"/>
              </p:ext>
            </p:extLst>
          </p:nvPr>
        </p:nvGraphicFramePr>
        <p:xfrm>
          <a:off x="7315027" y="1861532"/>
          <a:ext cx="2747564" cy="1980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891">
                  <a:extLst>
                    <a:ext uri="{9D8B030D-6E8A-4147-A177-3AD203B41FA5}">
                      <a16:colId xmlns:a16="http://schemas.microsoft.com/office/drawing/2014/main" val="2735550433"/>
                    </a:ext>
                  </a:extLst>
                </a:gridCol>
                <a:gridCol w="686891">
                  <a:extLst>
                    <a:ext uri="{9D8B030D-6E8A-4147-A177-3AD203B41FA5}">
                      <a16:colId xmlns:a16="http://schemas.microsoft.com/office/drawing/2014/main" val="3520591089"/>
                    </a:ext>
                  </a:extLst>
                </a:gridCol>
                <a:gridCol w="686891">
                  <a:extLst>
                    <a:ext uri="{9D8B030D-6E8A-4147-A177-3AD203B41FA5}">
                      <a16:colId xmlns:a16="http://schemas.microsoft.com/office/drawing/2014/main" val="439916218"/>
                    </a:ext>
                  </a:extLst>
                </a:gridCol>
                <a:gridCol w="686891">
                  <a:extLst>
                    <a:ext uri="{9D8B030D-6E8A-4147-A177-3AD203B41FA5}">
                      <a16:colId xmlns:a16="http://schemas.microsoft.com/office/drawing/2014/main" val="158780244"/>
                    </a:ext>
                  </a:extLst>
                </a:gridCol>
              </a:tblGrid>
              <a:tr h="504193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7862477"/>
                  </a:ext>
                </a:extLst>
              </a:tr>
              <a:tr h="492048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5274565"/>
                  </a:ext>
                </a:extLst>
              </a:tr>
              <a:tr h="492048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2641458"/>
                  </a:ext>
                </a:extLst>
              </a:tr>
              <a:tr h="492048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39948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FECB101-2851-4815-95E5-41F1BE30857E}"/>
              </a:ext>
            </a:extLst>
          </p:cNvPr>
          <p:cNvSpPr txBox="1"/>
          <p:nvPr/>
        </p:nvSpPr>
        <p:spPr>
          <a:xfrm>
            <a:off x="1666111" y="1404332"/>
            <a:ext cx="95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Picture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D76F95-8091-4DA8-8577-17E2B658B59A}"/>
              </a:ext>
            </a:extLst>
          </p:cNvPr>
          <p:cNvSpPr txBox="1"/>
          <p:nvPr/>
        </p:nvSpPr>
        <p:spPr>
          <a:xfrm>
            <a:off x="5375178" y="1404332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Filter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0DEBAA-E8DA-4935-8A28-734A749B2841}"/>
              </a:ext>
            </a:extLst>
          </p:cNvPr>
          <p:cNvSpPr txBox="1"/>
          <p:nvPr/>
        </p:nvSpPr>
        <p:spPr>
          <a:xfrm>
            <a:off x="7915200" y="1384722"/>
            <a:ext cx="154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Convolution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CE00A0-94A4-478A-ACB1-0806F27B9A4A}"/>
              </a:ext>
            </a:extLst>
          </p:cNvPr>
          <p:cNvSpPr txBox="1"/>
          <p:nvPr/>
        </p:nvSpPr>
        <p:spPr>
          <a:xfrm>
            <a:off x="5073011" y="3343380"/>
            <a:ext cx="1532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filter to look </a:t>
            </a:r>
          </a:p>
          <a:p>
            <a:pPr algn="ctr"/>
            <a:r>
              <a:rPr lang="en-US" dirty="0"/>
              <a:t>for /</a:t>
            </a:r>
          </a:p>
        </p:txBody>
      </p:sp>
      <p:graphicFrame>
        <p:nvGraphicFramePr>
          <p:cNvPr id="15" name="Table 6">
            <a:extLst>
              <a:ext uri="{FF2B5EF4-FFF2-40B4-BE49-F238E27FC236}">
                <a16:creationId xmlns:a16="http://schemas.microsoft.com/office/drawing/2014/main" id="{D09322D1-0BD5-46C2-8F06-CD17298601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173428"/>
              </p:ext>
            </p:extLst>
          </p:nvPr>
        </p:nvGraphicFramePr>
        <p:xfrm>
          <a:off x="1020075" y="3841869"/>
          <a:ext cx="2430690" cy="1567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115">
                  <a:extLst>
                    <a:ext uri="{9D8B030D-6E8A-4147-A177-3AD203B41FA5}">
                      <a16:colId xmlns:a16="http://schemas.microsoft.com/office/drawing/2014/main" val="3520591089"/>
                    </a:ext>
                  </a:extLst>
                </a:gridCol>
                <a:gridCol w="405115">
                  <a:extLst>
                    <a:ext uri="{9D8B030D-6E8A-4147-A177-3AD203B41FA5}">
                      <a16:colId xmlns:a16="http://schemas.microsoft.com/office/drawing/2014/main" val="439916218"/>
                    </a:ext>
                  </a:extLst>
                </a:gridCol>
                <a:gridCol w="405115">
                  <a:extLst>
                    <a:ext uri="{9D8B030D-6E8A-4147-A177-3AD203B41FA5}">
                      <a16:colId xmlns:a16="http://schemas.microsoft.com/office/drawing/2014/main" val="3527807732"/>
                    </a:ext>
                  </a:extLst>
                </a:gridCol>
                <a:gridCol w="405115">
                  <a:extLst>
                    <a:ext uri="{9D8B030D-6E8A-4147-A177-3AD203B41FA5}">
                      <a16:colId xmlns:a16="http://schemas.microsoft.com/office/drawing/2014/main" val="2079537830"/>
                    </a:ext>
                  </a:extLst>
                </a:gridCol>
                <a:gridCol w="405115">
                  <a:extLst>
                    <a:ext uri="{9D8B030D-6E8A-4147-A177-3AD203B41FA5}">
                      <a16:colId xmlns:a16="http://schemas.microsoft.com/office/drawing/2014/main" val="1317427826"/>
                    </a:ext>
                  </a:extLst>
                </a:gridCol>
                <a:gridCol w="405115">
                  <a:extLst>
                    <a:ext uri="{9D8B030D-6E8A-4147-A177-3AD203B41FA5}">
                      <a16:colId xmlns:a16="http://schemas.microsoft.com/office/drawing/2014/main" val="158780244"/>
                    </a:ext>
                  </a:extLst>
                </a:gridCol>
              </a:tblGrid>
              <a:tr h="261245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176455"/>
                  </a:ext>
                </a:extLst>
              </a:tr>
              <a:tr h="261245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66272"/>
                  </a:ext>
                </a:extLst>
              </a:tr>
              <a:tr h="261245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089600"/>
                  </a:ext>
                </a:extLst>
              </a:tr>
              <a:tr h="261245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862477"/>
                  </a:ext>
                </a:extLst>
              </a:tr>
              <a:tr h="261245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5274565"/>
                  </a:ext>
                </a:extLst>
              </a:tr>
              <a:tr h="261245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641458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0DE299EF-38A8-4328-B0CD-5A51DA7C34C0}"/>
              </a:ext>
            </a:extLst>
          </p:cNvPr>
          <p:cNvSpPr txBox="1"/>
          <p:nvPr/>
        </p:nvSpPr>
        <p:spPr>
          <a:xfrm>
            <a:off x="4693811" y="5086173"/>
            <a:ext cx="5019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filter will ignore random noise.</a:t>
            </a:r>
          </a:p>
          <a:p>
            <a:r>
              <a:rPr lang="en-US" dirty="0"/>
              <a:t>Non-random noise may present a problem.</a:t>
            </a:r>
          </a:p>
        </p:txBody>
      </p:sp>
    </p:spTree>
    <p:extLst>
      <p:ext uri="{BB962C8B-B14F-4D97-AF65-F5344CB8AC3E}">
        <p14:creationId xmlns:p14="http://schemas.microsoft.com/office/powerpoint/2010/main" val="159272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7233E-0F7F-4998-AAB5-B68FB6B7E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Detecting Features - Edges</a:t>
            </a:r>
            <a:br>
              <a:rPr lang="en-US" sz="4400" b="1" dirty="0"/>
            </a:b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596CED1-BAD7-4F36-AC5D-4008CCDE412E}"/>
              </a:ext>
            </a:extLst>
          </p:cNvPr>
          <p:cNvSpPr txBox="1">
            <a:spLocks/>
          </p:cNvSpPr>
          <p:nvPr/>
        </p:nvSpPr>
        <p:spPr>
          <a:xfrm>
            <a:off x="409050" y="194211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2800" b="1" dirty="0"/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6A4AC4EE-2572-41B5-8362-E36CCB45F6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261863"/>
              </p:ext>
            </p:extLst>
          </p:nvPr>
        </p:nvGraphicFramePr>
        <p:xfrm>
          <a:off x="1020075" y="1853248"/>
          <a:ext cx="2430690" cy="1567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115">
                  <a:extLst>
                    <a:ext uri="{9D8B030D-6E8A-4147-A177-3AD203B41FA5}">
                      <a16:colId xmlns:a16="http://schemas.microsoft.com/office/drawing/2014/main" val="3520591089"/>
                    </a:ext>
                  </a:extLst>
                </a:gridCol>
                <a:gridCol w="405115">
                  <a:extLst>
                    <a:ext uri="{9D8B030D-6E8A-4147-A177-3AD203B41FA5}">
                      <a16:colId xmlns:a16="http://schemas.microsoft.com/office/drawing/2014/main" val="439916218"/>
                    </a:ext>
                  </a:extLst>
                </a:gridCol>
                <a:gridCol w="405115">
                  <a:extLst>
                    <a:ext uri="{9D8B030D-6E8A-4147-A177-3AD203B41FA5}">
                      <a16:colId xmlns:a16="http://schemas.microsoft.com/office/drawing/2014/main" val="3527807732"/>
                    </a:ext>
                  </a:extLst>
                </a:gridCol>
                <a:gridCol w="405115">
                  <a:extLst>
                    <a:ext uri="{9D8B030D-6E8A-4147-A177-3AD203B41FA5}">
                      <a16:colId xmlns:a16="http://schemas.microsoft.com/office/drawing/2014/main" val="2079537830"/>
                    </a:ext>
                  </a:extLst>
                </a:gridCol>
                <a:gridCol w="405115">
                  <a:extLst>
                    <a:ext uri="{9D8B030D-6E8A-4147-A177-3AD203B41FA5}">
                      <a16:colId xmlns:a16="http://schemas.microsoft.com/office/drawing/2014/main" val="1317427826"/>
                    </a:ext>
                  </a:extLst>
                </a:gridCol>
                <a:gridCol w="405115">
                  <a:extLst>
                    <a:ext uri="{9D8B030D-6E8A-4147-A177-3AD203B41FA5}">
                      <a16:colId xmlns:a16="http://schemas.microsoft.com/office/drawing/2014/main" val="158780244"/>
                    </a:ext>
                  </a:extLst>
                </a:gridCol>
              </a:tblGrid>
              <a:tr h="26124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6176455"/>
                  </a:ext>
                </a:extLst>
              </a:tr>
              <a:tr h="26124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666272"/>
                  </a:ext>
                </a:extLst>
              </a:tr>
              <a:tr h="26124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6089600"/>
                  </a:ext>
                </a:extLst>
              </a:tr>
              <a:tr h="26124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7862477"/>
                  </a:ext>
                </a:extLst>
              </a:tr>
              <a:tr h="26124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5274565"/>
                  </a:ext>
                </a:extLst>
              </a:tr>
              <a:tr h="26124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2641458"/>
                  </a:ext>
                </a:extLst>
              </a:tr>
            </a:tbl>
          </a:graphicData>
        </a:graphic>
      </p:graphicFrame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0E850034-4C77-4A93-85EE-CEC217AC0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89072"/>
              </p:ext>
            </p:extLst>
          </p:nvPr>
        </p:nvGraphicFramePr>
        <p:xfrm>
          <a:off x="4866511" y="1853248"/>
          <a:ext cx="181279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266">
                  <a:extLst>
                    <a:ext uri="{9D8B030D-6E8A-4147-A177-3AD203B41FA5}">
                      <a16:colId xmlns:a16="http://schemas.microsoft.com/office/drawing/2014/main" val="3520591089"/>
                    </a:ext>
                  </a:extLst>
                </a:gridCol>
                <a:gridCol w="604266">
                  <a:extLst>
                    <a:ext uri="{9D8B030D-6E8A-4147-A177-3AD203B41FA5}">
                      <a16:colId xmlns:a16="http://schemas.microsoft.com/office/drawing/2014/main" val="439916218"/>
                    </a:ext>
                  </a:extLst>
                </a:gridCol>
                <a:gridCol w="604266">
                  <a:extLst>
                    <a:ext uri="{9D8B030D-6E8A-4147-A177-3AD203B41FA5}">
                      <a16:colId xmlns:a16="http://schemas.microsoft.com/office/drawing/2014/main" val="1587802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-1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7862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5274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2641458"/>
                  </a:ext>
                </a:extLst>
              </a:tr>
            </a:tbl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40DF854-8BDF-40AA-8096-F7BF207FA6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893978"/>
              </p:ext>
            </p:extLst>
          </p:nvPr>
        </p:nvGraphicFramePr>
        <p:xfrm>
          <a:off x="7315027" y="1861532"/>
          <a:ext cx="2747564" cy="1980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891">
                  <a:extLst>
                    <a:ext uri="{9D8B030D-6E8A-4147-A177-3AD203B41FA5}">
                      <a16:colId xmlns:a16="http://schemas.microsoft.com/office/drawing/2014/main" val="2735550433"/>
                    </a:ext>
                  </a:extLst>
                </a:gridCol>
                <a:gridCol w="686891">
                  <a:extLst>
                    <a:ext uri="{9D8B030D-6E8A-4147-A177-3AD203B41FA5}">
                      <a16:colId xmlns:a16="http://schemas.microsoft.com/office/drawing/2014/main" val="3520591089"/>
                    </a:ext>
                  </a:extLst>
                </a:gridCol>
                <a:gridCol w="686891">
                  <a:extLst>
                    <a:ext uri="{9D8B030D-6E8A-4147-A177-3AD203B41FA5}">
                      <a16:colId xmlns:a16="http://schemas.microsoft.com/office/drawing/2014/main" val="439916218"/>
                    </a:ext>
                  </a:extLst>
                </a:gridCol>
                <a:gridCol w="686891">
                  <a:extLst>
                    <a:ext uri="{9D8B030D-6E8A-4147-A177-3AD203B41FA5}">
                      <a16:colId xmlns:a16="http://schemas.microsoft.com/office/drawing/2014/main" val="158780244"/>
                    </a:ext>
                  </a:extLst>
                </a:gridCol>
              </a:tblGrid>
              <a:tr h="504193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7862477"/>
                  </a:ext>
                </a:extLst>
              </a:tr>
              <a:tr h="492048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5274565"/>
                  </a:ext>
                </a:extLst>
              </a:tr>
              <a:tr h="492048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2641458"/>
                  </a:ext>
                </a:extLst>
              </a:tr>
              <a:tr h="492048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39948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0DF7377-AB95-406B-BA48-5A438E011661}"/>
              </a:ext>
            </a:extLst>
          </p:cNvPr>
          <p:cNvSpPr txBox="1"/>
          <p:nvPr/>
        </p:nvSpPr>
        <p:spPr>
          <a:xfrm>
            <a:off x="10197253" y="2267651"/>
            <a:ext cx="160011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noise reduction:</a:t>
            </a:r>
          </a:p>
          <a:p>
            <a:pPr algn="ctr"/>
            <a:r>
              <a:rPr lang="en-US" sz="1400" dirty="0"/>
              <a:t>ignore anything </a:t>
            </a:r>
          </a:p>
          <a:p>
            <a:pPr algn="ctr"/>
            <a:r>
              <a:rPr lang="en-US" sz="1400" dirty="0"/>
              <a:t>&lt; 3?</a:t>
            </a:r>
          </a:p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endParaRPr 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C92E0B-42DC-4984-BF6B-978769AFD666}"/>
              </a:ext>
            </a:extLst>
          </p:cNvPr>
          <p:cNvSpPr txBox="1"/>
          <p:nvPr/>
        </p:nvSpPr>
        <p:spPr>
          <a:xfrm>
            <a:off x="1666111" y="1404332"/>
            <a:ext cx="95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Picture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F90FF5-3EBD-434A-8A2F-B12D48E37548}"/>
              </a:ext>
            </a:extLst>
          </p:cNvPr>
          <p:cNvSpPr txBox="1"/>
          <p:nvPr/>
        </p:nvSpPr>
        <p:spPr>
          <a:xfrm>
            <a:off x="5375178" y="1404332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Filter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20C158-12BA-46D5-8B94-987461903063}"/>
              </a:ext>
            </a:extLst>
          </p:cNvPr>
          <p:cNvSpPr txBox="1"/>
          <p:nvPr/>
        </p:nvSpPr>
        <p:spPr>
          <a:xfrm>
            <a:off x="7915200" y="1384722"/>
            <a:ext cx="154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Convolution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B32FFC-099E-4216-BB06-2F263AEEA0A6}"/>
              </a:ext>
            </a:extLst>
          </p:cNvPr>
          <p:cNvSpPr txBox="1"/>
          <p:nvPr/>
        </p:nvSpPr>
        <p:spPr>
          <a:xfrm>
            <a:off x="4779174" y="3366718"/>
            <a:ext cx="22589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filter to look for</a:t>
            </a:r>
          </a:p>
          <a:p>
            <a:pPr algn="ctr"/>
            <a:r>
              <a:rPr lang="en-US" dirty="0"/>
              <a:t>dark-&gt;light vertical</a:t>
            </a:r>
          </a:p>
          <a:p>
            <a:pPr algn="ctr"/>
            <a:r>
              <a:rPr lang="en-US" dirty="0"/>
              <a:t>edge</a:t>
            </a:r>
          </a:p>
        </p:txBody>
      </p:sp>
      <p:graphicFrame>
        <p:nvGraphicFramePr>
          <p:cNvPr id="14" name="Table 6">
            <a:extLst>
              <a:ext uri="{FF2B5EF4-FFF2-40B4-BE49-F238E27FC236}">
                <a16:creationId xmlns:a16="http://schemas.microsoft.com/office/drawing/2014/main" id="{1BA5B334-F19C-4C3C-9AEF-22D682FAAA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849842"/>
              </p:ext>
            </p:extLst>
          </p:nvPr>
        </p:nvGraphicFramePr>
        <p:xfrm>
          <a:off x="1020075" y="3666546"/>
          <a:ext cx="2430690" cy="1567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115">
                  <a:extLst>
                    <a:ext uri="{9D8B030D-6E8A-4147-A177-3AD203B41FA5}">
                      <a16:colId xmlns:a16="http://schemas.microsoft.com/office/drawing/2014/main" val="3520591089"/>
                    </a:ext>
                  </a:extLst>
                </a:gridCol>
                <a:gridCol w="405115">
                  <a:extLst>
                    <a:ext uri="{9D8B030D-6E8A-4147-A177-3AD203B41FA5}">
                      <a16:colId xmlns:a16="http://schemas.microsoft.com/office/drawing/2014/main" val="439916218"/>
                    </a:ext>
                  </a:extLst>
                </a:gridCol>
                <a:gridCol w="405115">
                  <a:extLst>
                    <a:ext uri="{9D8B030D-6E8A-4147-A177-3AD203B41FA5}">
                      <a16:colId xmlns:a16="http://schemas.microsoft.com/office/drawing/2014/main" val="3527807732"/>
                    </a:ext>
                  </a:extLst>
                </a:gridCol>
                <a:gridCol w="405115">
                  <a:extLst>
                    <a:ext uri="{9D8B030D-6E8A-4147-A177-3AD203B41FA5}">
                      <a16:colId xmlns:a16="http://schemas.microsoft.com/office/drawing/2014/main" val="2079537830"/>
                    </a:ext>
                  </a:extLst>
                </a:gridCol>
                <a:gridCol w="405115">
                  <a:extLst>
                    <a:ext uri="{9D8B030D-6E8A-4147-A177-3AD203B41FA5}">
                      <a16:colId xmlns:a16="http://schemas.microsoft.com/office/drawing/2014/main" val="1317427826"/>
                    </a:ext>
                  </a:extLst>
                </a:gridCol>
                <a:gridCol w="405115">
                  <a:extLst>
                    <a:ext uri="{9D8B030D-6E8A-4147-A177-3AD203B41FA5}">
                      <a16:colId xmlns:a16="http://schemas.microsoft.com/office/drawing/2014/main" val="158780244"/>
                    </a:ext>
                  </a:extLst>
                </a:gridCol>
              </a:tblGrid>
              <a:tr h="261245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176455"/>
                  </a:ext>
                </a:extLst>
              </a:tr>
              <a:tr h="261245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66272"/>
                  </a:ext>
                </a:extLst>
              </a:tr>
              <a:tr h="261245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089600"/>
                  </a:ext>
                </a:extLst>
              </a:tr>
              <a:tr h="261245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862477"/>
                  </a:ext>
                </a:extLst>
              </a:tr>
              <a:tr h="261245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5274565"/>
                  </a:ext>
                </a:extLst>
              </a:tr>
              <a:tr h="261245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641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486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6AF57-B4B3-4F73-A268-061243CE7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Curve filter</a:t>
            </a: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D421D218-6993-4D5A-BB2B-2FF889E18A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191908"/>
              </p:ext>
            </p:extLst>
          </p:nvPr>
        </p:nvGraphicFramePr>
        <p:xfrm>
          <a:off x="840074" y="2335648"/>
          <a:ext cx="3235128" cy="2427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188">
                  <a:extLst>
                    <a:ext uri="{9D8B030D-6E8A-4147-A177-3AD203B41FA5}">
                      <a16:colId xmlns:a16="http://schemas.microsoft.com/office/drawing/2014/main" val="3520591089"/>
                    </a:ext>
                  </a:extLst>
                </a:gridCol>
                <a:gridCol w="539188">
                  <a:extLst>
                    <a:ext uri="{9D8B030D-6E8A-4147-A177-3AD203B41FA5}">
                      <a16:colId xmlns:a16="http://schemas.microsoft.com/office/drawing/2014/main" val="439916218"/>
                    </a:ext>
                  </a:extLst>
                </a:gridCol>
                <a:gridCol w="539188">
                  <a:extLst>
                    <a:ext uri="{9D8B030D-6E8A-4147-A177-3AD203B41FA5}">
                      <a16:colId xmlns:a16="http://schemas.microsoft.com/office/drawing/2014/main" val="3527807732"/>
                    </a:ext>
                  </a:extLst>
                </a:gridCol>
                <a:gridCol w="539188">
                  <a:extLst>
                    <a:ext uri="{9D8B030D-6E8A-4147-A177-3AD203B41FA5}">
                      <a16:colId xmlns:a16="http://schemas.microsoft.com/office/drawing/2014/main" val="2079537830"/>
                    </a:ext>
                  </a:extLst>
                </a:gridCol>
                <a:gridCol w="539188">
                  <a:extLst>
                    <a:ext uri="{9D8B030D-6E8A-4147-A177-3AD203B41FA5}">
                      <a16:colId xmlns:a16="http://schemas.microsoft.com/office/drawing/2014/main" val="1317427826"/>
                    </a:ext>
                  </a:extLst>
                </a:gridCol>
                <a:gridCol w="539188">
                  <a:extLst>
                    <a:ext uri="{9D8B030D-6E8A-4147-A177-3AD203B41FA5}">
                      <a16:colId xmlns:a16="http://schemas.microsoft.com/office/drawing/2014/main" val="158780244"/>
                    </a:ext>
                  </a:extLst>
                </a:gridCol>
              </a:tblGrid>
              <a:tr h="40464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6176455"/>
                  </a:ext>
                </a:extLst>
              </a:tr>
              <a:tr h="40464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666272"/>
                  </a:ext>
                </a:extLst>
              </a:tr>
              <a:tr h="40464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6089600"/>
                  </a:ext>
                </a:extLst>
              </a:tr>
              <a:tr h="40464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7862477"/>
                  </a:ext>
                </a:extLst>
              </a:tr>
              <a:tr h="40464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5274565"/>
                  </a:ext>
                </a:extLst>
              </a:tr>
              <a:tr h="40464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264145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EEF1952-DBE4-4CE8-869E-F23C60EA9565}"/>
              </a:ext>
            </a:extLst>
          </p:cNvPr>
          <p:cNvSpPr txBox="1"/>
          <p:nvPr/>
        </p:nvSpPr>
        <p:spPr>
          <a:xfrm>
            <a:off x="5348472" y="1665341"/>
            <a:ext cx="653074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So…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Why not design a filter for a face?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don’t know where in the image the face 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don’t know how large the face 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faces are different.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We’d need many filters, and each would be huge.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There’s a big difference between recognizing something as a face in an image, and identifying that face as belonging to a specific person.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Better to start with the basic features found in an image, and then determine if they build into a face.</a:t>
            </a:r>
          </a:p>
        </p:txBody>
      </p:sp>
    </p:spTree>
    <p:extLst>
      <p:ext uri="{BB962C8B-B14F-4D97-AF65-F5344CB8AC3E}">
        <p14:creationId xmlns:p14="http://schemas.microsoft.com/office/powerpoint/2010/main" val="106438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CDF86-E548-45D0-81DE-57FC933B8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 Detection on an entire image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742CC9-226B-4FD0-A9E6-225E8589DB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600" y="1546800"/>
            <a:ext cx="7296000" cy="4256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455B46-25A6-45A9-BB56-4E3E8A2DDB89}"/>
              </a:ext>
            </a:extLst>
          </p:cNvPr>
          <p:cNvSpPr txBox="1"/>
          <p:nvPr/>
        </p:nvSpPr>
        <p:spPr>
          <a:xfrm>
            <a:off x="734400" y="6141600"/>
            <a:ext cx="457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Easier to discern features from an edge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2F5939-6098-4B86-B066-329A09098FD7}"/>
              </a:ext>
            </a:extLst>
          </p:cNvPr>
          <p:cNvSpPr txBox="1"/>
          <p:nvPr/>
        </p:nvSpPr>
        <p:spPr>
          <a:xfrm>
            <a:off x="9489600" y="2289600"/>
            <a:ext cx="1986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Sharpening filter</a:t>
            </a:r>
          </a:p>
        </p:txBody>
      </p:sp>
    </p:spTree>
    <p:extLst>
      <p:ext uri="{BB962C8B-B14F-4D97-AF65-F5344CB8AC3E}">
        <p14:creationId xmlns:p14="http://schemas.microsoft.com/office/powerpoint/2010/main" val="37025186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4E3D2-3E01-4246-80E5-D4BC0D594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Pooling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3DBA67-D3F2-4549-8D4D-E6DE79B31D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426403"/>
            <a:ext cx="2057400" cy="1543528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D00912A8-5490-47CC-ADA7-C9C74D78B8FE}"/>
              </a:ext>
            </a:extLst>
          </p:cNvPr>
          <p:cNvSpPr txBox="1"/>
          <p:nvPr/>
        </p:nvSpPr>
        <p:spPr>
          <a:xfrm>
            <a:off x="646111" y="1616420"/>
            <a:ext cx="8555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can take the convolution and convolute it further to condense it.  </a:t>
            </a:r>
          </a:p>
          <a:p>
            <a:endParaRPr lang="en-US" dirty="0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3A8E6AA-391F-43BA-9BC6-5AB33B72159C}"/>
              </a:ext>
            </a:extLst>
          </p:cNvPr>
          <p:cNvGrpSpPr/>
          <p:nvPr/>
        </p:nvGrpSpPr>
        <p:grpSpPr>
          <a:xfrm>
            <a:off x="2607425" y="2657232"/>
            <a:ext cx="1893037" cy="914400"/>
            <a:chOff x="2607425" y="2657232"/>
            <a:chExt cx="1893037" cy="914400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A688C265-DDEB-4A8D-AB10-6830BBC47406}"/>
                </a:ext>
              </a:extLst>
            </p:cNvPr>
            <p:cNvGrpSpPr/>
            <p:nvPr/>
          </p:nvGrpSpPr>
          <p:grpSpPr>
            <a:xfrm>
              <a:off x="2900262" y="2657232"/>
              <a:ext cx="1600200" cy="914400"/>
              <a:chOff x="2900262" y="2657232"/>
              <a:chExt cx="1600200" cy="914400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7BAE3C8-1B7F-4158-B472-D1EAB2DC928A}"/>
                  </a:ext>
                </a:extLst>
              </p:cNvPr>
              <p:cNvSpPr/>
              <p:nvPr/>
            </p:nvSpPr>
            <p:spPr>
              <a:xfrm>
                <a:off x="2900262" y="2657232"/>
                <a:ext cx="16002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DE17241-E062-497C-8DB3-99A5F1FC3B6D}"/>
                  </a:ext>
                </a:extLst>
              </p:cNvPr>
              <p:cNvSpPr txBox="1"/>
              <p:nvPr/>
            </p:nvSpPr>
            <p:spPr>
              <a:xfrm>
                <a:off x="3111899" y="2883599"/>
                <a:ext cx="11769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</a:rPr>
                  <a:t>filters looking </a:t>
                </a:r>
              </a:p>
              <a:p>
                <a:pPr algn="ctr"/>
                <a:r>
                  <a:rPr lang="en-US" sz="1200" dirty="0">
                    <a:solidFill>
                      <a:schemeClr val="bg1"/>
                    </a:solidFill>
                  </a:rPr>
                  <a:t>for arcs</a:t>
                </a:r>
              </a:p>
            </p:txBody>
          </p:sp>
        </p:grpSp>
        <p:sp>
          <p:nvSpPr>
            <p:cNvPr id="3" name="Arrow: Right 2">
              <a:extLst>
                <a:ext uri="{FF2B5EF4-FFF2-40B4-BE49-F238E27FC236}">
                  <a16:creationId xmlns:a16="http://schemas.microsoft.com/office/drawing/2014/main" id="{8CFECC0E-7B78-48F3-87E0-3E024269FC08}"/>
                </a:ext>
              </a:extLst>
            </p:cNvPr>
            <p:cNvSpPr/>
            <p:nvPr/>
          </p:nvSpPr>
          <p:spPr>
            <a:xfrm>
              <a:off x="2607425" y="3005054"/>
              <a:ext cx="129600" cy="1872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6526C689-A6BE-4DB0-B235-4269C25210C8}"/>
              </a:ext>
            </a:extLst>
          </p:cNvPr>
          <p:cNvGrpSpPr/>
          <p:nvPr/>
        </p:nvGrpSpPr>
        <p:grpSpPr>
          <a:xfrm>
            <a:off x="4756837" y="2657232"/>
            <a:ext cx="1880951" cy="914400"/>
            <a:chOff x="4756837" y="2657232"/>
            <a:chExt cx="1880951" cy="9144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872D786-D23E-459C-AFDC-8B670D43235D}"/>
                </a:ext>
              </a:extLst>
            </p:cNvPr>
            <p:cNvSpPr/>
            <p:nvPr/>
          </p:nvSpPr>
          <p:spPr>
            <a:xfrm>
              <a:off x="5256000" y="2657232"/>
              <a:ext cx="1373388" cy="914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92B16EE-B8F9-4885-854D-A617151A64CD}"/>
                </a:ext>
              </a:extLst>
            </p:cNvPr>
            <p:cNvCxnSpPr/>
            <p:nvPr/>
          </p:nvCxnSpPr>
          <p:spPr>
            <a:xfrm>
              <a:off x="5410200" y="2657232"/>
              <a:ext cx="0" cy="9144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4909D10-50C8-437F-80EE-DD4CFDF62F17}"/>
                </a:ext>
              </a:extLst>
            </p:cNvPr>
            <p:cNvCxnSpPr/>
            <p:nvPr/>
          </p:nvCxnSpPr>
          <p:spPr>
            <a:xfrm>
              <a:off x="5559600" y="2657232"/>
              <a:ext cx="0" cy="9144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6DD54B4-C731-4EFD-8117-23976BEBBE6B}"/>
                </a:ext>
              </a:extLst>
            </p:cNvPr>
            <p:cNvCxnSpPr/>
            <p:nvPr/>
          </p:nvCxnSpPr>
          <p:spPr>
            <a:xfrm>
              <a:off x="5713200" y="2657232"/>
              <a:ext cx="0" cy="9144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E1637A1-9F98-47C4-88E7-F4D797501463}"/>
                </a:ext>
              </a:extLst>
            </p:cNvPr>
            <p:cNvCxnSpPr/>
            <p:nvPr/>
          </p:nvCxnSpPr>
          <p:spPr>
            <a:xfrm>
              <a:off x="5859600" y="2657232"/>
              <a:ext cx="0" cy="9144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7CCEF32-2FB2-4A91-95DD-C33300F69914}"/>
                </a:ext>
              </a:extLst>
            </p:cNvPr>
            <p:cNvCxnSpPr/>
            <p:nvPr/>
          </p:nvCxnSpPr>
          <p:spPr>
            <a:xfrm>
              <a:off x="6019800" y="2657232"/>
              <a:ext cx="0" cy="9144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BEFE29E-3D40-4E3D-9EBA-EFE10D2B8472}"/>
                </a:ext>
              </a:extLst>
            </p:cNvPr>
            <p:cNvCxnSpPr/>
            <p:nvPr/>
          </p:nvCxnSpPr>
          <p:spPr>
            <a:xfrm>
              <a:off x="6166800" y="2657232"/>
              <a:ext cx="0" cy="9144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261BAED-F926-4955-9349-9BD564AE85E3}"/>
                </a:ext>
              </a:extLst>
            </p:cNvPr>
            <p:cNvCxnSpPr/>
            <p:nvPr/>
          </p:nvCxnSpPr>
          <p:spPr>
            <a:xfrm>
              <a:off x="6324600" y="2657232"/>
              <a:ext cx="0" cy="9144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F4C3227-13BC-4B02-8F2D-CDB163DC8B4C}"/>
                </a:ext>
              </a:extLst>
            </p:cNvPr>
            <p:cNvCxnSpPr/>
            <p:nvPr/>
          </p:nvCxnSpPr>
          <p:spPr>
            <a:xfrm>
              <a:off x="6477000" y="2657232"/>
              <a:ext cx="0" cy="9144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3125012-A226-48D5-A074-412C429953C9}"/>
                </a:ext>
              </a:extLst>
            </p:cNvPr>
            <p:cNvCxnSpPr>
              <a:cxnSpLocks/>
            </p:cNvCxnSpPr>
            <p:nvPr/>
          </p:nvCxnSpPr>
          <p:spPr>
            <a:xfrm>
              <a:off x="5264400" y="2814330"/>
              <a:ext cx="1373388" cy="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1487A53-E049-4B55-941E-B8E02DD02597}"/>
                </a:ext>
              </a:extLst>
            </p:cNvPr>
            <p:cNvCxnSpPr>
              <a:cxnSpLocks/>
            </p:cNvCxnSpPr>
            <p:nvPr/>
          </p:nvCxnSpPr>
          <p:spPr>
            <a:xfrm>
              <a:off x="5264400" y="2971800"/>
              <a:ext cx="136498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5596E05-EC76-4302-BB45-5D16789AE3F9}"/>
                </a:ext>
              </a:extLst>
            </p:cNvPr>
            <p:cNvCxnSpPr>
              <a:cxnSpLocks/>
              <a:stCxn id="7" idx="1"/>
            </p:cNvCxnSpPr>
            <p:nvPr/>
          </p:nvCxnSpPr>
          <p:spPr>
            <a:xfrm>
              <a:off x="5256000" y="3114432"/>
              <a:ext cx="1381788" cy="1396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75A7ACE-2ACA-4930-9F0C-616FDD19234C}"/>
                </a:ext>
              </a:extLst>
            </p:cNvPr>
            <p:cNvCxnSpPr>
              <a:cxnSpLocks/>
            </p:cNvCxnSpPr>
            <p:nvPr/>
          </p:nvCxnSpPr>
          <p:spPr>
            <a:xfrm>
              <a:off x="5256000" y="3287664"/>
              <a:ext cx="138178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530AFD2-2323-4B7F-A1C5-D91D8A69CE85}"/>
                </a:ext>
              </a:extLst>
            </p:cNvPr>
            <p:cNvCxnSpPr>
              <a:cxnSpLocks/>
            </p:cNvCxnSpPr>
            <p:nvPr/>
          </p:nvCxnSpPr>
          <p:spPr>
            <a:xfrm>
              <a:off x="5256000" y="3429000"/>
              <a:ext cx="138178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1752CE3C-6C3C-4DCA-ABDB-5A3106A7852E}"/>
                </a:ext>
              </a:extLst>
            </p:cNvPr>
            <p:cNvSpPr/>
            <p:nvPr/>
          </p:nvSpPr>
          <p:spPr>
            <a:xfrm>
              <a:off x="4756837" y="3034799"/>
              <a:ext cx="129600" cy="1872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11EE51C-7344-413B-8AAC-D50C97E33C69}"/>
              </a:ext>
            </a:extLst>
          </p:cNvPr>
          <p:cNvGrpSpPr/>
          <p:nvPr/>
        </p:nvGrpSpPr>
        <p:grpSpPr>
          <a:xfrm>
            <a:off x="6758964" y="2687594"/>
            <a:ext cx="1874999" cy="914400"/>
            <a:chOff x="6758964" y="2687594"/>
            <a:chExt cx="1874999" cy="91440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A679C94-C6AB-42EE-AEB3-2315D19A5FF3}"/>
                </a:ext>
              </a:extLst>
            </p:cNvPr>
            <p:cNvSpPr/>
            <p:nvPr/>
          </p:nvSpPr>
          <p:spPr>
            <a:xfrm>
              <a:off x="7033763" y="2687594"/>
              <a:ext cx="1600200" cy="914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8078A7B-0717-4554-8C95-8796293D3785}"/>
                </a:ext>
              </a:extLst>
            </p:cNvPr>
            <p:cNvSpPr txBox="1"/>
            <p:nvPr/>
          </p:nvSpPr>
          <p:spPr>
            <a:xfrm>
              <a:off x="7224299" y="2897567"/>
              <a:ext cx="11176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filter looking 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for circle</a:t>
              </a:r>
            </a:p>
          </p:txBody>
        </p:sp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993FF42B-7820-4361-BE02-EFDCBFCA7415}"/>
                </a:ext>
              </a:extLst>
            </p:cNvPr>
            <p:cNvSpPr/>
            <p:nvPr/>
          </p:nvSpPr>
          <p:spPr>
            <a:xfrm>
              <a:off x="6758964" y="3061934"/>
              <a:ext cx="129600" cy="1872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6282F69-1E8C-4298-B43A-07DC4739AE6D}"/>
              </a:ext>
            </a:extLst>
          </p:cNvPr>
          <p:cNvGrpSpPr/>
          <p:nvPr/>
        </p:nvGrpSpPr>
        <p:grpSpPr>
          <a:xfrm>
            <a:off x="8757426" y="2890074"/>
            <a:ext cx="1083192" cy="569951"/>
            <a:chOff x="8757426" y="2890074"/>
            <a:chExt cx="1083192" cy="569951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39E76E7-7DBA-4C5A-B7C0-27569F758179}"/>
                </a:ext>
              </a:extLst>
            </p:cNvPr>
            <p:cNvSpPr/>
            <p:nvPr/>
          </p:nvSpPr>
          <p:spPr>
            <a:xfrm>
              <a:off x="9076827" y="2890074"/>
              <a:ext cx="763791" cy="54676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848AEED-A404-4600-9F01-F3EFC77A5CC7}"/>
                </a:ext>
              </a:extLst>
            </p:cNvPr>
            <p:cNvCxnSpPr>
              <a:cxnSpLocks/>
            </p:cNvCxnSpPr>
            <p:nvPr/>
          </p:nvCxnSpPr>
          <p:spPr>
            <a:xfrm>
              <a:off x="9231027" y="2890074"/>
              <a:ext cx="0" cy="54676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A1D340A-658D-471F-8701-92B1B2E2B381}"/>
                </a:ext>
              </a:extLst>
            </p:cNvPr>
            <p:cNvCxnSpPr>
              <a:cxnSpLocks/>
            </p:cNvCxnSpPr>
            <p:nvPr/>
          </p:nvCxnSpPr>
          <p:spPr>
            <a:xfrm>
              <a:off x="9085227" y="3047172"/>
              <a:ext cx="75539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1C33A63B-630A-42E5-866B-50516CD5C446}"/>
                </a:ext>
              </a:extLst>
            </p:cNvPr>
            <p:cNvSpPr/>
            <p:nvPr/>
          </p:nvSpPr>
          <p:spPr>
            <a:xfrm>
              <a:off x="8757426" y="3079934"/>
              <a:ext cx="129600" cy="1872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6E298AD2-40BF-48C8-AC30-866773BDED3A}"/>
                </a:ext>
              </a:extLst>
            </p:cNvPr>
            <p:cNvCxnSpPr>
              <a:cxnSpLocks/>
            </p:cNvCxnSpPr>
            <p:nvPr/>
          </p:nvCxnSpPr>
          <p:spPr>
            <a:xfrm>
              <a:off x="9076827" y="3186642"/>
              <a:ext cx="75539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60DF7EA-E9CF-4ADF-B797-FB9C9AFC68DF}"/>
                </a:ext>
              </a:extLst>
            </p:cNvPr>
            <p:cNvCxnSpPr>
              <a:cxnSpLocks/>
            </p:cNvCxnSpPr>
            <p:nvPr/>
          </p:nvCxnSpPr>
          <p:spPr>
            <a:xfrm>
              <a:off x="9076827" y="3294776"/>
              <a:ext cx="75539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B574D4C-CF58-45DE-B533-7E25F766310C}"/>
                </a:ext>
              </a:extLst>
            </p:cNvPr>
            <p:cNvCxnSpPr>
              <a:cxnSpLocks/>
            </p:cNvCxnSpPr>
            <p:nvPr/>
          </p:nvCxnSpPr>
          <p:spPr>
            <a:xfrm>
              <a:off x="9376227" y="2894004"/>
              <a:ext cx="0" cy="54676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EC11ACE3-6A2A-444B-AE7B-5A92E4F3D04A}"/>
                </a:ext>
              </a:extLst>
            </p:cNvPr>
            <p:cNvCxnSpPr>
              <a:cxnSpLocks/>
            </p:cNvCxnSpPr>
            <p:nvPr/>
          </p:nvCxnSpPr>
          <p:spPr>
            <a:xfrm>
              <a:off x="9543027" y="2913258"/>
              <a:ext cx="0" cy="54676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43C0797E-E171-4C7F-9187-001D0FC27DFD}"/>
                </a:ext>
              </a:extLst>
            </p:cNvPr>
            <p:cNvCxnSpPr>
              <a:cxnSpLocks/>
            </p:cNvCxnSpPr>
            <p:nvPr/>
          </p:nvCxnSpPr>
          <p:spPr>
            <a:xfrm>
              <a:off x="9681027" y="2894004"/>
              <a:ext cx="0" cy="54676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6981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FA833-68E8-4F25-8045-8DB8EC327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Maps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A93480B-B812-4598-8615-A96E1522DE28}"/>
              </a:ext>
            </a:extLst>
          </p:cNvPr>
          <p:cNvGrpSpPr/>
          <p:nvPr/>
        </p:nvGrpSpPr>
        <p:grpSpPr>
          <a:xfrm>
            <a:off x="5550533" y="1578700"/>
            <a:ext cx="4734000" cy="2280927"/>
            <a:chOff x="5550533" y="1578700"/>
            <a:chExt cx="4734000" cy="228092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52F9D0E-99EA-418C-ADE9-6B0F738946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0533" y="1578700"/>
              <a:ext cx="4734000" cy="2280927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A5FEDBC-9E8B-4F10-946C-A64DA6A15456}"/>
                </a:ext>
              </a:extLst>
            </p:cNvPr>
            <p:cNvSpPr/>
            <p:nvPr/>
          </p:nvSpPr>
          <p:spPr>
            <a:xfrm>
              <a:off x="9611333" y="2557163"/>
              <a:ext cx="666000" cy="32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90D3F4A-37FE-4A8B-BDF4-7831A48798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426403"/>
            <a:ext cx="2057400" cy="1543528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6A7AB211-FC7C-436E-85DC-CCD9D812B442}"/>
              </a:ext>
            </a:extLst>
          </p:cNvPr>
          <p:cNvSpPr txBox="1"/>
          <p:nvPr/>
        </p:nvSpPr>
        <p:spPr>
          <a:xfrm>
            <a:off x="5348472" y="4102400"/>
            <a:ext cx="5876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this way, we get a condensed representation of </a:t>
            </a:r>
          </a:p>
          <a:p>
            <a:r>
              <a:rPr lang="en-US" dirty="0"/>
              <a:t>the features present in an image.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AC88D2F-E1CC-45E9-B735-1A3F661AE248}"/>
              </a:ext>
            </a:extLst>
          </p:cNvPr>
          <p:cNvGrpSpPr/>
          <p:nvPr/>
        </p:nvGrpSpPr>
        <p:grpSpPr>
          <a:xfrm>
            <a:off x="5550533" y="4913771"/>
            <a:ext cx="5257800" cy="1708042"/>
            <a:chOff x="3537900" y="4770778"/>
            <a:chExt cx="5257800" cy="170804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2CF5B12-CCCE-4732-BE00-BFAE878B7F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7900" y="4770778"/>
              <a:ext cx="5257800" cy="1708042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A6A3857-B858-4DB3-BF5B-BD3473672126}"/>
                </a:ext>
              </a:extLst>
            </p:cNvPr>
            <p:cNvSpPr/>
            <p:nvPr/>
          </p:nvSpPr>
          <p:spPr>
            <a:xfrm>
              <a:off x="8341913" y="4943648"/>
              <a:ext cx="444488" cy="11961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ED603A5-254F-4052-AE2B-5B053BB54482}"/>
                </a:ext>
              </a:extLst>
            </p:cNvPr>
            <p:cNvSpPr/>
            <p:nvPr/>
          </p:nvSpPr>
          <p:spPr>
            <a:xfrm>
              <a:off x="8438393" y="5063266"/>
              <a:ext cx="348008" cy="739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0DB092E-7B3B-4A7E-A596-88CDCCBBE264}"/>
                </a:ext>
              </a:extLst>
            </p:cNvPr>
            <p:cNvSpPr/>
            <p:nvPr/>
          </p:nvSpPr>
          <p:spPr>
            <a:xfrm>
              <a:off x="8274664" y="5748184"/>
              <a:ext cx="482762" cy="11961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4146332-B1B6-414C-B0B7-B0D32EECD71F}"/>
              </a:ext>
            </a:extLst>
          </p:cNvPr>
          <p:cNvGrpSpPr/>
          <p:nvPr/>
        </p:nvGrpSpPr>
        <p:grpSpPr>
          <a:xfrm>
            <a:off x="2638450" y="1599868"/>
            <a:ext cx="1862012" cy="914400"/>
            <a:chOff x="2638450" y="1599868"/>
            <a:chExt cx="1862012" cy="9144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3114F7D-FF98-4D71-BDD3-97A8DA589F8E}"/>
                </a:ext>
              </a:extLst>
            </p:cNvPr>
            <p:cNvSpPr/>
            <p:nvPr/>
          </p:nvSpPr>
          <p:spPr>
            <a:xfrm>
              <a:off x="2900262" y="1599868"/>
              <a:ext cx="1600200" cy="914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F086D66-811C-4DCC-B3F4-FC66DAB5B618}"/>
                </a:ext>
              </a:extLst>
            </p:cNvPr>
            <p:cNvSpPr txBox="1"/>
            <p:nvPr/>
          </p:nvSpPr>
          <p:spPr>
            <a:xfrm>
              <a:off x="3111899" y="1826235"/>
              <a:ext cx="11769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filters looking 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for arcs</a:t>
              </a:r>
            </a:p>
          </p:txBody>
        </p:sp>
        <p:sp>
          <p:nvSpPr>
            <p:cNvPr id="3" name="Arrow: Right 2">
              <a:extLst>
                <a:ext uri="{FF2B5EF4-FFF2-40B4-BE49-F238E27FC236}">
                  <a16:creationId xmlns:a16="http://schemas.microsoft.com/office/drawing/2014/main" id="{2AF81951-2296-4DCB-8975-6EBA0AFDDD37}"/>
                </a:ext>
              </a:extLst>
            </p:cNvPr>
            <p:cNvSpPr/>
            <p:nvPr/>
          </p:nvSpPr>
          <p:spPr>
            <a:xfrm>
              <a:off x="2638450" y="1996558"/>
              <a:ext cx="129600" cy="1872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7174331-C4C1-456E-9496-145DFB39E3C5}"/>
              </a:ext>
            </a:extLst>
          </p:cNvPr>
          <p:cNvGrpSpPr/>
          <p:nvPr/>
        </p:nvGrpSpPr>
        <p:grpSpPr>
          <a:xfrm>
            <a:off x="2619752" y="2657232"/>
            <a:ext cx="1880710" cy="984607"/>
            <a:chOff x="2619752" y="2657232"/>
            <a:chExt cx="1880710" cy="98460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4CB9133-B936-4C14-BC5E-8D262B161E85}"/>
                </a:ext>
              </a:extLst>
            </p:cNvPr>
            <p:cNvSpPr/>
            <p:nvPr/>
          </p:nvSpPr>
          <p:spPr>
            <a:xfrm>
              <a:off x="2900262" y="2657232"/>
              <a:ext cx="1600200" cy="914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A7E33E5-3FBB-4793-A254-D504B65A409E}"/>
                </a:ext>
              </a:extLst>
            </p:cNvPr>
            <p:cNvSpPr txBox="1"/>
            <p:nvPr/>
          </p:nvSpPr>
          <p:spPr>
            <a:xfrm>
              <a:off x="3097544" y="2810842"/>
              <a:ext cx="117692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filters looking 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for horizontal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half-ellipses</a:t>
              </a:r>
            </a:p>
            <a:p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id="{C7F3AC10-66E5-4311-85D8-3EE033AECA37}"/>
                </a:ext>
              </a:extLst>
            </p:cNvPr>
            <p:cNvSpPr/>
            <p:nvPr/>
          </p:nvSpPr>
          <p:spPr>
            <a:xfrm>
              <a:off x="2619752" y="3039140"/>
              <a:ext cx="129600" cy="1872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3CEA8A7-92D7-4CFC-96CF-F8F16FCDCF82}"/>
              </a:ext>
            </a:extLst>
          </p:cNvPr>
          <p:cNvGrpSpPr/>
          <p:nvPr/>
        </p:nvGrpSpPr>
        <p:grpSpPr>
          <a:xfrm>
            <a:off x="2672022" y="3754446"/>
            <a:ext cx="1828440" cy="914400"/>
            <a:chOff x="2672021" y="3754446"/>
            <a:chExt cx="1828441" cy="9144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A69CB54-A9AD-448C-81B1-FDBAB27164C5}"/>
                </a:ext>
              </a:extLst>
            </p:cNvPr>
            <p:cNvSpPr/>
            <p:nvPr/>
          </p:nvSpPr>
          <p:spPr>
            <a:xfrm>
              <a:off x="2900262" y="3754446"/>
              <a:ext cx="1600200" cy="914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EA69E4D-9387-4400-B0A0-9DA81028F72F}"/>
                </a:ext>
              </a:extLst>
            </p:cNvPr>
            <p:cNvSpPr txBox="1"/>
            <p:nvPr/>
          </p:nvSpPr>
          <p:spPr>
            <a:xfrm>
              <a:off x="3097545" y="3897410"/>
              <a:ext cx="11769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filters looking 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for vertical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half-ellipses</a:t>
              </a:r>
            </a:p>
          </p:txBody>
        </p:sp>
        <p:sp>
          <p:nvSpPr>
            <p:cNvPr id="5" name="Arrow: Right 4">
              <a:extLst>
                <a:ext uri="{FF2B5EF4-FFF2-40B4-BE49-F238E27FC236}">
                  <a16:creationId xmlns:a16="http://schemas.microsoft.com/office/drawing/2014/main" id="{73D3077F-3F38-463E-A085-DF2BF61F6A01}"/>
                </a:ext>
              </a:extLst>
            </p:cNvPr>
            <p:cNvSpPr/>
            <p:nvPr/>
          </p:nvSpPr>
          <p:spPr>
            <a:xfrm>
              <a:off x="2672021" y="4126975"/>
              <a:ext cx="129600" cy="1872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C761218-0FF0-4176-A327-42DC70C5345C}"/>
              </a:ext>
            </a:extLst>
          </p:cNvPr>
          <p:cNvGrpSpPr/>
          <p:nvPr/>
        </p:nvGrpSpPr>
        <p:grpSpPr>
          <a:xfrm>
            <a:off x="2684552" y="4913771"/>
            <a:ext cx="1815910" cy="1674131"/>
            <a:chOff x="2684552" y="4913771"/>
            <a:chExt cx="1815909" cy="150052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CF7BF32-1CDE-4545-A90A-8E0D2453D637}"/>
                </a:ext>
              </a:extLst>
            </p:cNvPr>
            <p:cNvSpPr txBox="1"/>
            <p:nvPr/>
          </p:nvSpPr>
          <p:spPr>
            <a:xfrm>
              <a:off x="3142356" y="5490964"/>
              <a:ext cx="114646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/>
                <a:t>. . .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72D230F-9583-4A72-BAAD-C1FBE3DE54DA}"/>
                </a:ext>
              </a:extLst>
            </p:cNvPr>
            <p:cNvGrpSpPr/>
            <p:nvPr/>
          </p:nvGrpSpPr>
          <p:grpSpPr>
            <a:xfrm>
              <a:off x="2684552" y="4913771"/>
              <a:ext cx="1815909" cy="914400"/>
              <a:chOff x="2684552" y="4913771"/>
              <a:chExt cx="1815909" cy="914400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F1DBE9C-BCF8-45DB-8B16-E84DE27187B3}"/>
                  </a:ext>
                </a:extLst>
              </p:cNvPr>
              <p:cNvSpPr/>
              <p:nvPr/>
            </p:nvSpPr>
            <p:spPr>
              <a:xfrm>
                <a:off x="2900261" y="4913771"/>
                <a:ext cx="16002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60DCF29-E0FE-48B3-80F2-363C5554FCAE}"/>
                  </a:ext>
                </a:extLst>
              </p:cNvPr>
              <p:cNvSpPr txBox="1"/>
              <p:nvPr/>
            </p:nvSpPr>
            <p:spPr>
              <a:xfrm>
                <a:off x="3097544" y="5069266"/>
                <a:ext cx="117692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</a:rPr>
                  <a:t>filters looking </a:t>
                </a:r>
              </a:p>
              <a:p>
                <a:pPr algn="ctr"/>
                <a:r>
                  <a:rPr lang="en-US" sz="1200" dirty="0">
                    <a:solidFill>
                      <a:schemeClr val="bg1"/>
                    </a:solidFill>
                  </a:rPr>
                  <a:t>for horizontal</a:t>
                </a:r>
              </a:p>
              <a:p>
                <a:pPr algn="ctr"/>
                <a:r>
                  <a:rPr lang="en-US" sz="1200" dirty="0">
                    <a:solidFill>
                      <a:schemeClr val="bg1"/>
                    </a:solidFill>
                  </a:rPr>
                  <a:t> lines</a:t>
                </a:r>
              </a:p>
            </p:txBody>
          </p:sp>
          <p:sp>
            <p:nvSpPr>
              <p:cNvPr id="8" name="Arrow: Right 7">
                <a:extLst>
                  <a:ext uri="{FF2B5EF4-FFF2-40B4-BE49-F238E27FC236}">
                    <a16:creationId xmlns:a16="http://schemas.microsoft.com/office/drawing/2014/main" id="{0ED61492-C07D-4342-B12E-28861C91B2A6}"/>
                  </a:ext>
                </a:extLst>
              </p:cNvPr>
              <p:cNvSpPr/>
              <p:nvPr/>
            </p:nvSpPr>
            <p:spPr>
              <a:xfrm>
                <a:off x="2684552" y="5214810"/>
                <a:ext cx="129600" cy="187200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9291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04FEB-1D67-4FB2-AC01-9ECE83066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Layering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01F193-C2A4-4570-B027-6204851A52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434" y="1684941"/>
            <a:ext cx="8450400" cy="472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852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E5C45-7343-4C09-86C7-0C46AE74D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Commercial uses of general-purpose image recognition systems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E380BB-9E0E-45F9-BB6B-F656182E9B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775848"/>
            <a:ext cx="5006330" cy="26215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C68FB3-508B-4D45-87B0-AC2407A1B4C0}"/>
              </a:ext>
            </a:extLst>
          </p:cNvPr>
          <p:cNvSpPr txBox="1"/>
          <p:nvPr/>
        </p:nvSpPr>
        <p:spPr>
          <a:xfrm>
            <a:off x="838201" y="5004753"/>
            <a:ext cx="960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Microsoft, Google, and Amazon offer services which learn how to recognize objects, based on images and labels which you provide.</a:t>
            </a:r>
          </a:p>
        </p:txBody>
      </p:sp>
    </p:spTree>
    <p:extLst>
      <p:ext uri="{BB962C8B-B14F-4D97-AF65-F5344CB8AC3E}">
        <p14:creationId xmlns:p14="http://schemas.microsoft.com/office/powerpoint/2010/main" val="23017232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36CD1-F61D-4B75-81D3-CEA515649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711" y="124539"/>
            <a:ext cx="9404723" cy="1400530"/>
          </a:xfrm>
        </p:spPr>
        <p:txBody>
          <a:bodyPr/>
          <a:lstStyle/>
          <a:p>
            <a:r>
              <a:rPr lang="en-US" b="1" dirty="0"/>
              <a:t>Artificial Neural Networks (ANNs)</a:t>
            </a: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9A87DB2C-1E8D-4468-AD93-61D0C66567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34" y="1323469"/>
            <a:ext cx="7534275" cy="36957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F23651-ED27-4A53-93AA-7E279F6637C9}"/>
              </a:ext>
            </a:extLst>
          </p:cNvPr>
          <p:cNvSpPr txBox="1"/>
          <p:nvPr/>
        </p:nvSpPr>
        <p:spPr>
          <a:xfrm>
            <a:off x="562711" y="5486400"/>
            <a:ext cx="10707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NN transforms a set of inputs into an output.</a:t>
            </a:r>
          </a:p>
          <a:p>
            <a:r>
              <a:rPr lang="en-US" dirty="0"/>
              <a:t>This is what our brains do.</a:t>
            </a:r>
          </a:p>
          <a:p>
            <a:r>
              <a:rPr lang="en-US" dirty="0"/>
              <a:t>What was the name of the old movie with Jack Nicholson about a nurse and a hospital?</a:t>
            </a:r>
          </a:p>
        </p:txBody>
      </p:sp>
    </p:spTree>
    <p:extLst>
      <p:ext uri="{BB962C8B-B14F-4D97-AF65-F5344CB8AC3E}">
        <p14:creationId xmlns:p14="http://schemas.microsoft.com/office/powerpoint/2010/main" val="265773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9C1BA-E628-4806-AB7D-C909DDA67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15273-9379-496F-911D-6303639DE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Predictive modeling overview</a:t>
            </a:r>
          </a:p>
          <a:p>
            <a:r>
              <a:rPr lang="en-US" sz="2400" b="1" dirty="0"/>
              <a:t>Image Representation</a:t>
            </a:r>
          </a:p>
          <a:p>
            <a:r>
              <a:rPr lang="en-US" sz="2400" b="1" dirty="0"/>
              <a:t>Feature Recognition</a:t>
            </a:r>
          </a:p>
          <a:p>
            <a:r>
              <a:rPr lang="en-US" sz="2400" b="1" dirty="0"/>
              <a:t>Convolutional Neural Networks</a:t>
            </a:r>
          </a:p>
          <a:p>
            <a:r>
              <a:rPr lang="en-US" sz="2400" b="1" dirty="0"/>
              <a:t>Facial Recognition</a:t>
            </a:r>
          </a:p>
          <a:p>
            <a:r>
              <a:rPr lang="en-US" sz="2400" b="1" dirty="0"/>
              <a:t>Accuracy</a:t>
            </a:r>
          </a:p>
          <a:p>
            <a:r>
              <a:rPr lang="en-US" sz="2400" b="1" dirty="0"/>
              <a:t>Face Databases</a:t>
            </a:r>
          </a:p>
          <a:p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48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71EA9-0D1A-4BF6-AD02-F14B3FD0D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111" y="95268"/>
            <a:ext cx="10009289" cy="1400530"/>
          </a:xfrm>
        </p:spPr>
        <p:txBody>
          <a:bodyPr/>
          <a:lstStyle/>
          <a:p>
            <a:r>
              <a:rPr lang="en-US" sz="2800" b="1" dirty="0"/>
              <a:t>Using a NN for the Digit Classifier:</a:t>
            </a:r>
            <a:br>
              <a:rPr lang="en-US" sz="2800" dirty="0"/>
            </a:br>
            <a:r>
              <a:rPr lang="en-US" sz="2800" dirty="0"/>
              <a:t>Step 1.  Training the “fully connected” layer (the ANN)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1790AA-CB19-4B8E-B97D-397CCD4BA7B6}"/>
              </a:ext>
            </a:extLst>
          </p:cNvPr>
          <p:cNvSpPr/>
          <p:nvPr/>
        </p:nvSpPr>
        <p:spPr>
          <a:xfrm>
            <a:off x="646111" y="1400305"/>
            <a:ext cx="2030828" cy="173169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222EDB-522F-465A-98DB-7E06AE737835}"/>
              </a:ext>
            </a:extLst>
          </p:cNvPr>
          <p:cNvSpPr/>
          <p:nvPr/>
        </p:nvSpPr>
        <p:spPr>
          <a:xfrm>
            <a:off x="615380" y="3735604"/>
            <a:ext cx="2030828" cy="173169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7FB785-47CB-4A4D-B26F-E5E1D256DF7A}"/>
              </a:ext>
            </a:extLst>
          </p:cNvPr>
          <p:cNvSpPr txBox="1"/>
          <p:nvPr/>
        </p:nvSpPr>
        <p:spPr>
          <a:xfrm>
            <a:off x="615380" y="6040800"/>
            <a:ext cx="2081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Activation maps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6CCF39-A46A-4ECF-BB31-9F57C884644C}"/>
              </a:ext>
            </a:extLst>
          </p:cNvPr>
          <p:cNvSpPr/>
          <p:nvPr/>
        </p:nvSpPr>
        <p:spPr>
          <a:xfrm>
            <a:off x="3924000" y="1400305"/>
            <a:ext cx="446400" cy="406698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588C1A-5CE2-4CC1-AEF5-5CF355C45DF6}"/>
              </a:ext>
            </a:extLst>
          </p:cNvPr>
          <p:cNvSpPr/>
          <p:nvPr/>
        </p:nvSpPr>
        <p:spPr>
          <a:xfrm>
            <a:off x="5954400" y="2980800"/>
            <a:ext cx="1540800" cy="9576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NN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E17E05D-DBF8-457A-95EA-2423B02D5BE6}"/>
              </a:ext>
            </a:extLst>
          </p:cNvPr>
          <p:cNvSpPr/>
          <p:nvPr/>
        </p:nvSpPr>
        <p:spPr>
          <a:xfrm>
            <a:off x="8942400" y="2950200"/>
            <a:ext cx="1540800" cy="9576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Model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89AF9B-4B38-49BC-95B1-D26DB8267582}"/>
              </a:ext>
            </a:extLst>
          </p:cNvPr>
          <p:cNvSpPr txBox="1"/>
          <p:nvPr/>
        </p:nvSpPr>
        <p:spPr>
          <a:xfrm>
            <a:off x="3562408" y="5671468"/>
            <a:ext cx="12586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Flattened</a:t>
            </a:r>
          </a:p>
          <a:p>
            <a:pPr algn="ctr"/>
            <a:r>
              <a:rPr lang="en-US" dirty="0"/>
              <a:t>NN input </a:t>
            </a:r>
          </a:p>
          <a:p>
            <a:pPr algn="ctr"/>
            <a:r>
              <a:rPr lang="en-US" dirty="0"/>
              <a:t>layer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7DA26BD-929A-4E62-8FA6-8630A9420F8B}"/>
              </a:ext>
            </a:extLst>
          </p:cNvPr>
          <p:cNvCxnSpPr/>
          <p:nvPr/>
        </p:nvCxnSpPr>
        <p:spPr>
          <a:xfrm>
            <a:off x="3002400" y="2304000"/>
            <a:ext cx="691200" cy="410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C8BF7E9-CE67-4A02-B38A-4BD147106060}"/>
              </a:ext>
            </a:extLst>
          </p:cNvPr>
          <p:cNvCxnSpPr/>
          <p:nvPr/>
        </p:nvCxnSpPr>
        <p:spPr>
          <a:xfrm flipV="1">
            <a:off x="2937600" y="4111200"/>
            <a:ext cx="756000" cy="338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5850514-5E2D-49B1-B5B9-B94857886DF0}"/>
              </a:ext>
            </a:extLst>
          </p:cNvPr>
          <p:cNvCxnSpPr>
            <a:cxnSpLocks/>
          </p:cNvCxnSpPr>
          <p:nvPr/>
        </p:nvCxnSpPr>
        <p:spPr>
          <a:xfrm flipV="1">
            <a:off x="4791600" y="3459600"/>
            <a:ext cx="856592" cy="107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C779852-51FA-44E9-BA4F-1E9A6CA23B3F}"/>
              </a:ext>
            </a:extLst>
          </p:cNvPr>
          <p:cNvCxnSpPr>
            <a:cxnSpLocks/>
          </p:cNvCxnSpPr>
          <p:nvPr/>
        </p:nvCxnSpPr>
        <p:spPr>
          <a:xfrm flipV="1">
            <a:off x="7801408" y="3423602"/>
            <a:ext cx="856592" cy="107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B8EBC15-5F45-4831-8CED-2BD4FE922FF2}"/>
              </a:ext>
            </a:extLst>
          </p:cNvPr>
          <p:cNvSpPr txBox="1"/>
          <p:nvPr/>
        </p:nvSpPr>
        <p:spPr>
          <a:xfrm>
            <a:off x="6148800" y="4687200"/>
            <a:ext cx="1039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Training</a:t>
            </a:r>
          </a:p>
        </p:txBody>
      </p:sp>
    </p:spTree>
    <p:extLst>
      <p:ext uri="{BB962C8B-B14F-4D97-AF65-F5344CB8AC3E}">
        <p14:creationId xmlns:p14="http://schemas.microsoft.com/office/powerpoint/2010/main" val="117053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 animBg="1"/>
      <p:bldP spid="8" grpId="0"/>
      <p:bldP spid="9" grpId="0" animBg="1"/>
      <p:bldP spid="10" grpId="0" animBg="1"/>
      <p:bldP spid="12" grpId="0" animBg="1"/>
      <p:bldP spid="13" grpId="0"/>
      <p:bldP spid="2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263C4-A6FF-4DDA-8AFD-731045837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39" y="339312"/>
            <a:ext cx="9404723" cy="1400530"/>
          </a:xfrm>
        </p:spPr>
        <p:txBody>
          <a:bodyPr/>
          <a:lstStyle/>
          <a:p>
            <a:r>
              <a:rPr lang="en-US" sz="3200" b="1" dirty="0"/>
              <a:t>Using a NN for the Digit Classifier:</a:t>
            </a:r>
            <a:br>
              <a:rPr lang="en-US" sz="3200" dirty="0"/>
            </a:br>
            <a:r>
              <a:rPr lang="en-US" sz="3200" dirty="0"/>
              <a:t>Step 2.  Scoring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9644A7-DB31-4F0D-97D9-2420C18D23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687" y="1621575"/>
            <a:ext cx="4710713" cy="21072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FA8A5D2-FCD2-457D-AB9E-71B4C2C9F4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29" y="2065479"/>
            <a:ext cx="1425272" cy="107422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C45C5EC-1F5A-4D75-B822-131020B691F0}"/>
              </a:ext>
            </a:extLst>
          </p:cNvPr>
          <p:cNvSpPr/>
          <p:nvPr/>
        </p:nvSpPr>
        <p:spPr>
          <a:xfrm>
            <a:off x="3304035" y="1837589"/>
            <a:ext cx="540000" cy="15480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9E6D6A-5385-4835-B823-30D9D7DAC448}"/>
              </a:ext>
            </a:extLst>
          </p:cNvPr>
          <p:cNvSpPr txBox="1"/>
          <p:nvPr/>
        </p:nvSpPr>
        <p:spPr>
          <a:xfrm>
            <a:off x="9753600" y="2042720"/>
            <a:ext cx="144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.99765</a:t>
            </a:r>
          </a:p>
          <a:p>
            <a:r>
              <a:rPr lang="en-US" dirty="0"/>
              <a:t>probability it’s a zero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91B7FEA-F4F7-4EF0-9A4B-69518A704B98}"/>
              </a:ext>
            </a:extLst>
          </p:cNvPr>
          <p:cNvCxnSpPr>
            <a:cxnSpLocks/>
          </p:cNvCxnSpPr>
          <p:nvPr/>
        </p:nvCxnSpPr>
        <p:spPr>
          <a:xfrm>
            <a:off x="3980165" y="2585218"/>
            <a:ext cx="180671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8690BEA-93E6-41DC-A8B1-A12B7570D0B2}"/>
              </a:ext>
            </a:extLst>
          </p:cNvPr>
          <p:cNvCxnSpPr>
            <a:cxnSpLocks/>
          </p:cNvCxnSpPr>
          <p:nvPr/>
        </p:nvCxnSpPr>
        <p:spPr>
          <a:xfrm flipV="1">
            <a:off x="9157251" y="2471400"/>
            <a:ext cx="361342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FE1369D4-65CB-4042-A0BC-2D23688174BD}"/>
              </a:ext>
            </a:extLst>
          </p:cNvPr>
          <p:cNvSpPr/>
          <p:nvPr/>
        </p:nvSpPr>
        <p:spPr>
          <a:xfrm>
            <a:off x="2253121" y="1828589"/>
            <a:ext cx="540000" cy="15480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E7FBE7F-45B4-4E9B-ABAC-0091A3EAB25E}"/>
              </a:ext>
            </a:extLst>
          </p:cNvPr>
          <p:cNvCxnSpPr>
            <a:cxnSpLocks/>
          </p:cNvCxnSpPr>
          <p:nvPr/>
        </p:nvCxnSpPr>
        <p:spPr>
          <a:xfrm>
            <a:off x="2987234" y="2611588"/>
            <a:ext cx="180671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8BC4260-05A5-4583-9E2C-73CCE343DD9B}"/>
              </a:ext>
            </a:extLst>
          </p:cNvPr>
          <p:cNvCxnSpPr>
            <a:cxnSpLocks/>
          </p:cNvCxnSpPr>
          <p:nvPr/>
        </p:nvCxnSpPr>
        <p:spPr>
          <a:xfrm>
            <a:off x="1995798" y="2611588"/>
            <a:ext cx="180671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AC61670-CEF3-496F-B88F-7F9CD05BB222}"/>
              </a:ext>
            </a:extLst>
          </p:cNvPr>
          <p:cNvSpPr txBox="1"/>
          <p:nvPr/>
        </p:nvSpPr>
        <p:spPr>
          <a:xfrm>
            <a:off x="674911" y="3376589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A9360F3-3A62-4E5A-8B0B-C8593981C455}"/>
              </a:ext>
            </a:extLst>
          </p:cNvPr>
          <p:cNvSpPr txBox="1"/>
          <p:nvPr/>
        </p:nvSpPr>
        <p:spPr>
          <a:xfrm>
            <a:off x="1766955" y="3519525"/>
            <a:ext cx="1636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Convolutions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6C73274-69DF-4472-B94C-6A6E1699A195}"/>
              </a:ext>
            </a:extLst>
          </p:cNvPr>
          <p:cNvSpPr txBox="1"/>
          <p:nvPr/>
        </p:nvSpPr>
        <p:spPr>
          <a:xfrm>
            <a:off x="3011346" y="3862487"/>
            <a:ext cx="129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Flattening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052EA2A-1362-463E-A352-F75E51BE1209}"/>
              </a:ext>
            </a:extLst>
          </p:cNvPr>
          <p:cNvSpPr txBox="1"/>
          <p:nvPr/>
        </p:nvSpPr>
        <p:spPr>
          <a:xfrm>
            <a:off x="6059043" y="3898577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Model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D3E0ADC-69C2-430F-A1DF-39F8051D1B1E}"/>
              </a:ext>
            </a:extLst>
          </p:cNvPr>
          <p:cNvSpPr txBox="1"/>
          <p:nvPr/>
        </p:nvSpPr>
        <p:spPr>
          <a:xfrm>
            <a:off x="9923862" y="3898577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Result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094DC5-D9E7-4AA6-B40B-C3872E0BDB09}"/>
              </a:ext>
            </a:extLst>
          </p:cNvPr>
          <p:cNvSpPr txBox="1"/>
          <p:nvPr/>
        </p:nvSpPr>
        <p:spPr>
          <a:xfrm>
            <a:off x="821751" y="5004753"/>
            <a:ext cx="95174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is called a convolutional neural network (CNN) – a set of convolving layers which develop inputs into a neural network.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The fundamental theory behind a CNN is that pixels which are close together are more likely to be related than pixels far away from each other.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is how our brain recognizes what is seen by the eyes.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C6D4D5-3B2B-4D79-9979-64C51E6FF78D}"/>
              </a:ext>
            </a:extLst>
          </p:cNvPr>
          <p:cNvSpPr/>
          <p:nvPr/>
        </p:nvSpPr>
        <p:spPr>
          <a:xfrm>
            <a:off x="9661444" y="1732736"/>
            <a:ext cx="1447200" cy="16438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76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4" grpId="0"/>
      <p:bldP spid="21" grpId="0" animBg="1"/>
      <p:bldP spid="25" grpId="0"/>
      <p:bldP spid="26" grpId="0"/>
      <p:bldP spid="27" grpId="0"/>
      <p:bldP spid="28" grpId="0"/>
      <p:bldP spid="29" grpId="0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7B41C-0031-4179-9F55-09A0F44DE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Facial Recognition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4AAC5DB-D61E-4AC4-9F6C-5A5A462AC5AF}"/>
              </a:ext>
            </a:extLst>
          </p:cNvPr>
          <p:cNvSpPr txBox="1">
            <a:spLocks/>
          </p:cNvSpPr>
          <p:nvPr/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724D2C-11A4-4E68-B23E-A023E1159D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762" y="2005389"/>
            <a:ext cx="2775501" cy="12415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87F9F7A-4AAB-4316-A503-001819C1E299}"/>
              </a:ext>
            </a:extLst>
          </p:cNvPr>
          <p:cNvSpPr/>
          <p:nvPr/>
        </p:nvSpPr>
        <p:spPr>
          <a:xfrm>
            <a:off x="3304035" y="1837589"/>
            <a:ext cx="540000" cy="15480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363141-7216-4AD7-8543-BB49F42C379D}"/>
              </a:ext>
            </a:extLst>
          </p:cNvPr>
          <p:cNvSpPr txBox="1"/>
          <p:nvPr/>
        </p:nvSpPr>
        <p:spPr>
          <a:xfrm>
            <a:off x="8203733" y="1940639"/>
            <a:ext cx="1447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Facial Feature Map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9114C4D-88AE-49CD-A085-C9D768A0C7D4}"/>
              </a:ext>
            </a:extLst>
          </p:cNvPr>
          <p:cNvCxnSpPr>
            <a:cxnSpLocks/>
          </p:cNvCxnSpPr>
          <p:nvPr/>
        </p:nvCxnSpPr>
        <p:spPr>
          <a:xfrm>
            <a:off x="3980165" y="2585218"/>
            <a:ext cx="180671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40B82CD-616A-4C9C-ABA1-C11049433D71}"/>
              </a:ext>
            </a:extLst>
          </p:cNvPr>
          <p:cNvCxnSpPr>
            <a:cxnSpLocks/>
          </p:cNvCxnSpPr>
          <p:nvPr/>
        </p:nvCxnSpPr>
        <p:spPr>
          <a:xfrm flipV="1">
            <a:off x="7488189" y="2531654"/>
            <a:ext cx="361342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A8CEB620-8A6D-4025-B313-9BDF7B4C9F16}"/>
              </a:ext>
            </a:extLst>
          </p:cNvPr>
          <p:cNvSpPr/>
          <p:nvPr/>
        </p:nvSpPr>
        <p:spPr>
          <a:xfrm>
            <a:off x="2253121" y="1828589"/>
            <a:ext cx="540000" cy="15480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BE84BAD-4FE4-43EB-A9EB-342097591F64}"/>
              </a:ext>
            </a:extLst>
          </p:cNvPr>
          <p:cNvCxnSpPr>
            <a:cxnSpLocks/>
          </p:cNvCxnSpPr>
          <p:nvPr/>
        </p:nvCxnSpPr>
        <p:spPr>
          <a:xfrm>
            <a:off x="2987234" y="2611588"/>
            <a:ext cx="180671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966816E-89B3-4848-AC53-2DA8E510FD9A}"/>
              </a:ext>
            </a:extLst>
          </p:cNvPr>
          <p:cNvCxnSpPr>
            <a:cxnSpLocks/>
          </p:cNvCxnSpPr>
          <p:nvPr/>
        </p:nvCxnSpPr>
        <p:spPr>
          <a:xfrm>
            <a:off x="1995798" y="2611588"/>
            <a:ext cx="180671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B9DC520-93A2-43C1-85E5-20604B036613}"/>
              </a:ext>
            </a:extLst>
          </p:cNvPr>
          <p:cNvSpPr txBox="1"/>
          <p:nvPr/>
        </p:nvSpPr>
        <p:spPr>
          <a:xfrm>
            <a:off x="674911" y="3376589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E30E87-A3C0-44FE-8142-34EB19F4042E}"/>
              </a:ext>
            </a:extLst>
          </p:cNvPr>
          <p:cNvSpPr txBox="1"/>
          <p:nvPr/>
        </p:nvSpPr>
        <p:spPr>
          <a:xfrm>
            <a:off x="1766955" y="3519525"/>
            <a:ext cx="1636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Convolutions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542184-5181-43F7-8A55-0614DE26D18F}"/>
              </a:ext>
            </a:extLst>
          </p:cNvPr>
          <p:cNvSpPr txBox="1"/>
          <p:nvPr/>
        </p:nvSpPr>
        <p:spPr>
          <a:xfrm>
            <a:off x="3011346" y="3862487"/>
            <a:ext cx="129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Flattening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E9A798-1B01-49E7-8F8F-D0CEC73140CF}"/>
              </a:ext>
            </a:extLst>
          </p:cNvPr>
          <p:cNvSpPr txBox="1"/>
          <p:nvPr/>
        </p:nvSpPr>
        <p:spPr>
          <a:xfrm>
            <a:off x="6059043" y="3898577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Model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6E0F6C-1452-461F-801C-4F7351B7E6CF}"/>
              </a:ext>
            </a:extLst>
          </p:cNvPr>
          <p:cNvSpPr txBox="1"/>
          <p:nvPr/>
        </p:nvSpPr>
        <p:spPr>
          <a:xfrm>
            <a:off x="8484658" y="1375321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Result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6B02827-7440-4B26-A67E-9BC51A20ADB8}"/>
              </a:ext>
            </a:extLst>
          </p:cNvPr>
          <p:cNvSpPr/>
          <p:nvPr/>
        </p:nvSpPr>
        <p:spPr>
          <a:xfrm>
            <a:off x="8176398" y="1847637"/>
            <a:ext cx="1447200" cy="16438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B042253-CC07-4F95-BF66-D963BE534A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54" y="2207475"/>
            <a:ext cx="1244618" cy="81435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F2B0B3B-FAF1-4E94-B495-AAB746238B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684" y="4828793"/>
            <a:ext cx="1114627" cy="1576489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B61B2F8-8830-4366-9F8B-B67FAC20D595}"/>
              </a:ext>
            </a:extLst>
          </p:cNvPr>
          <p:cNvCxnSpPr>
            <a:cxnSpLocks/>
            <a:endCxn id="23" idx="0"/>
          </p:cNvCxnSpPr>
          <p:nvPr/>
        </p:nvCxnSpPr>
        <p:spPr>
          <a:xfrm>
            <a:off x="8899996" y="3862487"/>
            <a:ext cx="2" cy="9663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234D303-7337-4724-A87C-DAB63E4F72BC}"/>
              </a:ext>
            </a:extLst>
          </p:cNvPr>
          <p:cNvSpPr txBox="1"/>
          <p:nvPr/>
        </p:nvSpPr>
        <p:spPr>
          <a:xfrm>
            <a:off x="9914400" y="5299200"/>
            <a:ext cx="13035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Database</a:t>
            </a:r>
          </a:p>
          <a:p>
            <a:r>
              <a:rPr lang="en-US" dirty="0"/>
              <a:t>lookup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A038763-8D93-44AF-B248-D6BFB62C2CE2}"/>
              </a:ext>
            </a:extLst>
          </p:cNvPr>
          <p:cNvCxnSpPr>
            <a:cxnSpLocks/>
          </p:cNvCxnSpPr>
          <p:nvPr/>
        </p:nvCxnSpPr>
        <p:spPr>
          <a:xfrm flipH="1" flipV="1">
            <a:off x="7212263" y="5617037"/>
            <a:ext cx="255857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5472EB2C-A868-4FC7-B968-5C9F5A8BB77C}"/>
              </a:ext>
            </a:extLst>
          </p:cNvPr>
          <p:cNvSpPr txBox="1"/>
          <p:nvPr/>
        </p:nvSpPr>
        <p:spPr>
          <a:xfrm>
            <a:off x="2853946" y="5051866"/>
            <a:ext cx="37946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Queen Elizabeth II</a:t>
            </a:r>
          </a:p>
          <a:p>
            <a:r>
              <a:rPr lang="en-US" dirty="0"/>
              <a:t>Buckingham Palace,</a:t>
            </a:r>
          </a:p>
          <a:p>
            <a:r>
              <a:rPr lang="en-US" dirty="0"/>
              <a:t>Westminster, London, SW1A 1AA</a:t>
            </a:r>
          </a:p>
          <a:p>
            <a:r>
              <a:rPr lang="en-US" dirty="0"/>
              <a:t>b. 1926, Mayfair, London</a:t>
            </a:r>
          </a:p>
        </p:txBody>
      </p:sp>
    </p:spTree>
    <p:extLst>
      <p:ext uri="{BB962C8B-B14F-4D97-AF65-F5344CB8AC3E}">
        <p14:creationId xmlns:p14="http://schemas.microsoft.com/office/powerpoint/2010/main" val="390745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 animBg="1"/>
      <p:bldP spid="13" grpId="0"/>
      <p:bldP spid="14" grpId="0"/>
      <p:bldP spid="15" grpId="0"/>
      <p:bldP spid="16" grpId="0"/>
      <p:bldP spid="17" grpId="0"/>
      <p:bldP spid="19" grpId="0" animBg="1"/>
      <p:bldP spid="27" grpId="0"/>
      <p:bldP spid="3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E7BB9-E32B-4086-A34A-5A1166A1A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Facial Feature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75CD2-35CF-4E8D-AF73-F6646AD0C04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695450"/>
            <a:ext cx="8945563" cy="4194175"/>
          </a:xfrm>
        </p:spPr>
        <p:txBody>
          <a:bodyPr/>
          <a:lstStyle/>
          <a:p>
            <a:endParaRPr lang="en-US" sz="2400" b="1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982B0F-FCBC-4F18-A4F2-B1B98626F709}"/>
              </a:ext>
            </a:extLst>
          </p:cNvPr>
          <p:cNvSpPr/>
          <p:nvPr/>
        </p:nvSpPr>
        <p:spPr>
          <a:xfrm>
            <a:off x="646111" y="2135192"/>
            <a:ext cx="10317480" cy="2753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b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faceId</a:t>
            </a:r>
            <a:r>
              <a:rPr lang="en-US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": "5af35e84-ec20-4897-9795-8b3d4512a1f9",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"</a:t>
            </a:r>
            <a:r>
              <a:rPr lang="en-US" b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faceRectangle</a:t>
            </a:r>
            <a:r>
              <a:rPr lang="en-US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": {"width": 60, "height": 60, "left": 276, "top": 43},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"</a:t>
            </a:r>
            <a:r>
              <a:rPr lang="en-US" b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faceLandmarks</a:t>
            </a:r>
            <a:r>
              <a:rPr lang="en-US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": 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{"</a:t>
            </a:r>
            <a:r>
              <a:rPr lang="en-US" b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pupilLeft</a:t>
            </a:r>
            <a:r>
              <a:rPr lang="en-US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": {"x": "295.1","y": "56.8"},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"</a:t>
            </a:r>
            <a:r>
              <a:rPr lang="en-US" b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pupilRight</a:t>
            </a:r>
            <a:r>
              <a:rPr lang="en-US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": {"x": "317.9","y": "59.6"},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"</a:t>
            </a:r>
            <a:r>
              <a:rPr lang="en-US" b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noseTip</a:t>
            </a:r>
            <a:r>
              <a:rPr lang="en-US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": {"x": "311.6","y": "74.7"},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"</a:t>
            </a:r>
            <a:r>
              <a:rPr lang="en-US" b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mouthLeft</a:t>
            </a:r>
            <a:r>
              <a:rPr lang="en-US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": {"x": "291.0","y": "86.3"},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"</a:t>
            </a:r>
            <a:r>
              <a:rPr lang="en-US" b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mouthRight</a:t>
            </a:r>
            <a:r>
              <a:rPr lang="en-US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": {"x": "311.6","y": "88.6"},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"</a:t>
            </a:r>
            <a:r>
              <a:rPr lang="en-US" b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eyebrowLeftOuter</a:t>
            </a:r>
            <a:r>
              <a:rPr lang="en-US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": {"x": "281.6","y": "50.1"}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289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E784F-777B-4F8C-8672-C4D493902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does commercial-grade FR work?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41382A-6CE4-439B-A63D-09A08A85624C}"/>
              </a:ext>
            </a:extLst>
          </p:cNvPr>
          <p:cNvSpPr txBox="1"/>
          <p:nvPr/>
        </p:nvSpPr>
        <p:spPr>
          <a:xfrm>
            <a:off x="1641600" y="2476800"/>
            <a:ext cx="5263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Take stills from video camera feed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Find faces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Develop features for each face: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	gender, age, ethnicity, measurements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Search facial image database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actual algorithms used by commercial companies’ services are proprietary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Companies do not supply the facial image database – the user does</a:t>
            </a:r>
          </a:p>
        </p:txBody>
      </p:sp>
    </p:spTree>
    <p:extLst>
      <p:ext uri="{BB962C8B-B14F-4D97-AF65-F5344CB8AC3E}">
        <p14:creationId xmlns:p14="http://schemas.microsoft.com/office/powerpoint/2010/main" val="86003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C9D81-9BE3-4FF2-B74A-8FBA0C98B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Accuracy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3C78ED-F50C-4024-B55D-5C9E1E75B4EE}"/>
              </a:ext>
            </a:extLst>
          </p:cNvPr>
          <p:cNvSpPr txBox="1"/>
          <p:nvPr/>
        </p:nvSpPr>
        <p:spPr>
          <a:xfrm>
            <a:off x="646111" y="1239383"/>
            <a:ext cx="101664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Generally measured in 9’s – 99%, 99.9%, 99.99%,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There is an industry accuracy benchmark:  The NIST FRVT (National Institute of Standards and technology Facial Recognition Vendor Test).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False Positive – mistakenly identifies a face as belonging to a person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False Negative – fails to recognize a face when it exists in the database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99.99% accuracy means that 9,999 out of 10,000 faces are recognized without error – therefore,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1 out of 10,000 is not and may be returned as a false positive or false negative.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Commercial facial recognition services such as Amazon </a:t>
            </a:r>
            <a:r>
              <a:rPr lang="en-US" sz="1400" dirty="0" err="1"/>
              <a:t>Rekognition</a:t>
            </a:r>
            <a:r>
              <a:rPr lang="en-US" sz="1400" dirty="0"/>
              <a:t> and Microsoft CNTK are careful not to advertise any particular application for their technologies, nor guarantee any accuracies.  It is generally thought that the accuracy is as high as 99.97% for these systems, given ideal conditions.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In 2019, SFO had an average of 157,735 passengers per day.  99.97% accuracy means that there could be as many as 47 incorrectly identified passengers per day.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When field-quality photos are used, such as those obtained from cameras scanning wide areas at airports, the error rate rose to as high as 9.3%.  Subjects may not be looking directly into the camera, and may be partially obscured by shadows or other objects.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Error rates increased as much as 10x when mugshots 10 years old were used.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12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72597-DF47-444D-8146-EAC9E7499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Facial Image Databases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4260EF-9AB9-4A73-B82A-2B0615781315}"/>
              </a:ext>
            </a:extLst>
          </p:cNvPr>
          <p:cNvSpPr txBox="1"/>
          <p:nvPr/>
        </p:nvSpPr>
        <p:spPr>
          <a:xfrm>
            <a:off x="1066800" y="2514600"/>
            <a:ext cx="747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F5B95B-AB10-42A3-B313-F016E87FB97C}"/>
              </a:ext>
            </a:extLst>
          </p:cNvPr>
          <p:cNvSpPr txBox="1"/>
          <p:nvPr/>
        </p:nvSpPr>
        <p:spPr>
          <a:xfrm>
            <a:off x="646111" y="1371600"/>
            <a:ext cx="6135689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Most images available on the web have not been privacy-protected.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Some image databases are restricted; states’ DL photos, for example.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ICE, DOJ, and FBI are already using states’ drivers licenses photos and mugshots.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Inter-agency agreements allow law enforcement to share data.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Only some data – PII and HIPAA – are federally protected.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Some states have a Consumer Privacy Act (modeled after the CCPA) which allows you to opt out of data collection.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Of course, people voluntarily submit data when the post to social media platforms.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San Francisco has banned the use of facial recognition by its agencies.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F26A9D-580C-4401-AB23-C7E178EACF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000" y="2424600"/>
            <a:ext cx="51054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11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6768D-59D4-44F7-9EEF-0045DA455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Facial Image Databases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5C4E9C0-4297-4B4E-8031-EBC766DED077}"/>
              </a:ext>
            </a:extLst>
          </p:cNvPr>
          <p:cNvSpPr txBox="1">
            <a:spLocks/>
          </p:cNvSpPr>
          <p:nvPr/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9C514F-81C1-4905-8BAF-F98F5573DE51}"/>
              </a:ext>
            </a:extLst>
          </p:cNvPr>
          <p:cNvSpPr txBox="1"/>
          <p:nvPr/>
        </p:nvSpPr>
        <p:spPr>
          <a:xfrm>
            <a:off x="749911" y="1600200"/>
            <a:ext cx="93726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Amazon, Microsoft, and Google do not maintain facial image databases.  They require you to maintain your own.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Clearview AI is an example of a company that markets both a facial recognition service and an underlying database of faces and identifying information.  Its database is advertised to contain 3BN faces.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1014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A92F1-E07B-4E12-B899-A0C206EE3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6400"/>
            <a:ext cx="9404723" cy="1400530"/>
          </a:xfrm>
        </p:spPr>
        <p:txBody>
          <a:bodyPr/>
          <a:lstStyle/>
          <a:p>
            <a:r>
              <a:rPr lang="en-US" b="1" dirty="0"/>
              <a:t>Thank You!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E0DDF2-6B21-4BB6-98D2-F6688AE8FAA6}"/>
              </a:ext>
            </a:extLst>
          </p:cNvPr>
          <p:cNvSpPr txBox="1"/>
          <p:nvPr/>
        </p:nvSpPr>
        <p:spPr>
          <a:xfrm>
            <a:off x="778200" y="685800"/>
            <a:ext cx="98298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Recap:</a:t>
            </a:r>
          </a:p>
          <a:p>
            <a:endParaRPr lang="en-US" sz="4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Predictive models are statistical processes which “learn” how to predict results from training data.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Images are stored as collections of pixels, which may be scanned and analyzed by repetitive simple processes.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convolutional neural network is a combination of image processing and a trained  neural network model.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CNNs for facial recognition may have high accuracy, but accuracy decreases when ideal conditions are not met.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Services offered by vendors like Amazon and Microsoft include the recognition algorithms, but not the underlying database.  That must be supplied by the user.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1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3DBB-6686-4370-AC2E-D81DB99B6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Predictive Modeling</a:t>
            </a:r>
            <a:r>
              <a:rPr lang="en-US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67C17-BE9D-46BD-9A91-A85407D85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 predictive model describes a set of data in such a way that it can predict the values of one or more parameters.</a:t>
            </a:r>
          </a:p>
          <a:p>
            <a:r>
              <a:rPr lang="en-US" b="1" dirty="0"/>
              <a:t>All modeling is based on statistical analysis.  There is no “magic” involved.  Modeling simply uses the patterns that exist in data to develop probabilities of events.</a:t>
            </a:r>
          </a:p>
          <a:p>
            <a:r>
              <a:rPr lang="en-US" b="1" dirty="0"/>
              <a:t>It would be extraordinarily time-consuming (“analytically intractable”) for a human to develop an accurate predictive model.</a:t>
            </a:r>
          </a:p>
          <a:p>
            <a:r>
              <a:rPr lang="en-US" b="1" dirty="0"/>
              <a:t>Numerous modeling software packages exist at reasonable cost from vendors like Google, SAS, Amazon, and Microsoft.</a:t>
            </a:r>
          </a:p>
        </p:txBody>
      </p:sp>
    </p:spTree>
    <p:extLst>
      <p:ext uri="{BB962C8B-B14F-4D97-AF65-F5344CB8AC3E}">
        <p14:creationId xmlns:p14="http://schemas.microsoft.com/office/powerpoint/2010/main" val="415379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54DAF-0B30-4764-887C-B20C2A74C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 Example of a Predictive Model</a:t>
            </a:r>
            <a:r>
              <a:rPr lang="en-US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3896A-DACB-4B89-88AD-9F505E8E5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952" y="1229958"/>
            <a:ext cx="8946541" cy="4195481"/>
          </a:xfrm>
        </p:spPr>
        <p:txBody>
          <a:bodyPr>
            <a:noAutofit/>
          </a:bodyPr>
          <a:lstStyle/>
          <a:p>
            <a:r>
              <a:rPr lang="en-US" sz="2400" b="1" dirty="0"/>
              <a:t>Large trucking company has 2,000 trucks and 1,600 drivers.</a:t>
            </a:r>
          </a:p>
          <a:p>
            <a:r>
              <a:rPr lang="en-US" sz="2400" b="1" dirty="0"/>
              <a:t>The driver churn rate is 70% - 7 out of 10 drivers leave the company each year.</a:t>
            </a:r>
          </a:p>
          <a:p>
            <a:r>
              <a:rPr lang="en-US" sz="2400" b="1" dirty="0"/>
              <a:t>Training a new driver takes 3 months and costs the company $14,000.</a:t>
            </a:r>
          </a:p>
          <a:p>
            <a:r>
              <a:rPr lang="en-US" sz="2400" b="1" dirty="0"/>
              <a:t>This represents a $15.7M annual expense for the company.</a:t>
            </a:r>
          </a:p>
          <a:p>
            <a:r>
              <a:rPr lang="en-US" sz="2400" b="1" dirty="0"/>
              <a:t>Can we use a predictive model to predict which drivers are most likely to churn, so that the company can take proactive steps to prevent?</a:t>
            </a:r>
          </a:p>
          <a:p>
            <a:r>
              <a:rPr lang="en-US" sz="2400" b="1" dirty="0"/>
              <a:t>If we can reduce the churn rate by 10%, that represents a $1.5M annual savings for the company.</a:t>
            </a:r>
          </a:p>
        </p:txBody>
      </p:sp>
    </p:spTree>
    <p:extLst>
      <p:ext uri="{BB962C8B-B14F-4D97-AF65-F5344CB8AC3E}">
        <p14:creationId xmlns:p14="http://schemas.microsoft.com/office/powerpoint/2010/main" val="182533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FF0B-8F66-430C-97AE-15253803B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Data for the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34621-B989-4C65-A71D-B6895400C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00200"/>
            <a:ext cx="8946541" cy="4195481"/>
          </a:xfrm>
        </p:spPr>
        <p:txBody>
          <a:bodyPr>
            <a:normAutofit/>
          </a:bodyPr>
          <a:lstStyle/>
          <a:p>
            <a:r>
              <a:rPr lang="en-US" b="1" dirty="0"/>
              <a:t>Employee age</a:t>
            </a:r>
          </a:p>
          <a:p>
            <a:r>
              <a:rPr lang="en-US" b="1" dirty="0"/>
              <a:t>Employee gender</a:t>
            </a:r>
          </a:p>
          <a:p>
            <a:r>
              <a:rPr lang="en-US" b="1" dirty="0"/>
              <a:t>Employee home location</a:t>
            </a:r>
          </a:p>
          <a:p>
            <a:r>
              <a:rPr lang="en-US" b="1" dirty="0"/>
              <a:t>Years driving</a:t>
            </a:r>
          </a:p>
          <a:p>
            <a:r>
              <a:rPr lang="en-US" b="1" dirty="0"/>
              <a:t>Years with company</a:t>
            </a:r>
          </a:p>
          <a:p>
            <a:r>
              <a:rPr lang="en-US" b="1" dirty="0"/>
              <a:t>Number of traffic tickets</a:t>
            </a:r>
          </a:p>
          <a:p>
            <a:r>
              <a:rPr lang="en-US" b="1" dirty="0"/>
              <a:t>Family size</a:t>
            </a:r>
          </a:p>
          <a:p>
            <a:r>
              <a:rPr lang="en-US" b="1" dirty="0"/>
              <a:t>Favorite brand of blue jeans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4357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185D97-340D-4630-9A2B-8CC82A562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Sample 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BE9C53-36D7-4353-AB19-7B4E20F97DA7}"/>
              </a:ext>
            </a:extLst>
          </p:cNvPr>
          <p:cNvSpPr/>
          <p:nvPr/>
        </p:nvSpPr>
        <p:spPr>
          <a:xfrm>
            <a:off x="1524000" y="1828800"/>
            <a:ext cx="8001000" cy="365759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AD071D6-63BB-4235-97BB-43E30D568339}"/>
              </a:ext>
            </a:extLst>
          </p:cNvPr>
          <p:cNvCxnSpPr/>
          <p:nvPr/>
        </p:nvCxnSpPr>
        <p:spPr>
          <a:xfrm>
            <a:off x="1524000" y="2286001"/>
            <a:ext cx="8001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71D03CA-EB24-44FA-9AE4-8DA91463974A}"/>
              </a:ext>
            </a:extLst>
          </p:cNvPr>
          <p:cNvCxnSpPr/>
          <p:nvPr/>
        </p:nvCxnSpPr>
        <p:spPr>
          <a:xfrm>
            <a:off x="1524000" y="2743201"/>
            <a:ext cx="8001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7D2F4F-C7AD-4A94-992E-98D984B15456}"/>
              </a:ext>
            </a:extLst>
          </p:cNvPr>
          <p:cNvCxnSpPr/>
          <p:nvPr/>
        </p:nvCxnSpPr>
        <p:spPr>
          <a:xfrm>
            <a:off x="1524000" y="3200401"/>
            <a:ext cx="8001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BABA133-8761-4B72-A3EF-55D47441B8E8}"/>
              </a:ext>
            </a:extLst>
          </p:cNvPr>
          <p:cNvCxnSpPr/>
          <p:nvPr/>
        </p:nvCxnSpPr>
        <p:spPr>
          <a:xfrm>
            <a:off x="1524000" y="4114801"/>
            <a:ext cx="8001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F02378C-F7B4-4355-8203-60B5D10112E2}"/>
              </a:ext>
            </a:extLst>
          </p:cNvPr>
          <p:cNvCxnSpPr>
            <a:cxnSpLocks/>
          </p:cNvCxnSpPr>
          <p:nvPr/>
        </p:nvCxnSpPr>
        <p:spPr>
          <a:xfrm>
            <a:off x="1524000" y="3657601"/>
            <a:ext cx="8001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FC7FA04-A614-48A8-9810-CF86E9035F5F}"/>
              </a:ext>
            </a:extLst>
          </p:cNvPr>
          <p:cNvCxnSpPr/>
          <p:nvPr/>
        </p:nvCxnSpPr>
        <p:spPr>
          <a:xfrm>
            <a:off x="1524000" y="4572001"/>
            <a:ext cx="8001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6F91D66-D11E-4A90-84B9-2DDA017010FE}"/>
              </a:ext>
            </a:extLst>
          </p:cNvPr>
          <p:cNvCxnSpPr/>
          <p:nvPr/>
        </p:nvCxnSpPr>
        <p:spPr>
          <a:xfrm>
            <a:off x="1524000" y="5029201"/>
            <a:ext cx="8001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15C171E-2641-4E95-A979-5B654FF2135A}"/>
              </a:ext>
            </a:extLst>
          </p:cNvPr>
          <p:cNvCxnSpPr>
            <a:cxnSpLocks/>
          </p:cNvCxnSpPr>
          <p:nvPr/>
        </p:nvCxnSpPr>
        <p:spPr>
          <a:xfrm flipV="1">
            <a:off x="2667000" y="1828795"/>
            <a:ext cx="0" cy="365760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F2BC88B-F9B2-4A03-819B-AAF05C436625}"/>
              </a:ext>
            </a:extLst>
          </p:cNvPr>
          <p:cNvCxnSpPr>
            <a:cxnSpLocks/>
          </p:cNvCxnSpPr>
          <p:nvPr/>
        </p:nvCxnSpPr>
        <p:spPr>
          <a:xfrm flipV="1">
            <a:off x="3352800" y="1828800"/>
            <a:ext cx="0" cy="365760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00DD828-21D1-4D77-9A58-DE539B950D87}"/>
              </a:ext>
            </a:extLst>
          </p:cNvPr>
          <p:cNvCxnSpPr>
            <a:cxnSpLocks/>
          </p:cNvCxnSpPr>
          <p:nvPr/>
        </p:nvCxnSpPr>
        <p:spPr>
          <a:xfrm flipV="1">
            <a:off x="6781800" y="1828796"/>
            <a:ext cx="0" cy="365760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A6A2BFA-AE73-46C9-93B1-61DF3672C6FA}"/>
              </a:ext>
            </a:extLst>
          </p:cNvPr>
          <p:cNvCxnSpPr>
            <a:cxnSpLocks/>
          </p:cNvCxnSpPr>
          <p:nvPr/>
        </p:nvCxnSpPr>
        <p:spPr>
          <a:xfrm flipV="1">
            <a:off x="7696200" y="1828800"/>
            <a:ext cx="0" cy="365760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6649E8E-0DD6-4341-AF76-BD87C531FD85}"/>
              </a:ext>
            </a:extLst>
          </p:cNvPr>
          <p:cNvCxnSpPr>
            <a:cxnSpLocks/>
          </p:cNvCxnSpPr>
          <p:nvPr/>
        </p:nvCxnSpPr>
        <p:spPr>
          <a:xfrm flipV="1">
            <a:off x="8610600" y="1828800"/>
            <a:ext cx="0" cy="365760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5293FA5-C596-4F97-B226-D3EF67432A31}"/>
              </a:ext>
            </a:extLst>
          </p:cNvPr>
          <p:cNvCxnSpPr>
            <a:cxnSpLocks/>
          </p:cNvCxnSpPr>
          <p:nvPr/>
        </p:nvCxnSpPr>
        <p:spPr>
          <a:xfrm flipV="1">
            <a:off x="4724400" y="1828796"/>
            <a:ext cx="0" cy="365760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FB66EE3-4A1C-4465-9840-1FD34CA6E97E}"/>
              </a:ext>
            </a:extLst>
          </p:cNvPr>
          <p:cNvCxnSpPr>
            <a:cxnSpLocks/>
          </p:cNvCxnSpPr>
          <p:nvPr/>
        </p:nvCxnSpPr>
        <p:spPr>
          <a:xfrm flipV="1">
            <a:off x="4038600" y="1828800"/>
            <a:ext cx="0" cy="365760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D6B18F8-D187-474D-8FEF-93B981525E00}"/>
              </a:ext>
            </a:extLst>
          </p:cNvPr>
          <p:cNvCxnSpPr>
            <a:cxnSpLocks/>
          </p:cNvCxnSpPr>
          <p:nvPr/>
        </p:nvCxnSpPr>
        <p:spPr>
          <a:xfrm flipV="1">
            <a:off x="5638800" y="1828796"/>
            <a:ext cx="0" cy="365760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135E58A-1A6A-4E35-9465-A17645B95F13}"/>
              </a:ext>
            </a:extLst>
          </p:cNvPr>
          <p:cNvSpPr txBox="1"/>
          <p:nvPr/>
        </p:nvSpPr>
        <p:spPr>
          <a:xfrm>
            <a:off x="1524000" y="1914437"/>
            <a:ext cx="845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Name                     Gender      Home zip   Years exp   Years </a:t>
            </a:r>
            <a:r>
              <a:rPr lang="en-US" sz="1000" b="1" dirty="0" err="1">
                <a:solidFill>
                  <a:schemeClr val="bg1"/>
                </a:solidFill>
              </a:rPr>
              <a:t>empl</a:t>
            </a:r>
            <a:r>
              <a:rPr lang="en-US" sz="1000" b="1" dirty="0">
                <a:solidFill>
                  <a:schemeClr val="bg1"/>
                </a:solidFill>
              </a:rPr>
              <a:t>           Tickets                    Fam size         Blue Jeans       Did they </a:t>
            </a:r>
          </a:p>
          <a:p>
            <a:r>
              <a:rPr lang="en-US" sz="1000" b="1" dirty="0">
                <a:solidFill>
                  <a:schemeClr val="bg1"/>
                </a:solidFill>
              </a:rPr>
              <a:t>															         churn?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4DFA5AF-0A67-4AEB-AFBF-7CB58ADDB579}"/>
              </a:ext>
            </a:extLst>
          </p:cNvPr>
          <p:cNvSpPr txBox="1"/>
          <p:nvPr/>
        </p:nvSpPr>
        <p:spPr>
          <a:xfrm>
            <a:off x="1512600" y="2349789"/>
            <a:ext cx="800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Joe                    M       95083         4              2                0                   2                Levi’s          No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0FB5CEE-5F83-4694-BE71-B8596D46DEEF}"/>
              </a:ext>
            </a:extLst>
          </p:cNvPr>
          <p:cNvSpPr txBox="1"/>
          <p:nvPr/>
        </p:nvSpPr>
        <p:spPr>
          <a:xfrm>
            <a:off x="1524000" y="2826783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Sam                   M       15097        2              1                3                   4                </a:t>
            </a:r>
            <a:r>
              <a:rPr lang="en-US" sz="1400" dirty="0" err="1">
                <a:solidFill>
                  <a:schemeClr val="bg1"/>
                </a:solidFill>
              </a:rPr>
              <a:t>Wrang</a:t>
            </a:r>
            <a:r>
              <a:rPr lang="en-US" sz="1400" dirty="0">
                <a:solidFill>
                  <a:schemeClr val="bg1"/>
                </a:solidFill>
              </a:rPr>
              <a:t>        Yes</a:t>
            </a:r>
          </a:p>
          <a:p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6E55B3-DD8A-4DA1-9C19-75C382C7B867}"/>
              </a:ext>
            </a:extLst>
          </p:cNvPr>
          <p:cNvSpPr txBox="1"/>
          <p:nvPr/>
        </p:nvSpPr>
        <p:spPr>
          <a:xfrm>
            <a:off x="1512600" y="3251973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Mary                  F        32807         3              3                1                   2                Levi’s           No</a:t>
            </a:r>
          </a:p>
          <a:p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F80DB42-C7D0-431D-898D-820635B8BBE5}"/>
              </a:ext>
            </a:extLst>
          </p:cNvPr>
          <p:cNvSpPr txBox="1"/>
          <p:nvPr/>
        </p:nvSpPr>
        <p:spPr>
          <a:xfrm>
            <a:off x="1524000" y="3702228"/>
            <a:ext cx="800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Kim                    F         10056       13              2                2                   0               Wrang       Yes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8AA1697-1C27-4052-A4D8-147C145BCA88}"/>
              </a:ext>
            </a:extLst>
          </p:cNvPr>
          <p:cNvSpPr txBox="1"/>
          <p:nvPr/>
        </p:nvSpPr>
        <p:spPr>
          <a:xfrm>
            <a:off x="1524000" y="4174816"/>
            <a:ext cx="8000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Teddy                M       75234         8              5                3                   8               </a:t>
            </a:r>
            <a:r>
              <a:rPr lang="en-US" sz="1400" dirty="0" err="1">
                <a:solidFill>
                  <a:schemeClr val="bg1"/>
                </a:solidFill>
              </a:rPr>
              <a:t>OldN</a:t>
            </a:r>
            <a:r>
              <a:rPr lang="en-US" sz="1400" dirty="0">
                <a:solidFill>
                  <a:schemeClr val="bg1"/>
                </a:solidFill>
              </a:rPr>
              <a:t>          Yes</a:t>
            </a:r>
          </a:p>
          <a:p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44674BF-78E2-4696-94D1-B049079A2BB2}"/>
              </a:ext>
            </a:extLst>
          </p:cNvPr>
          <p:cNvSpPr txBox="1"/>
          <p:nvPr/>
        </p:nvSpPr>
        <p:spPr>
          <a:xfrm>
            <a:off x="1535415" y="4623506"/>
            <a:ext cx="8000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Sally                   F        90432         1              0                7                   2                Gap            No</a:t>
            </a:r>
          </a:p>
          <a:p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5E7CFFB-FD3B-4BA8-B1F1-9B4D259B9F0D}"/>
              </a:ext>
            </a:extLst>
          </p:cNvPr>
          <p:cNvSpPr txBox="1"/>
          <p:nvPr/>
        </p:nvSpPr>
        <p:spPr>
          <a:xfrm>
            <a:off x="1547415" y="5080706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Davey               M       60604         4              2                3                   4                Levi’s          Yes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31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610C1-E4B7-48DF-AA29-2E37407C2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Logistic Regression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7F19D-073C-4148-AB8A-5B24B7E09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6632" y="1651999"/>
            <a:ext cx="8946541" cy="4195481"/>
          </a:xfrm>
        </p:spPr>
        <p:txBody>
          <a:bodyPr/>
          <a:lstStyle/>
          <a:p>
            <a:r>
              <a:rPr lang="en-US" b="1" dirty="0"/>
              <a:t>This is only ONE method out of MANY that techniques for modeling.</a:t>
            </a:r>
          </a:p>
          <a:p>
            <a:r>
              <a:rPr lang="en-US" b="1" dirty="0"/>
              <a:t>LR returns the probability of an event happening – a number between 0 (low probability) and 1 (high probability)</a:t>
            </a:r>
          </a:p>
          <a:p>
            <a:r>
              <a:rPr lang="en-US" b="1" dirty="0"/>
              <a:t>Expressed as a probability curve, which is closely related to the bell curve</a:t>
            </a:r>
          </a:p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94B4A46-3FB1-4EFB-B21A-72B0E97CF859}"/>
              </a:ext>
            </a:extLst>
          </p:cNvPr>
          <p:cNvSpPr txBox="1"/>
          <p:nvPr/>
        </p:nvSpPr>
        <p:spPr>
          <a:xfrm>
            <a:off x="1779038" y="4337611"/>
            <a:ext cx="2046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Probability of an </a:t>
            </a:r>
          </a:p>
          <a:p>
            <a:pPr algn="ctr"/>
            <a:r>
              <a:rPr lang="en-US" dirty="0"/>
              <a:t>employee </a:t>
            </a:r>
          </a:p>
          <a:p>
            <a:pPr algn="ctr"/>
            <a:r>
              <a:rPr lang="en-US" dirty="0"/>
              <a:t>churning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EA88119-6950-46EE-A9DE-4C51CFF43A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694" y="3481014"/>
            <a:ext cx="3014998" cy="2636524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49B1B06-D623-48A6-94D9-4D38D92FC63C}"/>
              </a:ext>
            </a:extLst>
          </p:cNvPr>
          <p:cNvSpPr txBox="1"/>
          <p:nvPr/>
        </p:nvSpPr>
        <p:spPr>
          <a:xfrm>
            <a:off x="4691525" y="6216812"/>
            <a:ext cx="1962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Employee data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05C14E1-F034-4136-9113-8E07437E8143}"/>
              </a:ext>
            </a:extLst>
          </p:cNvPr>
          <p:cNvSpPr txBox="1"/>
          <p:nvPr/>
        </p:nvSpPr>
        <p:spPr>
          <a:xfrm>
            <a:off x="3668787" y="584748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16E79EB-D437-4084-80CA-5C7E7685BB75}"/>
              </a:ext>
            </a:extLst>
          </p:cNvPr>
          <p:cNvSpPr txBox="1"/>
          <p:nvPr/>
        </p:nvSpPr>
        <p:spPr>
          <a:xfrm>
            <a:off x="3668787" y="348101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0663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B3B34CC6-03C3-44E5-9ECD-66D1E9122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Building and Using the Model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2388AE1-FB19-4C02-851E-537B1A60D5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97979"/>
              </p:ext>
            </p:extLst>
          </p:nvPr>
        </p:nvGraphicFramePr>
        <p:xfrm>
          <a:off x="862284" y="2381878"/>
          <a:ext cx="3526836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806">
                  <a:extLst>
                    <a:ext uri="{9D8B030D-6E8A-4147-A177-3AD203B41FA5}">
                      <a16:colId xmlns:a16="http://schemas.microsoft.com/office/drawing/2014/main" val="1755307874"/>
                    </a:ext>
                  </a:extLst>
                </a:gridCol>
                <a:gridCol w="587806">
                  <a:extLst>
                    <a:ext uri="{9D8B030D-6E8A-4147-A177-3AD203B41FA5}">
                      <a16:colId xmlns:a16="http://schemas.microsoft.com/office/drawing/2014/main" val="3860068708"/>
                    </a:ext>
                  </a:extLst>
                </a:gridCol>
                <a:gridCol w="587806">
                  <a:extLst>
                    <a:ext uri="{9D8B030D-6E8A-4147-A177-3AD203B41FA5}">
                      <a16:colId xmlns:a16="http://schemas.microsoft.com/office/drawing/2014/main" val="86149286"/>
                    </a:ext>
                  </a:extLst>
                </a:gridCol>
                <a:gridCol w="587806">
                  <a:extLst>
                    <a:ext uri="{9D8B030D-6E8A-4147-A177-3AD203B41FA5}">
                      <a16:colId xmlns:a16="http://schemas.microsoft.com/office/drawing/2014/main" val="48251862"/>
                    </a:ext>
                  </a:extLst>
                </a:gridCol>
                <a:gridCol w="330881">
                  <a:extLst>
                    <a:ext uri="{9D8B030D-6E8A-4147-A177-3AD203B41FA5}">
                      <a16:colId xmlns:a16="http://schemas.microsoft.com/office/drawing/2014/main" val="417601422"/>
                    </a:ext>
                  </a:extLst>
                </a:gridCol>
                <a:gridCol w="844731">
                  <a:extLst>
                    <a:ext uri="{9D8B030D-6E8A-4147-A177-3AD203B41FA5}">
                      <a16:colId xmlns:a16="http://schemas.microsoft.com/office/drawing/2014/main" val="2808709152"/>
                    </a:ext>
                  </a:extLst>
                </a:gridCol>
              </a:tblGrid>
              <a:tr h="217598">
                <a:tc>
                  <a:txBody>
                    <a:bodyPr/>
                    <a:lstStyle/>
                    <a:p>
                      <a:r>
                        <a:rPr lang="en-US" sz="1000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Gender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Home zip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Tickets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Churn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8933497"/>
                  </a:ext>
                </a:extLst>
              </a:tr>
              <a:tr h="21759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95053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0460568"/>
                  </a:ext>
                </a:extLst>
              </a:tr>
              <a:tr h="21759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60603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772557"/>
                  </a:ext>
                </a:extLst>
              </a:tr>
              <a:tr h="21759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32788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313129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6D4EDEA-37F3-4830-869D-A08F54004B01}"/>
              </a:ext>
            </a:extLst>
          </p:cNvPr>
          <p:cNvSpPr txBox="1"/>
          <p:nvPr/>
        </p:nvSpPr>
        <p:spPr>
          <a:xfrm>
            <a:off x="5831976" y="4866577"/>
            <a:ext cx="143454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Model</a:t>
            </a:r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Down Arrow 21">
            <a:extLst>
              <a:ext uri="{FF2B5EF4-FFF2-40B4-BE49-F238E27FC236}">
                <a16:creationId xmlns:a16="http://schemas.microsoft.com/office/drawing/2014/main" id="{91B8D288-7A25-49BC-BE28-CC415FC786F8}"/>
              </a:ext>
            </a:extLst>
          </p:cNvPr>
          <p:cNvSpPr/>
          <p:nvPr/>
        </p:nvSpPr>
        <p:spPr bwMode="auto">
          <a:xfrm rot="16200000">
            <a:off x="4619489" y="4812004"/>
            <a:ext cx="486311" cy="836810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01" tIns="45701" rIns="45701" bIns="457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650" fontAlgn="base">
              <a:spcBef>
                <a:spcPct val="0"/>
              </a:spcBef>
              <a:spcAft>
                <a:spcPct val="0"/>
              </a:spcAft>
            </a:pPr>
            <a:endParaRPr lang="en-US" sz="2199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Down Arrow 21">
            <a:extLst>
              <a:ext uri="{FF2B5EF4-FFF2-40B4-BE49-F238E27FC236}">
                <a16:creationId xmlns:a16="http://schemas.microsoft.com/office/drawing/2014/main" id="{0115EF71-E800-47D7-AC85-05ACB79DFA63}"/>
              </a:ext>
            </a:extLst>
          </p:cNvPr>
          <p:cNvSpPr/>
          <p:nvPr/>
        </p:nvSpPr>
        <p:spPr bwMode="auto">
          <a:xfrm>
            <a:off x="2281961" y="3744413"/>
            <a:ext cx="486311" cy="872512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01" tIns="45701" rIns="45701" bIns="457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650" fontAlgn="base">
              <a:spcBef>
                <a:spcPct val="0"/>
              </a:spcBef>
              <a:spcAft>
                <a:spcPct val="0"/>
              </a:spcAft>
            </a:pPr>
            <a:endParaRPr lang="en-US" sz="2199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0755D56-26A8-4FC8-901A-F95FB29DB9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501526"/>
              </p:ext>
            </p:extLst>
          </p:nvPr>
        </p:nvGraphicFramePr>
        <p:xfrm>
          <a:off x="8517805" y="3073382"/>
          <a:ext cx="2155306" cy="872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6524">
                  <a:extLst>
                    <a:ext uri="{9D8B030D-6E8A-4147-A177-3AD203B41FA5}">
                      <a16:colId xmlns:a16="http://schemas.microsoft.com/office/drawing/2014/main" val="1197309296"/>
                    </a:ext>
                  </a:extLst>
                </a:gridCol>
                <a:gridCol w="288782">
                  <a:extLst>
                    <a:ext uri="{9D8B030D-6E8A-4147-A177-3AD203B41FA5}">
                      <a16:colId xmlns:a16="http://schemas.microsoft.com/office/drawing/2014/main" val="3840107261"/>
                    </a:ext>
                  </a:extLst>
                </a:gridCol>
              </a:tblGrid>
              <a:tr h="436256">
                <a:tc>
                  <a:txBody>
                    <a:bodyPr/>
                    <a:lstStyle/>
                    <a:p>
                      <a:r>
                        <a:rPr lang="en-US" sz="1000" dirty="0"/>
                        <a:t>Data on employee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2406484"/>
                  </a:ext>
                </a:extLst>
              </a:tr>
              <a:tr h="43625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. . 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4575487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7AD419B-D935-4237-A780-CFD5B8DF4E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2424347"/>
              </p:ext>
            </p:extLst>
          </p:nvPr>
        </p:nvGraphicFramePr>
        <p:xfrm>
          <a:off x="8769770" y="5498488"/>
          <a:ext cx="1281064" cy="902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1064">
                  <a:extLst>
                    <a:ext uri="{9D8B030D-6E8A-4147-A177-3AD203B41FA5}">
                      <a16:colId xmlns:a16="http://schemas.microsoft.com/office/drawing/2014/main" val="707428392"/>
                    </a:ext>
                  </a:extLst>
                </a:gridCol>
              </a:tblGrid>
              <a:tr h="451334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Churn?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8324182"/>
                  </a:ext>
                </a:extLst>
              </a:tr>
              <a:tr h="45133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.832754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6497810"/>
                  </a:ext>
                </a:extLst>
              </a:tr>
            </a:tbl>
          </a:graphicData>
        </a:graphic>
      </p:graphicFrame>
      <p:sp>
        <p:nvSpPr>
          <p:cNvPr id="11" name="Down Arrow 21">
            <a:extLst>
              <a:ext uri="{FF2B5EF4-FFF2-40B4-BE49-F238E27FC236}">
                <a16:creationId xmlns:a16="http://schemas.microsoft.com/office/drawing/2014/main" id="{AD9FEDE6-467C-462D-97A8-E51BC496869C}"/>
              </a:ext>
            </a:extLst>
          </p:cNvPr>
          <p:cNvSpPr/>
          <p:nvPr/>
        </p:nvSpPr>
        <p:spPr bwMode="auto">
          <a:xfrm rot="3090767">
            <a:off x="7757712" y="3762263"/>
            <a:ext cx="486311" cy="836810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01" tIns="45701" rIns="45701" bIns="457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650" fontAlgn="base">
              <a:spcBef>
                <a:spcPct val="0"/>
              </a:spcBef>
              <a:spcAft>
                <a:spcPct val="0"/>
              </a:spcAft>
            </a:pPr>
            <a:endParaRPr lang="en-US" sz="2199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Down Arrow 21">
            <a:extLst>
              <a:ext uri="{FF2B5EF4-FFF2-40B4-BE49-F238E27FC236}">
                <a16:creationId xmlns:a16="http://schemas.microsoft.com/office/drawing/2014/main" id="{B003413E-7130-4962-99BA-F29E18DA518E}"/>
              </a:ext>
            </a:extLst>
          </p:cNvPr>
          <p:cNvSpPr/>
          <p:nvPr/>
        </p:nvSpPr>
        <p:spPr bwMode="auto">
          <a:xfrm rot="16785170">
            <a:off x="7821101" y="5369937"/>
            <a:ext cx="486311" cy="836810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01" tIns="45701" rIns="45701" bIns="457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650" fontAlgn="base">
              <a:spcBef>
                <a:spcPct val="0"/>
              </a:spcBef>
              <a:spcAft>
                <a:spcPct val="0"/>
              </a:spcAft>
            </a:pPr>
            <a:endParaRPr lang="en-US" sz="2199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B3BC3E-2467-49FC-B09A-6DB4EF4DE2F0}"/>
              </a:ext>
            </a:extLst>
          </p:cNvPr>
          <p:cNvSpPr txBox="1"/>
          <p:nvPr/>
        </p:nvSpPr>
        <p:spPr>
          <a:xfrm>
            <a:off x="1961500" y="4827234"/>
            <a:ext cx="1127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Develop</a:t>
            </a:r>
          </a:p>
          <a:p>
            <a:pPr algn="ctr"/>
            <a:r>
              <a:rPr lang="en-US" b="1" dirty="0"/>
              <a:t>Model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A342ED-1C83-4264-9602-F5F6F74FA3F8}"/>
              </a:ext>
            </a:extLst>
          </p:cNvPr>
          <p:cNvSpPr txBox="1"/>
          <p:nvPr/>
        </p:nvSpPr>
        <p:spPr>
          <a:xfrm>
            <a:off x="1171616" y="1555174"/>
            <a:ext cx="29081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1. Supervised Learning - </a:t>
            </a:r>
          </a:p>
          <a:p>
            <a:pPr algn="ctr"/>
            <a:r>
              <a:rPr lang="en-US" b="1" dirty="0"/>
              <a:t>with a training set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6C1059F-4A42-4C73-9164-6FF7A910F2FB}"/>
              </a:ext>
            </a:extLst>
          </p:cNvPr>
          <p:cNvSpPr/>
          <p:nvPr/>
        </p:nvSpPr>
        <p:spPr>
          <a:xfrm>
            <a:off x="5831976" y="4555988"/>
            <a:ext cx="1526767" cy="123235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064131-DC5A-4AE5-B699-48A03E5D466B}"/>
              </a:ext>
            </a:extLst>
          </p:cNvPr>
          <p:cNvSpPr txBox="1"/>
          <p:nvPr/>
        </p:nvSpPr>
        <p:spPr>
          <a:xfrm>
            <a:off x="7768082" y="2140149"/>
            <a:ext cx="40126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2. Scoring – determine the answer </a:t>
            </a:r>
          </a:p>
          <a:p>
            <a:r>
              <a:rPr lang="en-US" b="1" dirty="0"/>
              <a:t>for a particular piece of data</a:t>
            </a:r>
          </a:p>
        </p:txBody>
      </p:sp>
    </p:spTree>
    <p:extLst>
      <p:ext uri="{BB962C8B-B14F-4D97-AF65-F5344CB8AC3E}">
        <p14:creationId xmlns:p14="http://schemas.microsoft.com/office/powerpoint/2010/main" val="318169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11" grpId="0" animBg="1"/>
      <p:bldP spid="12" grpId="0" animBg="1"/>
      <p:bldP spid="14" grpId="0"/>
      <p:bldP spid="15" grpId="0"/>
      <p:bldP spid="16" grpId="0" animBg="1"/>
      <p:bldP spid="1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3098</TotalTime>
  <Words>2399</Words>
  <Application>Microsoft Office PowerPoint</Application>
  <PresentationFormat>Widescreen</PresentationFormat>
  <Paragraphs>583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Century Gothic</vt:lpstr>
      <vt:lpstr>Courier New</vt:lpstr>
      <vt:lpstr>Wingdings 3</vt:lpstr>
      <vt:lpstr>Ion</vt:lpstr>
      <vt:lpstr>Facial Recognition</vt:lpstr>
      <vt:lpstr>Conclusion</vt:lpstr>
      <vt:lpstr>Agenda</vt:lpstr>
      <vt:lpstr>Predictive Modeling </vt:lpstr>
      <vt:lpstr>An Example of a Predictive Model </vt:lpstr>
      <vt:lpstr>Data for the Model</vt:lpstr>
      <vt:lpstr>Sample Data</vt:lpstr>
      <vt:lpstr>Logistic Regression Model</vt:lpstr>
      <vt:lpstr>Building and Using the Model</vt:lpstr>
      <vt:lpstr>Image Recognition</vt:lpstr>
      <vt:lpstr>Images of Queen Elizabeth </vt:lpstr>
      <vt:lpstr>Image Recognition</vt:lpstr>
      <vt:lpstr>Image Recognition – Digit Classifier</vt:lpstr>
      <vt:lpstr>Image Representation</vt:lpstr>
      <vt:lpstr>Image Representation</vt:lpstr>
      <vt:lpstr>Looking for an “X” </vt:lpstr>
      <vt:lpstr>Do We See an “X”?   Brute Force Approach</vt:lpstr>
      <vt:lpstr>Do We See an “X”?   Supervised Learning Approach.</vt:lpstr>
      <vt:lpstr>A Better Approach…Feature Detection</vt:lpstr>
      <vt:lpstr>Detecting Features - \</vt:lpstr>
      <vt:lpstr>Detecting Features - / </vt:lpstr>
      <vt:lpstr>Detecting Features - Edges </vt:lpstr>
      <vt:lpstr>Curve filter</vt:lpstr>
      <vt:lpstr>Edge Detection on an entire image</vt:lpstr>
      <vt:lpstr>Pooling</vt:lpstr>
      <vt:lpstr>Feature Maps</vt:lpstr>
      <vt:lpstr>Convolutional Layering</vt:lpstr>
      <vt:lpstr>Commercial uses of general-purpose image recognition systems</vt:lpstr>
      <vt:lpstr>Artificial Neural Networks (ANNs)</vt:lpstr>
      <vt:lpstr>Using a NN for the Digit Classifier: Step 1.  Training the “fully connected” layer (the ANN)</vt:lpstr>
      <vt:lpstr>Using a NN for the Digit Classifier: Step 2.  Scoring</vt:lpstr>
      <vt:lpstr>Facial Recognition </vt:lpstr>
      <vt:lpstr>Facial Feature Map</vt:lpstr>
      <vt:lpstr>How does commercial-grade FR work?</vt:lpstr>
      <vt:lpstr>Accuracy</vt:lpstr>
      <vt:lpstr>Facial Image Databases</vt:lpstr>
      <vt:lpstr>Facial Image Databases 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Demystifying Data Science</dc:title>
  <dc:creator>Paul Hrycewicz</dc:creator>
  <cp:lastModifiedBy>Paul Hrycewicz</cp:lastModifiedBy>
  <cp:revision>211</cp:revision>
  <cp:lastPrinted>2020-10-19T01:46:05Z</cp:lastPrinted>
  <dcterms:created xsi:type="dcterms:W3CDTF">2019-03-02T01:20:57Z</dcterms:created>
  <dcterms:modified xsi:type="dcterms:W3CDTF">2020-10-21T03:38:49Z</dcterms:modified>
</cp:coreProperties>
</file>