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sldIdLst>
    <p:sldId id="256" r:id="rId2"/>
    <p:sldId id="267" r:id="rId3"/>
    <p:sldId id="268" r:id="rId4"/>
    <p:sldId id="269" r:id="rId5"/>
    <p:sldId id="263" r:id="rId6"/>
    <p:sldId id="270" r:id="rId7"/>
    <p:sldId id="271" r:id="rId8"/>
    <p:sldId id="258" r:id="rId9"/>
    <p:sldId id="259" r:id="rId10"/>
    <p:sldId id="261" r:id="rId11"/>
    <p:sldId id="260" r:id="rId12"/>
    <p:sldId id="257" r:id="rId13"/>
    <p:sldId id="264" r:id="rId14"/>
    <p:sldId id="265" r:id="rId15"/>
    <p:sldId id="266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21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04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46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6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60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61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91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67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06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78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14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367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10/20/20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4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8" r:id="rId6"/>
    <p:sldLayoutId id="2147483733" r:id="rId7"/>
    <p:sldLayoutId id="2147483734" r:id="rId8"/>
    <p:sldLayoutId id="2147483735" r:id="rId9"/>
    <p:sldLayoutId id="2147483737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.sidekickopen80.com/s1t/c/5/f18dQhb0S7lM8dDMPbW2n0x6l2B9nMJN7t5XWPfhMynW2zhFWq8qSHzFW56dKqv6m0VKW102?te=W3R5hFj4cm2zwW4mBct43R7mGtW4fHRGX1JB15JW3Q_1QY1LvdpjW43X4vC3T1k6SW3ZZmP13ZY8gtW4cGpkG3GGyzH4mMrH1&amp;si=8000000002891719&amp;pi=05fc8222-5238-4edc-c415-6e9a73ff9100" TargetMode="External"/><Relationship Id="rId2" Type="http://schemas.openxmlformats.org/officeDocument/2006/relationships/hyperlink" Target="https://t.sidekickopen80.com/s1t/c/5/f18dQhb0S7lM8dDMPbW2n0x6l2B9nMJN7t5XWPfhMynW2zhFWq8qSHzFW56dKqv6m0VKW102?te=W3R5hFj4cm2zwW4mBct43R7mGtW4fHRGX1JB15Jw4cQgwj48-2&amp;si=8000000002891719&amp;pi=05fc8222-5238-4edc-c415-6e9a73ff910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.hypothes.is/help/annotating-with-group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hypothesis.zendesk.com/attachments/token/1ZqcYmALtXNrdLre3srANndnP/?name=date_and_time_stamps.pn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hypothes.i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Go%20to%20our%20getting%20started%20page.%20Per%20the%20instructions%20on%20that%20page,%20create%20a%20Hypothesis%20account%20and%20then%20install%20either%20the%20Chrome%20extension%20or%20the%20Bookmarklet.%20Download%20the%20PDF%20to%20your%20computer,%20open%20it%20in%20a%20web%20browser,%20and%20follow%20these%20directions%20to%20annotate%20the%20copy%20stored%20on%20your%20hard%20drive.%20To%20learn%20more%20about%20setting%20up%20groups%20&#8220;in%20the%20wild,&#8221;%20see%20this%20page:%20https:/web.hypothes.is/help/annotating-with-group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CE1AED4-C7FF-4468-BF54-4470A0A3E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4C21E2-95E2-40C6-BCB4-79C4BD1B95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5708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DE94FAB-AA60-43B4-A2C3-3A940B9A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44000">
                <a:schemeClr val="tx1">
                  <a:alpha val="40000"/>
                </a:schemeClr>
              </a:gs>
              <a:gs pos="100000">
                <a:schemeClr val="tx1">
                  <a:alpha val="7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74CA5E-9C45-0E4A-95F8-1E0B13370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71292"/>
            <a:ext cx="9144000" cy="79809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sz="4800" dirty="0"/>
            </a:br>
            <a:r>
              <a:rPr lang="en-US" sz="4800" b="1" dirty="0"/>
              <a:t>Seeing Students Read: Using Hypothesis in Canvas</a:t>
            </a:r>
            <a:br>
              <a:rPr lang="en-US" sz="4800" dirty="0"/>
            </a:br>
            <a:r>
              <a:rPr lang="en-US" sz="3600" dirty="0">
                <a:solidFill>
                  <a:schemeClr val="bg1"/>
                </a:solidFill>
              </a:rPr>
              <a:t>Flex Day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56D8E-AD2B-4F4D-99D8-1AEA3D2B2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36465"/>
            <a:ext cx="9144000" cy="6467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October 20, 2020</a:t>
            </a:r>
          </a:p>
        </p:txBody>
      </p:sp>
    </p:spTree>
    <p:extLst>
      <p:ext uri="{BB962C8B-B14F-4D97-AF65-F5344CB8AC3E}">
        <p14:creationId xmlns:p14="http://schemas.microsoft.com/office/powerpoint/2010/main" val="3506898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B224-9B7A-CE48-A836-8836F79D1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Good Annotation Assignments,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6A0FB-2F5F-514F-AD7B-14219EDD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Some instructors might like students to annotate in smaller groups. This is trickier, but it can be done.</a:t>
            </a:r>
          </a:p>
          <a:p>
            <a:pPr lvl="1"/>
            <a:r>
              <a:rPr lang="en-US" dirty="0"/>
              <a:t>You can use Sections (though this is preferable for multiple courses in one shell)</a:t>
            </a:r>
          </a:p>
          <a:p>
            <a:pPr lvl="1"/>
            <a:r>
              <a:rPr lang="en-US" dirty="0"/>
              <a:t>You can have students access Hypothesis from outside Canvas</a:t>
            </a:r>
          </a:p>
          <a:p>
            <a:r>
              <a:rPr lang="en-US" dirty="0"/>
              <a:t>Go to their </a:t>
            </a:r>
            <a:r>
              <a:rPr lang="en-US" u="sng" dirty="0">
                <a:hlinkClick r:id="rId2"/>
              </a:rPr>
              <a:t>getting started page</a:t>
            </a:r>
            <a:r>
              <a:rPr lang="en-US" dirty="0"/>
              <a:t>.</a:t>
            </a:r>
            <a:endParaRPr lang="en-US" sz="3200" dirty="0"/>
          </a:p>
          <a:p>
            <a:r>
              <a:rPr lang="en-US" dirty="0"/>
              <a:t>Per the instructions on that page, create a Hypothesis account and then install either the Chrome extension or the Bookmarklet.</a:t>
            </a:r>
            <a:endParaRPr lang="en-US" sz="3200" dirty="0"/>
          </a:p>
          <a:p>
            <a:r>
              <a:rPr lang="en-US" dirty="0"/>
              <a:t>Download the PDF to your computer, open it in a web browser, and </a:t>
            </a:r>
            <a:r>
              <a:rPr lang="en-US" u="sng" dirty="0">
                <a:hlinkClick r:id="rId3"/>
              </a:rPr>
              <a:t>follow directions to annotate the copy stored on your hard drive</a:t>
            </a:r>
            <a:r>
              <a:rPr lang="en-US" dirty="0"/>
              <a:t>.</a:t>
            </a:r>
            <a:endParaRPr lang="en-US" sz="3200" dirty="0"/>
          </a:p>
          <a:p>
            <a:r>
              <a:rPr lang="en-US" dirty="0"/>
              <a:t>To learn more about setting up groups “in the wild,” see this page: </a:t>
            </a:r>
            <a:r>
              <a:rPr lang="en-US" u="sng" dirty="0">
                <a:hlinkClick r:id="rId4"/>
              </a:rPr>
              <a:t>https://web.hypothes.is/help/annotating-with-groups/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3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86CD4-3B3F-3843-9607-750C04FD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Annotating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A9E2-EF9E-774A-85AC-0C019CC9E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have a separate assignment that asks students to read through the class annotations</a:t>
            </a:r>
          </a:p>
          <a:p>
            <a:r>
              <a:rPr lang="en-US" dirty="0"/>
              <a:t>You can ask students to answer student questions and/or do it yourself and then have students read question and answer</a:t>
            </a:r>
          </a:p>
          <a:p>
            <a:r>
              <a:rPr lang="en-US" dirty="0"/>
              <a:t>Students can search for names of posters, tags, or words</a:t>
            </a:r>
          </a:p>
          <a:p>
            <a:r>
              <a:rPr lang="en-US" dirty="0"/>
              <a:t>Students (and you!) can take note of passages that got lots of comments and highlights</a:t>
            </a:r>
          </a:p>
          <a:p>
            <a:r>
              <a:rPr lang="en-US" dirty="0"/>
              <a:t>You can have a follow-up discussion assignment that asks students to reflect on some of the passages that generated lots of highlights, questions, or confusion. </a:t>
            </a:r>
          </a:p>
        </p:txBody>
      </p:sp>
    </p:spTree>
    <p:extLst>
      <p:ext uri="{BB962C8B-B14F-4D97-AF65-F5344CB8AC3E}">
        <p14:creationId xmlns:p14="http://schemas.microsoft.com/office/powerpoint/2010/main" val="2531047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B9A91F-9C21-5E49-9624-F41A87F05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Troubleshooting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8487-5CF9-4741-9A5B-49698FAB3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Sometimes, students are being asked to authorize the opening of the article. This is due to cookies issues:</a:t>
            </a:r>
          </a:p>
          <a:p>
            <a:endParaRPr lang="en-US" sz="2200" dirty="0"/>
          </a:p>
          <a:p>
            <a:r>
              <a:rPr lang="en-US" sz="2200" dirty="0"/>
              <a:t>To turn a web page into a PDF </a:t>
            </a:r>
          </a:p>
          <a:p>
            <a:r>
              <a:rPr lang="en-US" sz="2200" dirty="0"/>
              <a:t>Go your web page/article  </a:t>
            </a:r>
          </a:p>
          <a:p>
            <a:r>
              <a:rPr lang="en-US" sz="2200" dirty="0"/>
              <a:t>Press control-P (command-P on a Mac)</a:t>
            </a:r>
          </a:p>
          <a:p>
            <a:pPr lvl="0"/>
            <a:r>
              <a:rPr lang="en-US" sz="2200" dirty="0"/>
              <a:t>For a printer, choose "Save as PDF" (if your browser doesn't have this option, let me know and we can figure out how to get it added).</a:t>
            </a:r>
          </a:p>
          <a:p>
            <a:endParaRPr lang="en-US" sz="2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5407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7761DB-E193-EF4A-9C4A-0CD07AD57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Troubleshooting, cont.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F776F-85DF-464C-8AC4-A49A8B371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</a:t>
            </a:r>
            <a:r>
              <a:rPr lang="en-US" dirty="0" err="1"/>
              <a:t>Speedgrader</a:t>
            </a:r>
            <a:r>
              <a:rPr lang="en-US" dirty="0"/>
              <a:t>, the submission date will show as Dec. 31, 2000.</a:t>
            </a:r>
          </a:p>
          <a:p>
            <a:r>
              <a:rPr lang="en-US" dirty="0"/>
              <a:t>This is because Hypothesis does not have a “submit” button—Hypothesis creates submissions when students launch assignments</a:t>
            </a:r>
          </a:p>
          <a:p>
            <a:r>
              <a:rPr lang="en-US" dirty="0"/>
              <a:t>They have chosen this date that will not be mistaken for your student’s submission date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4752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60627C-B203-4242-ABA2-4DCB39075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Troubleshooting, cont.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77479-F0F3-0043-9DDE-A4D20C3B5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have a strict late submission policy, you can see the date/time stamp for the annotation within the annotation itself.</a:t>
            </a:r>
          </a:p>
          <a:p>
            <a:r>
              <a:rPr lang="en-US" dirty="0"/>
              <a:t>For an image of what this looks like, see </a:t>
            </a:r>
            <a:r>
              <a:rPr lang="en-US" u="sng" dirty="0">
                <a:hlinkClick r:id="rId2" tooltip="https://hypothesis.zendesk.com/attachments/token/1ZqcYmALtXNrdLre3srANndnP/?name=date_and_time_stamps.png"/>
              </a:rPr>
              <a:t>https://hypothesis.zendesk.com/attachments/token/1ZqcYmALtXNrdLre3srANndnP/?name=date_and_time_stamps.png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295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31AB8-CFE7-AA4B-A76C-AC3CC1533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Troubleshooting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A2E22-1E1E-6245-8D1B-DEDA90AEF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Related to the fact that Hypothesis will create a submission even if your student doesn’t annotate, make sure that your students click “Post” after every annotation.</a:t>
            </a:r>
          </a:p>
          <a:p>
            <a:r>
              <a:rPr lang="en-US" dirty="0"/>
              <a:t>Occasionally students will say they annotated, and they are not showing up in </a:t>
            </a:r>
            <a:r>
              <a:rPr lang="en-US" dirty="0" err="1"/>
              <a:t>Speedgrader</a:t>
            </a:r>
            <a:r>
              <a:rPr lang="en-US" dirty="0"/>
              <a:t>. Make sure they have not set their annotations to be viewable by “Only Me” and advise that they don’t open article in multiple windows/tabs over time.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388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07167-FE68-AF4B-9657-06E5E5E8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US" dirty="0"/>
              <a:t>Getting Help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019FA6-99EC-4CED-B29F-1B383D9C83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673" r="18066" b="-1"/>
          <a:stretch/>
        </p:blipFill>
        <p:spPr>
          <a:xfrm>
            <a:off x="1086161" y="511293"/>
            <a:ext cx="4011424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DA70D-1CA8-2043-B282-10F079672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en-US" sz="2400" dirty="0"/>
              <a:t>We have prioritized tech. support as a part of this pilot, so take advantage of it!</a:t>
            </a:r>
          </a:p>
          <a:p>
            <a:r>
              <a:rPr lang="en-US" sz="2400" dirty="0"/>
              <a:t>Email Hypothesis support at </a:t>
            </a:r>
            <a:r>
              <a:rPr lang="en-US" sz="2400" dirty="0">
                <a:hlinkClick r:id="rId3"/>
              </a:rPr>
              <a:t>support@hypothes.is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999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C471C-D568-7841-9C62-0276EE22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Ask Students to Read?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4253F-2277-FD41-B5ED-5BA9A7CA7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492"/>
            <a:ext cx="10515600" cy="4266875"/>
          </a:xfrm>
        </p:spPr>
        <p:txBody>
          <a:bodyPr>
            <a:noAutofit/>
          </a:bodyPr>
          <a:lstStyle/>
          <a:p>
            <a:r>
              <a:rPr lang="en-US" sz="2000" dirty="0"/>
              <a:t>We need them to understand concepts we are teaching</a:t>
            </a:r>
          </a:p>
          <a:p>
            <a:r>
              <a:rPr lang="en-US" sz="2000" dirty="0"/>
              <a:t>We need them to represent that understanding in words, research papers, or other assessment tools</a:t>
            </a:r>
          </a:p>
          <a:p>
            <a:r>
              <a:rPr lang="en-US" sz="2000" dirty="0"/>
              <a:t>We don’t have time to explain everything orally or visually</a:t>
            </a:r>
          </a:p>
          <a:p>
            <a:r>
              <a:rPr lang="en-US" sz="2000" dirty="0"/>
              <a:t>We know that in the workforce and as part of civic participation, they may have to read and comprehend complex texts</a:t>
            </a:r>
          </a:p>
          <a:p>
            <a:r>
              <a:rPr lang="en-US" sz="2000" dirty="0"/>
              <a:t>We know that the reading is one way of understanding the complexity of ideas</a:t>
            </a:r>
          </a:p>
          <a:p>
            <a:r>
              <a:rPr lang="en-US" sz="2000" dirty="0"/>
              <a:t>We know that reading and writing is an important mode of communication</a:t>
            </a:r>
          </a:p>
          <a:p>
            <a:r>
              <a:rPr lang="en-US" sz="2000" dirty="0"/>
              <a:t>We know that the ability to read is important to protect oneself from being taken advantage of (political speech, subprime mortgages, research on vaccines)</a:t>
            </a:r>
          </a:p>
          <a:p>
            <a:r>
              <a:rPr lang="en-US" sz="2000" dirty="0"/>
              <a:t>We associate reading skills with educational attainment, and we are conferring degrees</a:t>
            </a:r>
          </a:p>
          <a:p>
            <a:r>
              <a:rPr lang="en-US" sz="2000" dirty="0"/>
              <a:t>We feel a social responsibility to educate the proletariat!</a:t>
            </a:r>
          </a:p>
        </p:txBody>
      </p:sp>
    </p:spTree>
    <p:extLst>
      <p:ext uri="{BB962C8B-B14F-4D97-AF65-F5344CB8AC3E}">
        <p14:creationId xmlns:p14="http://schemas.microsoft.com/office/powerpoint/2010/main" val="269381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4BEE-0EE4-6C44-B1A6-3F695958C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We Know If and How Students Are Doing and Understanding the Reading for Our Classes?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90A50-0C98-6946-854D-FD17AD77E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94679"/>
          </a:xfrm>
        </p:spPr>
        <p:txBody>
          <a:bodyPr>
            <a:normAutofit fontScale="62500" lnSpcReduction="20000"/>
          </a:bodyPr>
          <a:lstStyle/>
          <a:p>
            <a:r>
              <a:rPr lang="en-US" sz="3600" dirty="0"/>
              <a:t>A quiz shows us if they understood a main idea or remember a particular point</a:t>
            </a:r>
          </a:p>
          <a:p>
            <a:r>
              <a:rPr lang="en-US" sz="3600" dirty="0"/>
              <a:t>A research paper shows us if they could find a quote that proves their point</a:t>
            </a:r>
          </a:p>
          <a:p>
            <a:pPr marL="0" indent="0">
              <a:buNone/>
            </a:pPr>
            <a:r>
              <a:rPr lang="en-US" sz="3600" i="1" dirty="0"/>
              <a:t>These examples, however, do not necessarily show that students did the reading or that they understood it.</a:t>
            </a:r>
          </a:p>
          <a:p>
            <a:r>
              <a:rPr lang="en-US" sz="3600" dirty="0"/>
              <a:t>A multiple-choice quiz may primarily show that they can choose the right answer based on logic or context</a:t>
            </a:r>
          </a:p>
          <a:p>
            <a:r>
              <a:rPr lang="en-US" sz="3600" dirty="0"/>
              <a:t>A research paper does not show that they understood larger questions being asked by article or particularly complex ideas</a:t>
            </a:r>
          </a:p>
          <a:p>
            <a:r>
              <a:rPr lang="en-US" sz="3600" dirty="0"/>
              <a:t>If they don’t restate the quote used in a research paper in their own words, it’s not immediately clear that they understand the quote, either</a:t>
            </a:r>
          </a:p>
          <a:p>
            <a:r>
              <a:rPr lang="en-US" sz="3600" dirty="0"/>
              <a:t>Either could be completed through cheating and/or plagiarism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201E03-8779-0B46-88CB-382AD2049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Hypothesis Annotation App Allows Us To: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EDCEE-EB7F-9447-8D5C-244121DBE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Monitor and improve student comprehension</a:t>
            </a:r>
          </a:p>
          <a:p>
            <a:r>
              <a:rPr lang="en-US" dirty="0"/>
              <a:t>Engage students in working together to improve comprehension</a:t>
            </a:r>
          </a:p>
          <a:p>
            <a:r>
              <a:rPr lang="en-US" dirty="0"/>
              <a:t>Create space for students to ask questions while reading</a:t>
            </a:r>
          </a:p>
          <a:p>
            <a:r>
              <a:rPr lang="en-US" dirty="0"/>
              <a:t>Create framework for student interpretation and evaluation of readings</a:t>
            </a:r>
          </a:p>
          <a:p>
            <a:r>
              <a:rPr lang="en-US" dirty="0"/>
              <a:t>Create framework for student application of readings’ ideas</a:t>
            </a:r>
          </a:p>
          <a:p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24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D8E03-00B5-2945-850C-51B98C4E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B938A-419B-684E-B4A5-3D0772E71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an Assignment (graded or ungraded)</a:t>
            </a:r>
          </a:p>
          <a:p>
            <a:r>
              <a:rPr lang="en-US" dirty="0"/>
              <a:t>For Submission type, choose External Tool</a:t>
            </a:r>
          </a:p>
          <a:p>
            <a:r>
              <a:rPr lang="en-US" dirty="0"/>
              <a:t>Click on Find and Select Hypothesis as the External Tool</a:t>
            </a:r>
          </a:p>
          <a:p>
            <a:r>
              <a:rPr lang="en-US" dirty="0"/>
              <a:t>Select assignment content and enter URL/select PDF</a:t>
            </a:r>
          </a:p>
          <a:p>
            <a:r>
              <a:rPr lang="en-US" dirty="0"/>
              <a:t>Click Select back on External Tool pop up</a:t>
            </a:r>
          </a:p>
          <a:p>
            <a:r>
              <a:rPr lang="en-US" dirty="0"/>
              <a:t>Check “Load this tool in a new tab” box</a:t>
            </a:r>
          </a:p>
          <a:p>
            <a:r>
              <a:rPr lang="en-US" dirty="0">
                <a:hlinkClick r:id="rId2"/>
              </a:rPr>
              <a:t>Hypothesis page on creating an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4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92A72-9F85-D54B-B83F-BF1C1BFA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EA4A5-22D2-C740-B2CA-5B9ABD4B7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Katie’s example of students reading and annotating a James Baldwin short story for his use of the elements of fiction (point of view, figurative language, character, setting, and others)</a:t>
            </a:r>
          </a:p>
          <a:p>
            <a:r>
              <a:rPr lang="en-US" dirty="0"/>
              <a:t>Katie’s example of students discussing how to edit sentences to comport with rules of American edited English</a:t>
            </a:r>
          </a:p>
          <a:p>
            <a:r>
              <a:rPr lang="en-US" dirty="0"/>
              <a:t>Lucas’ example of students reading and annotating a primary text and providing a model annotation of a Barthes essay</a:t>
            </a:r>
          </a:p>
          <a:p>
            <a:r>
              <a:rPr lang="en-US" dirty="0"/>
              <a:t>Ashley’s example of students reading and annotating a statistics textbook to help each other understand concepts</a:t>
            </a:r>
          </a:p>
          <a:p>
            <a:r>
              <a:rPr lang="en-US" dirty="0"/>
              <a:t>More?</a:t>
            </a:r>
          </a:p>
        </p:txBody>
      </p:sp>
    </p:spTree>
    <p:extLst>
      <p:ext uri="{BB962C8B-B14F-4D97-AF65-F5344CB8AC3E}">
        <p14:creationId xmlns:p14="http://schemas.microsoft.com/office/powerpoint/2010/main" val="136589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8EE9-C466-8B40-82BD-3D7FF536F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up Your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49EBF-841F-824E-BECC-860CED790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8154"/>
            <a:ext cx="10515600" cy="46775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Know what format your reading is in:</a:t>
            </a:r>
          </a:p>
          <a:p>
            <a:pPr lvl="1"/>
            <a:r>
              <a:rPr lang="en-US" dirty="0"/>
              <a:t>URL?</a:t>
            </a:r>
          </a:p>
          <a:p>
            <a:pPr lvl="1"/>
            <a:r>
              <a:rPr lang="en-US" dirty="0"/>
              <a:t>Document you have on </a:t>
            </a:r>
            <a:r>
              <a:rPr lang="en-US" dirty="0" err="1"/>
              <a:t>GoogleDocs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Document you have on Canvas?</a:t>
            </a:r>
          </a:p>
          <a:p>
            <a:pPr lvl="1"/>
            <a:r>
              <a:rPr lang="en-US" dirty="0"/>
              <a:t>Is it “readable” by the app? Optical Character Recognition (OCR)? https://</a:t>
            </a:r>
            <a:r>
              <a:rPr lang="en-US" dirty="0" err="1"/>
              <a:t>web.hypothes.is</a:t>
            </a:r>
            <a:r>
              <a:rPr lang="en-US" dirty="0"/>
              <a:t>/help/how-to-</a:t>
            </a:r>
            <a:r>
              <a:rPr lang="en-US" dirty="0" err="1"/>
              <a:t>ocr</a:t>
            </a:r>
            <a:r>
              <a:rPr lang="en-US" dirty="0"/>
              <a:t>-optimize-pdfs/ </a:t>
            </a:r>
          </a:p>
          <a:p>
            <a:r>
              <a:rPr lang="en-US" dirty="0"/>
              <a:t>Create an Assignment</a:t>
            </a:r>
          </a:p>
          <a:p>
            <a:pPr lvl="1"/>
            <a:r>
              <a:rPr lang="en-US" dirty="0"/>
              <a:t>External Tool</a:t>
            </a:r>
          </a:p>
          <a:p>
            <a:pPr lvl="1"/>
            <a:r>
              <a:rPr lang="en-US" dirty="0"/>
              <a:t>Choose Hypothesis</a:t>
            </a:r>
          </a:p>
          <a:p>
            <a:pPr lvl="1"/>
            <a:r>
              <a:rPr lang="en-US" dirty="0"/>
              <a:t>Choose reading</a:t>
            </a:r>
          </a:p>
          <a:p>
            <a:pPr lvl="1"/>
            <a:r>
              <a:rPr lang="en-US" dirty="0"/>
              <a:t>Load in a New Tool</a:t>
            </a:r>
          </a:p>
          <a:p>
            <a:r>
              <a:rPr lang="en-US" dirty="0"/>
              <a:t>https://</a:t>
            </a:r>
            <a:r>
              <a:rPr lang="en-US" dirty="0" err="1"/>
              <a:t>web.hypothes.is</a:t>
            </a:r>
            <a:r>
              <a:rPr lang="en-US" dirty="0"/>
              <a:t>/help/using-the-hypothesis-app-with-assignments-in-canvas/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109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0956-FBBE-654D-989D-984D06FB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Good Annotation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3439-0887-7142-8C85-294FD0FA7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 specific instructions regarding what kinds of annotations to make</a:t>
            </a:r>
          </a:p>
          <a:p>
            <a:pPr lvl="1"/>
            <a:r>
              <a:rPr lang="en-US" dirty="0"/>
              <a:t>Paraphrase an idea or summarize a section</a:t>
            </a:r>
          </a:p>
          <a:p>
            <a:pPr lvl="1"/>
            <a:r>
              <a:rPr lang="en-US" dirty="0"/>
              <a:t>Ask a question</a:t>
            </a:r>
          </a:p>
          <a:p>
            <a:pPr lvl="1"/>
            <a:r>
              <a:rPr lang="en-US" dirty="0"/>
              <a:t>Do some quick background research for the group and provide a definition, context, or a link</a:t>
            </a:r>
          </a:p>
          <a:p>
            <a:pPr lvl="1"/>
            <a:r>
              <a:rPr lang="en-US" dirty="0"/>
              <a:t>Make text-to-self, text-to-text, or text-to-world connections</a:t>
            </a:r>
          </a:p>
          <a:p>
            <a:pPr lvl="1"/>
            <a:r>
              <a:rPr lang="en-US" dirty="0"/>
              <a:t>Identify “hot spots,” moments in the text that are important turning points or are likely controversial</a:t>
            </a:r>
          </a:p>
          <a:p>
            <a:pPr lvl="1"/>
            <a:r>
              <a:rPr lang="en-US" dirty="0"/>
              <a:t>Give them tags to use for particular types of annotation or ideas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70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49AF8-2386-4244-BCB4-34CE1067B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Good Annotation Assignments,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2B941-03B6-734F-86F2-832BCF209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guidance on how to customize the reading/annotation experience</a:t>
            </a:r>
          </a:p>
          <a:p>
            <a:pPr lvl="1"/>
            <a:r>
              <a:rPr lang="en-US" dirty="0"/>
              <a:t>Turn off highlighting while annotating if it feels distracting</a:t>
            </a:r>
          </a:p>
          <a:p>
            <a:pPr lvl="1"/>
            <a:r>
              <a:rPr lang="en-US" dirty="0"/>
              <a:t>Tag assignments with a word that will help the student annotator or other students find important passages later</a:t>
            </a:r>
          </a:p>
          <a:p>
            <a:pPr lvl="1"/>
            <a:r>
              <a:rPr lang="en-US" dirty="0"/>
              <a:t>Discuss comment length—annotating is not like writing a discussion post or a journal response, necessarily.</a:t>
            </a:r>
          </a:p>
          <a:p>
            <a:pPr lvl="1"/>
            <a:r>
              <a:rPr lang="en-US" dirty="0"/>
              <a:t>Encourage them to enjoy posting links that will provide background context or inspire students to learn more about a topic—some students post memes, images…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69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RightStep">
      <a:dk1>
        <a:srgbClr val="000000"/>
      </a:dk1>
      <a:lt1>
        <a:srgbClr val="FFFFFF"/>
      </a:lt1>
      <a:dk2>
        <a:srgbClr val="412429"/>
      </a:dk2>
      <a:lt2>
        <a:srgbClr val="E2E8E2"/>
      </a:lt2>
      <a:accent1>
        <a:srgbClr val="E729E7"/>
      </a:accent1>
      <a:accent2>
        <a:srgbClr val="D51786"/>
      </a:accent2>
      <a:accent3>
        <a:srgbClr val="E72949"/>
      </a:accent3>
      <a:accent4>
        <a:srgbClr val="D54717"/>
      </a:accent4>
      <a:accent5>
        <a:srgbClr val="D49A26"/>
      </a:accent5>
      <a:accent6>
        <a:srgbClr val="9FAB13"/>
      </a:accent6>
      <a:hlink>
        <a:srgbClr val="329732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1294</Words>
  <Application>Microsoft Macintosh PowerPoint</Application>
  <PresentationFormat>Widescreen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Avenir Next LT Pro</vt:lpstr>
      <vt:lpstr>Calibri</vt:lpstr>
      <vt:lpstr>Tw Cen MT</vt:lpstr>
      <vt:lpstr>ShapesVTI</vt:lpstr>
      <vt:lpstr>      Seeing Students Read: Using Hypothesis in Canvas Flex Day Workshop</vt:lpstr>
      <vt:lpstr>Why Do We Ask Students to Read? </vt:lpstr>
      <vt:lpstr>Do We Know If and How Students Are Doing and Understanding the Reading for Our Classes?</vt:lpstr>
      <vt:lpstr>Hypothesis Annotation App Allows Us To:</vt:lpstr>
      <vt:lpstr>Getting Started </vt:lpstr>
      <vt:lpstr>Examples!</vt:lpstr>
      <vt:lpstr>Setting up Your Assignment</vt:lpstr>
      <vt:lpstr>Designing Good Annotation Assignments</vt:lpstr>
      <vt:lpstr>Designing Good Annotation Assignments, cont.</vt:lpstr>
      <vt:lpstr>Designing Good Annotation Assignments, cont.</vt:lpstr>
      <vt:lpstr>After Annotating</vt:lpstr>
      <vt:lpstr>Troubleshooting</vt:lpstr>
      <vt:lpstr>Troubleshooting, cont.</vt:lpstr>
      <vt:lpstr>Troubleshooting, cont.</vt:lpstr>
      <vt:lpstr>Troubleshooting</vt:lpstr>
      <vt:lpstr>Getting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Seeing Students Read: Using Hypothesis in Canvas Flex Day Workshop</dc:title>
  <dc:creator>Jeff Phillips</dc:creator>
  <cp:lastModifiedBy>Jeff Phillips</cp:lastModifiedBy>
  <cp:revision>7</cp:revision>
  <dcterms:created xsi:type="dcterms:W3CDTF">2020-10-20T19:59:13Z</dcterms:created>
  <dcterms:modified xsi:type="dcterms:W3CDTF">2020-10-20T21:51:47Z</dcterms:modified>
</cp:coreProperties>
</file>