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notesMasterIdLst>
    <p:notesMasterId r:id="rId12"/>
  </p:notesMasterIdLst>
  <p:sldIdLst>
    <p:sldId id="256" r:id="rId2"/>
    <p:sldId id="257" r:id="rId3"/>
    <p:sldId id="258" r:id="rId4"/>
    <p:sldId id="266" r:id="rId5"/>
    <p:sldId id="265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EBA8409-1F18-AB4D-AD11-BFBFC0BD8A0E}">
          <p14:sldIdLst>
            <p14:sldId id="256"/>
            <p14:sldId id="257"/>
            <p14:sldId id="258"/>
            <p14:sldId id="266"/>
            <p14:sldId id="265"/>
            <p14:sldId id="259"/>
            <p14:sldId id="260"/>
            <p14:sldId id="261"/>
            <p14:sldId id="262"/>
          </p14:sldIdLst>
        </p14:section>
        <p14:section name="Untitled Section" id="{A1C9B269-3089-5D42-9294-F575331D62F9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78" autoAdjust="0"/>
    <p:restoredTop sz="86406" autoAdjust="0"/>
  </p:normalViewPr>
  <p:slideViewPr>
    <p:cSldViewPr snapToGrid="0">
      <p:cViewPr varScale="1">
        <p:scale>
          <a:sx n="95" d="100"/>
          <a:sy n="95" d="100"/>
        </p:scale>
        <p:origin x="192" y="2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81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2015 Sales (in millions)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>
                <a:tint val="100000"/>
                <a:shade val="100000"/>
                <a:hueMod val="100000"/>
                <a:satMod val="10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43.0</c:v>
                </c:pt>
                <c:pt idx="1">
                  <c:v>48.0</c:v>
                </c:pt>
                <c:pt idx="2">
                  <c:v>95.0</c:v>
                </c:pt>
                <c:pt idx="3">
                  <c:v>82.0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A3-4BC5-8488-5B47FCD2772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>
                <a:tint val="100000"/>
                <a:shade val="100000"/>
                <a:hueMod val="100000"/>
                <a:satMod val="10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65.0</c:v>
                </c:pt>
                <c:pt idx="1">
                  <c:v>72.0</c:v>
                </c:pt>
                <c:pt idx="2">
                  <c:v>40.0</c:v>
                </c:pt>
                <c:pt idx="3">
                  <c:v>66.0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3A3-4BC5-8488-5B47FCD27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7608416"/>
        <c:axId val="1867610736"/>
      </c:barChart>
      <c:catAx>
        <c:axId val="186760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7610736"/>
        <c:crosses val="autoZero"/>
        <c:auto val="1"/>
        <c:lblAlgn val="ctr"/>
        <c:lblOffset val="100"/>
        <c:noMultiLvlLbl val="0"/>
      </c:catAx>
      <c:valAx>
        <c:axId val="1867610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760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C9AD9-032E-4B5E-823C-6F1241AD0626}" type="datetimeFigureOut">
              <a:rPr lang="en-US" smtClean="0"/>
              <a:t>10/19/20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027C1-926E-4847-97D6-3FB239216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90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027C1-926E-4847-97D6-3FB239216C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12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027C1-926E-4847-97D6-3FB239216C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24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027C1-926E-4847-97D6-3FB239216C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29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027C1-926E-4847-97D6-3FB239216C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7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027C1-926E-4847-97D6-3FB239216C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4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027C1-926E-4847-97D6-3FB239216C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70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027C1-926E-4847-97D6-3FB239216C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87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8ABE3C1-DBE1-495D-B57B-2849774B866A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12DE42F4-6EEF-4EF7-8ED4-2208F0F89A08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D6E9DEC-419B-4CC5-A080-3B06BD5A8291}" type="datetimeFigureOut">
              <a:rPr lang="en-US" smtClean="0"/>
              <a:t>10/19/20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8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cdae.org/resources/cheatsheets/#mswor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cdae.org/resources/cheatsheets/" TargetMode="External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Workshop%20Handouts/Image-Description-Guidelines_by%20diagramcenter-dot-org.docx" TargetMode="External"/><Relationship Id="rId4" Type="http://schemas.openxmlformats.org/officeDocument/2006/relationships/hyperlink" Target="http://deepseanews.com/2013/12/the-tiny-swimming-pigs-of-pig-beach/" TargetMode="External"/><Relationship Id="rId5" Type="http://schemas.openxmlformats.org/officeDocument/2006/relationships/hyperlink" Target="https://creativecommons.org/licenses/by-nc-nd/3.0/" TargetMode="External"/><Relationship Id="rId6" Type="http://schemas.openxmlformats.org/officeDocument/2006/relationships/image" Target="../media/image5.jpg"/><Relationship Id="rId10" Type="http://schemas.openxmlformats.org/officeDocument/2006/relationships/image" Target="../media/image6.jpg"/><Relationship Id="rId11" Type="http://schemas.openxmlformats.org/officeDocument/2006/relationships/hyperlink" Target="http://morethaneoi.blogspot.com/" TargetMode="External"/><Relationship Id="rId9" Type="http://schemas.openxmlformats.org/officeDocument/2006/relationships/hyperlink" Target="https://en.wikipedia.org/wiki/Pseudanthiu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Workshop%20Handouts/Image-Description-Guidelines_by%20diagramcenter-dot-org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Workshop%20Handouts/Image-Description-Guidelines_by%20diagramcenter-dot-org.docx" TargetMode="External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68" y="2132617"/>
            <a:ext cx="6513729" cy="1029803"/>
          </a:xfrm>
        </p:spPr>
        <p:txBody>
          <a:bodyPr>
            <a:normAutofit/>
          </a:bodyPr>
          <a:lstStyle/>
          <a:p>
            <a:r>
              <a:rPr lang="en-US" sz="3900" dirty="0" smtClean="0">
                <a:latin typeface="Arial" charset="0"/>
                <a:ea typeface="Arial" charset="0"/>
                <a:cs typeface="Arial" charset="0"/>
              </a:rPr>
              <a:t>Accessible PowerPoints</a:t>
            </a:r>
            <a:endParaRPr lang="en-US" sz="39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0834" y="3333284"/>
            <a:ext cx="2489591" cy="967620"/>
          </a:xfrm>
        </p:spPr>
        <p:txBody>
          <a:bodyPr/>
          <a:lstStyle/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By Wanda Butterly</a:t>
            </a:r>
          </a:p>
          <a:p>
            <a:pPr algn="l"/>
            <a:r>
              <a:rPr lang="en-US" dirty="0">
                <a:latin typeface="Arial" charset="0"/>
                <a:ea typeface="Arial" charset="0"/>
                <a:cs typeface="Arial" charset="0"/>
              </a:rPr>
              <a:t>Las Positas College</a:t>
            </a:r>
          </a:p>
        </p:txBody>
      </p:sp>
    </p:spTree>
    <p:extLst>
      <p:ext uri="{BB962C8B-B14F-4D97-AF65-F5344CB8AC3E}">
        <p14:creationId xmlns:p14="http://schemas.microsoft.com/office/powerpoint/2010/main" val="123455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038130" y="1987827"/>
            <a:ext cx="3739896" cy="249237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Outline View</a:t>
            </a:r>
          </a:p>
          <a:p>
            <a:pPr marL="0" indent="0"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Reviewing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this panel can help ensure the content on the slides is: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Logically sequenced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The reading order is appropriate for any user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050312" y="517944"/>
            <a:ext cx="2599423" cy="6340056"/>
            <a:chOff x="3465095" y="1005840"/>
            <a:chExt cx="2599423" cy="6340056"/>
          </a:xfrm>
        </p:grpSpPr>
        <p:pic>
          <p:nvPicPr>
            <p:cNvPr id="8" name="Picture 7">
              <a:extLst>
                <a:ext uri="{FF2B5EF4-FFF2-40B4-BE49-F238E27FC236}">
                  <a16:creationId xmlns="" xmlns:a16="http://schemas.microsoft.com/office/drawing/2014/main" id="{5DC4095E-67F8-4953-9C18-40568B0DAE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65095" y="1005840"/>
              <a:ext cx="2599423" cy="6340056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="" xmlns:a16="http://schemas.microsoft.com/office/drawing/2014/main" id="{148139E7-F70F-4613-8F07-76805A23134E}"/>
                </a:ext>
              </a:extLst>
            </p:cNvPr>
            <p:cNvSpPr/>
            <p:nvPr/>
          </p:nvSpPr>
          <p:spPr>
            <a:xfrm>
              <a:off x="3652405" y="1348188"/>
              <a:ext cx="567890" cy="70264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404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317719"/>
            <a:ext cx="7704667" cy="902042"/>
          </a:xfrm>
        </p:spPr>
        <p:txBody>
          <a:bodyPr/>
          <a:lstStyle/>
          <a:p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Design Basics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1" y="1002784"/>
            <a:ext cx="7704667" cy="1660806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you have no “feel” for design, use PowerPoint’s pre-made templates and slide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layouts</a:t>
            </a:r>
            <a:endParaRPr lang="en-US" altLang="en-US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F30112D-E3DB-436A-A248-0246C0F7B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2549" y="2575207"/>
            <a:ext cx="4564249" cy="397234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6427F0D-B844-47FD-A5F0-5B224F9F5157}"/>
              </a:ext>
            </a:extLst>
          </p:cNvPr>
          <p:cNvSpPr/>
          <p:nvPr/>
        </p:nvSpPr>
        <p:spPr>
          <a:xfrm>
            <a:off x="1140058" y="2804847"/>
            <a:ext cx="28245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Slide Layouts</a:t>
            </a:r>
          </a:p>
          <a:p>
            <a:r>
              <a:rPr lang="en-US" sz="2000" dirty="0">
                <a:latin typeface="Arial" charset="0"/>
                <a:ea typeface="Arial" charset="0"/>
                <a:cs typeface="Arial" charset="0"/>
              </a:rPr>
              <a:t>Using slide layouts provided within PowerPoint will ensure that files have correctly structured headings and lists, and proper reading order.</a:t>
            </a:r>
          </a:p>
        </p:txBody>
      </p:sp>
    </p:spTree>
    <p:extLst>
      <p:ext uri="{BB962C8B-B14F-4D97-AF65-F5344CB8AC3E}">
        <p14:creationId xmlns:p14="http://schemas.microsoft.com/office/powerpoint/2010/main" val="256408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581" y="874060"/>
            <a:ext cx="7704667" cy="95474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Text</a:t>
            </a:r>
            <a:br>
              <a:rPr lang="en-US" altLang="en-US" dirty="0">
                <a:latin typeface="Arial" charset="0"/>
                <a:ea typeface="Arial" charset="0"/>
                <a:cs typeface="Arial" charset="0"/>
              </a:rPr>
            </a:br>
            <a:r>
              <a:rPr lang="en-US" altLang="en-US" sz="2700" dirty="0">
                <a:latin typeface="Arial" charset="0"/>
                <a:ea typeface="Arial" charset="0"/>
                <a:cs typeface="Arial" charset="0"/>
              </a:rPr>
              <a:t>Always use the tools for formatting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altLang="en-US" dirty="0">
                <a:latin typeface="Arial" charset="0"/>
                <a:ea typeface="Arial" charset="0"/>
                <a:cs typeface="Arial" charset="0"/>
              </a:rPr>
            </a:b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9333" y="1643449"/>
            <a:ext cx="7704667" cy="4687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*Keep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your text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short (</a:t>
            </a:r>
            <a:r>
              <a:rPr lang="en-US" altLang="en-US" dirty="0" err="1" smtClean="0">
                <a:latin typeface="Arial" charset="0"/>
                <a:ea typeface="Arial" charset="0"/>
                <a:cs typeface="Arial" charset="0"/>
              </a:rPr>
              <a:t>chunck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*Best font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size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16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-point or larger</a:t>
            </a:r>
          </a:p>
          <a:p>
            <a:pPr marL="0" indent="0"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*One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of the most accessible and most widely available fonts is 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Arial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; others include 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Calibri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 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Century Gothic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 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Helvetica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 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Tahoma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 and 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Verdana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. All these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*fonts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are “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sans serif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” fonts.</a:t>
            </a:r>
            <a:endParaRPr lang="en-US" altLang="en-US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*Use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no more than two font styles</a:t>
            </a:r>
          </a:p>
          <a:p>
            <a:pPr marL="0" indent="0">
              <a:buNone/>
            </a:pP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*DON’T </a:t>
            </a:r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UPPERCASE </a:t>
            </a:r>
            <a:r>
              <a:rPr lang="en-US" altLang="en-US" dirty="0" smtClean="0">
                <a:latin typeface="Arial" charset="0"/>
                <a:ea typeface="Arial" charset="0"/>
                <a:cs typeface="Arial" charset="0"/>
              </a:rPr>
              <a:t>EVERYTHING</a:t>
            </a:r>
          </a:p>
          <a:p>
            <a:pPr marL="0" indent="0">
              <a:buNone/>
            </a:pPr>
            <a:r>
              <a:rPr lang="en-US" altLang="en-US" u="sng" dirty="0" smtClean="0">
                <a:latin typeface="Arial" charset="0"/>
                <a:ea typeface="Arial" charset="0"/>
                <a:cs typeface="Arial" charset="0"/>
              </a:rPr>
              <a:t>*Don’t underline text for emphasis</a:t>
            </a:r>
          </a:p>
        </p:txBody>
      </p:sp>
    </p:spTree>
    <p:extLst>
      <p:ext uri="{BB962C8B-B14F-4D97-AF65-F5344CB8AC3E}">
        <p14:creationId xmlns:p14="http://schemas.microsoft.com/office/powerpoint/2010/main" val="41182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977887"/>
            <a:ext cx="7870319" cy="3332816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PowerPoint 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automatically creates a hyperlink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 when a user pastes a full URL onto a slide and presses 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Enter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 or 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Space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. These may not make sense to screen reader users or others, so make the link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text descriptive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Select a hyperlink, 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right click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and select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 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Edit Hyperlink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 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or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hit </a:t>
            </a:r>
            <a:r>
              <a:rPr lang="en-US" b="1" i="1" dirty="0">
                <a:latin typeface="Arial" charset="0"/>
                <a:ea typeface="Arial" charset="0"/>
                <a:cs typeface="Arial" charset="0"/>
              </a:rPr>
              <a:t>Ctrl + k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Change the text in the 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Text to Display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 field to a more meaningful description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  <a:hlinkClick r:id="rId2"/>
              </a:rPr>
              <a:t>http://ncdae.org/resources/cheatsheets/#msword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58639"/>
          </a:xfrm>
        </p:spPr>
        <p:txBody>
          <a:bodyPr/>
          <a:lstStyle/>
          <a:p>
            <a:r>
              <a:rPr lang="en-US" smtClean="0"/>
              <a:t>Accessibility Checker</a:t>
            </a:r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9972" y="3254424"/>
            <a:ext cx="3124284" cy="3332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30337" y="1226704"/>
            <a:ext cx="4408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>
                <a:latin typeface="Arial" charset="0"/>
                <a:ea typeface="Arial" charset="0"/>
                <a:cs typeface="Arial" charset="0"/>
                <a:hlinkClick r:id="rId3"/>
              </a:rPr>
              <a:t>Instructions for different versions of PPT </a:t>
            </a:r>
            <a:r>
              <a:rPr lang="en-US" altLang="en-US">
                <a:latin typeface="Arial" charset="0"/>
                <a:ea typeface="Arial" charset="0"/>
                <a:cs typeface="Arial" charset="0"/>
              </a:rPr>
              <a:t> </a:t>
            </a:r>
            <a:endParaRPr lang="en-US" altLang="en-US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216" y="1829248"/>
            <a:ext cx="7810500" cy="11811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82132" y="3157331"/>
            <a:ext cx="4197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Office 365 (2017)</a:t>
            </a:r>
          </a:p>
          <a:p>
            <a:pPr algn="r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Office 2016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624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86248"/>
          </a:xfrm>
        </p:spPr>
        <p:txBody>
          <a:bodyPr/>
          <a:lstStyle/>
          <a:p>
            <a:r>
              <a:rPr lang="en-US" altLang="en-US" dirty="0">
                <a:latin typeface="Arial" charset="0"/>
                <a:ea typeface="Arial" charset="0"/>
                <a:cs typeface="Arial" charset="0"/>
              </a:rPr>
              <a:t>Images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2792" y="1731602"/>
            <a:ext cx="6143348" cy="2686726"/>
          </a:xfrm>
        </p:spPr>
        <p:txBody>
          <a:bodyPr>
            <a:noAutofit/>
          </a:bodyPr>
          <a:lstStyle/>
          <a:p>
            <a:r>
              <a:rPr lang="en-US" altLang="en-US" sz="1800" dirty="0">
                <a:latin typeface="Arial" charset="0"/>
                <a:ea typeface="Arial" charset="0"/>
                <a:cs typeface="Arial" charset="0"/>
              </a:rPr>
              <a:t>Stick to 1 style with backgrounds, graphics, color schemes, and </a:t>
            </a:r>
            <a:r>
              <a:rPr lang="en-US" altLang="en-US" sz="1800" dirty="0" smtClean="0">
                <a:latin typeface="Arial" charset="0"/>
                <a:ea typeface="Arial" charset="0"/>
                <a:cs typeface="Arial" charset="0"/>
              </a:rPr>
              <a:t>avoid animations</a:t>
            </a:r>
            <a:endParaRPr lang="en-US" altLang="en-US" sz="18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altLang="en-US" sz="1800" dirty="0">
                <a:latin typeface="Arial" charset="0"/>
                <a:ea typeface="Arial" charset="0"/>
                <a:cs typeface="Arial" charset="0"/>
              </a:rPr>
              <a:t>Choose art carefully (</a:t>
            </a:r>
            <a:r>
              <a:rPr lang="en-US" altLang="en-US" sz="1800" dirty="0" err="1">
                <a:latin typeface="Arial" charset="0"/>
                <a:ea typeface="Arial" charset="0"/>
                <a:cs typeface="Arial" charset="0"/>
              </a:rPr>
              <a:t>ie</a:t>
            </a:r>
            <a:r>
              <a:rPr lang="en-US" altLang="en-US" sz="1800" dirty="0">
                <a:latin typeface="Arial" charset="0"/>
                <a:ea typeface="Arial" charset="0"/>
                <a:cs typeface="Arial" charset="0"/>
              </a:rPr>
              <a:t>. Use clip art for lightheartedness) </a:t>
            </a:r>
          </a:p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 Apply Alt Text to all images – Right click on the image</a:t>
            </a:r>
          </a:p>
          <a:p>
            <a:pPr marL="0" indent="0">
              <a:buNone/>
            </a:pP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	More info on </a:t>
            </a:r>
            <a:r>
              <a:rPr lang="en-US" sz="1800" dirty="0">
                <a:latin typeface="Arial" charset="0"/>
                <a:ea typeface="Arial" charset="0"/>
                <a:cs typeface="Arial" charset="0"/>
                <a:hlinkClick r:id="rId3" action="ppaction://hlinkfile"/>
              </a:rPr>
              <a:t>Image Description </a:t>
            </a:r>
            <a:r>
              <a:rPr lang="en-US" sz="1800" dirty="0" smtClean="0">
                <a:latin typeface="Arial" charset="0"/>
                <a:ea typeface="Arial" charset="0"/>
                <a:cs typeface="Arial" charset="0"/>
                <a:hlinkClick r:id="rId3" action="ppaction://hlinkfile"/>
              </a:rPr>
              <a:t>Guidelines</a:t>
            </a:r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DE9F283-13FF-4E7E-8D57-DD4E8A20929F}"/>
              </a:ext>
            </a:extLst>
          </p:cNvPr>
          <p:cNvSpPr txBox="1"/>
          <p:nvPr/>
        </p:nvSpPr>
        <p:spPr>
          <a:xfrm>
            <a:off x="5637320" y="6989776"/>
            <a:ext cx="35066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://deepseanews.com/2013/12/the-tiny-swimming-pigs-of-pig-beach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nc-nd/3.0/"/>
              </a:rPr>
              <a:t>CC BY-NC-ND</a:t>
            </a:r>
            <a:endParaRPr lang="en-US" sz="90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CFA0FDA7-59C6-460F-9536-CA6B908129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=""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6312023" y="406862"/>
            <a:ext cx="1226017" cy="108093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9916D0E5-22E0-4C72-B85F-EA9B8708431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2912795" y="4418328"/>
            <a:ext cx="3843342" cy="162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71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3" y="315095"/>
            <a:ext cx="3889513" cy="1142999"/>
          </a:xfrm>
        </p:spPr>
        <p:txBody>
          <a:bodyPr/>
          <a:lstStyle/>
          <a:p>
            <a:r>
              <a:rPr lang="en-US" dirty="0"/>
              <a:t>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986" y="1458094"/>
            <a:ext cx="3511041" cy="3030904"/>
          </a:xfrm>
        </p:spPr>
        <p:txBody>
          <a:bodyPr>
            <a:no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Keep tables </a:t>
            </a:r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simple</a:t>
            </a:r>
          </a:p>
          <a:p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For Data only, not for layout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No 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nesting</a:t>
            </a:r>
          </a:p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No spacing</a:t>
            </a:r>
          </a:p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No merging</a:t>
            </a:r>
          </a:p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Easiest to Save as Picture, import picture, and add alt </a:t>
            </a:r>
            <a:r>
              <a:rPr lang="en-US" sz="1600" dirty="0" smtClean="0">
                <a:latin typeface="Arial" charset="0"/>
                <a:ea typeface="Arial" charset="0"/>
                <a:cs typeface="Arial" charset="0"/>
              </a:rPr>
              <a:t>text</a:t>
            </a:r>
          </a:p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More info on </a:t>
            </a:r>
            <a:r>
              <a:rPr lang="en-US" sz="1600" dirty="0">
                <a:latin typeface="Arial" charset="0"/>
                <a:ea typeface="Arial" charset="0"/>
                <a:cs typeface="Arial" charset="0"/>
                <a:hlinkClick r:id="rId3" action="ppaction://hlinkfile"/>
              </a:rPr>
              <a:t>Image Description Guidelines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  <a:p>
            <a:endParaRPr lang="en-US" sz="1600" dirty="0">
              <a:latin typeface="Arial" charset="0"/>
              <a:ea typeface="Arial" charset="0"/>
              <a:cs typeface="Arial" charset="0"/>
            </a:endParaRPr>
          </a:p>
          <a:p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692849"/>
              </p:ext>
            </p:extLst>
          </p:nvPr>
        </p:nvGraphicFramePr>
        <p:xfrm>
          <a:off x="4738027" y="2046025"/>
          <a:ext cx="3600452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001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001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1975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1995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Dow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1.6%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2.9%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3.3%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S&amp;P 500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0.4%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4.7%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NASDAQ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2.7%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8.3%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6.9%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03F11AE-257A-4389-8455-0D105E43B032}"/>
              </a:ext>
            </a:extLst>
          </p:cNvPr>
          <p:cNvSpPr txBox="1"/>
          <p:nvPr/>
        </p:nvSpPr>
        <p:spPr>
          <a:xfrm>
            <a:off x="750769" y="4125109"/>
            <a:ext cx="8273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>
                <a:latin typeface="Calibri" charset="0"/>
                <a:ea typeface="Calibri" charset="0"/>
                <a:cs typeface="Calibri" charset="0"/>
              </a:rPr>
              <a:t>Data Tables (Note from the National Center on Disability and Access to Education)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PowerPoint can style rows and columns so they appear as data 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tables, but there is no way to add content in a way that will be 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identified 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by a screen 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reader.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If 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your presentation contains more than the simplest tables, and if you have Adobe Acrobat, </a:t>
            </a:r>
            <a:r>
              <a:rPr lang="en-US" sz="1600" b="1" i="1" dirty="0">
                <a:latin typeface="Calibri" charset="0"/>
                <a:ea typeface="Calibri" charset="0"/>
                <a:cs typeface="Calibri" charset="0"/>
              </a:rPr>
              <a:t>consider saving your presentation to PDF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 and adding the additional accessibility information in Acrobat Pro</a:t>
            </a:r>
            <a:r>
              <a:rPr lang="en-US" sz="16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8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607" y="2213113"/>
            <a:ext cx="4103322" cy="322970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Convey data graphically when possible</a:t>
            </a:r>
          </a:p>
          <a:p>
            <a:r>
              <a:rPr lang="en-US" altLang="en-US" dirty="0"/>
              <a:t>Accompany charts and tables with bullet-point text that explains numbers</a:t>
            </a:r>
          </a:p>
          <a:p>
            <a:r>
              <a:rPr lang="en-US" dirty="0"/>
              <a:t>Easiest to Save as Picture, import picture, and add alt </a:t>
            </a:r>
            <a:r>
              <a:rPr lang="en-US" dirty="0" smtClean="0"/>
              <a:t>text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More info on </a:t>
            </a:r>
            <a:r>
              <a:rPr lang="en-US" dirty="0">
                <a:latin typeface="Arial" charset="0"/>
                <a:ea typeface="Arial" charset="0"/>
                <a:cs typeface="Arial" charset="0"/>
                <a:hlinkClick r:id="rId3" action="ppaction://hlinkfile"/>
              </a:rPr>
              <a:t>Image Description </a:t>
            </a:r>
            <a:r>
              <a:rPr lang="en-US" dirty="0" smtClean="0">
                <a:latin typeface="Arial" charset="0"/>
                <a:ea typeface="Arial" charset="0"/>
                <a:cs typeface="Arial" charset="0"/>
                <a:hlinkClick r:id="rId3" action="ppaction://hlinkfile"/>
              </a:rPr>
              <a:t>Guidelines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832535"/>
              </p:ext>
            </p:extLst>
          </p:nvPr>
        </p:nvGraphicFramePr>
        <p:xfrm>
          <a:off x="5085455" y="2313489"/>
          <a:ext cx="3661196" cy="302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87745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664" y="2702859"/>
            <a:ext cx="3594566" cy="2858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Reviewing </a:t>
            </a: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this panel can help ensure the content on the slides </a:t>
            </a:r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is:</a:t>
            </a:r>
          </a:p>
          <a:p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Logically sequenced</a:t>
            </a:r>
          </a:p>
          <a:p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The reading order is appropriate for any user.</a:t>
            </a:r>
          </a:p>
          <a:p>
            <a:endParaRPr lang="en-US" dirty="0"/>
          </a:p>
        </p:txBody>
      </p:sp>
      <p:pic>
        <p:nvPicPr>
          <p:cNvPr id="1028" name="Picture 4" descr="C:\Users\WBUTTE~1\AppData\Local\Temp\SNAGHTML44d31a4b.PNG">
            <a:extLst>
              <a:ext uri="{FF2B5EF4-FFF2-40B4-BE49-F238E27FC236}">
                <a16:creationId xmlns="" xmlns:a16="http://schemas.microsoft.com/office/drawing/2014/main" id="{F20FF945-5C55-4B6C-A2D2-2301B29F5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720" y="3443156"/>
            <a:ext cx="2321083" cy="2572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07D1650A-A350-46B0-BAEC-A3ED211FAC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4720" y="924960"/>
            <a:ext cx="2415195" cy="23837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096" y="1085012"/>
            <a:ext cx="4311379" cy="1031811"/>
          </a:xfrm>
        </p:spPr>
        <p:txBody>
          <a:bodyPr/>
          <a:lstStyle/>
          <a:p>
            <a:r>
              <a:rPr lang="en-US" altLang="en-US" dirty="0"/>
              <a:t>Reading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6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340</TotalTime>
  <Words>362</Words>
  <Application>Microsoft Macintosh PowerPoint</Application>
  <PresentationFormat>On-screen Show (4:3)</PresentationFormat>
  <Paragraphs>76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Corbel</vt:lpstr>
      <vt:lpstr>Arial</vt:lpstr>
      <vt:lpstr>Parallax</vt:lpstr>
      <vt:lpstr>Accessible PowerPoints</vt:lpstr>
      <vt:lpstr>Design Basics</vt:lpstr>
      <vt:lpstr>Text Always use the tools for formatting </vt:lpstr>
      <vt:lpstr>Hyperlinks</vt:lpstr>
      <vt:lpstr>Accessibility Checker</vt:lpstr>
      <vt:lpstr>Images</vt:lpstr>
      <vt:lpstr>Tables</vt:lpstr>
      <vt:lpstr>Charts</vt:lpstr>
      <vt:lpstr>Reading Order</vt:lpstr>
      <vt:lpstr>PowerPoint Presentation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in the classroom</dc:title>
  <dc:creator>Scott Vigallon</dc:creator>
  <cp:lastModifiedBy>Microsoft Office User</cp:lastModifiedBy>
  <cp:revision>35</cp:revision>
  <dcterms:created xsi:type="dcterms:W3CDTF">2015-07-01T17:46:46Z</dcterms:created>
  <dcterms:modified xsi:type="dcterms:W3CDTF">2020-10-19T18:09:31Z</dcterms:modified>
</cp:coreProperties>
</file>