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2" r:id="rId1"/>
  </p:sldMasterIdLst>
  <p:notesMasterIdLst>
    <p:notesMasterId r:id="rId13"/>
  </p:notesMasterIdLst>
  <p:sldIdLst>
    <p:sldId id="258" r:id="rId2"/>
    <p:sldId id="259" r:id="rId3"/>
    <p:sldId id="301" r:id="rId4"/>
    <p:sldId id="269" r:id="rId5"/>
    <p:sldId id="348" r:id="rId6"/>
    <p:sldId id="349" r:id="rId7"/>
    <p:sldId id="350" r:id="rId8"/>
    <p:sldId id="272" r:id="rId9"/>
    <p:sldId id="342" r:id="rId10"/>
    <p:sldId id="347" r:id="rId11"/>
    <p:sldId id="35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85696" autoAdjust="0"/>
  </p:normalViewPr>
  <p:slideViewPr>
    <p:cSldViewPr snapToGrid="0">
      <p:cViewPr varScale="1">
        <p:scale>
          <a:sx n="94" d="100"/>
          <a:sy n="94" d="100"/>
        </p:scale>
        <p:origin x="9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10/20/2020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718733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a:t>
            </a:fld>
            <a:endParaRPr lang="en-US"/>
          </a:p>
        </p:txBody>
      </p:sp>
    </p:spTree>
    <p:extLst>
      <p:ext uri="{BB962C8B-B14F-4D97-AF65-F5344CB8AC3E}">
        <p14:creationId xmlns:p14="http://schemas.microsoft.com/office/powerpoint/2010/main" val="1499416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3</a:t>
            </a:fld>
            <a:endParaRPr lang="en-US"/>
          </a:p>
        </p:txBody>
      </p:sp>
    </p:spTree>
    <p:extLst>
      <p:ext uri="{BB962C8B-B14F-4D97-AF65-F5344CB8AC3E}">
        <p14:creationId xmlns:p14="http://schemas.microsoft.com/office/powerpoint/2010/main" val="2991828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4</a:t>
            </a:fld>
            <a:endParaRPr lang="en-US"/>
          </a:p>
        </p:txBody>
      </p:sp>
    </p:spTree>
    <p:extLst>
      <p:ext uri="{BB962C8B-B14F-4D97-AF65-F5344CB8AC3E}">
        <p14:creationId xmlns:p14="http://schemas.microsoft.com/office/powerpoint/2010/main" val="1399778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10</a:t>
            </a:fld>
            <a:endParaRPr lang="en-US"/>
          </a:p>
        </p:txBody>
      </p:sp>
    </p:spTree>
    <p:extLst>
      <p:ext uri="{BB962C8B-B14F-4D97-AF65-F5344CB8AC3E}">
        <p14:creationId xmlns:p14="http://schemas.microsoft.com/office/powerpoint/2010/main" val="1887192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10/20/2020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3090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7631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10/20/2020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744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10/20/2020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65959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10/20/2020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33464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1206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75048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0682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t>10/20/2020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5194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2519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t>10/20/2020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242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05443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76853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04617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35371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6251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0204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10/20/2020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62400526"/>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runsignup.com/Race/CA/Livermore/22for22WalkforVets"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mailto:LPCVeteransFirst@laspositascollege.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morphopedics.wikidot.com/semester-schedul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ermanna Community College held its Spring Commencement Exercise at the Anderson Center at the University of Mary Washington in Fredericksburg, Va. on on Thursday afternoon, May 12, 2016. (Photo by Robert A. Martin)"/>
          <p:cNvPicPr>
            <a:picLocks noChangeAspect="1"/>
          </p:cNvPicPr>
          <p:nvPr/>
        </p:nvPicPr>
        <p:blipFill rotWithShape="1">
          <a:blip r:embed="rId3">
            <a:alphaModFix amt="40000"/>
            <a:extLst>
              <a:ext uri="{28A0092B-C50C-407E-A947-70E740481C1C}">
                <a14:useLocalDpi xmlns:a14="http://schemas.microsoft.com/office/drawing/2010/main" val="0"/>
              </a:ext>
            </a:extLst>
          </a:blip>
          <a:srcRect b="15094"/>
          <a:stretch/>
        </p:blipFill>
        <p:spPr>
          <a:xfrm>
            <a:off x="20" y="10"/>
            <a:ext cx="12191980" cy="6857990"/>
          </a:xfrm>
          <a:prstGeom prst="rect">
            <a:avLst/>
          </a:prstGeom>
        </p:spPr>
      </p:pic>
      <p:sp>
        <p:nvSpPr>
          <p:cNvPr id="2" name="Title 1"/>
          <p:cNvSpPr>
            <a:spLocks noGrp="1"/>
          </p:cNvSpPr>
          <p:nvPr>
            <p:ph type="ctrTitle"/>
          </p:nvPr>
        </p:nvSpPr>
        <p:spPr>
          <a:xfrm>
            <a:off x="1371600" y="1230426"/>
            <a:ext cx="9448800" cy="3035808"/>
          </a:xfrm>
        </p:spPr>
        <p:txBody>
          <a:bodyPr>
            <a:normAutofit/>
          </a:bodyPr>
          <a:lstStyle/>
          <a:p>
            <a:pPr algn="ctr"/>
            <a:r>
              <a:rPr lang="en-US" sz="4000" b="1" dirty="0">
                <a:solidFill>
                  <a:schemeClr val="accent1">
                    <a:lumMod val="20000"/>
                    <a:lumOff val="80000"/>
                  </a:schemeClr>
                </a:solidFill>
              </a:rPr>
              <a:t>Embracing the Change(s) of Distanced Education:</a:t>
            </a:r>
            <a:br>
              <a:rPr lang="en-US" sz="4000" b="1" dirty="0">
                <a:solidFill>
                  <a:schemeClr val="accent1">
                    <a:lumMod val="20000"/>
                    <a:lumOff val="80000"/>
                  </a:schemeClr>
                </a:solidFill>
              </a:rPr>
            </a:br>
            <a:br>
              <a:rPr lang="en-US" sz="4000" b="1" dirty="0">
                <a:solidFill>
                  <a:schemeClr val="accent1">
                    <a:lumMod val="20000"/>
                    <a:lumOff val="80000"/>
                  </a:schemeClr>
                </a:solidFill>
              </a:rPr>
            </a:br>
            <a:r>
              <a:rPr lang="en-US" sz="4000" b="1" dirty="0">
                <a:solidFill>
                  <a:schemeClr val="accent1">
                    <a:lumMod val="20000"/>
                    <a:lumOff val="80000"/>
                  </a:schemeClr>
                </a:solidFill>
              </a:rPr>
              <a:t>EDUCATORS POSITIONED TO EXCEL </a:t>
            </a:r>
          </a:p>
        </p:txBody>
      </p:sp>
      <p:sp>
        <p:nvSpPr>
          <p:cNvPr id="3" name="Content Placeholder 2"/>
          <p:cNvSpPr>
            <a:spLocks noGrp="1"/>
          </p:cNvSpPr>
          <p:nvPr>
            <p:ph type="subTitle" idx="1"/>
          </p:nvPr>
        </p:nvSpPr>
        <p:spPr>
          <a:xfrm>
            <a:off x="740664" y="5148071"/>
            <a:ext cx="9448800" cy="1709929"/>
          </a:xfrm>
        </p:spPr>
        <p:txBody>
          <a:bodyPr>
            <a:normAutofit/>
          </a:bodyPr>
          <a:lstStyle/>
          <a:p>
            <a:r>
              <a:rPr lang="en-US" sz="1600" b="1" dirty="0">
                <a:solidFill>
                  <a:schemeClr val="accent1">
                    <a:lumMod val="20000"/>
                    <a:lumOff val="80000"/>
                  </a:schemeClr>
                </a:solidFill>
              </a:rPr>
              <a:t>Todd Steffan</a:t>
            </a:r>
          </a:p>
          <a:p>
            <a:r>
              <a:rPr lang="en-US" sz="1600" b="1" dirty="0">
                <a:solidFill>
                  <a:schemeClr val="accent1">
                    <a:lumMod val="20000"/>
                    <a:lumOff val="80000"/>
                  </a:schemeClr>
                </a:solidFill>
              </a:rPr>
              <a:t>Evelyn </a:t>
            </a:r>
            <a:r>
              <a:rPr lang="en-US" sz="1600" b="1" dirty="0" err="1">
                <a:solidFill>
                  <a:schemeClr val="accent1">
                    <a:lumMod val="20000"/>
                    <a:lumOff val="80000"/>
                  </a:schemeClr>
                </a:solidFill>
              </a:rPr>
              <a:t>Andews</a:t>
            </a:r>
            <a:endParaRPr lang="en-US" sz="1600" b="1" dirty="0">
              <a:solidFill>
                <a:schemeClr val="accent1">
                  <a:lumMod val="20000"/>
                  <a:lumOff val="80000"/>
                </a:schemeClr>
              </a:solidFill>
            </a:endParaRPr>
          </a:p>
          <a:p>
            <a:r>
              <a:rPr lang="en-US" sz="1600" b="1" dirty="0">
                <a:solidFill>
                  <a:schemeClr val="accent1">
                    <a:lumMod val="20000"/>
                    <a:lumOff val="80000"/>
                  </a:schemeClr>
                </a:solidFill>
              </a:rPr>
              <a:t>Dr. Miatta R. Snetter, Psy.D.</a:t>
            </a:r>
          </a:p>
          <a:p>
            <a:r>
              <a:rPr lang="en-US" sz="1600" b="1" dirty="0">
                <a:solidFill>
                  <a:schemeClr val="accent1">
                    <a:lumMod val="20000"/>
                    <a:lumOff val="80000"/>
                  </a:schemeClr>
                </a:solidFill>
              </a:rPr>
              <a:t>OCTOBER 19, 2020</a:t>
            </a:r>
          </a:p>
        </p:txBody>
      </p:sp>
    </p:spTree>
    <p:extLst>
      <p:ext uri="{BB962C8B-B14F-4D97-AF65-F5344CB8AC3E}">
        <p14:creationId xmlns:p14="http://schemas.microsoft.com/office/powerpoint/2010/main" val="2686803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21817" y="2253570"/>
            <a:ext cx="3157577" cy="2414867"/>
          </a:xfrm>
        </p:spPr>
        <p:txBody>
          <a:bodyPr anchor="t">
            <a:normAutofit/>
          </a:bodyPr>
          <a:lstStyle/>
          <a:p>
            <a:pPr algn="ctr"/>
            <a:r>
              <a:rPr lang="en-US" sz="2800" b="1" dirty="0">
                <a:solidFill>
                  <a:schemeClr val="accent3">
                    <a:lumMod val="40000"/>
                    <a:lumOff val="60000"/>
                  </a:schemeClr>
                </a:solidFill>
              </a:rPr>
              <a:t>QUESTIONS</a:t>
            </a:r>
            <a:br>
              <a:rPr lang="en-US" sz="2800" b="1" dirty="0">
                <a:solidFill>
                  <a:schemeClr val="accent3">
                    <a:lumMod val="40000"/>
                    <a:lumOff val="60000"/>
                  </a:schemeClr>
                </a:solidFill>
              </a:rPr>
            </a:br>
            <a:br>
              <a:rPr lang="en-US" sz="2800" b="1" dirty="0">
                <a:solidFill>
                  <a:schemeClr val="accent3">
                    <a:lumMod val="40000"/>
                    <a:lumOff val="60000"/>
                  </a:schemeClr>
                </a:solidFill>
              </a:rPr>
            </a:br>
            <a:r>
              <a:rPr lang="en-US" sz="2800" b="1" dirty="0">
                <a:solidFill>
                  <a:schemeClr val="accent3">
                    <a:lumMod val="40000"/>
                    <a:lumOff val="60000"/>
                  </a:schemeClr>
                </a:solidFill>
              </a:rPr>
              <a:t>COMMENTS</a:t>
            </a:r>
            <a:br>
              <a:rPr lang="en-US" sz="2800" b="1" dirty="0">
                <a:solidFill>
                  <a:schemeClr val="accent3">
                    <a:lumMod val="40000"/>
                    <a:lumOff val="60000"/>
                  </a:schemeClr>
                </a:solidFill>
              </a:rPr>
            </a:br>
            <a:br>
              <a:rPr lang="en-US" sz="2800" b="1" dirty="0">
                <a:solidFill>
                  <a:schemeClr val="accent3">
                    <a:lumMod val="40000"/>
                    <a:lumOff val="60000"/>
                  </a:schemeClr>
                </a:solidFill>
              </a:rPr>
            </a:br>
            <a:r>
              <a:rPr lang="en-US" sz="2800" b="1" dirty="0">
                <a:solidFill>
                  <a:schemeClr val="accent3">
                    <a:lumMod val="40000"/>
                    <a:lumOff val="60000"/>
                  </a:schemeClr>
                </a:solidFill>
              </a:rPr>
              <a:t>FINAL THOUGHTS</a:t>
            </a:r>
            <a:endParaRPr lang="en-US" sz="1600" b="1" dirty="0">
              <a:solidFill>
                <a:schemeClr val="accent3">
                  <a:lumMod val="40000"/>
                  <a:lumOff val="60000"/>
                </a:schemeClr>
              </a:solidFill>
            </a:endParaRPr>
          </a:p>
        </p:txBody>
      </p:sp>
      <p:pic>
        <p:nvPicPr>
          <p:cNvPr id="34" name="Content Placeholder 33">
            <a:extLst>
              <a:ext uri="{FF2B5EF4-FFF2-40B4-BE49-F238E27FC236}">
                <a16:creationId xmlns:a16="http://schemas.microsoft.com/office/drawing/2014/main" id="{0AD0A989-6258-46E0-A44E-82E728C45FD5}"/>
              </a:ext>
            </a:extLst>
          </p:cNvPr>
          <p:cNvPicPr>
            <a:picLocks noChangeAspect="1"/>
          </p:cNvPicPr>
          <p:nvPr/>
        </p:nvPicPr>
        <p:blipFill>
          <a:blip r:embed="rId3"/>
          <a:stretch>
            <a:fillRect/>
          </a:stretch>
        </p:blipFill>
        <p:spPr>
          <a:xfrm>
            <a:off x="1256429" y="707475"/>
            <a:ext cx="5520858" cy="5507058"/>
          </a:xfrm>
          <a:prstGeom prst="rect">
            <a:avLst/>
          </a:prstGeom>
        </p:spPr>
      </p:pic>
      <p:sp>
        <p:nvSpPr>
          <p:cNvPr id="3" name="TextBox 2">
            <a:extLst>
              <a:ext uri="{FF2B5EF4-FFF2-40B4-BE49-F238E27FC236}">
                <a16:creationId xmlns:a16="http://schemas.microsoft.com/office/drawing/2014/main" id="{9B3980AE-CA57-4800-B4FD-8CBCB62D94CF}"/>
              </a:ext>
            </a:extLst>
          </p:cNvPr>
          <p:cNvSpPr txBox="1"/>
          <p:nvPr/>
        </p:nvSpPr>
        <p:spPr>
          <a:xfrm>
            <a:off x="7593980" y="5809784"/>
            <a:ext cx="2885414" cy="523220"/>
          </a:xfrm>
          <a:prstGeom prst="rect">
            <a:avLst/>
          </a:prstGeom>
          <a:noFill/>
        </p:spPr>
        <p:txBody>
          <a:bodyPr wrap="square" rtlCol="0">
            <a:spAutoFit/>
          </a:bodyPr>
          <a:lstStyle/>
          <a:p>
            <a:pPr algn="ctr"/>
            <a:r>
              <a:rPr lang="en-US" sz="2800" b="1" dirty="0">
                <a:solidFill>
                  <a:srgbClr val="00B0F0"/>
                </a:solidFill>
              </a:rPr>
              <a:t>THANK YOU!</a:t>
            </a:r>
          </a:p>
        </p:txBody>
      </p:sp>
    </p:spTree>
    <p:extLst>
      <p:ext uri="{BB962C8B-B14F-4D97-AF65-F5344CB8AC3E}">
        <p14:creationId xmlns:p14="http://schemas.microsoft.com/office/powerpoint/2010/main" val="1698660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26C6F3-4C8E-4CDC-A967-0EB34B7F271C}"/>
              </a:ext>
            </a:extLst>
          </p:cNvPr>
          <p:cNvPicPr>
            <a:picLocks noChangeAspect="1"/>
          </p:cNvPicPr>
          <p:nvPr/>
        </p:nvPicPr>
        <p:blipFill>
          <a:blip r:embed="rId2"/>
          <a:stretch>
            <a:fillRect/>
          </a:stretch>
        </p:blipFill>
        <p:spPr>
          <a:xfrm>
            <a:off x="901383" y="1635760"/>
            <a:ext cx="3109432" cy="2947670"/>
          </a:xfrm>
          <a:prstGeom prst="rect">
            <a:avLst/>
          </a:prstGeom>
        </p:spPr>
      </p:pic>
      <p:sp>
        <p:nvSpPr>
          <p:cNvPr id="7" name="TextBox 6">
            <a:extLst>
              <a:ext uri="{FF2B5EF4-FFF2-40B4-BE49-F238E27FC236}">
                <a16:creationId xmlns:a16="http://schemas.microsoft.com/office/drawing/2014/main" id="{2A808177-1C03-4D1B-B350-3F2B73243106}"/>
              </a:ext>
            </a:extLst>
          </p:cNvPr>
          <p:cNvSpPr txBox="1"/>
          <p:nvPr/>
        </p:nvSpPr>
        <p:spPr>
          <a:xfrm>
            <a:off x="4856480" y="1635760"/>
            <a:ext cx="5384800" cy="5078313"/>
          </a:xfrm>
          <a:prstGeom prst="rect">
            <a:avLst/>
          </a:prstGeom>
          <a:noFill/>
        </p:spPr>
        <p:txBody>
          <a:bodyPr wrap="square" rtlCol="0">
            <a:spAutoFit/>
          </a:bodyPr>
          <a:lstStyle/>
          <a:p>
            <a:r>
              <a:rPr lang="en-US" dirty="0"/>
              <a:t>CONGRADULATIONS!</a:t>
            </a:r>
          </a:p>
          <a:p>
            <a:endParaRPr lang="en-US" dirty="0"/>
          </a:p>
          <a:p>
            <a:r>
              <a:rPr lang="en-US" dirty="0"/>
              <a:t>BY ATTENDING TODAY, YOU ARE ELIGIBLE FOR A 50% OFF DISCOUNT TO THE 3</a:t>
            </a:r>
            <a:r>
              <a:rPr lang="en-US" baseline="30000" dirty="0"/>
              <a:t>rd</a:t>
            </a:r>
            <a:r>
              <a:rPr lang="en-US" dirty="0"/>
              <a:t> ANNUAL 2.2 (VIRTUAL) CHALLENGE WALK FOR 22 VETS</a:t>
            </a:r>
          </a:p>
          <a:p>
            <a:endParaRPr lang="en-US" dirty="0"/>
          </a:p>
          <a:p>
            <a:r>
              <a:rPr lang="en-US" dirty="0"/>
              <a:t>REGISTER ONLINE: </a:t>
            </a:r>
          </a:p>
          <a:p>
            <a:r>
              <a:rPr lang="en-US" b="1" i="0" u="sng">
                <a:solidFill>
                  <a:srgbClr val="23527C"/>
                </a:solidFill>
                <a:effectLst/>
                <a:latin typeface="MyriadPro-Regular"/>
                <a:hlinkClick r:id="rId3"/>
              </a:rPr>
              <a:t>https://runsignup.com/Race/CA/Livermore/22for22WalkforVets</a:t>
            </a:r>
            <a:endParaRPr lang="en-US" dirty="0"/>
          </a:p>
          <a:p>
            <a:endParaRPr lang="en-US" dirty="0"/>
          </a:p>
          <a:p>
            <a:r>
              <a:rPr lang="en-US" dirty="0"/>
              <a:t>Or go to LasPositasCollege.edu/Veterans</a:t>
            </a:r>
          </a:p>
          <a:p>
            <a:endParaRPr lang="en-US" dirty="0"/>
          </a:p>
          <a:p>
            <a:r>
              <a:rPr lang="en-US" dirty="0"/>
              <a:t>Discount Code:  studentvet22</a:t>
            </a:r>
          </a:p>
          <a:p>
            <a:endParaRPr lang="en-US" dirty="0"/>
          </a:p>
          <a:p>
            <a:r>
              <a:rPr lang="en-US" dirty="0"/>
              <a:t>QUESTIONS: </a:t>
            </a:r>
            <a:r>
              <a:rPr lang="en-US" dirty="0">
                <a:hlinkClick r:id="rId4"/>
              </a:rPr>
              <a:t>LPCVeteransFirst@laspositascollege.edu</a:t>
            </a:r>
            <a:endParaRPr lang="en-US" dirty="0"/>
          </a:p>
          <a:p>
            <a:endParaRPr lang="en-US" dirty="0"/>
          </a:p>
          <a:p>
            <a:endParaRPr lang="en-US" dirty="0"/>
          </a:p>
        </p:txBody>
      </p:sp>
    </p:spTree>
    <p:extLst>
      <p:ext uri="{BB962C8B-B14F-4D97-AF65-F5344CB8AC3E}">
        <p14:creationId xmlns:p14="http://schemas.microsoft.com/office/powerpoint/2010/main" val="1509763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5216" y="963997"/>
            <a:ext cx="3634505" cy="4938361"/>
          </a:xfrm>
        </p:spPr>
        <p:txBody>
          <a:bodyPr anchor="ctr">
            <a:normAutofit/>
          </a:bodyPr>
          <a:lstStyle/>
          <a:p>
            <a:pPr algn="r"/>
            <a:r>
              <a:rPr lang="en-US" sz="4400" b="1" dirty="0"/>
              <a:t>OBJECTIVES:</a:t>
            </a:r>
          </a:p>
        </p:txBody>
      </p:sp>
      <p:sp>
        <p:nvSpPr>
          <p:cNvPr id="3" name="Content Placeholder 2"/>
          <p:cNvSpPr>
            <a:spLocks noGrp="1"/>
          </p:cNvSpPr>
          <p:nvPr>
            <p:ph idx="1"/>
          </p:nvPr>
        </p:nvSpPr>
        <p:spPr>
          <a:xfrm>
            <a:off x="5134882" y="963507"/>
            <a:ext cx="6135097" cy="4938851"/>
          </a:xfrm>
        </p:spPr>
        <p:txBody>
          <a:bodyPr anchor="ctr">
            <a:normAutofit/>
          </a:bodyPr>
          <a:lstStyle/>
          <a:p>
            <a:pPr marL="342900" indent="-342900">
              <a:buFont typeface="+mj-lt"/>
              <a:buAutoNum type="arabicPeriod"/>
            </a:pPr>
            <a:r>
              <a:rPr lang="en-US" sz="1800" b="1" dirty="0"/>
              <a:t>Student Veterans and Distanced Learning</a:t>
            </a:r>
          </a:p>
          <a:p>
            <a:pPr marL="342900" indent="-342900">
              <a:buFont typeface="+mj-lt"/>
              <a:buAutoNum type="arabicPeriod"/>
            </a:pPr>
            <a:r>
              <a:rPr lang="en-US" sz="1800" b="1" dirty="0"/>
              <a:t>What’s Working: Asking the “Tough Questions” with a Unique Population</a:t>
            </a:r>
          </a:p>
          <a:p>
            <a:pPr marL="342900" indent="-342900">
              <a:buFont typeface="+mj-lt"/>
              <a:buAutoNum type="arabicPeriod"/>
            </a:pPr>
            <a:r>
              <a:rPr lang="en-US" sz="1800" b="1" dirty="0"/>
              <a:t>Tools for Retention and Academic Empowerment and Success during a Pandemic </a:t>
            </a:r>
          </a:p>
        </p:txBody>
      </p:sp>
    </p:spTree>
    <p:extLst>
      <p:ext uri="{BB962C8B-B14F-4D97-AF65-F5344CB8AC3E}">
        <p14:creationId xmlns:p14="http://schemas.microsoft.com/office/powerpoint/2010/main" val="633475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close up of a necklace&#10;&#10;Description automatically generated">
            <a:extLst>
              <a:ext uri="{FF2B5EF4-FFF2-40B4-BE49-F238E27FC236}">
                <a16:creationId xmlns:a16="http://schemas.microsoft.com/office/drawing/2014/main" id="{52DA57F1-A5AD-40CF-B84A-ADBBA4784CB1}"/>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31885"/>
          <a:stretch/>
        </p:blipFill>
        <p:spPr>
          <a:xfrm>
            <a:off x="0" y="642938"/>
            <a:ext cx="10906125" cy="5572125"/>
          </a:xfrm>
          <a:prstGeom prst="rect">
            <a:avLst/>
          </a:prstGeom>
          <a:noFill/>
        </p:spPr>
      </p:pic>
      <p:sp>
        <p:nvSpPr>
          <p:cNvPr id="9" name="TextBox 8">
            <a:extLst>
              <a:ext uri="{FF2B5EF4-FFF2-40B4-BE49-F238E27FC236}">
                <a16:creationId xmlns:a16="http://schemas.microsoft.com/office/drawing/2014/main" id="{48966554-4701-4D9A-A74F-4310A85BF0A9}"/>
              </a:ext>
            </a:extLst>
          </p:cNvPr>
          <p:cNvSpPr txBox="1"/>
          <p:nvPr/>
        </p:nvSpPr>
        <p:spPr>
          <a:xfrm>
            <a:off x="590927" y="831804"/>
            <a:ext cx="3100136" cy="970354"/>
          </a:xfrm>
          <a:prstGeom prst="rect">
            <a:avLst/>
          </a:prstGeom>
        </p:spPr>
        <p:txBody>
          <a:bodyPr vert="horz" lIns="91440" tIns="45720" rIns="91440" bIns="45720" rtlCol="0" anchor="b">
            <a:normAutofit lnSpcReduction="10000"/>
          </a:bodyPr>
          <a:lstStyle/>
          <a:p>
            <a:pPr defTabSz="914400">
              <a:lnSpc>
                <a:spcPct val="85000"/>
              </a:lnSpc>
              <a:spcBef>
                <a:spcPct val="0"/>
              </a:spcBef>
              <a:spcAft>
                <a:spcPts val="600"/>
              </a:spcAft>
            </a:pPr>
            <a:endParaRPr lang="en-US" sz="3300" b="1" kern="1200" spc="-50" baseline="0" dirty="0">
              <a:solidFill>
                <a:schemeClr val="tx1">
                  <a:lumMod val="75000"/>
                  <a:lumOff val="25000"/>
                </a:schemeClr>
              </a:solidFill>
              <a:latin typeface="+mj-lt"/>
              <a:ea typeface="+mj-ea"/>
              <a:cs typeface="+mj-cs"/>
            </a:endParaRPr>
          </a:p>
          <a:p>
            <a:pPr defTabSz="914400">
              <a:lnSpc>
                <a:spcPct val="85000"/>
              </a:lnSpc>
              <a:spcBef>
                <a:spcPct val="0"/>
              </a:spcBef>
              <a:spcAft>
                <a:spcPts val="600"/>
              </a:spcAft>
            </a:pPr>
            <a:r>
              <a:rPr lang="en-US" sz="3300" b="1" kern="1200" spc="-50" baseline="0" dirty="0">
                <a:solidFill>
                  <a:schemeClr val="accent6">
                    <a:lumMod val="60000"/>
                    <a:lumOff val="40000"/>
                  </a:schemeClr>
                </a:solidFill>
                <a:latin typeface="+mj-lt"/>
                <a:ea typeface="+mj-ea"/>
                <a:cs typeface="+mj-cs"/>
              </a:rPr>
              <a:t>EXCELLING…</a:t>
            </a:r>
          </a:p>
        </p:txBody>
      </p:sp>
      <p:sp>
        <p:nvSpPr>
          <p:cNvPr id="2" name="TextBox 1">
            <a:extLst>
              <a:ext uri="{FF2B5EF4-FFF2-40B4-BE49-F238E27FC236}">
                <a16:creationId xmlns:a16="http://schemas.microsoft.com/office/drawing/2014/main" id="{B567E505-E157-4205-B50F-493A74064AFB}"/>
              </a:ext>
            </a:extLst>
          </p:cNvPr>
          <p:cNvSpPr txBox="1"/>
          <p:nvPr/>
        </p:nvSpPr>
        <p:spPr>
          <a:xfrm>
            <a:off x="4848352" y="2761488"/>
            <a:ext cx="4690872" cy="369332"/>
          </a:xfrm>
          <a:prstGeom prst="rect">
            <a:avLst/>
          </a:prstGeom>
          <a:noFill/>
        </p:spPr>
        <p:txBody>
          <a:bodyPr wrap="square" rtlCol="0">
            <a:spAutoFit/>
          </a:bodyPr>
          <a:lstStyle/>
          <a:p>
            <a:pPr algn="ctr"/>
            <a:r>
              <a:rPr lang="en-US" b="1" dirty="0">
                <a:solidFill>
                  <a:schemeClr val="accent6">
                    <a:lumMod val="60000"/>
                    <a:lumOff val="40000"/>
                  </a:schemeClr>
                </a:solidFill>
              </a:rPr>
              <a:t>HOW DO I BEST HELP MY STUDENTS?</a:t>
            </a:r>
          </a:p>
        </p:txBody>
      </p:sp>
    </p:spTree>
    <p:extLst>
      <p:ext uri="{BB962C8B-B14F-4D97-AF65-F5344CB8AC3E}">
        <p14:creationId xmlns:p14="http://schemas.microsoft.com/office/powerpoint/2010/main" val="1629981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923" y="2577801"/>
            <a:ext cx="3451860" cy="3144914"/>
          </a:xfrm>
        </p:spPr>
        <p:txBody>
          <a:bodyPr vert="horz" lIns="91440" tIns="45720" rIns="91440" bIns="45720" rtlCol="0" anchor="ctr">
            <a:normAutofit fontScale="90000"/>
          </a:bodyPr>
          <a:lstStyle/>
          <a:p>
            <a:pPr marR="0" lvl="0" fontAlgn="auto">
              <a:spcAft>
                <a:spcPts val="0"/>
              </a:spcAft>
              <a:buClr>
                <a:srgbClr val="B71E42"/>
              </a:buClr>
              <a:buSzPct val="100000"/>
              <a:tabLst/>
              <a:defRPr/>
            </a:pPr>
            <a:r>
              <a:rPr kumimoji="0" lang="en-US" sz="2000" b="1" u="none" strike="noStrike" spc="0" normalizeH="0" baseline="0" noProof="0" dirty="0">
                <a:ln>
                  <a:noFill/>
                </a:ln>
                <a:solidFill>
                  <a:schemeClr val="accent3"/>
                </a:solidFill>
                <a:uLnTx/>
                <a:uFillTx/>
              </a:rPr>
              <a:t>I NEVER WANTED TO TEACH LIKE THIS</a:t>
            </a:r>
            <a:br>
              <a:rPr kumimoji="0" lang="en-US" sz="2000" b="1" u="none" strike="noStrike" spc="0" normalizeH="0" baseline="0" noProof="0" dirty="0">
                <a:ln>
                  <a:noFill/>
                </a:ln>
                <a:solidFill>
                  <a:schemeClr val="accent3"/>
                </a:solidFill>
                <a:uLnTx/>
                <a:uFillTx/>
              </a:rPr>
            </a:br>
            <a:r>
              <a:rPr lang="en-US" sz="2000" b="1" dirty="0">
                <a:solidFill>
                  <a:schemeClr val="accent3"/>
                </a:solidFill>
              </a:rPr>
              <a:t>ARE MY STUDENTS REALLY LEARNING</a:t>
            </a:r>
            <a:br>
              <a:rPr kumimoji="0" lang="en-US" sz="2000" b="1" u="none" strike="noStrike" spc="0" normalizeH="0" baseline="0" noProof="0" dirty="0">
                <a:ln>
                  <a:noFill/>
                </a:ln>
                <a:solidFill>
                  <a:schemeClr val="accent3"/>
                </a:solidFill>
                <a:uLnTx/>
                <a:uFillTx/>
              </a:rPr>
            </a:br>
            <a:r>
              <a:rPr kumimoji="0" lang="en-US" sz="2000" b="1" u="none" strike="noStrike" spc="0" normalizeH="0" baseline="0" noProof="0" dirty="0">
                <a:ln>
                  <a:noFill/>
                </a:ln>
                <a:solidFill>
                  <a:schemeClr val="accent3"/>
                </a:solidFill>
                <a:uLnTx/>
                <a:uFillTx/>
              </a:rPr>
              <a:t> </a:t>
            </a:r>
            <a:br>
              <a:rPr kumimoji="0" lang="en-US" sz="2000" b="1" u="none" strike="noStrike" spc="0" normalizeH="0" baseline="0" noProof="0" dirty="0">
                <a:ln>
                  <a:noFill/>
                </a:ln>
                <a:solidFill>
                  <a:schemeClr val="accent3"/>
                </a:solidFill>
                <a:uLnTx/>
                <a:uFillTx/>
              </a:rPr>
            </a:br>
            <a:r>
              <a:rPr kumimoji="0" lang="en-US" sz="2000" b="1" u="none" strike="noStrike" spc="0" normalizeH="0" baseline="0" noProof="0" dirty="0">
                <a:ln>
                  <a:noFill/>
                </a:ln>
                <a:solidFill>
                  <a:schemeClr val="accent3"/>
                </a:solidFill>
                <a:uLnTx/>
                <a:uFillTx/>
              </a:rPr>
              <a:t>Keeping students engaged</a:t>
            </a:r>
            <a:br>
              <a:rPr kumimoji="0" lang="en-US" sz="2000" b="1" u="none" strike="noStrike" spc="0" normalizeH="0" baseline="0" noProof="0" dirty="0">
                <a:ln>
                  <a:noFill/>
                </a:ln>
                <a:solidFill>
                  <a:schemeClr val="accent3"/>
                </a:solidFill>
                <a:uLnTx/>
                <a:uFillTx/>
              </a:rPr>
            </a:br>
            <a:br>
              <a:rPr kumimoji="0" lang="en-US" sz="2000" b="1" u="none" strike="noStrike" spc="0" normalizeH="0" baseline="0" noProof="0" dirty="0">
                <a:ln>
                  <a:noFill/>
                </a:ln>
                <a:solidFill>
                  <a:schemeClr val="accent3"/>
                </a:solidFill>
                <a:uLnTx/>
                <a:uFillTx/>
              </a:rPr>
            </a:br>
            <a:r>
              <a:rPr kumimoji="0" lang="en-US" sz="2000" b="1" u="none" strike="noStrike" spc="0" normalizeH="0" baseline="0" noProof="0" dirty="0">
                <a:ln>
                  <a:noFill/>
                </a:ln>
                <a:solidFill>
                  <a:schemeClr val="accent3"/>
                </a:solidFill>
                <a:uLnTx/>
                <a:uFillTx/>
              </a:rPr>
              <a:t>Technology Interference(s)</a:t>
            </a:r>
            <a:br>
              <a:rPr kumimoji="0" lang="en-US" sz="2000" b="1" u="none" strike="noStrike" spc="0" normalizeH="0" baseline="0" noProof="0" dirty="0">
                <a:ln>
                  <a:noFill/>
                </a:ln>
                <a:solidFill>
                  <a:schemeClr val="accent3"/>
                </a:solidFill>
                <a:uLnTx/>
                <a:uFillTx/>
              </a:rPr>
            </a:br>
            <a:br>
              <a:rPr kumimoji="0" lang="en-US" sz="2000" b="1" u="none" strike="noStrike" spc="0" normalizeH="0" baseline="0" noProof="0" dirty="0">
                <a:ln>
                  <a:noFill/>
                </a:ln>
                <a:solidFill>
                  <a:schemeClr val="accent3"/>
                </a:solidFill>
                <a:uLnTx/>
                <a:uFillTx/>
              </a:rPr>
            </a:br>
            <a:r>
              <a:rPr kumimoji="0" lang="en-US" sz="2000" b="1" u="none" strike="noStrike" spc="0" normalizeH="0" baseline="0" noProof="0" dirty="0">
                <a:ln>
                  <a:noFill/>
                </a:ln>
                <a:solidFill>
                  <a:schemeClr val="accent3"/>
                </a:solidFill>
                <a:uLnTx/>
                <a:uFillTx/>
              </a:rPr>
              <a:t>Simultaneous Family &amp;</a:t>
            </a:r>
            <a:br>
              <a:rPr kumimoji="0" lang="en-US" sz="2000" b="1" u="none" strike="noStrike" spc="0" normalizeH="0" baseline="0" noProof="0" dirty="0">
                <a:ln>
                  <a:noFill/>
                </a:ln>
                <a:solidFill>
                  <a:schemeClr val="accent3"/>
                </a:solidFill>
                <a:uLnTx/>
                <a:uFillTx/>
              </a:rPr>
            </a:br>
            <a:r>
              <a:rPr kumimoji="0" lang="en-US" sz="2000" b="1" u="none" strike="noStrike" spc="0" normalizeH="0" baseline="0" noProof="0" dirty="0">
                <a:ln>
                  <a:noFill/>
                </a:ln>
                <a:solidFill>
                  <a:schemeClr val="accent3"/>
                </a:solidFill>
                <a:uLnTx/>
                <a:uFillTx/>
              </a:rPr>
              <a:t>Work Life</a:t>
            </a:r>
          </a:p>
        </p:txBody>
      </p:sp>
      <p:pic>
        <p:nvPicPr>
          <p:cNvPr id="5" name="Picture 4">
            <a:extLst>
              <a:ext uri="{FF2B5EF4-FFF2-40B4-BE49-F238E27FC236}">
                <a16:creationId xmlns:a16="http://schemas.microsoft.com/office/drawing/2014/main" id="{43424932-5E08-4BFB-BF5E-A863A53BB6D0}"/>
              </a:ext>
            </a:extLst>
          </p:cNvPr>
          <p:cNvPicPr>
            <a:picLocks noChangeAspect="1"/>
          </p:cNvPicPr>
          <p:nvPr/>
        </p:nvPicPr>
        <p:blipFill rotWithShape="1">
          <a:blip r:embed="rId3"/>
          <a:srcRect r="2048" b="-1"/>
          <a:stretch/>
        </p:blipFill>
        <p:spPr>
          <a:xfrm rot="10800000">
            <a:off x="4984134" y="1856543"/>
            <a:ext cx="6282919" cy="3866172"/>
          </a:xfrm>
          <a:prstGeom prst="rect">
            <a:avLst/>
          </a:prstGeom>
        </p:spPr>
      </p:pic>
      <p:sp>
        <p:nvSpPr>
          <p:cNvPr id="3" name="TextBox 2">
            <a:extLst>
              <a:ext uri="{FF2B5EF4-FFF2-40B4-BE49-F238E27FC236}">
                <a16:creationId xmlns:a16="http://schemas.microsoft.com/office/drawing/2014/main" id="{E122F9B7-E102-4A3A-B210-30E068614BF5}"/>
              </a:ext>
            </a:extLst>
          </p:cNvPr>
          <p:cNvSpPr txBox="1"/>
          <p:nvPr/>
        </p:nvSpPr>
        <p:spPr>
          <a:xfrm>
            <a:off x="827923" y="1333323"/>
            <a:ext cx="4387782" cy="523220"/>
          </a:xfrm>
          <a:prstGeom prst="rect">
            <a:avLst/>
          </a:prstGeom>
          <a:noFill/>
        </p:spPr>
        <p:txBody>
          <a:bodyPr wrap="square" rtlCol="0">
            <a:spAutoFit/>
          </a:bodyPr>
          <a:lstStyle/>
          <a:p>
            <a:r>
              <a:rPr lang="en-US" sz="2800" b="1" dirty="0">
                <a:solidFill>
                  <a:schemeClr val="accent3"/>
                </a:solidFill>
              </a:rPr>
              <a:t>VIRTUAL FATIGUE…</a:t>
            </a:r>
          </a:p>
        </p:txBody>
      </p:sp>
    </p:spTree>
    <p:extLst>
      <p:ext uri="{BB962C8B-B14F-4D97-AF65-F5344CB8AC3E}">
        <p14:creationId xmlns:p14="http://schemas.microsoft.com/office/powerpoint/2010/main" val="4120168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1FF51F64-ECA6-41F4-8BCC-D0A7E4C58B0B}"/>
              </a:ext>
            </a:extLst>
          </p:cNvPr>
          <p:cNvSpPr/>
          <p:nvPr/>
        </p:nvSpPr>
        <p:spPr>
          <a:xfrm>
            <a:off x="4018156" y="1237786"/>
            <a:ext cx="5330283" cy="335651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809FD09-55F9-4C7C-81AD-80600F298D4D}"/>
              </a:ext>
            </a:extLst>
          </p:cNvPr>
          <p:cNvSpPr txBox="1"/>
          <p:nvPr/>
        </p:nvSpPr>
        <p:spPr>
          <a:xfrm>
            <a:off x="4676077" y="2315879"/>
            <a:ext cx="4014439" cy="1200329"/>
          </a:xfrm>
          <a:prstGeom prst="rect">
            <a:avLst/>
          </a:prstGeom>
          <a:noFill/>
        </p:spPr>
        <p:txBody>
          <a:bodyPr wrap="square" rtlCol="0">
            <a:spAutoFit/>
          </a:bodyPr>
          <a:lstStyle/>
          <a:p>
            <a:pPr algn="ctr"/>
            <a:r>
              <a:rPr lang="en-US" dirty="0"/>
              <a:t>I KEEP REACHING OUT AND I DON’T GET ANY RESPONSE…</a:t>
            </a:r>
          </a:p>
          <a:p>
            <a:pPr algn="ctr"/>
            <a:endParaRPr lang="en-US" dirty="0"/>
          </a:p>
          <a:p>
            <a:pPr algn="ctr"/>
            <a:r>
              <a:rPr lang="en-US" dirty="0"/>
              <a:t>WHAT DO I DO?</a:t>
            </a:r>
          </a:p>
        </p:txBody>
      </p:sp>
    </p:spTree>
    <p:extLst>
      <p:ext uri="{BB962C8B-B14F-4D97-AF65-F5344CB8AC3E}">
        <p14:creationId xmlns:p14="http://schemas.microsoft.com/office/powerpoint/2010/main" val="3943045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1FF51F64-ECA6-41F4-8BCC-D0A7E4C58B0B}"/>
              </a:ext>
            </a:extLst>
          </p:cNvPr>
          <p:cNvSpPr/>
          <p:nvPr/>
        </p:nvSpPr>
        <p:spPr>
          <a:xfrm>
            <a:off x="3880626" y="1405054"/>
            <a:ext cx="5330283" cy="3356516"/>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809FD09-55F9-4C7C-81AD-80600F298D4D}"/>
              </a:ext>
            </a:extLst>
          </p:cNvPr>
          <p:cNvSpPr txBox="1"/>
          <p:nvPr/>
        </p:nvSpPr>
        <p:spPr>
          <a:xfrm>
            <a:off x="4393580" y="2344648"/>
            <a:ext cx="4014439" cy="1477328"/>
          </a:xfrm>
          <a:prstGeom prst="rect">
            <a:avLst/>
          </a:prstGeom>
          <a:noFill/>
        </p:spPr>
        <p:txBody>
          <a:bodyPr wrap="square" rtlCol="0">
            <a:spAutoFit/>
          </a:bodyPr>
          <a:lstStyle/>
          <a:p>
            <a:pPr algn="ctr"/>
            <a:r>
              <a:rPr lang="en-US" b="1" dirty="0">
                <a:solidFill>
                  <a:schemeClr val="accent1"/>
                </a:solidFill>
              </a:rPr>
              <a:t>DO I LET MY STUDENTS “SLIDE” BECAUSE IT’S A DIFFICULT TIME OR DO I MAINTAIN THE STANDARD?</a:t>
            </a:r>
          </a:p>
          <a:p>
            <a:pPr algn="ctr"/>
            <a:endParaRPr lang="en-US" b="1" dirty="0">
              <a:solidFill>
                <a:schemeClr val="accent1"/>
              </a:solidFill>
            </a:endParaRPr>
          </a:p>
          <a:p>
            <a:pPr algn="ctr"/>
            <a:r>
              <a:rPr lang="en-US" b="1" dirty="0">
                <a:solidFill>
                  <a:schemeClr val="accent1"/>
                </a:solidFill>
              </a:rPr>
              <a:t>WHAT’S THE BALANCE?</a:t>
            </a:r>
          </a:p>
        </p:txBody>
      </p:sp>
    </p:spTree>
    <p:extLst>
      <p:ext uri="{BB962C8B-B14F-4D97-AF65-F5344CB8AC3E}">
        <p14:creationId xmlns:p14="http://schemas.microsoft.com/office/powerpoint/2010/main" val="1182181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1FF51F64-ECA6-41F4-8BCC-D0A7E4C58B0B}"/>
              </a:ext>
            </a:extLst>
          </p:cNvPr>
          <p:cNvSpPr/>
          <p:nvPr/>
        </p:nvSpPr>
        <p:spPr>
          <a:xfrm>
            <a:off x="4025590" y="1750742"/>
            <a:ext cx="5330283" cy="3356516"/>
          </a:xfrm>
          <a:prstGeom prst="wedgeEllipseCallou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809FD09-55F9-4C7C-81AD-80600F298D4D}"/>
              </a:ext>
            </a:extLst>
          </p:cNvPr>
          <p:cNvSpPr txBox="1"/>
          <p:nvPr/>
        </p:nvSpPr>
        <p:spPr>
          <a:xfrm>
            <a:off x="4583151" y="2967335"/>
            <a:ext cx="4014439" cy="923330"/>
          </a:xfrm>
          <a:prstGeom prst="rect">
            <a:avLst/>
          </a:prstGeom>
          <a:noFill/>
        </p:spPr>
        <p:txBody>
          <a:bodyPr wrap="square" rtlCol="0">
            <a:spAutoFit/>
          </a:bodyPr>
          <a:lstStyle/>
          <a:p>
            <a:pPr algn="ctr"/>
            <a:r>
              <a:rPr lang="en-US" b="1" dirty="0">
                <a:solidFill>
                  <a:schemeClr val="accent6">
                    <a:lumMod val="75000"/>
                  </a:schemeClr>
                </a:solidFill>
              </a:rPr>
              <a:t>RETENTION</a:t>
            </a:r>
          </a:p>
          <a:p>
            <a:pPr algn="ctr"/>
            <a:r>
              <a:rPr lang="en-US" b="1" dirty="0">
                <a:solidFill>
                  <a:schemeClr val="accent6">
                    <a:lumMod val="75000"/>
                  </a:schemeClr>
                </a:solidFill>
              </a:rPr>
              <a:t>ACADEMIC EMPOWERMENT</a:t>
            </a:r>
          </a:p>
          <a:p>
            <a:pPr algn="ctr"/>
            <a:r>
              <a:rPr lang="en-US" b="1" dirty="0">
                <a:solidFill>
                  <a:schemeClr val="accent6">
                    <a:lumMod val="75000"/>
                  </a:schemeClr>
                </a:solidFill>
              </a:rPr>
              <a:t>ACADEMIC SUCCESS</a:t>
            </a:r>
          </a:p>
        </p:txBody>
      </p:sp>
    </p:spTree>
    <p:extLst>
      <p:ext uri="{BB962C8B-B14F-4D97-AF65-F5344CB8AC3E}">
        <p14:creationId xmlns:p14="http://schemas.microsoft.com/office/powerpoint/2010/main" val="896458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9156" y="1252728"/>
            <a:ext cx="4325112" cy="555306"/>
          </a:xfrm>
        </p:spPr>
        <p:txBody>
          <a:bodyPr>
            <a:normAutofit/>
          </a:bodyPr>
          <a:lstStyle/>
          <a:p>
            <a:pPr algn="ctr"/>
            <a:r>
              <a:rPr lang="en-US" sz="2800" b="1" dirty="0">
                <a:solidFill>
                  <a:schemeClr val="accent3"/>
                </a:solidFill>
              </a:rPr>
              <a:t>“VETERANS FIRST”???</a:t>
            </a:r>
          </a:p>
        </p:txBody>
      </p:sp>
      <p:sp>
        <p:nvSpPr>
          <p:cNvPr id="38" name="Content Placeholder 37">
            <a:extLst>
              <a:ext uri="{FF2B5EF4-FFF2-40B4-BE49-F238E27FC236}">
                <a16:creationId xmlns:a16="http://schemas.microsoft.com/office/drawing/2014/main" id="{34170F1C-D9A7-4B26-BD8F-F41E3B6AB6E0}"/>
              </a:ext>
            </a:extLst>
          </p:cNvPr>
          <p:cNvSpPr>
            <a:spLocks noGrp="1"/>
          </p:cNvSpPr>
          <p:nvPr>
            <p:ph idx="1"/>
          </p:nvPr>
        </p:nvSpPr>
        <p:spPr>
          <a:xfrm>
            <a:off x="587299" y="1808034"/>
            <a:ext cx="5508701" cy="4960756"/>
          </a:xfrm>
        </p:spPr>
        <p:txBody>
          <a:bodyPr>
            <a:normAutofit lnSpcReduction="10000"/>
          </a:bodyPr>
          <a:lstStyle/>
          <a:p>
            <a:pPr marL="457200" indent="-457200">
              <a:buFont typeface="+mj-lt"/>
              <a:buAutoNum type="arabicPeriod"/>
            </a:pPr>
            <a:endParaRPr lang="en-US" dirty="0"/>
          </a:p>
          <a:p>
            <a:pPr marL="457200" indent="-457200">
              <a:buFont typeface="+mj-lt"/>
              <a:buAutoNum type="arabicPeriod"/>
            </a:pPr>
            <a:r>
              <a:rPr lang="en-US" dirty="0">
                <a:solidFill>
                  <a:srgbClr val="FFC000"/>
                </a:solidFill>
              </a:rPr>
              <a:t>What does this mean?</a:t>
            </a:r>
          </a:p>
          <a:p>
            <a:pPr marL="457200" indent="-457200">
              <a:buFont typeface="+mj-lt"/>
              <a:buAutoNum type="arabicPeriod"/>
            </a:pPr>
            <a:r>
              <a:rPr lang="en-US" dirty="0">
                <a:solidFill>
                  <a:srgbClr val="FFC000"/>
                </a:solidFill>
              </a:rPr>
              <a:t>Going above and beyond</a:t>
            </a:r>
          </a:p>
          <a:p>
            <a:pPr marL="457200" indent="-457200">
              <a:buFont typeface="+mj-lt"/>
              <a:buAutoNum type="arabicPeriod"/>
            </a:pPr>
            <a:r>
              <a:rPr lang="en-US" dirty="0">
                <a:solidFill>
                  <a:srgbClr val="FFC000"/>
                </a:solidFill>
              </a:rPr>
              <a:t>Balancing the Standard</a:t>
            </a:r>
          </a:p>
          <a:p>
            <a:pPr marL="914400" lvl="1" indent="-457200">
              <a:buFont typeface="+mj-lt"/>
              <a:buAutoNum type="arabicPeriod"/>
            </a:pPr>
            <a:r>
              <a:rPr lang="en-US" dirty="0">
                <a:solidFill>
                  <a:srgbClr val="FFC000"/>
                </a:solidFill>
              </a:rPr>
              <a:t>Observing my own assumptions</a:t>
            </a:r>
          </a:p>
          <a:p>
            <a:pPr marL="914400" lvl="1" indent="-457200">
              <a:buFont typeface="+mj-lt"/>
              <a:buAutoNum type="arabicPeriod"/>
            </a:pPr>
            <a:r>
              <a:rPr lang="en-US" dirty="0">
                <a:solidFill>
                  <a:srgbClr val="FFC000"/>
                </a:solidFill>
              </a:rPr>
              <a:t>Not “excusing” behaviors, but empathizing </a:t>
            </a:r>
          </a:p>
          <a:p>
            <a:pPr marL="914400" lvl="1" indent="-457200">
              <a:buFont typeface="+mj-lt"/>
              <a:buAutoNum type="arabicPeriod"/>
            </a:pPr>
            <a:r>
              <a:rPr lang="en-US" dirty="0">
                <a:solidFill>
                  <a:srgbClr val="FFC000"/>
                </a:solidFill>
              </a:rPr>
              <a:t>How to identify “Exceptions to the RULES…”</a:t>
            </a:r>
          </a:p>
          <a:p>
            <a:pPr marL="914400" lvl="1" indent="-457200">
              <a:buFont typeface="+mj-lt"/>
              <a:buAutoNum type="arabicPeriod"/>
            </a:pPr>
            <a:r>
              <a:rPr lang="en-US" dirty="0">
                <a:solidFill>
                  <a:srgbClr val="FFC000"/>
                </a:solidFill>
              </a:rPr>
              <a:t>(“I’m not looking for a hand-out, but a hand-up)</a:t>
            </a:r>
          </a:p>
          <a:p>
            <a:pPr marL="457200" indent="-457200">
              <a:buFont typeface="+mj-lt"/>
              <a:buAutoNum type="arabicPeriod"/>
            </a:pPr>
            <a:r>
              <a:rPr lang="en-US" dirty="0">
                <a:solidFill>
                  <a:srgbClr val="FFC000"/>
                </a:solidFill>
              </a:rPr>
              <a:t>Acknowledging the veteran “cultural mindset”</a:t>
            </a:r>
          </a:p>
          <a:p>
            <a:pPr marL="457200" indent="-457200">
              <a:buFont typeface="+mj-lt"/>
              <a:buAutoNum type="arabicPeriod"/>
            </a:pPr>
            <a:r>
              <a:rPr lang="en-US" dirty="0">
                <a:solidFill>
                  <a:srgbClr val="FFC000"/>
                </a:solidFill>
              </a:rPr>
              <a:t>Everyone loves to hear their “</a:t>
            </a:r>
            <a:r>
              <a:rPr lang="en-US" b="1" u="sng" dirty="0">
                <a:solidFill>
                  <a:srgbClr val="FFC000"/>
                </a:solidFill>
              </a:rPr>
              <a:t>name</a:t>
            </a:r>
            <a:r>
              <a:rPr lang="en-US" dirty="0">
                <a:solidFill>
                  <a:srgbClr val="FFC000"/>
                </a:solidFill>
              </a:rPr>
              <a:t>” </a:t>
            </a:r>
          </a:p>
        </p:txBody>
      </p:sp>
      <p:pic>
        <p:nvPicPr>
          <p:cNvPr id="3" name="Picture 2">
            <a:extLst>
              <a:ext uri="{FF2B5EF4-FFF2-40B4-BE49-F238E27FC236}">
                <a16:creationId xmlns:a16="http://schemas.microsoft.com/office/drawing/2014/main" id="{82555F89-D3DE-406C-8C69-1DFCF5C2B016}"/>
              </a:ext>
            </a:extLst>
          </p:cNvPr>
          <p:cNvPicPr>
            <a:picLocks noChangeAspect="1"/>
          </p:cNvPicPr>
          <p:nvPr/>
        </p:nvPicPr>
        <p:blipFill>
          <a:blip r:embed="rId2"/>
          <a:stretch>
            <a:fillRect/>
          </a:stretch>
        </p:blipFill>
        <p:spPr>
          <a:xfrm>
            <a:off x="6333894" y="536901"/>
            <a:ext cx="5270807" cy="5784197"/>
          </a:xfrm>
          <a:prstGeom prst="rect">
            <a:avLst/>
          </a:prstGeom>
        </p:spPr>
      </p:pic>
    </p:spTree>
    <p:extLst>
      <p:ext uri="{BB962C8B-B14F-4D97-AF65-F5344CB8AC3E}">
        <p14:creationId xmlns:p14="http://schemas.microsoft.com/office/powerpoint/2010/main" val="1629399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5"/>
          <p:cNvSpPr/>
          <p:nvPr/>
        </p:nvSpPr>
        <p:spPr>
          <a:xfrm>
            <a:off x="6369104" y="5065675"/>
            <a:ext cx="4298896" cy="795266"/>
          </a:xfrm>
          <a:prstGeom prst="rect">
            <a:avLst/>
          </a:prstGeom>
          <a:solidFill>
            <a:srgbClr val="FFC000"/>
          </a:solidFill>
          <a:ln w="28575" cap="rnd">
            <a:solidFill>
              <a:schemeClr val="bg1"/>
            </a:solidFill>
            <a:round/>
          </a:ln>
          <a:effectLst>
            <a:outerShdw blurRad="177800" dist="63500" dir="5400000" algn="t" rotWithShape="0">
              <a:prstClr val="black">
                <a:alpha val="40000"/>
              </a:prstClr>
            </a:outerShdw>
          </a:effectLst>
          <a:scene3d>
            <a:camera prst="orthographicFront"/>
            <a:lightRig rig="threePt" dir="t"/>
          </a:scene3d>
          <a:sp3d extrusionH="25400">
            <a:bevelT w="4445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33454D"/>
                </a:solidFill>
                <a:effectLst/>
                <a:uLnTx/>
                <a:uFillTx/>
                <a:latin typeface="Tahoma"/>
                <a:ea typeface="+mn-ea"/>
                <a:cs typeface="+mn-cs"/>
              </a:rPr>
              <a:t>(5)</a:t>
            </a:r>
            <a:endParaRPr kumimoji="0" lang="en-US" sz="1100" b="1" i="0" u="none" strike="noStrike" kern="1200" cap="none" spc="0" normalizeH="0" baseline="0" noProof="0" dirty="0">
              <a:ln>
                <a:noFill/>
              </a:ln>
              <a:solidFill>
                <a:srgbClr val="33454D"/>
              </a:solidFill>
              <a:effectLst/>
              <a:uLnTx/>
              <a:uFillTx/>
              <a:latin typeface="Tahoma"/>
              <a:ea typeface="+mn-ea"/>
              <a:cs typeface="+mn-cs"/>
            </a:endParaRPr>
          </a:p>
        </p:txBody>
      </p:sp>
      <p:sp>
        <p:nvSpPr>
          <p:cNvPr id="41" name="Rectangle4"/>
          <p:cNvSpPr/>
          <p:nvPr/>
        </p:nvSpPr>
        <p:spPr>
          <a:xfrm>
            <a:off x="6369104" y="4032742"/>
            <a:ext cx="4298896" cy="795266"/>
          </a:xfrm>
          <a:prstGeom prst="rect">
            <a:avLst/>
          </a:prstGeom>
          <a:gradFill flip="none" rotWithShape="1">
            <a:gsLst>
              <a:gs pos="0">
                <a:srgbClr val="C0280A"/>
              </a:gs>
              <a:gs pos="100000">
                <a:srgbClr val="A02108"/>
              </a:gs>
            </a:gsLst>
            <a:lin ang="5400000" scaled="0"/>
            <a:tileRect/>
          </a:gradFill>
          <a:ln w="28575" cap="rnd">
            <a:solidFill>
              <a:schemeClr val="bg1"/>
            </a:solidFill>
            <a:round/>
          </a:ln>
          <a:effectLst>
            <a:outerShdw blurRad="177800" dist="63500" dir="5400000" algn="t" rotWithShape="0">
              <a:prstClr val="black">
                <a:alpha val="40000"/>
              </a:prstClr>
            </a:outerShdw>
          </a:effectLst>
          <a:scene3d>
            <a:camera prst="orthographicFront"/>
            <a:lightRig rig="threePt" dir="t"/>
          </a:scene3d>
          <a:sp3d extrusionH="25400">
            <a:bevelT w="4445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ahom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ahoma"/>
                <a:ea typeface="+mn-ea"/>
                <a:cs typeface="+mn-cs"/>
              </a:rPr>
              <a:t>(4)</a:t>
            </a:r>
            <a:endParaRPr kumimoji="0" lang="en-US" sz="1100" b="1" i="0" u="none" strike="noStrike" kern="1200" cap="none" spc="0" normalizeH="0" baseline="0" noProof="0" dirty="0">
              <a:ln>
                <a:noFill/>
              </a:ln>
              <a:solidFill>
                <a:prstClr val="white"/>
              </a:solidFill>
              <a:effectLst/>
              <a:uLnTx/>
              <a:uFillTx/>
              <a:latin typeface="Tahom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ahoma"/>
              <a:ea typeface="+mn-ea"/>
              <a:cs typeface="+mn-cs"/>
            </a:endParaRPr>
          </a:p>
        </p:txBody>
      </p:sp>
      <p:sp>
        <p:nvSpPr>
          <p:cNvPr id="39" name="Rectangle3"/>
          <p:cNvSpPr/>
          <p:nvPr/>
        </p:nvSpPr>
        <p:spPr>
          <a:xfrm>
            <a:off x="6369104" y="2945108"/>
            <a:ext cx="4298896" cy="795266"/>
          </a:xfrm>
          <a:prstGeom prst="rect">
            <a:avLst/>
          </a:prstGeom>
          <a:solidFill>
            <a:srgbClr val="33454D"/>
          </a:solidFill>
          <a:ln w="28575" cap="rnd">
            <a:solidFill>
              <a:schemeClr val="bg1"/>
            </a:solidFill>
            <a:round/>
          </a:ln>
          <a:effectLst>
            <a:outerShdw blurRad="177800" dist="63500" dir="5400000" algn="t" rotWithShape="0">
              <a:prstClr val="black">
                <a:alpha val="40000"/>
              </a:prstClr>
            </a:outerShdw>
          </a:effectLst>
          <a:scene3d>
            <a:camera prst="orthographicFront"/>
            <a:lightRig rig="threePt" dir="t"/>
          </a:scene3d>
          <a:sp3d extrusionH="25400">
            <a:bevelT w="4445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9999"/>
                </a:solidFill>
                <a:effectLst/>
                <a:uLnTx/>
                <a:uFillTx/>
                <a:latin typeface="Tahoma"/>
                <a:ea typeface="+mn-ea"/>
                <a:cs typeface="+mn-cs"/>
              </a:rPr>
              <a:t>(3)</a:t>
            </a:r>
            <a:endParaRPr kumimoji="0" lang="en-US" sz="1100" b="1" i="0" u="none" strike="noStrike" kern="1200" cap="none" spc="0" normalizeH="0" baseline="0" noProof="0" dirty="0">
              <a:ln>
                <a:noFill/>
              </a:ln>
              <a:solidFill>
                <a:srgbClr val="FF9999"/>
              </a:solidFill>
              <a:effectLst/>
              <a:uLnTx/>
              <a:uFillTx/>
              <a:latin typeface="Tahoma"/>
              <a:ea typeface="+mn-ea"/>
              <a:cs typeface="+mn-cs"/>
            </a:endParaRPr>
          </a:p>
        </p:txBody>
      </p:sp>
      <p:sp>
        <p:nvSpPr>
          <p:cNvPr id="38" name="Rectangle2"/>
          <p:cNvSpPr/>
          <p:nvPr/>
        </p:nvSpPr>
        <p:spPr>
          <a:xfrm>
            <a:off x="6369104" y="1864340"/>
            <a:ext cx="4298896" cy="788400"/>
          </a:xfrm>
          <a:prstGeom prst="rect">
            <a:avLst/>
          </a:prstGeom>
          <a:solidFill>
            <a:schemeClr val="bg2">
              <a:lumMod val="75000"/>
            </a:schemeClr>
          </a:solidFill>
          <a:ln w="28575" cap="rnd">
            <a:solidFill>
              <a:schemeClr val="bg1"/>
            </a:solidFill>
            <a:round/>
          </a:ln>
          <a:effectLst>
            <a:outerShdw blurRad="177800" dist="63500" dir="5400000" algn="t" rotWithShape="0">
              <a:prstClr val="black">
                <a:alpha val="40000"/>
              </a:prstClr>
            </a:outerShdw>
          </a:effectLst>
          <a:scene3d>
            <a:camera prst="orthographicFront"/>
            <a:lightRig rig="threePt" dir="t"/>
          </a:scene3d>
          <a:sp3d extrusionH="25400">
            <a:bevelT w="4445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accent6">
                    <a:lumMod val="60000"/>
                    <a:lumOff val="40000"/>
                  </a:schemeClr>
                </a:solidFill>
                <a:effectLst/>
                <a:uLnTx/>
                <a:uFillTx/>
                <a:latin typeface="Tahoma"/>
                <a:ea typeface="+mn-ea"/>
                <a:cs typeface="+mn-cs"/>
              </a:rPr>
              <a:t>(2)</a:t>
            </a:r>
            <a:endParaRPr kumimoji="0" lang="en-US" sz="1100" b="1" i="0" u="none" strike="noStrike" kern="1200" cap="none" spc="0" normalizeH="0" baseline="0" noProof="0" dirty="0">
              <a:ln>
                <a:noFill/>
              </a:ln>
              <a:solidFill>
                <a:schemeClr val="accent6">
                  <a:lumMod val="60000"/>
                  <a:lumOff val="40000"/>
                </a:schemeClr>
              </a:solidFill>
              <a:effectLst/>
              <a:uLnTx/>
              <a:uFillTx/>
              <a:latin typeface="Tahoma"/>
              <a:ea typeface="+mn-ea"/>
              <a:cs typeface="+mn-cs"/>
            </a:endParaRPr>
          </a:p>
        </p:txBody>
      </p:sp>
      <p:sp>
        <p:nvSpPr>
          <p:cNvPr id="2" name="Rectangle1"/>
          <p:cNvSpPr/>
          <p:nvPr/>
        </p:nvSpPr>
        <p:spPr>
          <a:xfrm>
            <a:off x="6369104" y="815917"/>
            <a:ext cx="4298896" cy="810756"/>
          </a:xfrm>
          <a:prstGeom prst="rect">
            <a:avLst/>
          </a:prstGeom>
          <a:solidFill>
            <a:schemeClr val="accent5"/>
          </a:solidFill>
          <a:ln w="28575" cap="rnd">
            <a:solidFill>
              <a:schemeClr val="bg1"/>
            </a:solidFill>
            <a:round/>
          </a:ln>
          <a:effectLst>
            <a:outerShdw blurRad="63500" dist="38100" dir="5400000" algn="t" rotWithShape="0">
              <a:prstClr val="black">
                <a:alpha val="40000"/>
              </a:prstClr>
            </a:outerShdw>
          </a:effectLst>
          <a:scene3d>
            <a:camera prst="orthographicFront"/>
            <a:lightRig rig="threePt" dir="t"/>
          </a:scene3d>
          <a:sp3d extrusionH="25400">
            <a:bevelT w="4445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fontAlgn="base">
              <a:spcBef>
                <a:spcPct val="0"/>
              </a:spcBef>
              <a:spcAft>
                <a:spcPct val="0"/>
              </a:spcAft>
              <a:defRPr/>
            </a:pPr>
            <a:r>
              <a:rPr lang="en-US" b="1" dirty="0">
                <a:solidFill>
                  <a:schemeClr val="accent1">
                    <a:lumMod val="75000"/>
                  </a:schemeClr>
                </a:solidFill>
                <a:latin typeface="Tahoma"/>
              </a:rPr>
              <a:t>(1)</a:t>
            </a:r>
            <a:endParaRPr lang="en-US" sz="1100" b="1" dirty="0">
              <a:solidFill>
                <a:schemeClr val="accent1">
                  <a:lumMod val="75000"/>
                </a:schemeClr>
              </a:solidFill>
              <a:latin typeface="Tahoma"/>
            </a:endParaRPr>
          </a:p>
        </p:txBody>
      </p:sp>
      <p:pic>
        <p:nvPicPr>
          <p:cNvPr id="5" name="Picture 4">
            <a:extLst>
              <a:ext uri="{FF2B5EF4-FFF2-40B4-BE49-F238E27FC236}">
                <a16:creationId xmlns:a16="http://schemas.microsoft.com/office/drawing/2014/main" id="{095D2334-9985-47AA-9FEB-30EB2E2D562E}"/>
              </a:ext>
            </a:extLst>
          </p:cNvPr>
          <p:cNvPicPr>
            <a:picLocks noChangeAspect="1"/>
          </p:cNvPicPr>
          <p:nvPr/>
        </p:nvPicPr>
        <p:blipFill>
          <a:blip r:embed="rId2"/>
          <a:stretch>
            <a:fillRect/>
          </a:stretch>
        </p:blipFill>
        <p:spPr>
          <a:xfrm>
            <a:off x="227370" y="1947982"/>
            <a:ext cx="5400238" cy="3117693"/>
          </a:xfrm>
          <a:prstGeom prst="rect">
            <a:avLst/>
          </a:prstGeom>
        </p:spPr>
      </p:pic>
      <p:sp>
        <p:nvSpPr>
          <p:cNvPr id="6" name="TextBox 5">
            <a:extLst>
              <a:ext uri="{FF2B5EF4-FFF2-40B4-BE49-F238E27FC236}">
                <a16:creationId xmlns:a16="http://schemas.microsoft.com/office/drawing/2014/main" id="{72E2B06A-1EB0-4C98-93FE-BD552720D950}"/>
              </a:ext>
            </a:extLst>
          </p:cNvPr>
          <p:cNvSpPr txBox="1"/>
          <p:nvPr/>
        </p:nvSpPr>
        <p:spPr>
          <a:xfrm>
            <a:off x="2527858" y="2829381"/>
            <a:ext cx="2713736" cy="1200329"/>
          </a:xfrm>
          <a:prstGeom prst="rect">
            <a:avLst/>
          </a:prstGeom>
          <a:noFill/>
        </p:spPr>
        <p:txBody>
          <a:bodyPr wrap="square" rtlCol="0">
            <a:spAutoFit/>
          </a:bodyPr>
          <a:lstStyle/>
          <a:p>
            <a:pPr algn="ctr"/>
            <a:r>
              <a:rPr lang="en-US" b="1" dirty="0">
                <a:solidFill>
                  <a:schemeClr val="accent3"/>
                </a:solidFill>
              </a:rPr>
              <a:t>Ideas for </a:t>
            </a:r>
            <a:r>
              <a:rPr lang="en-US" b="1">
                <a:solidFill>
                  <a:schemeClr val="accent3"/>
                </a:solidFill>
              </a:rPr>
              <a:t>Veteran RETENTION</a:t>
            </a:r>
            <a:r>
              <a:rPr lang="en-US" b="1" dirty="0">
                <a:solidFill>
                  <a:schemeClr val="accent3"/>
                </a:solidFill>
              </a:rPr>
              <a:t>, EMPOWERMENT, and SUCCESS</a:t>
            </a:r>
          </a:p>
        </p:txBody>
      </p:sp>
    </p:spTree>
    <p:extLst>
      <p:ext uri="{BB962C8B-B14F-4D97-AF65-F5344CB8AC3E}">
        <p14:creationId xmlns:p14="http://schemas.microsoft.com/office/powerpoint/2010/main" val="11883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p:tgtEl>
                                          <p:spTgt spid="2"/>
                                        </p:tgtEl>
                                        <p:attrNameLst>
                                          <p:attrName>ppt_x</p:attrName>
                                        </p:attrNameLst>
                                      </p:cBhvr>
                                      <p:tavLst>
                                        <p:tav tm="0">
                                          <p:val>
                                            <p:strVal val="#ppt_x-#ppt_w*1.125000"/>
                                          </p:val>
                                        </p:tav>
                                        <p:tav tm="100000">
                                          <p:val>
                                            <p:strVal val="#ppt_x"/>
                                          </p:val>
                                        </p:tav>
                                      </p:tavLst>
                                    </p:anim>
                                    <p:animEffect transition="in" filter="wipe(right)">
                                      <p:cBhvr>
                                        <p:cTn id="8" dur="8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900"/>
                                        <p:tgtEl>
                                          <p:spTgt spid="38"/>
                                        </p:tgtEl>
                                        <p:attrNameLst>
                                          <p:attrName>ppt_x</p:attrName>
                                        </p:attrNameLst>
                                      </p:cBhvr>
                                      <p:tavLst>
                                        <p:tav tm="0">
                                          <p:val>
                                            <p:strVal val="#ppt_x-#ppt_w*1.125000"/>
                                          </p:val>
                                        </p:tav>
                                        <p:tav tm="100000">
                                          <p:val>
                                            <p:strVal val="#ppt_x"/>
                                          </p:val>
                                        </p:tav>
                                      </p:tavLst>
                                    </p:anim>
                                    <p:animEffect transition="in" filter="wipe(right)">
                                      <p:cBhvr>
                                        <p:cTn id="14" dur="9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800"/>
                                        <p:tgtEl>
                                          <p:spTgt spid="39"/>
                                        </p:tgtEl>
                                        <p:attrNameLst>
                                          <p:attrName>ppt_x</p:attrName>
                                        </p:attrNameLst>
                                      </p:cBhvr>
                                      <p:tavLst>
                                        <p:tav tm="0">
                                          <p:val>
                                            <p:strVal val="#ppt_x-#ppt_w*1.125000"/>
                                          </p:val>
                                        </p:tav>
                                        <p:tav tm="100000">
                                          <p:val>
                                            <p:strVal val="#ppt_x"/>
                                          </p:val>
                                        </p:tav>
                                      </p:tavLst>
                                    </p:anim>
                                    <p:animEffect transition="in" filter="wipe(right)">
                                      <p:cBhvr>
                                        <p:cTn id="20" dur="8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800"/>
                                        <p:tgtEl>
                                          <p:spTgt spid="41"/>
                                        </p:tgtEl>
                                        <p:attrNameLst>
                                          <p:attrName>ppt_x</p:attrName>
                                        </p:attrNameLst>
                                      </p:cBhvr>
                                      <p:tavLst>
                                        <p:tav tm="0">
                                          <p:val>
                                            <p:strVal val="#ppt_x-#ppt_w*1.125000"/>
                                          </p:val>
                                        </p:tav>
                                        <p:tav tm="100000">
                                          <p:val>
                                            <p:strVal val="#ppt_x"/>
                                          </p:val>
                                        </p:tav>
                                      </p:tavLst>
                                    </p:anim>
                                    <p:animEffect transition="in" filter="wipe(right)">
                                      <p:cBhvr>
                                        <p:cTn id="26" dur="8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800"/>
                                        <p:tgtEl>
                                          <p:spTgt spid="42"/>
                                        </p:tgtEl>
                                        <p:attrNameLst>
                                          <p:attrName>ppt_x</p:attrName>
                                        </p:attrNameLst>
                                      </p:cBhvr>
                                      <p:tavLst>
                                        <p:tav tm="0">
                                          <p:val>
                                            <p:strVal val="#ppt_x-#ppt_w*1.125000"/>
                                          </p:val>
                                        </p:tav>
                                        <p:tav tm="100000">
                                          <p:val>
                                            <p:strVal val="#ppt_x"/>
                                          </p:val>
                                        </p:tav>
                                      </p:tavLst>
                                    </p:anim>
                                    <p:animEffect transition="in" filter="wipe(right)">
                                      <p:cBhvr>
                                        <p:cTn id="32" dur="8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1" grpId="0" animBg="1"/>
      <p:bldP spid="39" grpId="0" animBg="1"/>
      <p:bldP spid="38" grpId="0" animBg="1"/>
      <p:bldP spid="2" grpId="0" animBg="1"/>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102</TotalTime>
  <Words>324</Words>
  <Application>Microsoft Office PowerPoint</Application>
  <PresentationFormat>Widescreen</PresentationFormat>
  <Paragraphs>59</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MyriadPro-Regular</vt:lpstr>
      <vt:lpstr>Tahoma</vt:lpstr>
      <vt:lpstr>Vapor Trail</vt:lpstr>
      <vt:lpstr>Embracing the Change(s) of Distanced Education:  EDUCATORS POSITIONED TO EXCEL </vt:lpstr>
      <vt:lpstr>OBJECTIVES:</vt:lpstr>
      <vt:lpstr>PowerPoint Presentation</vt:lpstr>
      <vt:lpstr>I NEVER WANTED TO TEACH LIKE THIS ARE MY STUDENTS REALLY LEARNING   Keeping students engaged  Technology Interference(s)  Simultaneous Family &amp; Work Life</vt:lpstr>
      <vt:lpstr>PowerPoint Presentation</vt:lpstr>
      <vt:lpstr>PowerPoint Presentation</vt:lpstr>
      <vt:lpstr>PowerPoint Presentation</vt:lpstr>
      <vt:lpstr>“VETERANS FIRST”???</vt:lpstr>
      <vt:lpstr>PowerPoint Presentation</vt:lpstr>
      <vt:lpstr>QUESTIONS  COMMENTS  FINAL THOUGHTS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Embracing the Change(s) of Distanced Education:  EDUCATORS POSITIONED TO EXCEL</dc:title>
  <dc:creator>Miatta Snetter</dc:creator>
  <cp:lastModifiedBy>Todd Steffan</cp:lastModifiedBy>
  <cp:revision>16</cp:revision>
  <dcterms:created xsi:type="dcterms:W3CDTF">2020-10-03T00:48:43Z</dcterms:created>
  <dcterms:modified xsi:type="dcterms:W3CDTF">2020-10-20T16:05:18Z</dcterms:modified>
</cp:coreProperties>
</file>