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3" d="100"/>
          <a:sy n="143" d="100"/>
        </p:scale>
        <p:origin x="684" y="114"/>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bcc6cf9273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bcc6cf9273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bcc6cf9273_0_3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bcc6cf9273_0_3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Describe my emails at the beginning/end of the semester.</a:t>
            </a:r>
            <a:endParaRPr/>
          </a:p>
          <a:p>
            <a:pPr marL="0" lvl="0" indent="0" algn="l" rtl="0">
              <a:spcBef>
                <a:spcPts val="0"/>
              </a:spcBef>
              <a:spcAft>
                <a:spcPts val="0"/>
              </a:spcAft>
              <a:buNone/>
            </a:pPr>
            <a:endParaRPr/>
          </a:p>
          <a:p>
            <a:pPr marL="0" lvl="0" indent="0" algn="l" rtl="0">
              <a:spcBef>
                <a:spcPts val="0"/>
              </a:spcBef>
              <a:spcAft>
                <a:spcPts val="0"/>
              </a:spcAft>
              <a:buNone/>
            </a:pPr>
            <a:r>
              <a:rPr lang="en"/>
              <a:t>I usually send an email at the beginning of the semester saying which SLOs we are focusing on, why, and provide links to the 3 year plan, and I give them a document I wrote up with possible assessment options for each type of SLO for each course.</a:t>
            </a:r>
            <a:endParaRPr/>
          </a:p>
          <a:p>
            <a:pPr marL="0" lvl="0" indent="0" algn="l" rtl="0">
              <a:spcBef>
                <a:spcPts val="0"/>
              </a:spcBef>
              <a:spcAft>
                <a:spcPts val="0"/>
              </a:spcAft>
              <a:buNone/>
            </a:pPr>
            <a:endParaRPr/>
          </a:p>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bcc6cf9273_0_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bcc6cf9273_0_4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bcc6cf9273_0_6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bcc6cf9273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1200"/>
              </a:spcAft>
              <a:buNone/>
            </a:pPr>
            <a:endParaRPr sz="1200">
              <a:solidFill>
                <a:srgbClr val="595959"/>
              </a:solidFill>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ba7257895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ba7257895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Note: framing the discussion around the numerical data does not have to mean running a statistical analysis of the data,</a:t>
            </a:r>
            <a:endParaRPr/>
          </a:p>
          <a:p>
            <a:pPr marL="0" lvl="0" indent="0" algn="l" rtl="0">
              <a:spcBef>
                <a:spcPts val="0"/>
              </a:spcBef>
              <a:spcAft>
                <a:spcPts val="0"/>
              </a:spcAft>
              <a:buNone/>
            </a:pPr>
            <a:r>
              <a:rPr lang="en"/>
              <a:t>Rather, if can be discussing the qualitative trends in the data, which can be further supported by your experiences in the classroom</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ba7257895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ba7257895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ba72578951_0_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ba72578951_0_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9"/>
        <p:cNvGrpSpPr/>
        <p:nvPr/>
      </p:nvGrpSpPr>
      <p:grpSpPr>
        <a:xfrm>
          <a:off x="0" y="0"/>
          <a:ext cx="0" cy="0"/>
          <a:chOff x="0" y="0"/>
          <a:chExt cx="0" cy="0"/>
        </a:xfrm>
      </p:grpSpPr>
      <p:sp>
        <p:nvSpPr>
          <p:cNvPr id="150" name="Google Shape;150;gbdc5cefcce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1" name="Google Shape;151;gbdc5cefcc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ba72578951_0_1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6" name="Google Shape;156;gba72578951_0_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be4ea2b1bc_0_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be4ea2b1bc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
        <p:cNvGrpSpPr/>
        <p:nvPr/>
      </p:nvGrpSpPr>
      <p:grpSpPr>
        <a:xfrm>
          <a:off x="0" y="0"/>
          <a:ext cx="0" cy="0"/>
          <a:chOff x="0" y="0"/>
          <a:chExt cx="0" cy="0"/>
        </a:xfrm>
      </p:grpSpPr>
      <p:sp>
        <p:nvSpPr>
          <p:cNvPr id="64" name="Google Shape;64;gbdc5cefcce_0_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5" name="Google Shape;65;gbdc5cefcce_0_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9"/>
        <p:cNvGrpSpPr/>
        <p:nvPr/>
      </p:nvGrpSpPr>
      <p:grpSpPr>
        <a:xfrm>
          <a:off x="0" y="0"/>
          <a:ext cx="0" cy="0"/>
          <a:chOff x="0" y="0"/>
          <a:chExt cx="0" cy="0"/>
        </a:xfrm>
      </p:grpSpPr>
      <p:sp>
        <p:nvSpPr>
          <p:cNvPr id="70" name="Google Shape;70;gbdf00860f9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1" name="Google Shape;71;gbdf00860f9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gbc3e7249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gbc3e7249da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gbcc6cf9273_0_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gbcc6cf9273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gbc3e7249da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1" name="Google Shape;91;gbc3e7249da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Google Shape;96;gbcc6cf9273_0_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7" name="Google Shape;97;gbcc6cf9273_0_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298450" algn="l" rtl="0">
              <a:spcBef>
                <a:spcPts val="0"/>
              </a:spcBef>
              <a:spcAft>
                <a:spcPts val="0"/>
              </a:spcAft>
              <a:buSzPts val="1100"/>
              <a:buChar char="●"/>
            </a:pPr>
            <a:r>
              <a:rPr lang="en"/>
              <a:t>Break into breakout rooms by discipline, or perhaps have people work silently for 5 minutes?</a:t>
            </a:r>
            <a:endParaRPr/>
          </a:p>
          <a:p>
            <a:pPr marL="457200" lvl="0" indent="-298450" algn="l" rtl="0">
              <a:spcBef>
                <a:spcPts val="0"/>
              </a:spcBef>
              <a:spcAft>
                <a:spcPts val="0"/>
              </a:spcAft>
              <a:buSzPts val="1100"/>
              <a:buChar char="●"/>
            </a:pPr>
            <a:r>
              <a:rPr lang="en"/>
              <a:t>Or you can start with silent work, and then say we will break out into rooms to share ideas for questions.</a:t>
            </a:r>
            <a:endParaRPr/>
          </a:p>
          <a:p>
            <a:pPr marL="457200" lvl="0" indent="-298450" algn="l" rtl="0">
              <a:spcBef>
                <a:spcPts val="0"/>
              </a:spcBef>
              <a:spcAft>
                <a:spcPts val="0"/>
              </a:spcAft>
              <a:buSzPts val="1100"/>
              <a:buChar char="●"/>
            </a:pPr>
            <a:r>
              <a:rPr lang="en"/>
              <a:t>Then have people propose questions they particularly liked to the Main Session</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gbcc6cf9273_0_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3" name="Google Shape;103;gbcc6cf9273_0_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docs.google.com/forms/d/e/1FAIpQLSd4CXo6RK0NQ1-17H7j6Y7XNpNf-oBRi7E8scS_evts6qHI-Q/viewform" TargetMode="Externa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www.laspositascollege.edu/slo/index.php"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p>
            <a:pPr marL="0" lvl="0" indent="0" algn="ctr" rtl="0">
              <a:spcBef>
                <a:spcPts val="0"/>
              </a:spcBef>
              <a:spcAft>
                <a:spcPts val="0"/>
              </a:spcAft>
              <a:buNone/>
            </a:pPr>
            <a:r>
              <a:rPr lang="en"/>
              <a:t>Effective Design and Implementation of SAOs</a:t>
            </a:r>
            <a:endParaRPr/>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p>
            <a:pPr marL="0" lvl="0" indent="0" algn="ctr" rtl="0">
              <a:spcBef>
                <a:spcPts val="0"/>
              </a:spcBef>
              <a:spcAft>
                <a:spcPts val="0"/>
              </a:spcAft>
              <a:buNone/>
            </a:pPr>
            <a:r>
              <a:rPr lang="en"/>
              <a:t>Approaching SAO work as a research process</a:t>
            </a:r>
            <a:endParaRPr/>
          </a:p>
        </p:txBody>
      </p:sp>
      <p:sp>
        <p:nvSpPr>
          <p:cNvPr id="56" name="Google Shape;56;p13"/>
          <p:cNvSpPr txBox="1"/>
          <p:nvPr/>
        </p:nvSpPr>
        <p:spPr>
          <a:xfrm>
            <a:off x="2675800" y="4355625"/>
            <a:ext cx="3746100" cy="6156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a:t>Michael Schwarz &amp; Robin Rehagen</a:t>
            </a:r>
            <a:endParaRPr/>
          </a:p>
          <a:p>
            <a:pPr marL="0" lvl="0" indent="0" algn="ctr" rtl="0">
              <a:spcBef>
                <a:spcPts val="0"/>
              </a:spcBef>
              <a:spcAft>
                <a:spcPts val="0"/>
              </a:spcAft>
              <a:buNone/>
            </a:pPr>
            <a:r>
              <a:rPr lang="en"/>
              <a:t>FLEX Day Fall 2021</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111" name="Google Shape;111;p22"/>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2 | Methods and Design</a:t>
            </a:r>
            <a:endParaRPr/>
          </a:p>
        </p:txBody>
      </p:sp>
      <p:sp>
        <p:nvSpPr>
          <p:cNvPr id="112" name="Google Shape;112;p22"/>
          <p:cNvSpPr txBox="1">
            <a:spLocks noGrp="1"/>
          </p:cNvSpPr>
          <p:nvPr>
            <p:ph type="body" idx="1"/>
          </p:nvPr>
        </p:nvSpPr>
        <p:spPr>
          <a:xfrm>
            <a:off x="311700" y="1152475"/>
            <a:ext cx="8520600" cy="3827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Once you have decided on your question, the next step is to determine what SAO data is necessary to answer the question.</a:t>
            </a:r>
            <a:endParaRPr/>
          </a:p>
          <a:p>
            <a:pPr marL="457200" lvl="0" indent="-342900" algn="l" rtl="0">
              <a:spcBef>
                <a:spcPts val="1200"/>
              </a:spcBef>
              <a:spcAft>
                <a:spcPts val="0"/>
              </a:spcAft>
              <a:buSzPts val="1800"/>
              <a:buChar char="●"/>
            </a:pPr>
            <a:r>
              <a:rPr lang="en"/>
              <a:t>What data is necessary to answer my question?</a:t>
            </a:r>
            <a:endParaRPr/>
          </a:p>
          <a:p>
            <a:pPr marL="457200" lvl="0" indent="-342900" algn="l" rtl="0">
              <a:spcBef>
                <a:spcPts val="0"/>
              </a:spcBef>
              <a:spcAft>
                <a:spcPts val="0"/>
              </a:spcAft>
              <a:buSzPts val="1800"/>
              <a:buChar char="●"/>
            </a:pPr>
            <a:r>
              <a:rPr lang="en"/>
              <a:t>What method should I use to obtain the necessary data? (IR data, survey, interviews, etc.)</a:t>
            </a:r>
            <a:endParaRPr/>
          </a:p>
          <a:p>
            <a:pPr marL="457200" lvl="0" indent="-342900" algn="l" rtl="0">
              <a:spcBef>
                <a:spcPts val="0"/>
              </a:spcBef>
              <a:spcAft>
                <a:spcPts val="0"/>
              </a:spcAft>
              <a:buSzPts val="1800"/>
              <a:buChar char="●"/>
            </a:pPr>
            <a:r>
              <a:rPr lang="en"/>
              <a:t>How often should I assess the SAOs to get a large enough sample of students?</a:t>
            </a:r>
            <a:endParaRPr/>
          </a:p>
          <a:p>
            <a:pPr marL="457200" lvl="0" indent="-342900" algn="l" rtl="0">
              <a:spcBef>
                <a:spcPts val="0"/>
              </a:spcBef>
              <a:spcAft>
                <a:spcPts val="0"/>
              </a:spcAft>
              <a:buSzPts val="1800"/>
              <a:buChar char="●"/>
            </a:pPr>
            <a:r>
              <a:rPr lang="en"/>
              <a:t>Does my current 3-year-plan give me the data I need?</a:t>
            </a:r>
            <a:endParaRPr/>
          </a:p>
          <a:p>
            <a:pPr marL="914400" lvl="1" indent="-317500" algn="l" rtl="0">
              <a:spcBef>
                <a:spcPts val="0"/>
              </a:spcBef>
              <a:spcAft>
                <a:spcPts val="0"/>
              </a:spcAft>
              <a:buSzPts val="1400"/>
              <a:buChar char="○"/>
            </a:pPr>
            <a:r>
              <a:rPr lang="en"/>
              <a:t>If not, you may consider updating your SAOs or revising your 3-year assessment plan.</a:t>
            </a:r>
            <a:endParaRPr/>
          </a:p>
          <a:p>
            <a:pPr marL="0" lvl="0" indent="0" algn="l" rtl="0">
              <a:spcBef>
                <a:spcPts val="1200"/>
              </a:spcBef>
              <a:spcAft>
                <a:spcPts val="1200"/>
              </a:spcAft>
              <a:buNone/>
            </a:pPr>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117" name="Google Shape;117;p23"/>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3 | Data Collection</a:t>
            </a:r>
            <a:endParaRPr/>
          </a:p>
        </p:txBody>
      </p:sp>
      <p:sp>
        <p:nvSpPr>
          <p:cNvPr id="118" name="Google Shape;118;p23"/>
          <p:cNvSpPr txBox="1">
            <a:spLocks noGrp="1"/>
          </p:cNvSpPr>
          <p:nvPr>
            <p:ph type="body" idx="1"/>
          </p:nvPr>
        </p:nvSpPr>
        <p:spPr>
          <a:xfrm>
            <a:off x="311700" y="1152475"/>
            <a:ext cx="8520600" cy="3827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The SAO Coordinator should:  </a:t>
            </a:r>
            <a:endParaRPr b="1"/>
          </a:p>
          <a:p>
            <a:pPr marL="457200" lvl="0" indent="-342900" algn="l" rtl="0">
              <a:spcBef>
                <a:spcPts val="1200"/>
              </a:spcBef>
              <a:spcAft>
                <a:spcPts val="0"/>
              </a:spcAft>
              <a:buSzPts val="1800"/>
              <a:buChar char="●"/>
            </a:pPr>
            <a:r>
              <a:rPr lang="en"/>
              <a:t>Collect the relevant data during the appropriate time frame</a:t>
            </a:r>
            <a:endParaRPr/>
          </a:p>
          <a:p>
            <a:pPr marL="457200" lvl="0" indent="-342900" algn="l" rtl="0">
              <a:spcBef>
                <a:spcPts val="0"/>
              </a:spcBef>
              <a:spcAft>
                <a:spcPts val="0"/>
              </a:spcAft>
              <a:buSzPts val="1800"/>
              <a:buChar char="●"/>
            </a:pPr>
            <a:r>
              <a:rPr lang="en"/>
              <a:t>Work with department personnel to facilitate data collection (when necessary)</a:t>
            </a:r>
            <a:endParaRPr/>
          </a:p>
          <a:p>
            <a:pPr marL="457200" lvl="0" indent="-342900" algn="l" rtl="0">
              <a:spcBef>
                <a:spcPts val="0"/>
              </a:spcBef>
              <a:spcAft>
                <a:spcPts val="0"/>
              </a:spcAft>
              <a:buSzPts val="1800"/>
              <a:buChar char="●"/>
            </a:pPr>
            <a:r>
              <a:rPr lang="en"/>
              <a:t>Record SAO data and store electronically using Excel, eLumen, or other digital service of choice</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4 | Data Analysis</a:t>
            </a:r>
            <a:endParaRPr/>
          </a:p>
        </p:txBody>
      </p:sp>
      <p:sp>
        <p:nvSpPr>
          <p:cNvPr id="124" name="Google Shape;124;p24"/>
          <p:cNvSpPr txBox="1">
            <a:spLocks noGrp="1"/>
          </p:cNvSpPr>
          <p:nvPr>
            <p:ph type="body" idx="1"/>
          </p:nvPr>
        </p:nvSpPr>
        <p:spPr>
          <a:xfrm>
            <a:off x="311700" y="1152475"/>
            <a:ext cx="8520600" cy="30987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Before the student service area can meet together to discuss SAO results, the SAO coordinator should:</a:t>
            </a:r>
            <a:endParaRPr/>
          </a:p>
          <a:p>
            <a:pPr marL="457200" lvl="0" indent="-342900" algn="l" rtl="0">
              <a:spcBef>
                <a:spcPts val="1200"/>
              </a:spcBef>
              <a:spcAft>
                <a:spcPts val="0"/>
              </a:spcAft>
              <a:buSzPts val="1800"/>
              <a:buChar char="●"/>
            </a:pPr>
            <a:r>
              <a:rPr lang="en"/>
              <a:t>Organize the relevant data into relevant tables and/or graphs, using Excel, eLumen, or other digital software </a:t>
            </a:r>
            <a:endParaRPr/>
          </a:p>
          <a:p>
            <a:pPr marL="914400" lvl="1" indent="-317500" algn="l" rtl="0">
              <a:spcBef>
                <a:spcPts val="0"/>
              </a:spcBef>
              <a:spcAft>
                <a:spcPts val="0"/>
              </a:spcAft>
              <a:buSzPts val="1400"/>
              <a:buChar char="○"/>
            </a:pPr>
            <a:r>
              <a:rPr lang="en"/>
              <a:t>Sometimes it is helpful to convey your results in a few plots on Powerpoint Slides</a:t>
            </a:r>
            <a:endParaRPr/>
          </a:p>
          <a:p>
            <a:pPr marL="914400" lvl="1" indent="-317500" algn="l" rtl="0">
              <a:spcBef>
                <a:spcPts val="0"/>
              </a:spcBef>
              <a:spcAft>
                <a:spcPts val="0"/>
              </a:spcAft>
              <a:buSzPts val="1400"/>
              <a:buChar char="○"/>
            </a:pPr>
            <a:r>
              <a:rPr lang="en"/>
              <a:t>The more easily readable your visuals, the more likely your colleagues will look at them, and the more powerful the results will be</a:t>
            </a:r>
            <a:endParaRPr/>
          </a:p>
          <a:p>
            <a:pPr marL="457200" lvl="0" indent="-342900" algn="l" rtl="0">
              <a:spcBef>
                <a:spcPts val="0"/>
              </a:spcBef>
              <a:spcAft>
                <a:spcPts val="0"/>
              </a:spcAft>
              <a:buSzPts val="1800"/>
              <a:buChar char="●"/>
            </a:pPr>
            <a:r>
              <a:rPr lang="en"/>
              <a:t>Send the data to department personnel before the group discussion</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2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5 | Discussion</a:t>
            </a:r>
            <a:endParaRPr/>
          </a:p>
        </p:txBody>
      </p:sp>
      <p:sp>
        <p:nvSpPr>
          <p:cNvPr id="130" name="Google Shape;130;p25"/>
          <p:cNvSpPr txBox="1">
            <a:spLocks noGrp="1"/>
          </p:cNvSpPr>
          <p:nvPr>
            <p:ph type="body" idx="1"/>
          </p:nvPr>
        </p:nvSpPr>
        <p:spPr>
          <a:xfrm>
            <a:off x="311700" y="1152475"/>
            <a:ext cx="8520600" cy="38052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Annually (or once per semester) each student service area should meet to discuss the SAO results.  During the meeting:</a:t>
            </a:r>
            <a:endParaRPr/>
          </a:p>
          <a:p>
            <a:pPr marL="457200" lvl="0" indent="-342900" algn="l" rtl="0">
              <a:spcBef>
                <a:spcPts val="1200"/>
              </a:spcBef>
              <a:spcAft>
                <a:spcPts val="0"/>
              </a:spcAft>
              <a:buSzPts val="1800"/>
              <a:buChar char="●"/>
            </a:pPr>
            <a:r>
              <a:rPr lang="en"/>
              <a:t>The SAO coordinator presents the data and moderates the discussion.</a:t>
            </a:r>
            <a:endParaRPr/>
          </a:p>
          <a:p>
            <a:pPr marL="914400" lvl="1" indent="-342900" algn="l" rtl="0">
              <a:spcBef>
                <a:spcPts val="0"/>
              </a:spcBef>
              <a:spcAft>
                <a:spcPts val="0"/>
              </a:spcAft>
              <a:buSzPts val="1800"/>
              <a:buChar char="○"/>
            </a:pPr>
            <a:r>
              <a:rPr lang="en" sz="1800"/>
              <a:t>End goal of discussion:  How can faculty use the results to improve the student service area?</a:t>
            </a:r>
            <a:endParaRPr sz="1800"/>
          </a:p>
          <a:p>
            <a:pPr marL="457200" lvl="0" indent="-342900" algn="l" rtl="0">
              <a:spcBef>
                <a:spcPts val="0"/>
              </a:spcBef>
              <a:spcAft>
                <a:spcPts val="0"/>
              </a:spcAft>
              <a:buSzPts val="1800"/>
              <a:buChar char="●"/>
            </a:pPr>
            <a:r>
              <a:rPr lang="en"/>
              <a:t>All department personnel should attend (if possible)</a:t>
            </a:r>
            <a:endParaRPr/>
          </a:p>
          <a:p>
            <a:pPr marL="457200" lvl="0" indent="-342900" algn="l" rtl="0">
              <a:spcBef>
                <a:spcPts val="0"/>
              </a:spcBef>
              <a:spcAft>
                <a:spcPts val="0"/>
              </a:spcAft>
              <a:buSzPts val="1800"/>
              <a:buChar char="●"/>
            </a:pPr>
            <a:r>
              <a:rPr lang="en"/>
              <a:t>The group should determine how they wish to proceed with SAOs in the future</a:t>
            </a:r>
            <a:endParaRPr/>
          </a:p>
          <a:p>
            <a:pPr marL="914400" lvl="1" indent="-342900" algn="l" rtl="0">
              <a:spcBef>
                <a:spcPts val="0"/>
              </a:spcBef>
              <a:spcAft>
                <a:spcPts val="0"/>
              </a:spcAft>
              <a:buSzPts val="1800"/>
              <a:buChar char="○"/>
            </a:pPr>
            <a:r>
              <a:rPr lang="en" sz="1800"/>
              <a:t>Will we change to a new research question?</a:t>
            </a:r>
            <a:endParaRPr sz="1800"/>
          </a:p>
          <a:p>
            <a:pPr marL="914400" lvl="1" indent="-342900" algn="l" rtl="0">
              <a:spcBef>
                <a:spcPts val="0"/>
              </a:spcBef>
              <a:spcAft>
                <a:spcPts val="0"/>
              </a:spcAft>
              <a:buSzPts val="1800"/>
              <a:buChar char="○"/>
            </a:pPr>
            <a:r>
              <a:rPr lang="en" sz="1800"/>
              <a:t>Will we stick with our current 3-year plan or change it?</a:t>
            </a:r>
            <a:endParaRPr sz="180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135" name="Google Shape;135;p2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5 | Discussion</a:t>
            </a:r>
            <a:endParaRPr/>
          </a:p>
        </p:txBody>
      </p:sp>
      <p:sp>
        <p:nvSpPr>
          <p:cNvPr id="136" name="Google Shape;136;p26"/>
          <p:cNvSpPr txBox="1">
            <a:spLocks noGrp="1"/>
          </p:cNvSpPr>
          <p:nvPr>
            <p:ph type="body" idx="1"/>
          </p:nvPr>
        </p:nvSpPr>
        <p:spPr>
          <a:xfrm>
            <a:off x="311700" y="1152475"/>
            <a:ext cx="8520600" cy="19209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The purpose of SAOs is to provide </a:t>
            </a:r>
            <a:r>
              <a:rPr lang="en" b="1" i="1"/>
              <a:t>data </a:t>
            </a:r>
            <a:r>
              <a:rPr lang="en"/>
              <a:t>to answer your research question.  </a:t>
            </a:r>
            <a:endParaRPr/>
          </a:p>
          <a:p>
            <a:pPr marL="0" lvl="0" indent="0" algn="l" rtl="0">
              <a:spcBef>
                <a:spcPts val="1200"/>
              </a:spcBef>
              <a:spcAft>
                <a:spcPts val="1200"/>
              </a:spcAft>
              <a:buNone/>
            </a:pPr>
            <a:r>
              <a:rPr lang="en" b="1">
                <a:solidFill>
                  <a:srgbClr val="CC0000"/>
                </a:solidFill>
              </a:rPr>
              <a:t>When you meet as a group to discuss SAO results, it is important to frame your discussion around the data itself. </a:t>
            </a:r>
            <a:r>
              <a:rPr lang="en"/>
              <a:t>(i.e., don’t ignore the graphs and jump to a department discussion based on anecdotes or personal experience.)  </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Clr>
                <a:schemeClr val="dk1"/>
              </a:buClr>
              <a:buSzPct val="39285"/>
              <a:buFont typeface="Arial"/>
              <a:buNone/>
            </a:pPr>
            <a:r>
              <a:rPr lang="en"/>
              <a:t>5 | Discussion</a:t>
            </a:r>
            <a:endParaRPr/>
          </a:p>
        </p:txBody>
      </p:sp>
      <p:sp>
        <p:nvSpPr>
          <p:cNvPr id="142" name="Google Shape;142;p27"/>
          <p:cNvSpPr txBox="1">
            <a:spLocks noGrp="1"/>
          </p:cNvSpPr>
          <p:nvPr>
            <p:ph type="body" idx="1"/>
          </p:nvPr>
        </p:nvSpPr>
        <p:spPr>
          <a:xfrm>
            <a:off x="311700" y="1152475"/>
            <a:ext cx="8520600" cy="38160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Clr>
                <a:schemeClr val="dk1"/>
              </a:buClr>
              <a:buSzPts val="1100"/>
              <a:buFont typeface="Arial"/>
              <a:buNone/>
            </a:pPr>
            <a:r>
              <a:rPr lang="en"/>
              <a:t>If you find that the graphs of numerical SAO data are not useful for answering your research question, then you should figure out how to improve the design or implementation of your research process, or change your research question.  Some possibilities to consider:</a:t>
            </a:r>
            <a:endParaRPr/>
          </a:p>
          <a:p>
            <a:pPr marL="457200" lvl="0" indent="-342900" algn="l" rtl="0">
              <a:spcBef>
                <a:spcPts val="1200"/>
              </a:spcBef>
              <a:spcAft>
                <a:spcPts val="0"/>
              </a:spcAft>
              <a:buSzPts val="1800"/>
              <a:buChar char="●"/>
            </a:pPr>
            <a:r>
              <a:rPr lang="en"/>
              <a:t>Can the SAO wording be improved or clarified?</a:t>
            </a:r>
            <a:endParaRPr/>
          </a:p>
          <a:p>
            <a:pPr marL="457200" lvl="0" indent="-342900" algn="l" rtl="0">
              <a:spcBef>
                <a:spcPts val="0"/>
              </a:spcBef>
              <a:spcAft>
                <a:spcPts val="0"/>
              </a:spcAft>
              <a:buSzPts val="1800"/>
              <a:buChar char="●"/>
            </a:pPr>
            <a:r>
              <a:rPr lang="en"/>
              <a:t>Is the assessment we designed giving us the information we want from it?</a:t>
            </a:r>
            <a:endParaRPr/>
          </a:p>
          <a:p>
            <a:pPr marL="457200" lvl="0" indent="-342900" algn="l" rtl="0">
              <a:spcBef>
                <a:spcPts val="0"/>
              </a:spcBef>
              <a:spcAft>
                <a:spcPts val="0"/>
              </a:spcAft>
              <a:buSzPts val="1800"/>
              <a:buChar char="●"/>
            </a:pPr>
            <a:r>
              <a:rPr lang="en"/>
              <a:t>Are there outside factors influencing the data in such a way that we can’t tease out the information we want?</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147" name="Google Shape;147;p2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5 | Discussion</a:t>
            </a:r>
            <a:endParaRPr/>
          </a:p>
        </p:txBody>
      </p:sp>
      <p:sp>
        <p:nvSpPr>
          <p:cNvPr id="148" name="Google Shape;148;p28"/>
          <p:cNvSpPr txBox="1">
            <a:spLocks noGrp="1"/>
          </p:cNvSpPr>
          <p:nvPr>
            <p:ph type="body" idx="1"/>
          </p:nvPr>
        </p:nvSpPr>
        <p:spPr>
          <a:xfrm>
            <a:off x="311700" y="1152475"/>
            <a:ext cx="8520600" cy="3816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After the department discussion, the SAO Coordinator should </a:t>
            </a:r>
            <a:r>
              <a:rPr lang="en" b="1"/>
              <a:t>summarize SAO data, findings, and resultant changes annually in Program Review</a:t>
            </a:r>
            <a:r>
              <a:rPr lang="en"/>
              <a:t>.  This serves as documentation for the college’s accreditation process.</a:t>
            </a:r>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52"/>
        <p:cNvGrpSpPr/>
        <p:nvPr/>
      </p:nvGrpSpPr>
      <p:grpSpPr>
        <a:xfrm>
          <a:off x="0" y="0"/>
          <a:ext cx="0" cy="0"/>
          <a:chOff x="0" y="0"/>
          <a:chExt cx="0" cy="0"/>
        </a:xfrm>
      </p:grpSpPr>
      <p:sp>
        <p:nvSpPr>
          <p:cNvPr id="153" name="Google Shape;153;p2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Questions?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FLEX Day Feedback Survey</a:t>
            </a:r>
            <a:endParaRPr/>
          </a:p>
        </p:txBody>
      </p:sp>
      <p:sp>
        <p:nvSpPr>
          <p:cNvPr id="159" name="Google Shape;159;p30"/>
          <p:cNvSpPr txBox="1">
            <a:spLocks noGrp="1"/>
          </p:cNvSpPr>
          <p:nvPr>
            <p:ph type="body" idx="1"/>
          </p:nvPr>
        </p:nvSpPr>
        <p:spPr>
          <a:xfrm>
            <a:off x="311700" y="114142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Please fill out this survey after the session ends:</a:t>
            </a:r>
            <a:endParaRPr/>
          </a:p>
          <a:p>
            <a:pPr marL="0" lvl="0" indent="0" algn="l" rtl="0">
              <a:spcBef>
                <a:spcPts val="1200"/>
              </a:spcBef>
              <a:spcAft>
                <a:spcPts val="1200"/>
              </a:spcAft>
              <a:buNone/>
            </a:pPr>
            <a:r>
              <a:rPr lang="en" sz="1700" u="sng">
                <a:solidFill>
                  <a:schemeClr val="hlink"/>
                </a:solidFill>
                <a:highlight>
                  <a:srgbClr val="FFFFFF"/>
                </a:highlight>
                <a:hlinkClick r:id="rId3"/>
              </a:rPr>
              <a:t>https://docs.google.com/forms/d/e/1FAIpQLSd4CXo6RK0NQ1-17H7j6Y7XNpNf-oBRi7E8scS_evts6qHI-Q/viewform</a:t>
            </a:r>
            <a:r>
              <a:rPr lang="en" sz="1700">
                <a:highlight>
                  <a:srgbClr val="FFFFFF"/>
                </a:highlight>
              </a:rPr>
              <a:t> </a:t>
            </a:r>
            <a:endParaRPr sz="26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Defining Acronyms</a:t>
            </a:r>
            <a:endParaRPr/>
          </a:p>
        </p:txBody>
      </p:sp>
      <p:sp>
        <p:nvSpPr>
          <p:cNvPr id="62" name="Google Shape;62;p1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Used to assess courses in all disciplines:</a:t>
            </a:r>
            <a:endParaRPr b="1"/>
          </a:p>
          <a:p>
            <a:pPr marL="457200" lvl="0" indent="-342900" algn="l" rtl="0">
              <a:spcBef>
                <a:spcPts val="1200"/>
              </a:spcBef>
              <a:spcAft>
                <a:spcPts val="0"/>
              </a:spcAft>
              <a:buSzPts val="1800"/>
              <a:buChar char="●"/>
            </a:pPr>
            <a:r>
              <a:rPr lang="en"/>
              <a:t>SLO:     Student Learning Outcome</a:t>
            </a:r>
            <a:endParaRPr/>
          </a:p>
          <a:p>
            <a:pPr marL="457200" lvl="0" indent="-342900" algn="l" rtl="0">
              <a:spcBef>
                <a:spcPts val="0"/>
              </a:spcBef>
              <a:spcAft>
                <a:spcPts val="0"/>
              </a:spcAft>
              <a:buSzPts val="1800"/>
              <a:buChar char="●"/>
            </a:pPr>
            <a:r>
              <a:rPr lang="en"/>
              <a:t>CSLO:  Course SLO   (each course has these)</a:t>
            </a:r>
            <a:endParaRPr/>
          </a:p>
          <a:p>
            <a:pPr marL="457200" lvl="0" indent="-342900" algn="l" rtl="0">
              <a:spcBef>
                <a:spcPts val="0"/>
              </a:spcBef>
              <a:spcAft>
                <a:spcPts val="0"/>
              </a:spcAft>
              <a:buSzPts val="1800"/>
              <a:buChar char="●"/>
            </a:pPr>
            <a:r>
              <a:rPr lang="en"/>
              <a:t>PSLO:  Program SLO (each degree and certificate has these)</a:t>
            </a:r>
            <a:endParaRPr/>
          </a:p>
          <a:p>
            <a:pPr marL="0" lvl="0" indent="0" algn="l" rtl="0">
              <a:spcBef>
                <a:spcPts val="1200"/>
              </a:spcBef>
              <a:spcAft>
                <a:spcPts val="0"/>
              </a:spcAft>
              <a:buNone/>
            </a:pPr>
            <a:r>
              <a:rPr lang="en" b="1"/>
              <a:t>Used to assess Student Service Areas </a:t>
            </a:r>
            <a:r>
              <a:rPr lang="en"/>
              <a:t>(such as Counseling, Library, Veteran’s Center, etc.)</a:t>
            </a:r>
            <a:endParaRPr/>
          </a:p>
          <a:p>
            <a:pPr marL="457200" lvl="0" indent="-342900" algn="l" rtl="0">
              <a:spcBef>
                <a:spcPts val="1200"/>
              </a:spcBef>
              <a:spcAft>
                <a:spcPts val="0"/>
              </a:spcAft>
              <a:buSzPts val="1800"/>
              <a:buChar char="●"/>
            </a:pPr>
            <a:r>
              <a:rPr lang="en"/>
              <a:t>SAO:  Student Area Outcome</a:t>
            </a: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6"/>
        <p:cNvGrpSpPr/>
        <p:nvPr/>
      </p:nvGrpSpPr>
      <p:grpSpPr>
        <a:xfrm>
          <a:off x="0" y="0"/>
          <a:ext cx="0" cy="0"/>
          <a:chOff x="0" y="0"/>
          <a:chExt cx="0" cy="0"/>
        </a:xfrm>
      </p:grpSpPr>
      <p:sp>
        <p:nvSpPr>
          <p:cNvPr id="67" name="Google Shape;67;p1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Why do we assess learning outcomes?</a:t>
            </a:r>
            <a:endParaRPr/>
          </a:p>
        </p:txBody>
      </p:sp>
      <p:sp>
        <p:nvSpPr>
          <p:cNvPr id="68" name="Google Shape;68;p15"/>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fontScale="92500" lnSpcReduction="20000"/>
          </a:bodyPr>
          <a:lstStyle/>
          <a:p>
            <a:pPr marL="0" lvl="0" indent="0" algn="ctr" rtl="0">
              <a:spcBef>
                <a:spcPts val="0"/>
              </a:spcBef>
              <a:spcAft>
                <a:spcPts val="0"/>
              </a:spcAft>
              <a:buNone/>
            </a:pPr>
            <a:r>
              <a:rPr lang="en"/>
              <a:t>LPC Mission</a:t>
            </a:r>
            <a:endParaRPr/>
          </a:p>
          <a:p>
            <a:pPr marL="0" lvl="0" indent="0" algn="ctr" rtl="0">
              <a:spcBef>
                <a:spcPts val="1200"/>
              </a:spcBef>
              <a:spcAft>
                <a:spcPts val="0"/>
              </a:spcAft>
              <a:buClr>
                <a:schemeClr val="dk1"/>
              </a:buClr>
              <a:buSzPct val="70967"/>
              <a:buFont typeface="Arial"/>
              <a:buNone/>
            </a:pPr>
            <a:r>
              <a:rPr lang="en" sz="1550" i="1">
                <a:solidFill>
                  <a:srgbClr val="4A86E8"/>
                </a:solidFill>
                <a:highlight>
                  <a:srgbClr val="FFFFFF"/>
                </a:highlight>
              </a:rPr>
              <a:t>Las Positas College provides an inclusive, learning-centered, equity-focused environment that offers educational opportunities and support for completion of students’ transfer, degree, and career-technical goals while promoting lifelong learning.</a:t>
            </a:r>
            <a:endParaRPr sz="2200" i="1">
              <a:solidFill>
                <a:srgbClr val="4A86E8"/>
              </a:solidFill>
            </a:endParaRPr>
          </a:p>
          <a:p>
            <a:pPr marL="0" lvl="0" indent="0" algn="l" rtl="0">
              <a:spcBef>
                <a:spcPts val="1200"/>
              </a:spcBef>
              <a:spcAft>
                <a:spcPts val="0"/>
              </a:spcAft>
              <a:buNone/>
            </a:pPr>
            <a:r>
              <a:rPr lang="en"/>
              <a:t>We report out to ACCJC in our accreditation cycle how we are accomplishing our Mission.  The accreditation team then evaluates how well we are doing this.</a:t>
            </a:r>
            <a:endParaRPr/>
          </a:p>
          <a:p>
            <a:pPr marL="0" lvl="0" indent="0" algn="l" rtl="0">
              <a:spcBef>
                <a:spcPts val="1200"/>
              </a:spcBef>
              <a:spcAft>
                <a:spcPts val="0"/>
              </a:spcAft>
              <a:buNone/>
            </a:pPr>
            <a:r>
              <a:rPr lang="en" sz="1893">
                <a:solidFill>
                  <a:srgbClr val="4A86E8"/>
                </a:solidFill>
                <a:highlight>
                  <a:srgbClr val="FFFFFF"/>
                </a:highlight>
                <a:latin typeface="Times New Roman"/>
                <a:ea typeface="Times New Roman"/>
                <a:cs typeface="Times New Roman"/>
                <a:sym typeface="Times New Roman"/>
              </a:rPr>
              <a:t>The central mission of Las Positas College is its commitment to </a:t>
            </a:r>
            <a:r>
              <a:rPr lang="en" sz="1893" b="1" u="sng">
                <a:solidFill>
                  <a:srgbClr val="4A86E8"/>
                </a:solidFill>
                <a:highlight>
                  <a:srgbClr val="FFFFFF"/>
                </a:highlight>
                <a:latin typeface="Times New Roman"/>
                <a:ea typeface="Times New Roman"/>
                <a:cs typeface="Times New Roman"/>
                <a:sym typeface="Times New Roman"/>
              </a:rPr>
              <a:t>student learning</a:t>
            </a:r>
            <a:r>
              <a:rPr lang="en" sz="1893">
                <a:solidFill>
                  <a:srgbClr val="4A86E8"/>
                </a:solidFill>
                <a:highlight>
                  <a:srgbClr val="FFFFFF"/>
                </a:highlight>
                <a:latin typeface="Times New Roman"/>
                <a:ea typeface="Times New Roman"/>
                <a:cs typeface="Times New Roman"/>
                <a:sym typeface="Times New Roman"/>
              </a:rPr>
              <a:t>. To further that mission, the college recognizes the importance of evaluating progress towards that goal. </a:t>
            </a:r>
            <a:endParaRPr sz="1893">
              <a:solidFill>
                <a:srgbClr val="4A86E8"/>
              </a:solidFill>
              <a:highlight>
                <a:srgbClr val="FFFFFF"/>
              </a:highlight>
              <a:latin typeface="Times New Roman"/>
              <a:ea typeface="Times New Roman"/>
              <a:cs typeface="Times New Roman"/>
              <a:sym typeface="Times New Roman"/>
            </a:endParaRPr>
          </a:p>
          <a:p>
            <a:pPr marL="457200" lvl="0" indent="-339813" algn="l" rtl="0">
              <a:spcBef>
                <a:spcPts val="1200"/>
              </a:spcBef>
              <a:spcAft>
                <a:spcPts val="0"/>
              </a:spcAft>
              <a:buClr>
                <a:srgbClr val="4A86E8"/>
              </a:buClr>
              <a:buSzPct val="100000"/>
              <a:buFont typeface="Times New Roman"/>
              <a:buChar char="●"/>
            </a:pPr>
            <a:r>
              <a:rPr lang="en" sz="1893">
                <a:solidFill>
                  <a:srgbClr val="4A86E8"/>
                </a:solidFill>
                <a:highlight>
                  <a:srgbClr val="FFFFFF"/>
                </a:highlight>
                <a:latin typeface="Times New Roman"/>
                <a:ea typeface="Times New Roman"/>
                <a:cs typeface="Times New Roman"/>
                <a:sym typeface="Times New Roman"/>
              </a:rPr>
              <a:t>We do this at the course, program, and institutional level.  </a:t>
            </a:r>
            <a:endParaRPr sz="1893">
              <a:solidFill>
                <a:srgbClr val="4A86E8"/>
              </a:solidFill>
              <a:highlight>
                <a:srgbClr val="FFFFFF"/>
              </a:highlight>
              <a:latin typeface="Times New Roman"/>
              <a:ea typeface="Times New Roman"/>
              <a:cs typeface="Times New Roman"/>
              <a:sym typeface="Times New Roman"/>
            </a:endParaRPr>
          </a:p>
          <a:p>
            <a:pPr marL="457200" lvl="0" indent="-339813" algn="l" rtl="0">
              <a:spcBef>
                <a:spcPts val="0"/>
              </a:spcBef>
              <a:spcAft>
                <a:spcPts val="0"/>
              </a:spcAft>
              <a:buClr>
                <a:srgbClr val="4A86E8"/>
              </a:buClr>
              <a:buSzPct val="100000"/>
              <a:buFont typeface="Times New Roman"/>
              <a:buChar char="●"/>
            </a:pPr>
            <a:r>
              <a:rPr lang="en" sz="1893">
                <a:solidFill>
                  <a:srgbClr val="4A86E8"/>
                </a:solidFill>
                <a:highlight>
                  <a:srgbClr val="FFFFFF"/>
                </a:highlight>
                <a:latin typeface="Times New Roman"/>
                <a:ea typeface="Times New Roman"/>
                <a:cs typeface="Times New Roman"/>
                <a:sym typeface="Times New Roman"/>
              </a:rPr>
              <a:t>We do this with the student services, which are vital in supporting our students.</a:t>
            </a:r>
            <a:endParaRPr>
              <a:solidFill>
                <a:srgbClr val="4A86E8"/>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2"/>
        <p:cNvGrpSpPr/>
        <p:nvPr/>
      </p:nvGrpSpPr>
      <p:grpSpPr>
        <a:xfrm>
          <a:off x="0" y="0"/>
          <a:ext cx="0" cy="0"/>
          <a:chOff x="0" y="0"/>
          <a:chExt cx="0" cy="0"/>
        </a:xfrm>
      </p:grpSpPr>
      <p:sp>
        <p:nvSpPr>
          <p:cNvPr id="73" name="Google Shape;73;p1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Why do we assess SAOs?</a:t>
            </a:r>
            <a:endParaRPr/>
          </a:p>
        </p:txBody>
      </p:sp>
      <p:sp>
        <p:nvSpPr>
          <p:cNvPr id="74" name="Google Shape;74;p16"/>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Measuring </a:t>
            </a:r>
            <a:r>
              <a:rPr lang="en" b="1"/>
              <a:t>quantitative</a:t>
            </a:r>
            <a:r>
              <a:rPr lang="en"/>
              <a:t> SAO data facilitates objective analysis of student service areas, and moves us away from </a:t>
            </a:r>
            <a:r>
              <a:rPr lang="en" b="1"/>
              <a:t>“gut feelings”</a:t>
            </a:r>
            <a:r>
              <a:rPr lang="en"/>
              <a:t> based on anecdotal information and subjective perceptions.  </a:t>
            </a:r>
            <a:endParaRPr/>
          </a:p>
          <a:p>
            <a:pPr marL="0" lvl="0" indent="0" algn="l" rtl="0">
              <a:spcBef>
                <a:spcPts val="1200"/>
              </a:spcBef>
              <a:spcAft>
                <a:spcPts val="1200"/>
              </a:spcAft>
              <a:buNone/>
            </a:pPr>
            <a:r>
              <a:rPr lang="en"/>
              <a:t>Results from SAO assessment can be used to modify or improve the Student Service Area to better accomplish the desired outcomes.</a:t>
            </a:r>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7"/>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Big Picture</a:t>
            </a:r>
            <a:endParaRPr/>
          </a:p>
        </p:txBody>
      </p:sp>
      <p:sp>
        <p:nvSpPr>
          <p:cNvPr id="80" name="Google Shape;80;p17"/>
          <p:cNvSpPr txBox="1">
            <a:spLocks noGrp="1"/>
          </p:cNvSpPr>
          <p:nvPr>
            <p:ph type="body" idx="1"/>
          </p:nvPr>
        </p:nvSpPr>
        <p:spPr>
          <a:xfrm>
            <a:off x="311700" y="1152475"/>
            <a:ext cx="4614600" cy="34116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The process of collecting useful SAO data is like running a research experiment.</a:t>
            </a:r>
            <a:endParaRPr/>
          </a:p>
          <a:p>
            <a:pPr marL="0" lvl="0" indent="0" algn="l" rtl="0">
              <a:spcBef>
                <a:spcPts val="1200"/>
              </a:spcBef>
              <a:spcAft>
                <a:spcPts val="0"/>
              </a:spcAft>
              <a:buNone/>
            </a:pPr>
            <a:r>
              <a:rPr lang="en"/>
              <a:t>As SAO coordinators, we help frame the question, design the experiment, facilitate data collection and analysis, and lead the discussion of the results.</a:t>
            </a:r>
            <a:endParaRPr/>
          </a:p>
          <a:p>
            <a:pPr marL="0" lvl="0" indent="0" algn="l" rtl="0">
              <a:spcBef>
                <a:spcPts val="1200"/>
              </a:spcBef>
              <a:spcAft>
                <a:spcPts val="1200"/>
              </a:spcAft>
              <a:buNone/>
            </a:pPr>
            <a:r>
              <a:rPr lang="en"/>
              <a:t>Each step of the process has its own unique challenges.  Today we will cover all steps of the process and try to address common challenges.  </a:t>
            </a:r>
            <a:endParaRPr/>
          </a:p>
        </p:txBody>
      </p:sp>
      <p:pic>
        <p:nvPicPr>
          <p:cNvPr id="81" name="Google Shape;81;p17"/>
          <p:cNvPicPr preferRelativeResize="0"/>
          <p:nvPr/>
        </p:nvPicPr>
        <p:blipFill rotWithShape="1">
          <a:blip r:embed="rId3">
            <a:alphaModFix/>
          </a:blip>
          <a:srcRect t="59" b="69"/>
          <a:stretch/>
        </p:blipFill>
        <p:spPr>
          <a:xfrm>
            <a:off x="5279561" y="0"/>
            <a:ext cx="3864428" cy="5143499"/>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8"/>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The Big Picture</a:t>
            </a:r>
            <a:endParaRPr/>
          </a:p>
        </p:txBody>
      </p:sp>
      <p:sp>
        <p:nvSpPr>
          <p:cNvPr id="87" name="Google Shape;87;p18"/>
          <p:cNvSpPr txBox="1">
            <a:spLocks noGrp="1"/>
          </p:cNvSpPr>
          <p:nvPr>
            <p:ph type="body" idx="1"/>
          </p:nvPr>
        </p:nvSpPr>
        <p:spPr>
          <a:xfrm>
            <a:off x="311700" y="1152475"/>
            <a:ext cx="4614600" cy="34116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a:t>All of the details of this process (including how to use eLumen) are available in the </a:t>
            </a:r>
            <a:r>
              <a:rPr lang="en" b="1"/>
              <a:t>SLO Coordinator Handbook</a:t>
            </a:r>
            <a:r>
              <a:rPr lang="en"/>
              <a:t>, which can be found on the </a:t>
            </a:r>
            <a:r>
              <a:rPr lang="en" b="1" u="sng">
                <a:solidFill>
                  <a:schemeClr val="hlink"/>
                </a:solidFill>
                <a:hlinkClick r:id="rId3"/>
              </a:rPr>
              <a:t>LPC SLO Website</a:t>
            </a:r>
            <a:r>
              <a:rPr lang="en"/>
              <a:t>.</a:t>
            </a:r>
            <a:endParaRPr/>
          </a:p>
        </p:txBody>
      </p:sp>
      <p:pic>
        <p:nvPicPr>
          <p:cNvPr id="88" name="Google Shape;88;p18"/>
          <p:cNvPicPr preferRelativeResize="0"/>
          <p:nvPr/>
        </p:nvPicPr>
        <p:blipFill rotWithShape="1">
          <a:blip r:embed="rId4">
            <a:alphaModFix/>
          </a:blip>
          <a:srcRect t="59" b="69"/>
          <a:stretch/>
        </p:blipFill>
        <p:spPr>
          <a:xfrm>
            <a:off x="5279561" y="0"/>
            <a:ext cx="3864428" cy="5143499"/>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19"/>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 | Developing a Question</a:t>
            </a:r>
            <a:endParaRPr/>
          </a:p>
        </p:txBody>
      </p:sp>
      <p:sp>
        <p:nvSpPr>
          <p:cNvPr id="94" name="Google Shape;94;p19"/>
          <p:cNvSpPr txBox="1">
            <a:spLocks noGrp="1"/>
          </p:cNvSpPr>
          <p:nvPr>
            <p:ph type="body" idx="1"/>
          </p:nvPr>
        </p:nvSpPr>
        <p:spPr>
          <a:xfrm>
            <a:off x="311700" y="1152475"/>
            <a:ext cx="8520600" cy="3411600"/>
          </a:xfrm>
          <a:prstGeom prst="rect">
            <a:avLst/>
          </a:prstGeom>
        </p:spPr>
        <p:txBody>
          <a:bodyPr spcFirstLastPara="1" wrap="square" lIns="91425" tIns="91425" rIns="91425" bIns="91425" anchor="t" anchorCtr="0">
            <a:normAutofit lnSpcReduction="10000"/>
          </a:bodyPr>
          <a:lstStyle/>
          <a:p>
            <a:pPr marL="0" lvl="0" indent="0" algn="l" rtl="0">
              <a:spcBef>
                <a:spcPts val="0"/>
              </a:spcBef>
              <a:spcAft>
                <a:spcPts val="0"/>
              </a:spcAft>
              <a:buNone/>
            </a:pPr>
            <a:r>
              <a:rPr lang="en"/>
              <a:t>The first step in collecting useful data is to determine a question your student service area is interested in answering.</a:t>
            </a:r>
            <a:endParaRPr/>
          </a:p>
          <a:p>
            <a:pPr marL="0" lvl="0" indent="0" algn="l" rtl="0">
              <a:spcBef>
                <a:spcPts val="1200"/>
              </a:spcBef>
              <a:spcAft>
                <a:spcPts val="0"/>
              </a:spcAft>
              <a:buNone/>
            </a:pPr>
            <a:r>
              <a:rPr lang="en"/>
              <a:t>Here are some example questions:  </a:t>
            </a:r>
            <a:endParaRPr/>
          </a:p>
          <a:p>
            <a:pPr marL="457200" lvl="0" indent="-342900" algn="l" rtl="0">
              <a:spcBef>
                <a:spcPts val="1200"/>
              </a:spcBef>
              <a:spcAft>
                <a:spcPts val="0"/>
              </a:spcAft>
              <a:buSzPts val="1800"/>
              <a:buChar char="●"/>
            </a:pPr>
            <a:r>
              <a:rPr lang="en"/>
              <a:t>Is there a different in student experiences with counselors between online and face-to-face?</a:t>
            </a:r>
            <a:endParaRPr/>
          </a:p>
          <a:p>
            <a:pPr marL="457200" lvl="0" indent="-342900" algn="l" rtl="0">
              <a:spcBef>
                <a:spcPts val="0"/>
              </a:spcBef>
              <a:spcAft>
                <a:spcPts val="0"/>
              </a:spcAft>
              <a:buSzPts val="1800"/>
              <a:buChar char="●"/>
            </a:pPr>
            <a:r>
              <a:rPr lang="en"/>
              <a:t>Are there gender gaps in degree attainment?</a:t>
            </a:r>
            <a:endParaRPr/>
          </a:p>
          <a:p>
            <a:pPr marL="457200" lvl="0" indent="-342900" algn="l" rtl="0">
              <a:spcBef>
                <a:spcPts val="0"/>
              </a:spcBef>
              <a:spcAft>
                <a:spcPts val="0"/>
              </a:spcAft>
              <a:buSzPts val="1800"/>
              <a:buChar char="●"/>
            </a:pPr>
            <a:r>
              <a:rPr lang="en"/>
              <a:t>Does student academic performance improve after attending a (student success, financial aid, transfer) workshop?</a:t>
            </a:r>
            <a:endParaRPr/>
          </a:p>
          <a:p>
            <a:pPr marL="457200" lvl="0" indent="-342900" algn="l" rtl="0">
              <a:spcBef>
                <a:spcPts val="0"/>
              </a:spcBef>
              <a:spcAft>
                <a:spcPts val="0"/>
              </a:spcAft>
              <a:buSzPts val="1800"/>
              <a:buChar char="●"/>
            </a:pPr>
            <a:r>
              <a:rPr lang="en"/>
              <a:t>How does student self-scheduling of a counseling appointment affect no-show rates?</a:t>
            </a:r>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8"/>
        <p:cNvGrpSpPr/>
        <p:nvPr/>
      </p:nvGrpSpPr>
      <p:grpSpPr>
        <a:xfrm>
          <a:off x="0" y="0"/>
          <a:ext cx="0" cy="0"/>
          <a:chOff x="0" y="0"/>
          <a:chExt cx="0" cy="0"/>
        </a:xfrm>
      </p:grpSpPr>
      <p:sp>
        <p:nvSpPr>
          <p:cNvPr id="99" name="Google Shape;99;p20"/>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 | Developing a Question</a:t>
            </a:r>
            <a:endParaRPr/>
          </a:p>
        </p:txBody>
      </p:sp>
      <p:sp>
        <p:nvSpPr>
          <p:cNvPr id="100" name="Google Shape;100;p20"/>
          <p:cNvSpPr txBox="1">
            <a:spLocks noGrp="1"/>
          </p:cNvSpPr>
          <p:nvPr>
            <p:ph type="body" idx="1"/>
          </p:nvPr>
        </p:nvSpPr>
        <p:spPr>
          <a:xfrm>
            <a:off x="311700" y="1152475"/>
            <a:ext cx="8520600" cy="3708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b="1"/>
              <a:t>Activity:</a:t>
            </a:r>
            <a:r>
              <a:rPr lang="en"/>
              <a:t>  Consider the student services offered by your department.  Brainstorm a list of possible questions you might be interested in getting data for.</a:t>
            </a:r>
            <a:endParaRPr/>
          </a:p>
          <a:p>
            <a:pPr marL="0" lvl="0" indent="0" algn="l" rtl="0">
              <a:spcBef>
                <a:spcPts val="1200"/>
              </a:spcBef>
              <a:spcAft>
                <a:spcPts val="0"/>
              </a:spcAft>
              <a:buNone/>
            </a:pPr>
            <a:r>
              <a:rPr lang="en"/>
              <a:t>Ideas to consider when developing questions: </a:t>
            </a:r>
            <a:endParaRPr/>
          </a:p>
          <a:p>
            <a:pPr marL="457200" lvl="0" indent="-342900" algn="l" rtl="0">
              <a:spcBef>
                <a:spcPts val="1200"/>
              </a:spcBef>
              <a:spcAft>
                <a:spcPts val="0"/>
              </a:spcAft>
              <a:buSzPts val="1800"/>
              <a:buChar char="●"/>
            </a:pPr>
            <a:r>
              <a:rPr lang="en"/>
              <a:t>Which areas of the student support that you provide are not working as well as desired?  What factors might affect their efficacy?</a:t>
            </a:r>
            <a:endParaRPr/>
          </a:p>
          <a:p>
            <a:pPr marL="457200" lvl="0" indent="-342900" algn="l" rtl="0">
              <a:spcBef>
                <a:spcPts val="0"/>
              </a:spcBef>
              <a:spcAft>
                <a:spcPts val="0"/>
              </a:spcAft>
              <a:buSzPts val="1800"/>
              <a:buChar char="●"/>
            </a:pPr>
            <a:r>
              <a:rPr lang="en"/>
              <a:t>Are there any places in your student service area where there may be equity issues?</a:t>
            </a:r>
            <a:endParaRPr/>
          </a:p>
          <a:p>
            <a:pPr marL="457200" lvl="0" indent="-342900" algn="l" rtl="0">
              <a:spcBef>
                <a:spcPts val="0"/>
              </a:spcBef>
              <a:spcAft>
                <a:spcPts val="0"/>
              </a:spcAft>
              <a:buSzPts val="1800"/>
              <a:buChar char="●"/>
            </a:pPr>
            <a:r>
              <a:rPr lang="en"/>
              <a:t>Has the transition to increased use of online resources affected student interaction with your service area?</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4"/>
        <p:cNvGrpSpPr/>
        <p:nvPr/>
      </p:nvGrpSpPr>
      <p:grpSpPr>
        <a:xfrm>
          <a:off x="0" y="0"/>
          <a:ext cx="0" cy="0"/>
          <a:chOff x="0" y="0"/>
          <a:chExt cx="0" cy="0"/>
        </a:xfrm>
      </p:grpSpPr>
      <p:sp>
        <p:nvSpPr>
          <p:cNvPr id="105" name="Google Shape;105;p21"/>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fontScale="90000"/>
          </a:bodyPr>
          <a:lstStyle/>
          <a:p>
            <a:pPr marL="0" lvl="0" indent="0" algn="l" rtl="0">
              <a:spcBef>
                <a:spcPts val="0"/>
              </a:spcBef>
              <a:spcAft>
                <a:spcPts val="0"/>
              </a:spcAft>
              <a:buNone/>
            </a:pPr>
            <a:r>
              <a:rPr lang="en"/>
              <a:t>1 | Developing a Question</a:t>
            </a:r>
            <a:endParaRPr/>
          </a:p>
        </p:txBody>
      </p:sp>
      <p:sp>
        <p:nvSpPr>
          <p:cNvPr id="106" name="Google Shape;106;p21"/>
          <p:cNvSpPr txBox="1">
            <a:spLocks noGrp="1"/>
          </p:cNvSpPr>
          <p:nvPr>
            <p:ph type="body" idx="1"/>
          </p:nvPr>
        </p:nvSpPr>
        <p:spPr>
          <a:xfrm>
            <a:off x="311700" y="1152475"/>
            <a:ext cx="8520600" cy="3411600"/>
          </a:xfrm>
          <a:prstGeom prst="rect">
            <a:avLst/>
          </a:prstGeom>
        </p:spPr>
        <p:txBody>
          <a:bodyPr spcFirstLastPara="1" wrap="square" lIns="91425" tIns="91425" rIns="91425" bIns="91425" anchor="t" anchorCtr="0">
            <a:normAutofit/>
          </a:bodyPr>
          <a:lstStyle/>
          <a:p>
            <a:pPr marL="0" lvl="0" indent="0" algn="l" rtl="0">
              <a:spcBef>
                <a:spcPts val="0"/>
              </a:spcBef>
              <a:spcAft>
                <a:spcPts val="0"/>
              </a:spcAft>
              <a:buNone/>
            </a:pPr>
            <a:r>
              <a:rPr lang="en"/>
              <a:t>Ideally, SAO coordinators would discuss possible questions with department personnel and come to a consensus.</a:t>
            </a:r>
            <a:endParaRPr/>
          </a:p>
          <a:p>
            <a:pPr marL="0" lvl="0" indent="0" algn="l" rtl="0">
              <a:spcBef>
                <a:spcPts val="1200"/>
              </a:spcBef>
              <a:spcAft>
                <a:spcPts val="1200"/>
              </a:spcAft>
              <a:buNone/>
            </a:pPr>
            <a:r>
              <a:rPr lang="en"/>
              <a:t>At the very least, the question should be communicated to the relevant personnel in your service area prior to assessing the SAO.</a:t>
            </a:r>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1333</Words>
  <Application>Microsoft Office PowerPoint</Application>
  <PresentationFormat>On-screen Show (16:9)</PresentationFormat>
  <Paragraphs>91</Paragraphs>
  <Slides>18</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Times New Roman</vt:lpstr>
      <vt:lpstr>Simple Light</vt:lpstr>
      <vt:lpstr>Effective Design and Implementation of SAOs</vt:lpstr>
      <vt:lpstr>Defining Acronyms</vt:lpstr>
      <vt:lpstr>Why do we assess learning outcomes?</vt:lpstr>
      <vt:lpstr>Why do we assess SAOs?</vt:lpstr>
      <vt:lpstr>The Big Picture</vt:lpstr>
      <vt:lpstr>The Big Picture</vt:lpstr>
      <vt:lpstr>1 | Developing a Question</vt:lpstr>
      <vt:lpstr>1 | Developing a Question</vt:lpstr>
      <vt:lpstr>1 | Developing a Question</vt:lpstr>
      <vt:lpstr>2 | Methods and Design</vt:lpstr>
      <vt:lpstr>3 | Data Collection</vt:lpstr>
      <vt:lpstr>4 | Data Analysis</vt:lpstr>
      <vt:lpstr>5 | Discussion</vt:lpstr>
      <vt:lpstr>5 | Discussion</vt:lpstr>
      <vt:lpstr>5 | Discussion</vt:lpstr>
      <vt:lpstr>5 | Discussion</vt:lpstr>
      <vt:lpstr>Questions?</vt:lpstr>
      <vt:lpstr>FLEX Day Feedback Survey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Effective Design and Implementation of SAOs</dc:title>
  <dc:creator>David Powers</dc:creator>
  <cp:lastModifiedBy>David Powers</cp:lastModifiedBy>
  <cp:revision>1</cp:revision>
  <dcterms:modified xsi:type="dcterms:W3CDTF">2021-10-28T23:43:46Z</dcterms:modified>
</cp:coreProperties>
</file>