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Raleway" panose="020B0604020202020204" charset="0"/>
      <p:regular r:id="rId37"/>
      <p:bold r:id="rId38"/>
      <p:italic r:id="rId39"/>
      <p:boldItalic r:id="rId40"/>
    </p:embeddedFont>
    <p:embeddedFont>
      <p:font typeface="Raleway Medium" panose="020B0604020202020204" charset="0"/>
      <p:regular r:id="rId41"/>
      <p:bold r:id="rId42"/>
      <p:italic r:id="rId43"/>
      <p:boldItalic r:id="rId44"/>
    </p:embeddedFont>
    <p:embeddedFont>
      <p:font typeface="Roboto" panose="020B0604020202020204" charset="0"/>
      <p:regular r:id="rId45"/>
      <p:bold r:id="rId46"/>
      <p:italic r:id="rId47"/>
      <p:boldItalic r:id="rId48"/>
    </p:embeddedFont>
    <p:embeddedFont>
      <p:font typeface="Source Sans Pro" panose="020B0503030403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aspositascollege.libwizard.com/f/LPCOERsurvey20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aspositascollege.libwizard.com/f/LPCOERsurvey202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6f954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c6f954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Survey as we begin: </a:t>
            </a:r>
            <a:r>
              <a:rPr lang="en" sz="1150" u="sng">
                <a:solidFill>
                  <a:schemeClr val="hlink"/>
                </a:solidFill>
                <a:highlight>
                  <a:srgbClr val="FFFFFF"/>
                </a:highlight>
                <a:latin typeface="Roboto"/>
                <a:ea typeface="Roboto"/>
                <a:cs typeface="Roboto"/>
                <a:sym typeface="Roboto"/>
                <a:hlinkClick r:id="rId3"/>
              </a:rPr>
              <a:t>https://laspositascollege.libwizard.com/f/LPCOERsurvey2021</a:t>
            </a:r>
            <a:r>
              <a:rPr lang="en" sz="1150">
                <a:solidFill>
                  <a:srgbClr val="201F1E"/>
                </a:solidFill>
                <a:highlight>
                  <a:srgbClr val="FFFFFF"/>
                </a:highlight>
                <a:latin typeface="Roboto"/>
                <a:ea typeface="Roboto"/>
                <a:cs typeface="Roboto"/>
                <a:sym typeface="Roboto"/>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b1a3f76a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b1a3f76a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b1a3f76a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b1a3f76a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b1a3f76a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b1a3f76a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b1a3f76a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b1a3f76a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b35c37d62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b35c37d62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b1a3f76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fb1a3f76a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6f9544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c6f9544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6f9544c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c6f9544c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b79e5e92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b79e5e92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b1a3f76a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b1a3f76a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9544c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9544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c6f9544c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c6f9544c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b1a3f76a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b1a3f76a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b35c37d62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fb35c37d6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b1a3f76a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fb1a3f76a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fb35c37d6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fb35c37d6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b1a3f76a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fb1a3f76a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6f9544c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c6f9544c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6f9544c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6f9544c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b1a3f76a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b1a3f76a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b1a3f76a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b1a3f76a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b1a3f76a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fb1a3f76a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b1a3f76a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b1a3f76a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b1a3f76a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b1a3f76a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 LPC Survey results from a survey sent out by Lyndale and I.  ...as evidenced by the next presenters!  </a:t>
            </a:r>
            <a:r>
              <a:rPr lang="en">
                <a:solidFill>
                  <a:schemeClr val="dk1"/>
                </a:solidFill>
              </a:rPr>
              <a:t>Optional Survey for teaching faculty: </a:t>
            </a:r>
            <a:r>
              <a:rPr lang="en" sz="1150" u="sng">
                <a:solidFill>
                  <a:srgbClr val="00968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https://laspositascollege.libwizard.com/f/LPCOERsurvey2021</a:t>
            </a:r>
            <a:r>
              <a:rPr lang="en" sz="1150">
                <a:solidFill>
                  <a:srgbClr val="201F1E"/>
                </a:solidFill>
                <a:highlight>
                  <a:srgbClr val="FFFFFF"/>
                </a:highlight>
                <a:latin typeface="Roboto"/>
                <a:ea typeface="Roboto"/>
                <a:cs typeface="Roboto"/>
                <a:sym typeface="Roboto"/>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b1a3f76a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b1a3f76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Several years of work among OER workgroup - led by the college of the canyons; provided information to faculty on different licensing types, what the codes mean, how to find open-source material such as images, videos, etc. Shared work with ECE people in other states (florida, colorado). Can be updated to better fit your content.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gutenberg.or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www.gutenberg.org/help/faq.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gutenberg.org/ebooks/search/?query=feminism&amp;submit_search=Go%21" TargetMode="External"/><Relationship Id="rId3" Type="http://schemas.openxmlformats.org/officeDocument/2006/relationships/hyperlink" Target="https://www.gutenberg.org/ebooks/" TargetMode="External"/><Relationship Id="rId7" Type="http://schemas.openxmlformats.org/officeDocument/2006/relationships/hyperlink" Target="https://www.gutenberg.org/ebooks/search/?query=slave+narratives&amp;submit_search=Go%21"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gutenberg.org/ebooks/search/?query=+Jacob+A.+Riis&amp;submit_search=Go%21" TargetMode="External"/><Relationship Id="rId11" Type="http://schemas.openxmlformats.org/officeDocument/2006/relationships/image" Target="../media/image18.jpg"/><Relationship Id="rId5" Type="http://schemas.openxmlformats.org/officeDocument/2006/relationships/hyperlink" Target="https://www.gutenberg.org/ebooks/search/?query=The+Peloponnesian+War&amp;submit_search=Go%21" TargetMode="External"/><Relationship Id="rId10" Type="http://schemas.openxmlformats.org/officeDocument/2006/relationships/image" Target="../media/image17.jpg"/><Relationship Id="rId4" Type="http://schemas.openxmlformats.org/officeDocument/2006/relationships/hyperlink" Target="https://www.gutenberg.org/ebooks/search/?query=Jane+Eyre&amp;submit_search=Go%21" TargetMode="External"/><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clpccd.instructure.com/courses/20204/assignments/1148971"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cvc.edu/open-educational-resource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clpccd.instructure.com/accounts/1/external_tools/29?launch_type=global_navigatio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laspositascollege.edu/library/index.php"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www.overdrive.com/" TargetMode="Externa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forms/d/e/1FAIpQLSd4CXo6RK0NQ1-17H7j6Y7XNpNf-oBRi7E8scS_evts6qHI-Q/viewfor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ccconlineed.instructure.com/courses/7709/pages/equity-and-oer?module_item_id=367077"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digitalcommons.wcupa.edu/cgi/viewcontent.cgi?article=1009&amp;context=comstudies_facpub"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ecefacultycollective.com/" TargetMode="External"/><Relationship Id="rId7" Type="http://schemas.openxmlformats.org/officeDocument/2006/relationships/hyperlink" Target="https://www.flickr.com/photos/25230222@N07/2380929432/"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hyperlink" Target="https://www.lulu.com/en/us/shop/rebecca-laff-and-wendy-ruiz-and-alexa-johnson/child-family-and-community/paperback/product-9wm8vq.html?page=1&amp;pageSize=4" TargetMode="External"/><Relationship Id="rId4" Type="http://schemas.openxmlformats.org/officeDocument/2006/relationships/hyperlink" Target="https://socialsci.libretexts.org/Bookshelves/Early_Childhood_Edu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Mission: Lower Textbook Costs</a:t>
            </a:r>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OER at LPC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90250" y="526350"/>
            <a:ext cx="35949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OER + Math</a:t>
            </a:r>
            <a:endParaRPr/>
          </a:p>
          <a:p>
            <a:pPr marL="0" lvl="0" indent="0" algn="l" rtl="0">
              <a:spcBef>
                <a:spcPts val="1600"/>
              </a:spcBef>
              <a:spcAft>
                <a:spcPts val="0"/>
              </a:spcAft>
              <a:buNone/>
            </a:pPr>
            <a:r>
              <a:rPr lang="en" sz="2400" i="1"/>
              <a:t>Jennie Graham</a:t>
            </a:r>
            <a:endParaRPr/>
          </a:p>
        </p:txBody>
      </p:sp>
      <p:pic>
        <p:nvPicPr>
          <p:cNvPr id="141" name="Google Shape;141;p22"/>
          <p:cNvPicPr preferRelativeResize="0"/>
          <p:nvPr/>
        </p:nvPicPr>
        <p:blipFill>
          <a:blip r:embed="rId3">
            <a:alphaModFix/>
          </a:blip>
          <a:stretch>
            <a:fillRect/>
          </a:stretch>
        </p:blipFill>
        <p:spPr>
          <a:xfrm>
            <a:off x="6516950" y="359625"/>
            <a:ext cx="2190750" cy="552450"/>
          </a:xfrm>
          <a:prstGeom prst="rect">
            <a:avLst/>
          </a:prstGeom>
          <a:noFill/>
          <a:ln>
            <a:noFill/>
          </a:ln>
        </p:spPr>
      </p:pic>
      <p:pic>
        <p:nvPicPr>
          <p:cNvPr id="142" name="Google Shape;142;p22"/>
          <p:cNvPicPr preferRelativeResize="0"/>
          <p:nvPr/>
        </p:nvPicPr>
        <p:blipFill>
          <a:blip r:embed="rId4">
            <a:alphaModFix/>
          </a:blip>
          <a:stretch>
            <a:fillRect/>
          </a:stretch>
        </p:blipFill>
        <p:spPr>
          <a:xfrm>
            <a:off x="4341175" y="3351300"/>
            <a:ext cx="2648252" cy="552450"/>
          </a:xfrm>
          <a:prstGeom prst="rect">
            <a:avLst/>
          </a:prstGeom>
          <a:noFill/>
          <a:ln>
            <a:noFill/>
          </a:ln>
        </p:spPr>
      </p:pic>
      <p:pic>
        <p:nvPicPr>
          <p:cNvPr id="143" name="Google Shape;143;p22"/>
          <p:cNvPicPr preferRelativeResize="0"/>
          <p:nvPr/>
        </p:nvPicPr>
        <p:blipFill>
          <a:blip r:embed="rId5">
            <a:alphaModFix/>
          </a:blip>
          <a:stretch>
            <a:fillRect/>
          </a:stretch>
        </p:blipFill>
        <p:spPr>
          <a:xfrm>
            <a:off x="6099825" y="4094412"/>
            <a:ext cx="2733675" cy="581025"/>
          </a:xfrm>
          <a:prstGeom prst="rect">
            <a:avLst/>
          </a:prstGeom>
          <a:noFill/>
          <a:ln>
            <a:noFill/>
          </a:ln>
        </p:spPr>
      </p:pic>
      <p:pic>
        <p:nvPicPr>
          <p:cNvPr id="144" name="Google Shape;144;p22"/>
          <p:cNvPicPr preferRelativeResize="0"/>
          <p:nvPr/>
        </p:nvPicPr>
        <p:blipFill>
          <a:blip r:embed="rId6">
            <a:alphaModFix/>
          </a:blip>
          <a:stretch>
            <a:fillRect/>
          </a:stretch>
        </p:blipFill>
        <p:spPr>
          <a:xfrm>
            <a:off x="3860125" y="1027475"/>
            <a:ext cx="2733675" cy="974614"/>
          </a:xfrm>
          <a:prstGeom prst="rect">
            <a:avLst/>
          </a:prstGeom>
          <a:noFill/>
          <a:ln>
            <a:noFill/>
          </a:ln>
        </p:spPr>
      </p:pic>
      <p:pic>
        <p:nvPicPr>
          <p:cNvPr id="145" name="Google Shape;145;p22"/>
          <p:cNvPicPr preferRelativeResize="0"/>
          <p:nvPr/>
        </p:nvPicPr>
        <p:blipFill>
          <a:blip r:embed="rId7">
            <a:alphaModFix/>
          </a:blip>
          <a:stretch>
            <a:fillRect/>
          </a:stretch>
        </p:blipFill>
        <p:spPr>
          <a:xfrm>
            <a:off x="6376863" y="2117489"/>
            <a:ext cx="2470922" cy="10444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2"/>
          </p:nvPr>
        </p:nvSpPr>
        <p:spPr>
          <a:xfrm>
            <a:off x="4810475" y="392300"/>
            <a:ext cx="4196100" cy="419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a:t>“The LibreTexts mission is to unite students, faculty and scholars in a cooperative effort to develop an easy-to-use online platform for the construction, customization, and dissemination of open educational resources (OER) to reduce the burdens of unreasonable textbook costs to our students and society.”</a:t>
            </a:r>
            <a:endParaRPr sz="2100"/>
          </a:p>
          <a:p>
            <a:pPr marL="457200" lvl="0" indent="-361950" algn="l" rtl="0">
              <a:spcBef>
                <a:spcPts val="1600"/>
              </a:spcBef>
              <a:spcAft>
                <a:spcPts val="0"/>
              </a:spcAft>
              <a:buSzPts val="2100"/>
              <a:buChar char="-"/>
            </a:pPr>
            <a:r>
              <a:rPr lang="en" sz="2100"/>
              <a:t>LibreText, Mission and Values Statement</a:t>
            </a:r>
            <a:endParaRPr sz="2100"/>
          </a:p>
        </p:txBody>
      </p:sp>
      <p:pic>
        <p:nvPicPr>
          <p:cNvPr id="151" name="Google Shape;151;p23"/>
          <p:cNvPicPr preferRelativeResize="0"/>
          <p:nvPr/>
        </p:nvPicPr>
        <p:blipFill>
          <a:blip r:embed="rId3">
            <a:alphaModFix/>
          </a:blip>
          <a:stretch>
            <a:fillRect/>
          </a:stretch>
        </p:blipFill>
        <p:spPr>
          <a:xfrm>
            <a:off x="152400" y="115375"/>
            <a:ext cx="4164008"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96200" y="185575"/>
            <a:ext cx="4260300" cy="52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LPC: Campus Bookshelves</a:t>
            </a:r>
            <a:endParaRPr/>
          </a:p>
        </p:txBody>
      </p:sp>
      <p:sp>
        <p:nvSpPr>
          <p:cNvPr id="157" name="Google Shape;157;p24"/>
          <p:cNvSpPr txBox="1">
            <a:spLocks noGrp="1"/>
          </p:cNvSpPr>
          <p:nvPr>
            <p:ph type="body" idx="1"/>
          </p:nvPr>
        </p:nvSpPr>
        <p:spPr>
          <a:xfrm>
            <a:off x="230300" y="684600"/>
            <a:ext cx="3581100" cy="4162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Char char="●"/>
            </a:pPr>
            <a:r>
              <a:rPr lang="en" sz="1600">
                <a:solidFill>
                  <a:schemeClr val="dk2"/>
                </a:solidFill>
              </a:rPr>
              <a:t>Ability to adjust existing OER textbook through</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Editing pages</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Adding pages</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Mixing content from different books (same/different subjects).</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Free = 10 books per campus across all library campus hubs. </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Central campus hub is possible with unlimits textbooks if part of the LibreText Consortium (payment of $500/year).</a:t>
            </a:r>
            <a:endParaRPr sz="1600">
              <a:solidFill>
                <a:schemeClr val="dk2"/>
              </a:solidFill>
            </a:endParaRPr>
          </a:p>
          <a:p>
            <a:pPr marL="457200" lvl="0" indent="0" algn="l" rtl="0">
              <a:spcBef>
                <a:spcPts val="1600"/>
              </a:spcBef>
              <a:spcAft>
                <a:spcPts val="1600"/>
              </a:spcAft>
              <a:buNone/>
            </a:pPr>
            <a:endParaRPr sz="1600">
              <a:solidFill>
                <a:schemeClr val="dk2"/>
              </a:solidFill>
            </a:endParaRPr>
          </a:p>
        </p:txBody>
      </p:sp>
      <p:pic>
        <p:nvPicPr>
          <p:cNvPr id="158" name="Google Shape;158;p24"/>
          <p:cNvPicPr preferRelativeResize="0"/>
          <p:nvPr/>
        </p:nvPicPr>
        <p:blipFill>
          <a:blip r:embed="rId3">
            <a:alphaModFix/>
          </a:blip>
          <a:stretch>
            <a:fillRect/>
          </a:stretch>
        </p:blipFill>
        <p:spPr>
          <a:xfrm>
            <a:off x="4163700" y="152400"/>
            <a:ext cx="4465549" cy="2798800"/>
          </a:xfrm>
          <a:prstGeom prst="rect">
            <a:avLst/>
          </a:prstGeom>
          <a:noFill/>
          <a:ln>
            <a:noFill/>
          </a:ln>
        </p:spPr>
      </p:pic>
      <p:pic>
        <p:nvPicPr>
          <p:cNvPr id="159" name="Google Shape;159;p24"/>
          <p:cNvPicPr preferRelativeResize="0"/>
          <p:nvPr/>
        </p:nvPicPr>
        <p:blipFill>
          <a:blip r:embed="rId4">
            <a:alphaModFix/>
          </a:blip>
          <a:stretch>
            <a:fillRect/>
          </a:stretch>
        </p:blipFill>
        <p:spPr>
          <a:xfrm>
            <a:off x="5594950" y="2918700"/>
            <a:ext cx="1858725" cy="206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body" idx="2"/>
          </p:nvPr>
        </p:nvSpPr>
        <p:spPr>
          <a:xfrm>
            <a:off x="4773450" y="488450"/>
            <a:ext cx="4181400" cy="437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300" b="1"/>
              <a:t>“MyOpenMath is an online course management and assessment system for mathematics and other quantitative fields. MyOpenMath’s focus is providing rich algorithmically generated assessment to support the use of free, open textbooks like the ones listed on OpenTextBookStore.com.</a:t>
            </a:r>
            <a:endParaRPr sz="1300" b="1"/>
          </a:p>
          <a:p>
            <a:pPr marL="0" lvl="0" indent="0" algn="l" rtl="0">
              <a:spcBef>
                <a:spcPts val="1600"/>
              </a:spcBef>
              <a:spcAft>
                <a:spcPts val="0"/>
              </a:spcAft>
              <a:buNone/>
            </a:pPr>
            <a:r>
              <a:rPr lang="en" sz="1300" b="1"/>
              <a:t>MyOpenMath is a collaborative community of users. MyOpenMath.com provides managed hosting of the open source IMathAS online assessment software. Questions and pre-built courses are all created by faculty in the user community and shared with others in the spirit of openness. Experienced users provide peer-to-peer support through discussion forums.</a:t>
            </a:r>
            <a:endParaRPr sz="1300" b="1"/>
          </a:p>
          <a:p>
            <a:pPr marL="0" lvl="0" indent="0" algn="l" rtl="0">
              <a:spcBef>
                <a:spcPts val="1600"/>
              </a:spcBef>
              <a:spcAft>
                <a:spcPts val="0"/>
              </a:spcAft>
              <a:buNone/>
            </a:pPr>
            <a:r>
              <a:rPr lang="en" sz="1300" b="1"/>
              <a:t>MyOpenMath.com is operated by the non-profit organization MyOpenMath.”</a:t>
            </a:r>
            <a:endParaRPr sz="1300" b="1"/>
          </a:p>
          <a:p>
            <a:pPr marL="0" lvl="0" indent="0" algn="l" rtl="0">
              <a:spcBef>
                <a:spcPts val="1600"/>
              </a:spcBef>
              <a:spcAft>
                <a:spcPts val="1600"/>
              </a:spcAft>
              <a:buNone/>
            </a:pPr>
            <a:r>
              <a:rPr lang="en" sz="1300" b="1"/>
              <a:t>- MyOpenMath, About Us</a:t>
            </a:r>
            <a:endParaRPr sz="1300" b="1"/>
          </a:p>
        </p:txBody>
      </p:sp>
      <p:pic>
        <p:nvPicPr>
          <p:cNvPr id="165" name="Google Shape;165;p25"/>
          <p:cNvPicPr preferRelativeResize="0"/>
          <p:nvPr/>
        </p:nvPicPr>
        <p:blipFill>
          <a:blip r:embed="rId3">
            <a:alphaModFix/>
          </a:blip>
          <a:stretch>
            <a:fillRect/>
          </a:stretch>
        </p:blipFill>
        <p:spPr>
          <a:xfrm>
            <a:off x="152400" y="152400"/>
            <a:ext cx="4303415"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96200" y="185575"/>
            <a:ext cx="3863100" cy="52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My Open Math</a:t>
            </a:r>
            <a:endParaRPr/>
          </a:p>
        </p:txBody>
      </p:sp>
      <p:pic>
        <p:nvPicPr>
          <p:cNvPr id="171" name="Google Shape;171;p26"/>
          <p:cNvPicPr preferRelativeResize="0"/>
          <p:nvPr/>
        </p:nvPicPr>
        <p:blipFill>
          <a:blip r:embed="rId3">
            <a:alphaModFix/>
          </a:blip>
          <a:stretch>
            <a:fillRect/>
          </a:stretch>
        </p:blipFill>
        <p:spPr>
          <a:xfrm>
            <a:off x="3601150" y="93600"/>
            <a:ext cx="3380550" cy="2027250"/>
          </a:xfrm>
          <a:prstGeom prst="rect">
            <a:avLst/>
          </a:prstGeom>
          <a:noFill/>
          <a:ln>
            <a:noFill/>
          </a:ln>
          <a:effectLst>
            <a:outerShdw blurRad="57150" dist="19050" dir="1380000" algn="bl" rotWithShape="0">
              <a:srgbClr val="000000">
                <a:alpha val="50000"/>
              </a:srgbClr>
            </a:outerShdw>
          </a:effectLst>
        </p:spPr>
      </p:pic>
      <p:pic>
        <p:nvPicPr>
          <p:cNvPr id="172" name="Google Shape;172;p26"/>
          <p:cNvPicPr preferRelativeResize="0"/>
          <p:nvPr/>
        </p:nvPicPr>
        <p:blipFill>
          <a:blip r:embed="rId4">
            <a:alphaModFix/>
          </a:blip>
          <a:stretch>
            <a:fillRect/>
          </a:stretch>
        </p:blipFill>
        <p:spPr>
          <a:xfrm>
            <a:off x="6401625" y="494550"/>
            <a:ext cx="2590249" cy="2878051"/>
          </a:xfrm>
          <a:prstGeom prst="rect">
            <a:avLst/>
          </a:prstGeom>
          <a:noFill/>
          <a:ln>
            <a:noFill/>
          </a:ln>
          <a:effectLst>
            <a:outerShdw blurRad="85725" dist="114300" dir="3240000" algn="bl" rotWithShape="0">
              <a:srgbClr val="000000">
                <a:alpha val="50000"/>
              </a:srgbClr>
            </a:outerShdw>
          </a:effectLst>
        </p:spPr>
      </p:pic>
      <p:pic>
        <p:nvPicPr>
          <p:cNvPr id="173" name="Google Shape;173;p26"/>
          <p:cNvPicPr preferRelativeResize="0"/>
          <p:nvPr/>
        </p:nvPicPr>
        <p:blipFill>
          <a:blip r:embed="rId5">
            <a:alphaModFix/>
          </a:blip>
          <a:stretch>
            <a:fillRect/>
          </a:stretch>
        </p:blipFill>
        <p:spPr>
          <a:xfrm>
            <a:off x="6361500" y="3071300"/>
            <a:ext cx="2421125" cy="2072200"/>
          </a:xfrm>
          <a:prstGeom prst="rect">
            <a:avLst/>
          </a:prstGeom>
          <a:noFill/>
          <a:ln>
            <a:noFill/>
          </a:ln>
          <a:effectLst>
            <a:outerShdw blurRad="114300" dist="76200" dir="1200000" algn="bl" rotWithShape="0">
              <a:srgbClr val="000000">
                <a:alpha val="50000"/>
              </a:srgbClr>
            </a:outerShdw>
          </a:effectLst>
        </p:spPr>
      </p:pic>
      <p:pic>
        <p:nvPicPr>
          <p:cNvPr id="174" name="Google Shape;174;p26"/>
          <p:cNvPicPr preferRelativeResize="0"/>
          <p:nvPr/>
        </p:nvPicPr>
        <p:blipFill>
          <a:blip r:embed="rId6">
            <a:alphaModFix/>
          </a:blip>
          <a:stretch>
            <a:fillRect/>
          </a:stretch>
        </p:blipFill>
        <p:spPr>
          <a:xfrm>
            <a:off x="3547770" y="2217050"/>
            <a:ext cx="2813729" cy="2072200"/>
          </a:xfrm>
          <a:prstGeom prst="rect">
            <a:avLst/>
          </a:prstGeom>
          <a:noFill/>
          <a:ln>
            <a:noFill/>
          </a:ln>
          <a:effectLst>
            <a:outerShdw blurRad="57150" dist="85725" dir="2640000" algn="bl" rotWithShape="0">
              <a:srgbClr val="000000">
                <a:alpha val="52000"/>
              </a:srgbClr>
            </a:outerShdw>
          </a:effectLst>
        </p:spPr>
      </p:pic>
      <p:sp>
        <p:nvSpPr>
          <p:cNvPr id="175" name="Google Shape;175;p26"/>
          <p:cNvSpPr txBox="1">
            <a:spLocks noGrp="1"/>
          </p:cNvSpPr>
          <p:nvPr>
            <p:ph type="body" idx="1"/>
          </p:nvPr>
        </p:nvSpPr>
        <p:spPr>
          <a:xfrm>
            <a:off x="-43525" y="662400"/>
            <a:ext cx="4210200" cy="4162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2"/>
              </a:buClr>
              <a:buSzPts val="1500"/>
              <a:buChar char="●"/>
            </a:pPr>
            <a:r>
              <a:rPr lang="en" sz="1800" b="1">
                <a:solidFill>
                  <a:schemeClr val="dk2"/>
                </a:solidFill>
              </a:rPr>
              <a:t>Publishers charge $$$ for these types of platforms. </a:t>
            </a:r>
            <a:endParaRPr sz="1800" b="1">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The caliber of questions/student supports in MyOpenMath have nearly reached publisher level.</a:t>
            </a:r>
            <a:endParaRPr sz="1800" b="1">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Questions are easily created or edited to meet your needs.</a:t>
            </a:r>
            <a:endParaRPr sz="1800" b="1">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Easy integration into Canvas.</a:t>
            </a:r>
            <a:endParaRPr sz="1800" b="1">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Not just for math:</a:t>
            </a:r>
            <a:endParaRPr sz="1800" b="1">
              <a:solidFill>
                <a:schemeClr val="dk2"/>
              </a:solidFill>
            </a:endParaRPr>
          </a:p>
          <a:p>
            <a:pPr marL="914400" lvl="1" indent="-342900" algn="l" rtl="0">
              <a:spcBef>
                <a:spcPts val="0"/>
              </a:spcBef>
              <a:spcAft>
                <a:spcPts val="0"/>
              </a:spcAft>
              <a:buClr>
                <a:schemeClr val="dk2"/>
              </a:buClr>
              <a:buSzPts val="1800"/>
              <a:buChar char="○"/>
            </a:pPr>
            <a:r>
              <a:rPr lang="en" sz="1800" b="1">
                <a:solidFill>
                  <a:schemeClr val="dk2"/>
                </a:solidFill>
              </a:rPr>
              <a:t>Chemistry</a:t>
            </a:r>
            <a:endParaRPr sz="1800" b="1">
              <a:solidFill>
                <a:schemeClr val="dk2"/>
              </a:solidFill>
            </a:endParaRPr>
          </a:p>
          <a:p>
            <a:pPr marL="914400" lvl="1" indent="-342900" algn="l" rtl="0">
              <a:spcBef>
                <a:spcPts val="0"/>
              </a:spcBef>
              <a:spcAft>
                <a:spcPts val="0"/>
              </a:spcAft>
              <a:buClr>
                <a:schemeClr val="dk2"/>
              </a:buClr>
              <a:buSzPts val="1800"/>
              <a:buChar char="○"/>
            </a:pPr>
            <a:r>
              <a:rPr lang="en" sz="1800" b="1">
                <a:solidFill>
                  <a:schemeClr val="dk2"/>
                </a:solidFill>
              </a:rPr>
              <a:t>Physics</a:t>
            </a:r>
            <a:endParaRPr sz="1800" b="1">
              <a:solidFill>
                <a:schemeClr val="dk2"/>
              </a:solidFill>
            </a:endParaRPr>
          </a:p>
          <a:p>
            <a:pPr marL="914400" lvl="1" indent="-342900" algn="l" rtl="0">
              <a:spcBef>
                <a:spcPts val="0"/>
              </a:spcBef>
              <a:spcAft>
                <a:spcPts val="0"/>
              </a:spcAft>
              <a:buClr>
                <a:schemeClr val="dk2"/>
              </a:buClr>
              <a:buSzPts val="1800"/>
              <a:buChar char="○"/>
            </a:pPr>
            <a:r>
              <a:rPr lang="en" sz="1800" b="1">
                <a:solidFill>
                  <a:schemeClr val="dk2"/>
                </a:solidFill>
              </a:rPr>
              <a:t>Astronomy</a:t>
            </a:r>
            <a:endParaRPr sz="1800" b="1">
              <a:solidFill>
                <a:schemeClr val="dk2"/>
              </a:solidFill>
            </a:endParaRPr>
          </a:p>
          <a:p>
            <a:pPr marL="914400" lvl="1" indent="-342900" algn="l" rtl="0">
              <a:spcBef>
                <a:spcPts val="0"/>
              </a:spcBef>
              <a:spcAft>
                <a:spcPts val="0"/>
              </a:spcAft>
              <a:buClr>
                <a:schemeClr val="dk2"/>
              </a:buClr>
              <a:buSzPts val="1800"/>
              <a:buChar char="○"/>
            </a:pPr>
            <a:r>
              <a:rPr lang="en" sz="1800" b="1">
                <a:solidFill>
                  <a:schemeClr val="dk2"/>
                </a:solidFill>
              </a:rPr>
              <a:t>...</a:t>
            </a:r>
            <a:endParaRPr sz="1800" b="1">
              <a:solidFill>
                <a:schemeClr val="dk2"/>
              </a:solidFill>
            </a:endParaRPr>
          </a:p>
          <a:p>
            <a:pPr marL="914400" lvl="0" indent="0" algn="l" rtl="0">
              <a:spcBef>
                <a:spcPts val="1600"/>
              </a:spcBef>
              <a:spcAft>
                <a:spcPts val="0"/>
              </a:spcAft>
              <a:buNone/>
            </a:pPr>
            <a:endParaRPr sz="1800" b="1">
              <a:solidFill>
                <a:schemeClr val="dk2"/>
              </a:solidFill>
            </a:endParaRPr>
          </a:p>
          <a:p>
            <a:pPr marL="457200" lvl="0" indent="0" algn="l" rtl="0">
              <a:spcBef>
                <a:spcPts val="1600"/>
              </a:spcBef>
              <a:spcAft>
                <a:spcPts val="0"/>
              </a:spcAft>
              <a:buNone/>
            </a:pPr>
            <a:endParaRPr sz="1600">
              <a:solidFill>
                <a:schemeClr val="dk2"/>
              </a:solidFill>
            </a:endParaRPr>
          </a:p>
          <a:p>
            <a:pPr marL="457200" lvl="0" indent="0" algn="l" rtl="0">
              <a:spcBef>
                <a:spcPts val="1600"/>
              </a:spcBef>
              <a:spcAft>
                <a:spcPts val="1600"/>
              </a:spcAft>
              <a:buNone/>
            </a:pPr>
            <a:endParaRPr sz="16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Easy access to texts in the public domain with Project Gutenberg</a:t>
            </a:r>
            <a:endParaRPr/>
          </a:p>
          <a:p>
            <a:pPr marL="0" lvl="0" indent="0" algn="l" rtl="0">
              <a:spcBef>
                <a:spcPts val="1600"/>
              </a:spcBef>
              <a:spcAft>
                <a:spcPts val="0"/>
              </a:spcAft>
              <a:buNone/>
            </a:pPr>
            <a:r>
              <a:rPr lang="en" sz="2400" i="1"/>
              <a:t>Maureen O’Herin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body" idx="2"/>
          </p:nvPr>
        </p:nvSpPr>
        <p:spPr>
          <a:xfrm>
            <a:off x="4743125" y="90125"/>
            <a:ext cx="4275300" cy="48096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Char char="●"/>
            </a:pPr>
            <a:r>
              <a:rPr lang="en" sz="2000"/>
              <a:t>Choose among free epub and Kindle eBooks, download them or read them online. The majority of the collection are older works for which U.S. copyright has expired.</a:t>
            </a:r>
            <a:endParaRPr sz="2000"/>
          </a:p>
          <a:p>
            <a:pPr marL="457200" lvl="0" indent="-361950" algn="l" rtl="0">
              <a:spcBef>
                <a:spcPts val="0"/>
              </a:spcBef>
              <a:spcAft>
                <a:spcPts val="0"/>
              </a:spcAft>
              <a:buSzPts val="2100"/>
              <a:buChar char="●"/>
            </a:pPr>
            <a:r>
              <a:rPr lang="en" sz="2100"/>
              <a:t>Homepage:</a:t>
            </a:r>
            <a:endParaRPr sz="2100"/>
          </a:p>
          <a:p>
            <a:pPr marL="914400" lvl="1" indent="-361950" algn="l" rtl="0">
              <a:spcBef>
                <a:spcPts val="0"/>
              </a:spcBef>
              <a:spcAft>
                <a:spcPts val="0"/>
              </a:spcAft>
              <a:buSzPts val="2100"/>
              <a:buChar char="○"/>
            </a:pPr>
            <a:r>
              <a:rPr lang="en" sz="2100" u="sng">
                <a:hlinkClick r:id="rId3"/>
              </a:rPr>
              <a:t>Project Gutenberg: Free eBooks</a:t>
            </a:r>
            <a:endParaRPr sz="2100"/>
          </a:p>
          <a:p>
            <a:pPr marL="457200" lvl="0" indent="-361950" algn="l" rtl="0">
              <a:spcBef>
                <a:spcPts val="0"/>
              </a:spcBef>
              <a:spcAft>
                <a:spcPts val="0"/>
              </a:spcAft>
              <a:buSzPts val="2100"/>
              <a:buChar char="●"/>
            </a:pPr>
            <a:r>
              <a:rPr lang="en" sz="2100"/>
              <a:t>Frequently Asked Questions about Project Gutenberg</a:t>
            </a:r>
            <a:endParaRPr sz="2100"/>
          </a:p>
          <a:p>
            <a:pPr marL="914400" lvl="1" indent="-361950" algn="l" rtl="0">
              <a:spcBef>
                <a:spcPts val="0"/>
              </a:spcBef>
              <a:spcAft>
                <a:spcPts val="0"/>
              </a:spcAft>
              <a:buSzPts val="2100"/>
              <a:buChar char="○"/>
            </a:pPr>
            <a:r>
              <a:rPr lang="en" sz="2100" u="sng">
                <a:hlinkClick r:id="rId4"/>
              </a:rPr>
              <a:t>https://www.gutenberg.org/help/faq.html</a:t>
            </a:r>
            <a:endParaRPr sz="2100"/>
          </a:p>
        </p:txBody>
      </p:sp>
      <p:pic>
        <p:nvPicPr>
          <p:cNvPr id="186" name="Google Shape;186;p28"/>
          <p:cNvPicPr preferRelativeResize="0"/>
          <p:nvPr/>
        </p:nvPicPr>
        <p:blipFill>
          <a:blip r:embed="rId5">
            <a:alphaModFix/>
          </a:blip>
          <a:stretch>
            <a:fillRect/>
          </a:stretch>
        </p:blipFill>
        <p:spPr>
          <a:xfrm>
            <a:off x="695345" y="1280263"/>
            <a:ext cx="3231425" cy="200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p:nvPr/>
        </p:nvSpPr>
        <p:spPr>
          <a:xfrm>
            <a:off x="5834175" y="1461800"/>
            <a:ext cx="2687400" cy="3490500"/>
          </a:xfrm>
          <a:prstGeom prst="rect">
            <a:avLst/>
          </a:prstGeom>
          <a:solidFill>
            <a:srgbClr val="5E2B9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156325" y="1336175"/>
            <a:ext cx="5366100" cy="38643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156313" y="1087725"/>
            <a:ext cx="5187900" cy="3864300"/>
          </a:xfrm>
          <a:prstGeom prst="rect">
            <a:avLst/>
          </a:prstGeom>
          <a:solidFill>
            <a:srgbClr val="0563C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txBox="1">
            <a:spLocks noGrp="1"/>
          </p:cNvSpPr>
          <p:nvPr>
            <p:ph type="title"/>
          </p:nvPr>
        </p:nvSpPr>
        <p:spPr>
          <a:xfrm>
            <a:off x="5818825" y="555100"/>
            <a:ext cx="26874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2"/>
              </a:buClr>
              <a:buSzPts val="1100"/>
              <a:buFont typeface="Arial"/>
              <a:buNone/>
            </a:pPr>
            <a:r>
              <a:rPr lang="en" sz="2000" u="sng">
                <a:solidFill>
                  <a:schemeClr val="hlink"/>
                </a:solidFill>
                <a:hlinkClick r:id="rId3"/>
              </a:rPr>
              <a:t>Project Gutenberg Search</a:t>
            </a:r>
            <a:endParaRPr sz="2000"/>
          </a:p>
        </p:txBody>
      </p:sp>
      <p:sp>
        <p:nvSpPr>
          <p:cNvPr id="195" name="Google Shape;195;p29"/>
          <p:cNvSpPr txBox="1">
            <a:spLocks noGrp="1"/>
          </p:cNvSpPr>
          <p:nvPr>
            <p:ph type="body" idx="1"/>
          </p:nvPr>
        </p:nvSpPr>
        <p:spPr>
          <a:xfrm>
            <a:off x="6130525" y="1849150"/>
            <a:ext cx="2375700" cy="302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500">
                <a:solidFill>
                  <a:schemeClr val="lt1"/>
                </a:solidFill>
                <a:latin typeface="Raleway"/>
                <a:ea typeface="Raleway"/>
                <a:cs typeface="Raleway"/>
                <a:sym typeface="Raleway"/>
              </a:rPr>
              <a:t>Title:  </a:t>
            </a:r>
            <a:r>
              <a:rPr lang="en" sz="1500" u="sng">
                <a:solidFill>
                  <a:schemeClr val="hlink"/>
                </a:solidFill>
                <a:latin typeface="Raleway"/>
                <a:ea typeface="Raleway"/>
                <a:cs typeface="Raleway"/>
                <a:sym typeface="Raleway"/>
                <a:hlinkClick r:id="rId4"/>
              </a:rPr>
              <a:t>Jane Eyre</a:t>
            </a:r>
            <a:endParaRPr sz="1500">
              <a:solidFill>
                <a:schemeClr val="lt1"/>
              </a:solidFill>
              <a:latin typeface="Raleway"/>
              <a:ea typeface="Raleway"/>
              <a:cs typeface="Raleway"/>
              <a:sym typeface="Raleway"/>
            </a:endParaRPr>
          </a:p>
          <a:p>
            <a:pPr marL="0" lvl="0" indent="0" algn="l" rtl="0">
              <a:spcBef>
                <a:spcPts val="1600"/>
              </a:spcBef>
              <a:spcAft>
                <a:spcPts val="0"/>
              </a:spcAft>
              <a:buClr>
                <a:schemeClr val="dk2"/>
              </a:buClr>
              <a:buSzPts val="1100"/>
              <a:buFont typeface="Arial"/>
              <a:buNone/>
            </a:pPr>
            <a:r>
              <a:rPr lang="en" sz="1500">
                <a:solidFill>
                  <a:schemeClr val="lt1"/>
                </a:solidFill>
                <a:latin typeface="Raleway"/>
                <a:ea typeface="Raleway"/>
                <a:cs typeface="Raleway"/>
                <a:sym typeface="Raleway"/>
              </a:rPr>
              <a:t>Subject:  </a:t>
            </a:r>
            <a:r>
              <a:rPr lang="en" sz="1500" u="sng">
                <a:solidFill>
                  <a:schemeClr val="hlink"/>
                </a:solidFill>
                <a:latin typeface="Raleway"/>
                <a:ea typeface="Raleway"/>
                <a:cs typeface="Raleway"/>
                <a:sym typeface="Raleway"/>
                <a:hlinkClick r:id="rId5"/>
              </a:rPr>
              <a:t>The Peloponnesian War</a:t>
            </a:r>
            <a:endParaRPr sz="1500">
              <a:solidFill>
                <a:schemeClr val="lt1"/>
              </a:solidFill>
              <a:latin typeface="Raleway"/>
              <a:ea typeface="Raleway"/>
              <a:cs typeface="Raleway"/>
              <a:sym typeface="Raleway"/>
            </a:endParaRPr>
          </a:p>
          <a:p>
            <a:pPr marL="0" lvl="0" indent="0" algn="l" rtl="0">
              <a:spcBef>
                <a:spcPts val="1600"/>
              </a:spcBef>
              <a:spcAft>
                <a:spcPts val="0"/>
              </a:spcAft>
              <a:buClr>
                <a:schemeClr val="dk2"/>
              </a:buClr>
              <a:buSzPts val="1100"/>
              <a:buFont typeface="Arial"/>
              <a:buNone/>
            </a:pPr>
            <a:r>
              <a:rPr lang="en" sz="1500">
                <a:solidFill>
                  <a:schemeClr val="lt1"/>
                </a:solidFill>
                <a:latin typeface="Raleway"/>
                <a:ea typeface="Raleway"/>
                <a:cs typeface="Raleway"/>
                <a:sym typeface="Raleway"/>
              </a:rPr>
              <a:t>Author: </a:t>
            </a:r>
            <a:r>
              <a:rPr lang="en" sz="1500" u="sng">
                <a:solidFill>
                  <a:schemeClr val="hlink"/>
                </a:solidFill>
                <a:latin typeface="Raleway"/>
                <a:ea typeface="Raleway"/>
                <a:cs typeface="Raleway"/>
                <a:sym typeface="Raleway"/>
                <a:hlinkClick r:id="rId6"/>
              </a:rPr>
              <a:t> Jacob A. Riis</a:t>
            </a:r>
            <a:endParaRPr sz="1500">
              <a:solidFill>
                <a:schemeClr val="lt1"/>
              </a:solidFill>
              <a:latin typeface="Raleway"/>
              <a:ea typeface="Raleway"/>
              <a:cs typeface="Raleway"/>
              <a:sym typeface="Raleway"/>
            </a:endParaRPr>
          </a:p>
          <a:p>
            <a:pPr marL="0" lvl="0" indent="0" algn="l" rtl="0">
              <a:spcBef>
                <a:spcPts val="1600"/>
              </a:spcBef>
              <a:spcAft>
                <a:spcPts val="0"/>
              </a:spcAft>
              <a:buClr>
                <a:schemeClr val="dk2"/>
              </a:buClr>
              <a:buSzPts val="1100"/>
              <a:buFont typeface="Arial"/>
              <a:buNone/>
            </a:pPr>
            <a:r>
              <a:rPr lang="en" sz="1500">
                <a:solidFill>
                  <a:schemeClr val="lt1"/>
                </a:solidFill>
                <a:latin typeface="Raleway"/>
                <a:ea typeface="Raleway"/>
                <a:cs typeface="Raleway"/>
                <a:sym typeface="Raleway"/>
              </a:rPr>
              <a:t>Subject:  </a:t>
            </a:r>
            <a:r>
              <a:rPr lang="en" sz="1500" u="sng">
                <a:solidFill>
                  <a:schemeClr val="hlink"/>
                </a:solidFill>
                <a:latin typeface="Raleway"/>
                <a:ea typeface="Raleway"/>
                <a:cs typeface="Raleway"/>
                <a:sym typeface="Raleway"/>
                <a:hlinkClick r:id="rId7"/>
              </a:rPr>
              <a:t>Slave narratives</a:t>
            </a:r>
            <a:endParaRPr sz="1500">
              <a:solidFill>
                <a:schemeClr val="lt1"/>
              </a:solidFill>
              <a:latin typeface="Raleway"/>
              <a:ea typeface="Raleway"/>
              <a:cs typeface="Raleway"/>
              <a:sym typeface="Raleway"/>
            </a:endParaRPr>
          </a:p>
          <a:p>
            <a:pPr marL="0" lvl="0" indent="0" algn="l" rtl="0">
              <a:spcBef>
                <a:spcPts val="1600"/>
              </a:spcBef>
              <a:spcAft>
                <a:spcPts val="1600"/>
              </a:spcAft>
              <a:buNone/>
            </a:pPr>
            <a:r>
              <a:rPr lang="en" sz="1500">
                <a:solidFill>
                  <a:schemeClr val="lt1"/>
                </a:solidFill>
                <a:latin typeface="Raleway"/>
                <a:ea typeface="Raleway"/>
                <a:cs typeface="Raleway"/>
                <a:sym typeface="Raleway"/>
              </a:rPr>
              <a:t>Theme:  </a:t>
            </a:r>
            <a:r>
              <a:rPr lang="en" sz="1500" u="sng">
                <a:solidFill>
                  <a:schemeClr val="hlink"/>
                </a:solidFill>
                <a:latin typeface="Raleway"/>
                <a:ea typeface="Raleway"/>
                <a:cs typeface="Raleway"/>
                <a:sym typeface="Raleway"/>
                <a:hlinkClick r:id="rId8"/>
              </a:rPr>
              <a:t>feminism</a:t>
            </a:r>
            <a:endParaRPr sz="1600">
              <a:solidFill>
                <a:schemeClr val="lt1"/>
              </a:solidFill>
              <a:latin typeface="Raleway"/>
              <a:ea typeface="Raleway"/>
              <a:cs typeface="Raleway"/>
              <a:sym typeface="Raleway"/>
            </a:endParaRPr>
          </a:p>
        </p:txBody>
      </p:sp>
      <p:pic>
        <p:nvPicPr>
          <p:cNvPr id="196" name="Google Shape;196;p29"/>
          <p:cNvPicPr preferRelativeResize="0"/>
          <p:nvPr/>
        </p:nvPicPr>
        <p:blipFill>
          <a:blip r:embed="rId9">
            <a:alphaModFix/>
          </a:blip>
          <a:stretch>
            <a:fillRect/>
          </a:stretch>
        </p:blipFill>
        <p:spPr>
          <a:xfrm rot="-274134">
            <a:off x="346075" y="1461800"/>
            <a:ext cx="1473600" cy="2210399"/>
          </a:xfrm>
          <a:prstGeom prst="rect">
            <a:avLst/>
          </a:prstGeom>
          <a:noFill/>
          <a:ln>
            <a:noFill/>
          </a:ln>
        </p:spPr>
      </p:pic>
      <p:pic>
        <p:nvPicPr>
          <p:cNvPr id="197" name="Google Shape;197;p29"/>
          <p:cNvPicPr preferRelativeResize="0"/>
          <p:nvPr/>
        </p:nvPicPr>
        <p:blipFill>
          <a:blip r:embed="rId10">
            <a:alphaModFix/>
          </a:blip>
          <a:stretch>
            <a:fillRect/>
          </a:stretch>
        </p:blipFill>
        <p:spPr>
          <a:xfrm rot="735945">
            <a:off x="3466822" y="1450857"/>
            <a:ext cx="1494515" cy="2241793"/>
          </a:xfrm>
          <a:prstGeom prst="rect">
            <a:avLst/>
          </a:prstGeom>
          <a:noFill/>
          <a:ln>
            <a:noFill/>
          </a:ln>
        </p:spPr>
      </p:pic>
      <p:pic>
        <p:nvPicPr>
          <p:cNvPr id="198" name="Google Shape;198;p29"/>
          <p:cNvPicPr preferRelativeResize="0"/>
          <p:nvPr/>
        </p:nvPicPr>
        <p:blipFill>
          <a:blip r:embed="rId11">
            <a:alphaModFix/>
          </a:blip>
          <a:stretch>
            <a:fillRect/>
          </a:stretch>
        </p:blipFill>
        <p:spPr>
          <a:xfrm rot="-1124174">
            <a:off x="2032741" y="2508796"/>
            <a:ext cx="1435061" cy="2065584"/>
          </a:xfrm>
          <a:prstGeom prst="rect">
            <a:avLst/>
          </a:prstGeom>
          <a:noFill/>
          <a:ln>
            <a:noFill/>
          </a:ln>
        </p:spPr>
      </p:pic>
      <p:sp>
        <p:nvSpPr>
          <p:cNvPr id="199" name="Google Shape;199;p29"/>
          <p:cNvSpPr txBox="1">
            <a:spLocks noGrp="1"/>
          </p:cNvSpPr>
          <p:nvPr>
            <p:ph type="title"/>
          </p:nvPr>
        </p:nvSpPr>
        <p:spPr>
          <a:xfrm>
            <a:off x="67225" y="265900"/>
            <a:ext cx="5366100" cy="6237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 Easy Search</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p:nvPr/>
        </p:nvSpPr>
        <p:spPr>
          <a:xfrm>
            <a:off x="152575" y="99250"/>
            <a:ext cx="8349850" cy="734775"/>
          </a:xfrm>
          <a:prstGeom prst="flowChartProcess">
            <a:avLst/>
          </a:prstGeom>
          <a:solidFill>
            <a:srgbClr val="5E2B9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txBox="1">
            <a:spLocks noGrp="1"/>
          </p:cNvSpPr>
          <p:nvPr>
            <p:ph type="title"/>
          </p:nvPr>
        </p:nvSpPr>
        <p:spPr>
          <a:xfrm>
            <a:off x="152400" y="173925"/>
            <a:ext cx="83502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Add the link to your Canvas assignment page or use Hypothesis for annotations</a:t>
            </a:r>
            <a:endParaRPr>
              <a:solidFill>
                <a:schemeClr val="lt1"/>
              </a:solidFill>
            </a:endParaRPr>
          </a:p>
        </p:txBody>
      </p:sp>
      <p:pic>
        <p:nvPicPr>
          <p:cNvPr id="206" name="Google Shape;206;p30"/>
          <p:cNvPicPr preferRelativeResize="0"/>
          <p:nvPr/>
        </p:nvPicPr>
        <p:blipFill>
          <a:blip r:embed="rId3">
            <a:alphaModFix/>
          </a:blip>
          <a:stretch>
            <a:fillRect/>
          </a:stretch>
        </p:blipFill>
        <p:spPr>
          <a:xfrm>
            <a:off x="152575" y="1176213"/>
            <a:ext cx="4746824" cy="2282175"/>
          </a:xfrm>
          <a:prstGeom prst="rect">
            <a:avLst/>
          </a:prstGeom>
          <a:noFill/>
          <a:ln>
            <a:noFill/>
          </a:ln>
        </p:spPr>
      </p:pic>
      <p:pic>
        <p:nvPicPr>
          <p:cNvPr id="207" name="Google Shape;207;p30"/>
          <p:cNvPicPr preferRelativeResize="0"/>
          <p:nvPr/>
        </p:nvPicPr>
        <p:blipFill>
          <a:blip r:embed="rId4">
            <a:alphaModFix/>
          </a:blip>
          <a:stretch>
            <a:fillRect/>
          </a:stretch>
        </p:blipFill>
        <p:spPr>
          <a:xfrm>
            <a:off x="3980450" y="2381775"/>
            <a:ext cx="5271173" cy="2508125"/>
          </a:xfrm>
          <a:prstGeom prst="rect">
            <a:avLst/>
          </a:prstGeom>
          <a:noFill/>
          <a:ln>
            <a:noFill/>
          </a:ln>
        </p:spPr>
      </p:pic>
      <p:sp>
        <p:nvSpPr>
          <p:cNvPr id="208" name="Google Shape;208;p30"/>
          <p:cNvSpPr txBox="1"/>
          <p:nvPr/>
        </p:nvSpPr>
        <p:spPr>
          <a:xfrm>
            <a:off x="5398200" y="1073175"/>
            <a:ext cx="3198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5"/>
              </a:rPr>
              <a:t>Canvas Assignment Page</a:t>
            </a:r>
            <a:endParaRPr sz="2000">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490250" y="526350"/>
            <a:ext cx="76173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OER + Other CCCs</a:t>
            </a:r>
            <a:endParaRPr sz="2800"/>
          </a:p>
          <a:p>
            <a:pPr marL="0" lvl="0" indent="0" algn="l" rtl="0">
              <a:spcBef>
                <a:spcPts val="1600"/>
              </a:spcBef>
              <a:spcAft>
                <a:spcPts val="0"/>
              </a:spcAft>
              <a:buNone/>
            </a:pPr>
            <a:r>
              <a:rPr lang="en" sz="2400" i="1"/>
              <a:t>Kat King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cxnSp>
        <p:nvCxnSpPr>
          <p:cNvPr id="65" name="Google Shape;65;p14"/>
          <p:cNvCxnSpPr/>
          <p:nvPr/>
        </p:nvCxnSpPr>
        <p:spPr>
          <a:xfrm>
            <a:off x="420075" y="2790116"/>
            <a:ext cx="8336100" cy="0"/>
          </a:xfrm>
          <a:prstGeom prst="straightConnector1">
            <a:avLst/>
          </a:prstGeom>
          <a:noFill/>
          <a:ln w="19050" cap="flat" cmpd="sng">
            <a:solidFill>
              <a:schemeClr val="dk1"/>
            </a:solidFill>
            <a:prstDash val="dot"/>
            <a:round/>
            <a:headEnd type="none" w="sm" len="sm"/>
            <a:tailEnd type="none" w="sm" len="sm"/>
          </a:ln>
        </p:spPr>
      </p:cxnSp>
      <p:grpSp>
        <p:nvGrpSpPr>
          <p:cNvPr id="66" name="Google Shape;66;p14"/>
          <p:cNvGrpSpPr/>
          <p:nvPr/>
        </p:nvGrpSpPr>
        <p:grpSpPr>
          <a:xfrm>
            <a:off x="572475" y="1581271"/>
            <a:ext cx="196200" cy="1306800"/>
            <a:chOff x="648675" y="1657471"/>
            <a:chExt cx="196200" cy="1306800"/>
          </a:xfrm>
        </p:grpSpPr>
        <p:sp>
          <p:nvSpPr>
            <p:cNvPr id="67" name="Google Shape;67;p14"/>
            <p:cNvSpPr/>
            <p:nvPr/>
          </p:nvSpPr>
          <p:spPr>
            <a:xfrm>
              <a:off x="64867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68;p14"/>
            <p:cNvCxnSpPr>
              <a:stCxn id="67" idx="0"/>
            </p:cNvCxnSpPr>
            <p:nvPr/>
          </p:nvCxnSpPr>
          <p:spPr>
            <a:xfrm rot="10800000">
              <a:off x="746775" y="1657471"/>
              <a:ext cx="0" cy="1110900"/>
            </a:xfrm>
            <a:prstGeom prst="straightConnector1">
              <a:avLst/>
            </a:prstGeom>
            <a:noFill/>
            <a:ln w="19050" cap="flat" cmpd="sng">
              <a:solidFill>
                <a:schemeClr val="accent5"/>
              </a:solidFill>
              <a:prstDash val="solid"/>
              <a:round/>
              <a:headEnd type="none" w="sm" len="sm"/>
              <a:tailEnd type="oval" w="med" len="med"/>
            </a:ln>
          </p:spPr>
        </p:cxnSp>
      </p:grpSp>
      <p:sp>
        <p:nvSpPr>
          <p:cNvPr id="69" name="Google Shape;69;p14"/>
          <p:cNvSpPr txBox="1">
            <a:spLocks noGrp="1"/>
          </p:cNvSpPr>
          <p:nvPr>
            <p:ph type="body" idx="4294967295"/>
          </p:nvPr>
        </p:nvSpPr>
        <p:spPr>
          <a:xfrm>
            <a:off x="747605" y="1299975"/>
            <a:ext cx="2662200" cy="9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Welcome</a:t>
            </a:r>
            <a:endParaRPr b="1">
              <a:solidFill>
                <a:schemeClr val="dk2"/>
              </a:solidFill>
            </a:endParaRPr>
          </a:p>
          <a:p>
            <a:pPr marL="0" lvl="0" indent="0" algn="l" rtl="0">
              <a:lnSpc>
                <a:spcPct val="100000"/>
              </a:lnSpc>
              <a:spcBef>
                <a:spcPts val="0"/>
              </a:spcBef>
              <a:spcAft>
                <a:spcPts val="0"/>
              </a:spcAft>
              <a:buNone/>
            </a:pPr>
            <a:r>
              <a:rPr lang="en" sz="1400"/>
              <a:t>Katie Eagan</a:t>
            </a:r>
            <a:endParaRPr sz="1400"/>
          </a:p>
          <a:p>
            <a:pPr marL="0" lvl="0" indent="0" algn="l" rtl="0">
              <a:lnSpc>
                <a:spcPct val="100000"/>
              </a:lnSpc>
              <a:spcBef>
                <a:spcPts val="0"/>
              </a:spcBef>
              <a:spcAft>
                <a:spcPts val="0"/>
              </a:spcAft>
              <a:buNone/>
            </a:pPr>
            <a:r>
              <a:rPr lang="en" sz="1400"/>
              <a:t>Nadiyah Taylor</a:t>
            </a:r>
            <a:endParaRPr sz="1400"/>
          </a:p>
          <a:p>
            <a:pPr marL="0" lvl="0" indent="0" algn="l" rtl="0">
              <a:lnSpc>
                <a:spcPct val="100000"/>
              </a:lnSpc>
              <a:spcBef>
                <a:spcPts val="0"/>
              </a:spcBef>
              <a:spcAft>
                <a:spcPts val="0"/>
              </a:spcAft>
              <a:buNone/>
            </a:pPr>
            <a:r>
              <a:rPr lang="en" sz="1400"/>
              <a:t>Kali Rippel</a:t>
            </a:r>
            <a:endParaRPr sz="1400"/>
          </a:p>
          <a:p>
            <a:pPr marL="0" lvl="0" indent="0" algn="l" rtl="0">
              <a:spcBef>
                <a:spcPts val="0"/>
              </a:spcBef>
              <a:spcAft>
                <a:spcPts val="1600"/>
              </a:spcAft>
              <a:buNone/>
            </a:pPr>
            <a:endParaRPr sz="1400"/>
          </a:p>
        </p:txBody>
      </p:sp>
      <p:grpSp>
        <p:nvGrpSpPr>
          <p:cNvPr id="70" name="Google Shape;70;p14"/>
          <p:cNvGrpSpPr/>
          <p:nvPr/>
        </p:nvGrpSpPr>
        <p:grpSpPr>
          <a:xfrm>
            <a:off x="1440550" y="2692171"/>
            <a:ext cx="196200" cy="1404905"/>
            <a:chOff x="2512925" y="2768371"/>
            <a:chExt cx="196200" cy="1404905"/>
          </a:xfrm>
        </p:grpSpPr>
        <p:cxnSp>
          <p:nvCxnSpPr>
            <p:cNvPr id="71" name="Google Shape;71;p14"/>
            <p:cNvCxnSpPr/>
            <p:nvPr/>
          </p:nvCxnSpPr>
          <p:spPr>
            <a:xfrm>
              <a:off x="2611025" y="2964276"/>
              <a:ext cx="0" cy="1209000"/>
            </a:xfrm>
            <a:prstGeom prst="straightConnector1">
              <a:avLst/>
            </a:prstGeom>
            <a:noFill/>
            <a:ln w="19050" cap="flat" cmpd="sng">
              <a:solidFill>
                <a:schemeClr val="accent5"/>
              </a:solidFill>
              <a:prstDash val="solid"/>
              <a:round/>
              <a:headEnd type="none" w="sm" len="sm"/>
              <a:tailEnd type="oval" w="med" len="med"/>
            </a:ln>
          </p:spPr>
        </p:cxnSp>
        <p:sp>
          <p:nvSpPr>
            <p:cNvPr id="72" name="Google Shape;72;p14"/>
            <p:cNvSpPr/>
            <p:nvPr/>
          </p:nvSpPr>
          <p:spPr>
            <a:xfrm>
              <a:off x="251292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14"/>
          <p:cNvSpPr txBox="1">
            <a:spLocks noGrp="1"/>
          </p:cNvSpPr>
          <p:nvPr>
            <p:ph type="body" idx="4294967295"/>
          </p:nvPr>
        </p:nvSpPr>
        <p:spPr>
          <a:xfrm>
            <a:off x="2809625" y="1299975"/>
            <a:ext cx="2662200" cy="9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OER + ECE</a:t>
            </a:r>
            <a:endParaRPr b="1">
              <a:solidFill>
                <a:schemeClr val="dk2"/>
              </a:solidFill>
            </a:endParaRPr>
          </a:p>
          <a:p>
            <a:pPr marL="0" lvl="0" indent="0" algn="l" rtl="0">
              <a:spcBef>
                <a:spcPts val="0"/>
              </a:spcBef>
              <a:spcAft>
                <a:spcPts val="1600"/>
              </a:spcAft>
              <a:buNone/>
            </a:pPr>
            <a:r>
              <a:rPr lang="en" sz="1400"/>
              <a:t>Nadiyah Taylor</a:t>
            </a:r>
            <a:endParaRPr sz="1400"/>
          </a:p>
        </p:txBody>
      </p:sp>
      <p:grpSp>
        <p:nvGrpSpPr>
          <p:cNvPr id="74" name="Google Shape;74;p14"/>
          <p:cNvGrpSpPr/>
          <p:nvPr/>
        </p:nvGrpSpPr>
        <p:grpSpPr>
          <a:xfrm>
            <a:off x="2613425" y="1483171"/>
            <a:ext cx="196200" cy="1404900"/>
            <a:chOff x="4279200" y="1559371"/>
            <a:chExt cx="196200" cy="1404900"/>
          </a:xfrm>
        </p:grpSpPr>
        <p:cxnSp>
          <p:nvCxnSpPr>
            <p:cNvPr id="75" name="Google Shape;75;p14"/>
            <p:cNvCxnSpPr>
              <a:stCxn id="76" idx="0"/>
            </p:cNvCxnSpPr>
            <p:nvPr/>
          </p:nvCxnSpPr>
          <p:spPr>
            <a:xfrm rot="10800000">
              <a:off x="4377300" y="1559371"/>
              <a:ext cx="0" cy="1209000"/>
            </a:xfrm>
            <a:prstGeom prst="straightConnector1">
              <a:avLst/>
            </a:prstGeom>
            <a:noFill/>
            <a:ln w="19050" cap="flat" cmpd="sng">
              <a:solidFill>
                <a:schemeClr val="accent5"/>
              </a:solidFill>
              <a:prstDash val="solid"/>
              <a:round/>
              <a:headEnd type="none" w="sm" len="sm"/>
              <a:tailEnd type="oval" w="med" len="med"/>
            </a:ln>
          </p:spPr>
        </p:cxnSp>
        <p:sp>
          <p:nvSpPr>
            <p:cNvPr id="76" name="Google Shape;76;p14"/>
            <p:cNvSpPr/>
            <p:nvPr/>
          </p:nvSpPr>
          <p:spPr>
            <a:xfrm>
              <a:off x="4279200"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4"/>
          <p:cNvSpPr txBox="1">
            <a:spLocks noGrp="1"/>
          </p:cNvSpPr>
          <p:nvPr>
            <p:ph type="body" idx="4294967295"/>
          </p:nvPr>
        </p:nvSpPr>
        <p:spPr>
          <a:xfrm>
            <a:off x="4004924" y="3663575"/>
            <a:ext cx="2662200" cy="9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OER + Math</a:t>
            </a:r>
            <a:endParaRPr b="1">
              <a:solidFill>
                <a:schemeClr val="dk2"/>
              </a:solidFill>
            </a:endParaRPr>
          </a:p>
          <a:p>
            <a:pPr marL="0" lvl="0" indent="0" algn="l" rtl="0">
              <a:spcBef>
                <a:spcPts val="0"/>
              </a:spcBef>
              <a:spcAft>
                <a:spcPts val="0"/>
              </a:spcAft>
              <a:buNone/>
            </a:pPr>
            <a:r>
              <a:rPr lang="en" sz="1400"/>
              <a:t>Jennie Graham</a:t>
            </a:r>
            <a:endParaRPr sz="1400"/>
          </a:p>
          <a:p>
            <a:pPr marL="0" lvl="0" indent="0" algn="l" rtl="0">
              <a:spcBef>
                <a:spcPts val="1600"/>
              </a:spcBef>
              <a:spcAft>
                <a:spcPts val="1600"/>
              </a:spcAft>
              <a:buNone/>
            </a:pPr>
            <a:endParaRPr/>
          </a:p>
        </p:txBody>
      </p:sp>
      <p:grpSp>
        <p:nvGrpSpPr>
          <p:cNvPr id="78" name="Google Shape;78;p14"/>
          <p:cNvGrpSpPr/>
          <p:nvPr/>
        </p:nvGrpSpPr>
        <p:grpSpPr>
          <a:xfrm>
            <a:off x="3808725" y="2692171"/>
            <a:ext cx="196200" cy="1404905"/>
            <a:chOff x="6045475" y="2768371"/>
            <a:chExt cx="196200" cy="1404905"/>
          </a:xfrm>
        </p:grpSpPr>
        <p:cxnSp>
          <p:nvCxnSpPr>
            <p:cNvPr id="79" name="Google Shape;79;p14"/>
            <p:cNvCxnSpPr/>
            <p:nvPr/>
          </p:nvCxnSpPr>
          <p:spPr>
            <a:xfrm>
              <a:off x="6143575" y="2964276"/>
              <a:ext cx="0" cy="1209000"/>
            </a:xfrm>
            <a:prstGeom prst="straightConnector1">
              <a:avLst/>
            </a:prstGeom>
            <a:noFill/>
            <a:ln w="19050" cap="flat" cmpd="sng">
              <a:solidFill>
                <a:schemeClr val="accent5"/>
              </a:solidFill>
              <a:prstDash val="solid"/>
              <a:round/>
              <a:headEnd type="none" w="sm" len="sm"/>
              <a:tailEnd type="oval" w="med" len="med"/>
            </a:ln>
          </p:spPr>
        </p:cxnSp>
        <p:sp>
          <p:nvSpPr>
            <p:cNvPr id="80" name="Google Shape;80;p14"/>
            <p:cNvSpPr/>
            <p:nvPr/>
          </p:nvSpPr>
          <p:spPr>
            <a:xfrm>
              <a:off x="604547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4"/>
          <p:cNvSpPr txBox="1">
            <a:spLocks noGrp="1"/>
          </p:cNvSpPr>
          <p:nvPr>
            <p:ph type="body" idx="4294967295"/>
          </p:nvPr>
        </p:nvSpPr>
        <p:spPr>
          <a:xfrm>
            <a:off x="5302445" y="1299975"/>
            <a:ext cx="2662200" cy="9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OER + English</a:t>
            </a:r>
            <a:endParaRPr b="1">
              <a:solidFill>
                <a:schemeClr val="dk2"/>
              </a:solidFill>
            </a:endParaRPr>
          </a:p>
          <a:p>
            <a:pPr marL="0" lvl="0" indent="0" algn="l" rtl="0">
              <a:spcBef>
                <a:spcPts val="0"/>
              </a:spcBef>
              <a:spcAft>
                <a:spcPts val="0"/>
              </a:spcAft>
              <a:buNone/>
            </a:pPr>
            <a:r>
              <a:rPr lang="en" sz="1400"/>
              <a:t>Maureen O’Herin</a:t>
            </a:r>
            <a:endParaRPr sz="1400"/>
          </a:p>
        </p:txBody>
      </p:sp>
      <p:grpSp>
        <p:nvGrpSpPr>
          <p:cNvPr id="82" name="Google Shape;82;p14"/>
          <p:cNvGrpSpPr/>
          <p:nvPr/>
        </p:nvGrpSpPr>
        <p:grpSpPr>
          <a:xfrm>
            <a:off x="5106250" y="1483171"/>
            <a:ext cx="196200" cy="1404900"/>
            <a:chOff x="4279200" y="1559371"/>
            <a:chExt cx="196200" cy="1404900"/>
          </a:xfrm>
        </p:grpSpPr>
        <p:cxnSp>
          <p:nvCxnSpPr>
            <p:cNvPr id="83" name="Google Shape;83;p14"/>
            <p:cNvCxnSpPr>
              <a:stCxn id="84" idx="0"/>
            </p:cNvCxnSpPr>
            <p:nvPr/>
          </p:nvCxnSpPr>
          <p:spPr>
            <a:xfrm rot="10800000">
              <a:off x="4377300" y="1559371"/>
              <a:ext cx="0" cy="1209000"/>
            </a:xfrm>
            <a:prstGeom prst="straightConnector1">
              <a:avLst/>
            </a:prstGeom>
            <a:noFill/>
            <a:ln w="19050" cap="flat" cmpd="sng">
              <a:solidFill>
                <a:schemeClr val="accent5"/>
              </a:solidFill>
              <a:prstDash val="solid"/>
              <a:round/>
              <a:headEnd type="none" w="sm" len="sm"/>
              <a:tailEnd type="oval" w="med" len="med"/>
            </a:ln>
          </p:spPr>
        </p:cxnSp>
        <p:sp>
          <p:nvSpPr>
            <p:cNvPr id="84" name="Google Shape;84;p14"/>
            <p:cNvSpPr/>
            <p:nvPr/>
          </p:nvSpPr>
          <p:spPr>
            <a:xfrm>
              <a:off x="4279200"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4"/>
          <p:cNvSpPr txBox="1">
            <a:spLocks noGrp="1"/>
          </p:cNvSpPr>
          <p:nvPr>
            <p:ph type="body" idx="4294967295"/>
          </p:nvPr>
        </p:nvSpPr>
        <p:spPr>
          <a:xfrm>
            <a:off x="6421549" y="3854675"/>
            <a:ext cx="2662200" cy="9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OER + Other CCCs</a:t>
            </a:r>
            <a:endParaRPr b="1">
              <a:solidFill>
                <a:schemeClr val="dk2"/>
              </a:solidFill>
            </a:endParaRPr>
          </a:p>
          <a:p>
            <a:pPr marL="0" lvl="0" indent="0" algn="l" rtl="0">
              <a:spcBef>
                <a:spcPts val="0"/>
              </a:spcBef>
              <a:spcAft>
                <a:spcPts val="0"/>
              </a:spcAft>
              <a:buNone/>
            </a:pPr>
            <a:r>
              <a:rPr lang="en" sz="1400"/>
              <a:t>Kat King</a:t>
            </a:r>
            <a:endParaRPr sz="1400"/>
          </a:p>
          <a:p>
            <a:pPr marL="0" lvl="0" indent="0" algn="l" rtl="0">
              <a:spcBef>
                <a:spcPts val="1600"/>
              </a:spcBef>
              <a:spcAft>
                <a:spcPts val="1600"/>
              </a:spcAft>
              <a:buNone/>
            </a:pPr>
            <a:endParaRPr/>
          </a:p>
        </p:txBody>
      </p:sp>
      <p:grpSp>
        <p:nvGrpSpPr>
          <p:cNvPr id="86" name="Google Shape;86;p14"/>
          <p:cNvGrpSpPr/>
          <p:nvPr/>
        </p:nvGrpSpPr>
        <p:grpSpPr>
          <a:xfrm>
            <a:off x="6225350" y="2692171"/>
            <a:ext cx="196200" cy="1404905"/>
            <a:chOff x="6045475" y="2768371"/>
            <a:chExt cx="196200" cy="1404905"/>
          </a:xfrm>
        </p:grpSpPr>
        <p:cxnSp>
          <p:nvCxnSpPr>
            <p:cNvPr id="87" name="Google Shape;87;p14"/>
            <p:cNvCxnSpPr/>
            <p:nvPr/>
          </p:nvCxnSpPr>
          <p:spPr>
            <a:xfrm>
              <a:off x="6143575" y="2964276"/>
              <a:ext cx="0" cy="1209000"/>
            </a:xfrm>
            <a:prstGeom prst="straightConnector1">
              <a:avLst/>
            </a:prstGeom>
            <a:noFill/>
            <a:ln w="19050" cap="flat" cmpd="sng">
              <a:solidFill>
                <a:schemeClr val="accent5"/>
              </a:solidFill>
              <a:prstDash val="solid"/>
              <a:round/>
              <a:headEnd type="none" w="sm" len="sm"/>
              <a:tailEnd type="oval" w="med" len="med"/>
            </a:ln>
          </p:spPr>
        </p:cxnSp>
        <p:sp>
          <p:nvSpPr>
            <p:cNvPr id="88" name="Google Shape;88;p14"/>
            <p:cNvSpPr/>
            <p:nvPr/>
          </p:nvSpPr>
          <p:spPr>
            <a:xfrm>
              <a:off x="604547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14"/>
          <p:cNvSpPr txBox="1">
            <a:spLocks noGrp="1"/>
          </p:cNvSpPr>
          <p:nvPr>
            <p:ph type="body" idx="4294967295"/>
          </p:nvPr>
        </p:nvSpPr>
        <p:spPr>
          <a:xfrm>
            <a:off x="7545975" y="1068425"/>
            <a:ext cx="1681500" cy="9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Questions + Outro</a:t>
            </a:r>
            <a:endParaRPr b="1">
              <a:solidFill>
                <a:schemeClr val="dk2"/>
              </a:solidFill>
            </a:endParaRPr>
          </a:p>
          <a:p>
            <a:pPr marL="0" lvl="0" indent="0" algn="l" rtl="0">
              <a:spcBef>
                <a:spcPts val="0"/>
              </a:spcBef>
              <a:spcAft>
                <a:spcPts val="0"/>
              </a:spcAft>
              <a:buNone/>
            </a:pPr>
            <a:r>
              <a:rPr lang="en" sz="1400"/>
              <a:t>Katie Eagan</a:t>
            </a:r>
            <a:endParaRPr sz="1400"/>
          </a:p>
        </p:txBody>
      </p:sp>
      <p:grpSp>
        <p:nvGrpSpPr>
          <p:cNvPr id="90" name="Google Shape;90;p14"/>
          <p:cNvGrpSpPr/>
          <p:nvPr/>
        </p:nvGrpSpPr>
        <p:grpSpPr>
          <a:xfrm>
            <a:off x="7349775" y="1581271"/>
            <a:ext cx="196200" cy="1306800"/>
            <a:chOff x="648675" y="1657471"/>
            <a:chExt cx="196200" cy="1306800"/>
          </a:xfrm>
        </p:grpSpPr>
        <p:sp>
          <p:nvSpPr>
            <p:cNvPr id="91" name="Google Shape;91;p14"/>
            <p:cNvSpPr/>
            <p:nvPr/>
          </p:nvSpPr>
          <p:spPr>
            <a:xfrm>
              <a:off x="64867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14"/>
            <p:cNvCxnSpPr>
              <a:stCxn id="91" idx="0"/>
            </p:cNvCxnSpPr>
            <p:nvPr/>
          </p:nvCxnSpPr>
          <p:spPr>
            <a:xfrm rot="10800000">
              <a:off x="746775" y="1657471"/>
              <a:ext cx="0" cy="1110900"/>
            </a:xfrm>
            <a:prstGeom prst="straightConnector1">
              <a:avLst/>
            </a:prstGeom>
            <a:noFill/>
            <a:ln w="19050" cap="flat" cmpd="sng">
              <a:solidFill>
                <a:schemeClr val="accent5"/>
              </a:solidFill>
              <a:prstDash val="solid"/>
              <a:round/>
              <a:headEnd type="none" w="sm" len="sm"/>
              <a:tailEnd type="oval" w="med" len="med"/>
            </a:ln>
          </p:spPr>
        </p:cxnSp>
      </p:grpSp>
      <p:sp>
        <p:nvSpPr>
          <p:cNvPr id="93" name="Google Shape;93;p14"/>
          <p:cNvSpPr txBox="1">
            <a:spLocks noGrp="1"/>
          </p:cNvSpPr>
          <p:nvPr>
            <p:ph type="body" idx="4294967295"/>
          </p:nvPr>
        </p:nvSpPr>
        <p:spPr>
          <a:xfrm>
            <a:off x="1608255" y="3854675"/>
            <a:ext cx="2662200" cy="9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OER Basics</a:t>
            </a:r>
            <a:endParaRPr b="1">
              <a:solidFill>
                <a:schemeClr val="dk2"/>
              </a:solidFill>
            </a:endParaRPr>
          </a:p>
          <a:p>
            <a:pPr marL="0" lvl="0" indent="0" algn="l" rtl="0">
              <a:spcBef>
                <a:spcPts val="0"/>
              </a:spcBef>
              <a:spcAft>
                <a:spcPts val="0"/>
              </a:spcAft>
              <a:buNone/>
            </a:pPr>
            <a:r>
              <a:rPr lang="en" sz="1400"/>
              <a:t>Kali Rippel</a:t>
            </a:r>
            <a:endParaRPr sz="1400"/>
          </a:p>
          <a:p>
            <a:pPr marL="0" lvl="0" indent="0" algn="l" rtl="0">
              <a:spcBef>
                <a:spcPts val="1600"/>
              </a:spcBef>
              <a:spcAft>
                <a:spcPts val="1600"/>
              </a:spcAft>
              <a:buNone/>
            </a:pP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265500" y="1678650"/>
            <a:ext cx="4045200" cy="178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Contra Costa Community College District</a:t>
            </a:r>
            <a:endParaRPr/>
          </a:p>
        </p:txBody>
      </p:sp>
      <p:sp>
        <p:nvSpPr>
          <p:cNvPr id="219" name="Google Shape;219;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n" b="1"/>
              <a:t>LibreText Grant 2019-21</a:t>
            </a:r>
            <a:endParaRPr b="1"/>
          </a:p>
          <a:p>
            <a:pPr marL="914400" lvl="1" indent="-317500" algn="l" rtl="0">
              <a:spcBef>
                <a:spcPts val="0"/>
              </a:spcBef>
              <a:spcAft>
                <a:spcPts val="0"/>
              </a:spcAft>
              <a:buSzPts val="1400"/>
              <a:buChar char="○"/>
            </a:pPr>
            <a:r>
              <a:rPr lang="en"/>
              <a:t>Districtwide grant funding funding OER conversions through LibreText</a:t>
            </a:r>
            <a:endParaRPr/>
          </a:p>
          <a:p>
            <a:pPr marL="457200" lvl="0" indent="-342900" algn="l" rtl="0">
              <a:spcBef>
                <a:spcPts val="0"/>
              </a:spcBef>
              <a:spcAft>
                <a:spcPts val="0"/>
              </a:spcAft>
              <a:buSzPts val="1800"/>
              <a:buChar char="●"/>
            </a:pPr>
            <a:r>
              <a:rPr lang="en" b="1"/>
              <a:t>OER@DVC Grant 2021-22 </a:t>
            </a:r>
            <a:endParaRPr b="1"/>
          </a:p>
          <a:p>
            <a:pPr marL="914400" lvl="1" indent="-317500" algn="l" rtl="0">
              <a:spcBef>
                <a:spcPts val="0"/>
              </a:spcBef>
              <a:spcAft>
                <a:spcPts val="0"/>
              </a:spcAft>
              <a:buSzPts val="1400"/>
              <a:buChar char="○"/>
            </a:pPr>
            <a:r>
              <a:rPr lang="en"/>
              <a:t>Using Higher Education Emergency Relief Funding (HEERF) and overseen by OER Committee</a:t>
            </a:r>
            <a:endParaRPr/>
          </a:p>
          <a:p>
            <a:pPr marL="914400" lvl="1" indent="-317500" algn="l" rtl="0">
              <a:spcBef>
                <a:spcPts val="0"/>
              </a:spcBef>
              <a:spcAft>
                <a:spcPts val="0"/>
              </a:spcAft>
              <a:buSzPts val="1400"/>
              <a:buChar char="○"/>
            </a:pPr>
            <a:r>
              <a:rPr lang="en"/>
              <a:t>38 faculty converting 93 sections to ZTC</a:t>
            </a:r>
            <a:endParaRPr/>
          </a:p>
          <a:p>
            <a:pPr marL="914400" lvl="1" indent="-317500" algn="l" rtl="0">
              <a:spcBef>
                <a:spcPts val="0"/>
              </a:spcBef>
              <a:spcAft>
                <a:spcPts val="0"/>
              </a:spcAft>
              <a:buSzPts val="1400"/>
              <a:buChar char="○"/>
            </a:pPr>
            <a:r>
              <a:rPr lang="en"/>
              <a:t>Projected to reach over 2,900 students and save $290,000 per semester</a:t>
            </a:r>
            <a:endParaRPr/>
          </a:p>
          <a:p>
            <a:pPr marL="457200" lvl="0" indent="-342900" algn="l" rtl="0">
              <a:spcBef>
                <a:spcPts val="0"/>
              </a:spcBef>
              <a:spcAft>
                <a:spcPts val="0"/>
              </a:spcAft>
              <a:buSzPts val="1800"/>
              <a:buChar char="●"/>
            </a:pPr>
            <a:r>
              <a:rPr lang="en" b="1"/>
              <a:t>OER Symposium</a:t>
            </a:r>
            <a:endParaRPr b="1"/>
          </a:p>
          <a:p>
            <a:pPr marL="914400" lvl="1" indent="-317500" algn="l" rtl="0">
              <a:spcBef>
                <a:spcPts val="0"/>
              </a:spcBef>
              <a:spcAft>
                <a:spcPts val="0"/>
              </a:spcAft>
              <a:buSzPts val="1400"/>
              <a:buChar char="○"/>
            </a:pPr>
            <a:r>
              <a:rPr lang="en"/>
              <a:t>Next up: February 11, 2022 - online (will send invite out!)</a:t>
            </a:r>
            <a:r>
              <a:rPr lang="en" b="1"/>
              <a:t> </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369825" y="294050"/>
            <a:ext cx="4395900" cy="5778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2500">
                <a:solidFill>
                  <a:schemeClr val="lt1"/>
                </a:solidFill>
              </a:rPr>
              <a:t>Sample Projects:  LibreText</a:t>
            </a:r>
            <a:endParaRPr sz="2500">
              <a:solidFill>
                <a:schemeClr val="lt1"/>
              </a:solidFill>
            </a:endParaRPr>
          </a:p>
        </p:txBody>
      </p:sp>
      <p:sp>
        <p:nvSpPr>
          <p:cNvPr id="225" name="Google Shape;225;p33"/>
          <p:cNvSpPr/>
          <p:nvPr/>
        </p:nvSpPr>
        <p:spPr>
          <a:xfrm>
            <a:off x="1790125" y="1249550"/>
            <a:ext cx="6898500" cy="37194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33" descr="textbooks on LibreText virtual shelf" title="DVC bookshelf LibreText"/>
          <p:cNvPicPr preferRelativeResize="0"/>
          <p:nvPr/>
        </p:nvPicPr>
        <p:blipFill>
          <a:blip r:embed="rId3">
            <a:alphaModFix/>
          </a:blip>
          <a:stretch>
            <a:fillRect/>
          </a:stretch>
        </p:blipFill>
        <p:spPr>
          <a:xfrm>
            <a:off x="1569188" y="1131175"/>
            <a:ext cx="6898673" cy="3547025"/>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265500" y="1678650"/>
            <a:ext cx="4045200" cy="178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California Virtual College </a:t>
            </a:r>
            <a:endParaRPr/>
          </a:p>
        </p:txBody>
      </p:sp>
      <p:sp>
        <p:nvSpPr>
          <p:cNvPr id="232" name="Google Shape;232;p3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0" algn="l" rtl="0">
              <a:spcBef>
                <a:spcPts val="0"/>
              </a:spcBef>
              <a:spcAft>
                <a:spcPts val="0"/>
              </a:spcAft>
              <a:buNone/>
            </a:pPr>
            <a:endParaRPr b="1"/>
          </a:p>
          <a:p>
            <a:pPr marL="914400" lvl="0" indent="0" algn="l" rtl="0">
              <a:spcBef>
                <a:spcPts val="1600"/>
              </a:spcBef>
              <a:spcAft>
                <a:spcPts val="1600"/>
              </a:spcAft>
              <a:buNone/>
            </a:pPr>
            <a:endParaRPr b="1"/>
          </a:p>
        </p:txBody>
      </p:sp>
      <p:pic>
        <p:nvPicPr>
          <p:cNvPr id="233" name="Google Shape;233;p34" descr="screenshot of resources at https://cvc.edu/open-educational-resources/" title="CVC OER Tools and Guides">
            <a:hlinkClick r:id="rId3"/>
          </p:cNvPr>
          <p:cNvPicPr preferRelativeResize="0"/>
          <p:nvPr/>
        </p:nvPicPr>
        <p:blipFill>
          <a:blip r:embed="rId4">
            <a:alphaModFix/>
          </a:blip>
          <a:stretch>
            <a:fillRect/>
          </a:stretch>
        </p:blipFill>
        <p:spPr>
          <a:xfrm>
            <a:off x="4939500" y="783917"/>
            <a:ext cx="3837002" cy="3635385"/>
          </a:xfrm>
          <a:prstGeom prst="rect">
            <a:avLst/>
          </a:prstGeom>
          <a:noFill/>
          <a:ln w="38100" cap="flat" cmpd="sng">
            <a:solidFill>
              <a:schemeClr val="accent1"/>
            </a:solidFill>
            <a:prstDash val="solid"/>
            <a:round/>
            <a:headEnd type="none" w="sm" len="sm"/>
            <a:tailEnd type="none" w="sm" len="sm"/>
          </a:ln>
        </p:spPr>
      </p:pic>
      <p:sp>
        <p:nvSpPr>
          <p:cNvPr id="234" name="Google Shape;234;p34"/>
          <p:cNvSpPr txBox="1"/>
          <p:nvPr/>
        </p:nvSpPr>
        <p:spPr>
          <a:xfrm>
            <a:off x="4939500" y="4617175"/>
            <a:ext cx="404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lt1"/>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https://cvc.edu/open-educational-resources/</a:t>
            </a:r>
            <a:r>
              <a:rPr lang="en" b="1">
                <a:solidFill>
                  <a:schemeClr val="lt1"/>
                </a:solidFill>
                <a:latin typeface="Source Sans Pro"/>
                <a:ea typeface="Source Sans Pro"/>
                <a:cs typeface="Source Sans Pro"/>
                <a:sym typeface="Source Sans Pro"/>
              </a:rPr>
              <a:t> </a:t>
            </a:r>
            <a:endParaRPr b="1">
              <a:solidFill>
                <a:schemeClr val="lt1"/>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340750" y="154425"/>
            <a:ext cx="5907000" cy="6234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 CVC OER Courses in Commons</a:t>
            </a:r>
            <a:endParaRPr>
              <a:solidFill>
                <a:schemeClr val="lt1"/>
              </a:solidFill>
            </a:endParaRPr>
          </a:p>
        </p:txBody>
      </p:sp>
      <p:pic>
        <p:nvPicPr>
          <p:cNvPr id="240" name="Google Shape;240;p35" descr="screenshot of CVC-OEI OER courses available in Commons" title="CVC OER courses in Commons">
            <a:hlinkClick r:id="rId3"/>
          </p:cNvPr>
          <p:cNvPicPr preferRelativeResize="0"/>
          <p:nvPr/>
        </p:nvPicPr>
        <p:blipFill>
          <a:blip r:embed="rId4">
            <a:alphaModFix/>
          </a:blip>
          <a:stretch>
            <a:fillRect/>
          </a:stretch>
        </p:blipFill>
        <p:spPr>
          <a:xfrm>
            <a:off x="1945150" y="1000875"/>
            <a:ext cx="7034173" cy="3877700"/>
          </a:xfrm>
          <a:prstGeom prst="rect">
            <a:avLst/>
          </a:prstGeom>
          <a:noFill/>
          <a:ln w="28575" cap="flat" cmpd="sng">
            <a:solidFill>
              <a:schemeClr val="accent1"/>
            </a:solidFill>
            <a:prstDash val="solid"/>
            <a:round/>
            <a:headEnd type="none" w="sm" len="sm"/>
            <a:tailEnd type="none" w="sm" len="sm"/>
          </a:ln>
        </p:spPr>
      </p:pic>
      <p:sp>
        <p:nvSpPr>
          <p:cNvPr id="241" name="Google Shape;241;p35"/>
          <p:cNvSpPr/>
          <p:nvPr/>
        </p:nvSpPr>
        <p:spPr>
          <a:xfrm>
            <a:off x="174350" y="1472250"/>
            <a:ext cx="2673600" cy="2199000"/>
          </a:xfrm>
          <a:prstGeom prst="wedgeRectCallout">
            <a:avLst>
              <a:gd name="adj1" fmla="val -20833"/>
              <a:gd name="adj2" fmla="val 62500"/>
            </a:avLst>
          </a:prstGeom>
          <a:solidFill>
            <a:schemeClr val="accent3"/>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Font typeface="Georgia"/>
              <a:buAutoNum type="arabicPeriod"/>
            </a:pPr>
            <a:r>
              <a:rPr lang="en" sz="1800">
                <a:solidFill>
                  <a:schemeClr val="lt1"/>
                </a:solidFill>
                <a:latin typeface="Georgia"/>
                <a:ea typeface="Georgia"/>
                <a:cs typeface="Georgia"/>
                <a:sym typeface="Georgia"/>
              </a:rPr>
              <a:t>Click Commons from global nav in Canvas</a:t>
            </a:r>
            <a:endParaRPr sz="1800">
              <a:solidFill>
                <a:schemeClr val="lt1"/>
              </a:solidFill>
              <a:latin typeface="Georgia"/>
              <a:ea typeface="Georgia"/>
              <a:cs typeface="Georgia"/>
              <a:sym typeface="Georgia"/>
            </a:endParaRPr>
          </a:p>
          <a:p>
            <a:pPr marL="457200" lvl="0" indent="-342900" algn="l" rtl="0">
              <a:spcBef>
                <a:spcPts val="0"/>
              </a:spcBef>
              <a:spcAft>
                <a:spcPts val="0"/>
              </a:spcAft>
              <a:buClr>
                <a:schemeClr val="lt1"/>
              </a:buClr>
              <a:buSzPts val="1800"/>
              <a:buFont typeface="Georgia"/>
              <a:buAutoNum type="arabicPeriod"/>
            </a:pPr>
            <a:r>
              <a:rPr lang="en" sz="1800">
                <a:solidFill>
                  <a:schemeClr val="lt1"/>
                </a:solidFill>
                <a:latin typeface="Georgia"/>
                <a:ea typeface="Georgia"/>
                <a:cs typeface="Georgia"/>
                <a:sym typeface="Georgia"/>
              </a:rPr>
              <a:t>Search CVC OER</a:t>
            </a:r>
            <a:endParaRPr sz="1800">
              <a:solidFill>
                <a:schemeClr val="lt1"/>
              </a:solidFill>
              <a:latin typeface="Georgia"/>
              <a:ea typeface="Georgia"/>
              <a:cs typeface="Georgia"/>
              <a:sym typeface="Georgia"/>
            </a:endParaRPr>
          </a:p>
          <a:p>
            <a:pPr marL="457200" lvl="0" indent="-342900" algn="l" rtl="0">
              <a:spcBef>
                <a:spcPts val="0"/>
              </a:spcBef>
              <a:spcAft>
                <a:spcPts val="0"/>
              </a:spcAft>
              <a:buClr>
                <a:schemeClr val="lt1"/>
              </a:buClr>
              <a:buSzPts val="1800"/>
              <a:buFont typeface="Georgia"/>
              <a:buAutoNum type="arabicPeriod"/>
            </a:pPr>
            <a:r>
              <a:rPr lang="en" sz="1800">
                <a:solidFill>
                  <a:schemeClr val="lt1"/>
                </a:solidFill>
                <a:latin typeface="Georgia"/>
                <a:ea typeface="Georgia"/>
                <a:cs typeface="Georgia"/>
                <a:sym typeface="Georgia"/>
              </a:rPr>
              <a:t>View over 40 adaptable OER courses! </a:t>
            </a:r>
            <a:endParaRPr sz="1800">
              <a:solidFill>
                <a:schemeClr val="lt1"/>
              </a:solidFill>
              <a:latin typeface="Georgia"/>
              <a:ea typeface="Georgia"/>
              <a:cs typeface="Georgia"/>
              <a:sym typeface="Georgia"/>
            </a:endParaRPr>
          </a:p>
        </p:txBody>
      </p:sp>
      <p:sp>
        <p:nvSpPr>
          <p:cNvPr id="242" name="Google Shape;242;p35">
            <a:hlinkClick r:id="rId3"/>
          </p:cNvPr>
          <p:cNvSpPr/>
          <p:nvPr/>
        </p:nvSpPr>
        <p:spPr>
          <a:xfrm>
            <a:off x="3516175" y="1336725"/>
            <a:ext cx="726600" cy="290700"/>
          </a:xfrm>
          <a:prstGeom prst="leftArrow">
            <a:avLst>
              <a:gd name="adj1" fmla="val 50000"/>
              <a:gd name="adj2" fmla="val 50000"/>
            </a:avLst>
          </a:prstGeom>
          <a:solidFill>
            <a:schemeClr val="dk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261525" y="2005100"/>
            <a:ext cx="2005200" cy="14262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2500">
                <a:solidFill>
                  <a:schemeClr val="lt1"/>
                </a:solidFill>
              </a:rPr>
              <a:t>Don’t forget  LPC Library Resources!</a:t>
            </a:r>
            <a:endParaRPr sz="2500">
              <a:solidFill>
                <a:schemeClr val="lt1"/>
              </a:solidFill>
            </a:endParaRPr>
          </a:p>
        </p:txBody>
      </p:sp>
      <p:sp>
        <p:nvSpPr>
          <p:cNvPr id="248" name="Google Shape;248;p36"/>
          <p:cNvSpPr/>
          <p:nvPr/>
        </p:nvSpPr>
        <p:spPr>
          <a:xfrm>
            <a:off x="2702475" y="450550"/>
            <a:ext cx="4940100" cy="19470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6" descr="screenshot LPC Library Database search bar" title="screenshot Library Database search bar">
            <a:hlinkClick r:id="rId3"/>
          </p:cNvPr>
          <p:cNvPicPr preferRelativeResize="0"/>
          <p:nvPr/>
        </p:nvPicPr>
        <p:blipFill>
          <a:blip r:embed="rId4">
            <a:alphaModFix/>
          </a:blip>
          <a:stretch>
            <a:fillRect/>
          </a:stretch>
        </p:blipFill>
        <p:spPr>
          <a:xfrm>
            <a:off x="2499075" y="274000"/>
            <a:ext cx="4940098" cy="1854000"/>
          </a:xfrm>
          <a:prstGeom prst="rect">
            <a:avLst/>
          </a:prstGeom>
          <a:noFill/>
          <a:ln w="38100" cap="flat" cmpd="sng">
            <a:solidFill>
              <a:schemeClr val="accent1"/>
            </a:solidFill>
            <a:prstDash val="solid"/>
            <a:round/>
            <a:headEnd type="none" w="sm" len="sm"/>
            <a:tailEnd type="none" w="sm" len="sm"/>
          </a:ln>
        </p:spPr>
      </p:pic>
      <p:sp>
        <p:nvSpPr>
          <p:cNvPr id="250" name="Google Shape;250;p36"/>
          <p:cNvSpPr/>
          <p:nvPr/>
        </p:nvSpPr>
        <p:spPr>
          <a:xfrm>
            <a:off x="3034800" y="2935000"/>
            <a:ext cx="5837700" cy="20886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36" descr="screenshot Overdrive webpage advertising ability to borrow digital books and audiobooks" title="Overdrive webpage">
            <a:hlinkClick r:id="rId5"/>
          </p:cNvPr>
          <p:cNvPicPr preferRelativeResize="0"/>
          <p:nvPr/>
        </p:nvPicPr>
        <p:blipFill>
          <a:blip r:embed="rId6">
            <a:alphaModFix/>
          </a:blip>
          <a:stretch>
            <a:fillRect/>
          </a:stretch>
        </p:blipFill>
        <p:spPr>
          <a:xfrm>
            <a:off x="2850900" y="2807346"/>
            <a:ext cx="5837701" cy="1946854"/>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 + Outro</a:t>
            </a:r>
            <a:endParaRPr/>
          </a:p>
          <a:p>
            <a:pPr marL="0" lvl="0" indent="0" algn="l" rtl="0">
              <a:spcBef>
                <a:spcPts val="1600"/>
              </a:spcBef>
              <a:spcAft>
                <a:spcPts val="0"/>
              </a:spcAft>
              <a:buNone/>
            </a:pPr>
            <a:r>
              <a:rPr lang="en" sz="2400" i="1"/>
              <a:t>Katie Eagan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11700" y="1167875"/>
            <a:ext cx="7201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 &amp; Please Complete the Survey!</a:t>
            </a:r>
            <a:endParaRPr/>
          </a:p>
        </p:txBody>
      </p:sp>
      <p:sp>
        <p:nvSpPr>
          <p:cNvPr id="262" name="Google Shape;262;p38"/>
          <p:cNvSpPr txBox="1">
            <a:spLocks noGrp="1"/>
          </p:cNvSpPr>
          <p:nvPr>
            <p:ph type="body" idx="1"/>
          </p:nvPr>
        </p:nvSpPr>
        <p:spPr>
          <a:xfrm>
            <a:off x="376175" y="2020150"/>
            <a:ext cx="8553600" cy="28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rgbClr val="201F1E"/>
                </a:solidFill>
                <a:highlight>
                  <a:srgbClr val="FFFFFF"/>
                </a:highlight>
                <a:latin typeface="Calibri"/>
                <a:ea typeface="Calibri"/>
                <a:cs typeface="Calibri"/>
                <a:sym typeface="Calibri"/>
              </a:rPr>
              <a:t> </a:t>
            </a:r>
            <a:endParaRPr>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Clr>
                <a:schemeClr val="dk2"/>
              </a:buClr>
              <a:buSzPts val="1100"/>
              <a:buFont typeface="Arial"/>
              <a:buNone/>
            </a:pPr>
            <a:r>
              <a:rPr lang="en" u="sng">
                <a:solidFill>
                  <a:srgbClr val="0563C1"/>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https://docs.google.com/forms/d/e/1FAIpQLSd4CXo6RK0NQ1-17H7j6Y7XNpNf-oBRi7E8scS_evts6qHI-Q/viewform</a:t>
            </a:r>
            <a:endParaRPr u="sng">
              <a:solidFill>
                <a:srgbClr val="0563C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OER Basics</a:t>
            </a:r>
            <a:endParaRPr/>
          </a:p>
          <a:p>
            <a:pPr marL="0" lvl="0" indent="0" algn="l" rtl="0">
              <a:spcBef>
                <a:spcPts val="1600"/>
              </a:spcBef>
              <a:spcAft>
                <a:spcPts val="0"/>
              </a:spcAft>
              <a:buNone/>
            </a:pPr>
            <a:r>
              <a:rPr lang="en" sz="2400" i="1"/>
              <a:t>Kali Rippel, New OER Liaison</a:t>
            </a:r>
            <a:endParaRPr sz="2400" i="1"/>
          </a:p>
          <a:p>
            <a:pPr marL="0" lvl="0" indent="0" algn="l" rtl="0">
              <a:spcBef>
                <a:spcPts val="0"/>
              </a:spcBef>
              <a:spcAft>
                <a:spcPts val="0"/>
              </a:spcAft>
              <a:buNone/>
            </a:pPr>
            <a:endParaRPr sz="2400"/>
          </a:p>
          <a:p>
            <a:pPr marL="0" lvl="0" indent="0" algn="l" rtl="0">
              <a:spcBef>
                <a:spcPts val="0"/>
              </a:spcBef>
              <a:spcAft>
                <a:spcPts val="0"/>
              </a:spcAft>
              <a:buNone/>
            </a:pPr>
            <a:r>
              <a:rPr lang="en" sz="2400"/>
              <a:t>**Huge Shoutout to previous OER Liaison, Lyndale Garner**</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265500" y="1678650"/>
            <a:ext cx="4045200" cy="178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OER</a:t>
            </a:r>
            <a:endParaRPr/>
          </a:p>
          <a:p>
            <a:pPr marL="0" lvl="0" indent="0" algn="ctr" rtl="0">
              <a:spcBef>
                <a:spcPts val="0"/>
              </a:spcBef>
              <a:spcAft>
                <a:spcPts val="0"/>
              </a:spcAft>
              <a:buNone/>
            </a:pPr>
            <a:r>
              <a:rPr lang="en"/>
              <a:t>Vocabulary</a:t>
            </a:r>
            <a:endParaRPr/>
          </a:p>
        </p:txBody>
      </p:sp>
      <p:sp>
        <p:nvSpPr>
          <p:cNvPr id="104" name="Google Shape;104;p16"/>
          <p:cNvSpPr txBox="1">
            <a:spLocks noGrp="1"/>
          </p:cNvSpPr>
          <p:nvPr>
            <p:ph type="body" idx="2"/>
          </p:nvPr>
        </p:nvSpPr>
        <p:spPr>
          <a:xfrm>
            <a:off x="4924700" y="4873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OER = Oen Educational Resources</a:t>
            </a:r>
            <a:endParaRPr b="1"/>
          </a:p>
          <a:p>
            <a:pPr marL="0" lvl="0" indent="0" algn="l" rtl="0">
              <a:spcBef>
                <a:spcPts val="0"/>
              </a:spcBef>
              <a:spcAft>
                <a:spcPts val="0"/>
              </a:spcAft>
              <a:buNone/>
            </a:pPr>
            <a:r>
              <a:rPr lang="en" sz="1500"/>
              <a:t>Teaching, learning, and research materials that are either (a) in the public domain or (b) licensed in a manner that provides everyone with free and perpetual permission to engage.</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b="1"/>
              <a:t>ZTC = Zero Textbook Cost</a:t>
            </a:r>
            <a:endParaRPr b="1"/>
          </a:p>
          <a:p>
            <a:pPr marL="0" lvl="0" indent="0" algn="l" rtl="0">
              <a:spcBef>
                <a:spcPts val="0"/>
              </a:spcBef>
              <a:spcAft>
                <a:spcPts val="0"/>
              </a:spcAft>
              <a:buNone/>
            </a:pPr>
            <a:r>
              <a:rPr lang="en" sz="1500"/>
              <a:t>Courses with no textbook-related costs, including access fees for online materials.  Exact definition at LPC is TBD.</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b="1"/>
              <a:t>LTC = Low Textbook Cost</a:t>
            </a:r>
            <a:endParaRPr b="1"/>
          </a:p>
          <a:p>
            <a:pPr marL="0" lvl="0" indent="0" algn="l" rtl="0">
              <a:spcBef>
                <a:spcPts val="0"/>
              </a:spcBef>
              <a:spcAft>
                <a:spcPts val="0"/>
              </a:spcAft>
              <a:buClr>
                <a:schemeClr val="dk2"/>
              </a:buClr>
              <a:buSzPts val="1100"/>
              <a:buFont typeface="Arial"/>
              <a:buNone/>
            </a:pPr>
            <a:r>
              <a:rPr lang="en" sz="1500"/>
              <a:t>Courses with “low”  textbook-related costs, including access fees for online materials.  Exact definition at LPC is TBD.</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265500" y="1678650"/>
            <a:ext cx="4045200" cy="178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Why OER?</a:t>
            </a:r>
            <a:endParaRPr/>
          </a:p>
        </p:txBody>
      </p:sp>
      <p:sp>
        <p:nvSpPr>
          <p:cNvPr id="110" name="Google Shape;110;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1950" algn="l" rtl="0">
              <a:spcBef>
                <a:spcPts val="0"/>
              </a:spcBef>
              <a:spcAft>
                <a:spcPts val="0"/>
              </a:spcAft>
              <a:buSzPts val="2100"/>
              <a:buChar char="●"/>
            </a:pPr>
            <a:r>
              <a:rPr lang="en" sz="2100"/>
              <a:t>Textbook costs can be a barrier  </a:t>
            </a:r>
            <a:r>
              <a:rPr lang="en" sz="1200" b="1">
                <a:solidFill>
                  <a:srgbClr val="2D3B45"/>
                </a:solidFill>
                <a:highlight>
                  <a:srgbClr val="FFFFFF"/>
                </a:highlight>
                <a:latin typeface="Arial"/>
                <a:ea typeface="Arial"/>
                <a:cs typeface="Arial"/>
                <a:sym typeface="Arial"/>
              </a:rPr>
              <a:t>”with a disproportionately negative effect</a:t>
            </a:r>
            <a:r>
              <a:rPr lang="en" sz="1200">
                <a:solidFill>
                  <a:srgbClr val="2D3B45"/>
                </a:solidFill>
                <a:highlight>
                  <a:srgbClr val="FFFFFF"/>
                </a:highlight>
                <a:latin typeface="Arial"/>
                <a:ea typeface="Arial"/>
                <a:cs typeface="Arial"/>
                <a:sym typeface="Arial"/>
              </a:rPr>
              <a:t> among racial/ethnic minorities, low-income students, and first-generation college students” (</a:t>
            </a:r>
            <a:r>
              <a:rPr lang="en" sz="1200" u="sng">
                <a:solidFill>
                  <a:schemeClr val="hlink"/>
                </a:solidFill>
                <a:highlight>
                  <a:srgbClr val="FFFFFF"/>
                </a:highlight>
                <a:latin typeface="Arial"/>
                <a:ea typeface="Arial"/>
                <a:cs typeface="Arial"/>
                <a:sym typeface="Arial"/>
                <a:hlinkClick r:id="rId3"/>
              </a:rPr>
              <a:t>Equity &amp; OER</a:t>
            </a:r>
            <a:r>
              <a:rPr lang="en" sz="1200">
                <a:solidFill>
                  <a:srgbClr val="2D3B45"/>
                </a:solidFill>
                <a:highlight>
                  <a:srgbClr val="FFFFFF"/>
                </a:highlight>
                <a:latin typeface="Arial"/>
                <a:ea typeface="Arial"/>
                <a:cs typeface="Arial"/>
                <a:sym typeface="Arial"/>
              </a:rPr>
              <a:t>). </a:t>
            </a:r>
            <a:endParaRPr sz="2100"/>
          </a:p>
          <a:p>
            <a:pPr marL="457200" lvl="0" indent="-361950" algn="l" rtl="0">
              <a:spcBef>
                <a:spcPts val="0"/>
              </a:spcBef>
              <a:spcAft>
                <a:spcPts val="0"/>
              </a:spcAft>
              <a:buSzPts val="2100"/>
              <a:buChar char="●"/>
            </a:pPr>
            <a:r>
              <a:rPr lang="en" sz="2100"/>
              <a:t>OER encourages student success  </a:t>
            </a:r>
            <a:r>
              <a:rPr lang="en" sz="1200" b="1">
                <a:solidFill>
                  <a:srgbClr val="2D3B45"/>
                </a:solidFill>
                <a:highlight>
                  <a:srgbClr val="FFFFFF"/>
                </a:highlight>
                <a:latin typeface="Arial"/>
                <a:ea typeface="Arial"/>
                <a:cs typeface="Arial"/>
                <a:sym typeface="Arial"/>
              </a:rPr>
              <a:t>”decrease non-tuition costs, while simultaneously increasing student access, academic performance, and time-to-graduation rates</a:t>
            </a:r>
            <a:r>
              <a:rPr lang="en" sz="1200">
                <a:solidFill>
                  <a:srgbClr val="2D3B45"/>
                </a:solidFill>
                <a:highlight>
                  <a:srgbClr val="FFFFFF"/>
                </a:highlight>
                <a:latin typeface="Arial"/>
                <a:ea typeface="Arial"/>
                <a:cs typeface="Arial"/>
                <a:sym typeface="Arial"/>
              </a:rPr>
              <a:t> (</a:t>
            </a:r>
            <a:r>
              <a:rPr lang="en" sz="1200" u="sng">
                <a:solidFill>
                  <a:schemeClr val="hlink"/>
                </a:solidFill>
                <a:highlight>
                  <a:srgbClr val="FFFFFF"/>
                </a:highlight>
                <a:latin typeface="Arial"/>
                <a:ea typeface="Arial"/>
                <a:cs typeface="Arial"/>
                <a:sym typeface="Arial"/>
                <a:hlinkClick r:id="rId4"/>
              </a:rPr>
              <a:t>Jenkins, et al., 2020, 9)</a:t>
            </a:r>
            <a:r>
              <a:rPr lang="en" sz="1200">
                <a:solidFill>
                  <a:srgbClr val="2D3B45"/>
                </a:solidFill>
                <a:highlight>
                  <a:srgbClr val="FFFFFF"/>
                </a:highlight>
                <a:latin typeface="Arial"/>
                <a:ea typeface="Arial"/>
                <a:cs typeface="Arial"/>
                <a:sym typeface="Arial"/>
              </a:rPr>
              <a:t>. </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64950" y="404225"/>
            <a:ext cx="3270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Updates</a:t>
            </a:r>
            <a:endParaRPr/>
          </a:p>
        </p:txBody>
      </p:sp>
      <p:sp>
        <p:nvSpPr>
          <p:cNvPr id="116" name="Google Shape;116;p18"/>
          <p:cNvSpPr txBox="1">
            <a:spLocks noGrp="1"/>
          </p:cNvSpPr>
          <p:nvPr>
            <p:ph type="body" idx="1"/>
          </p:nvPr>
        </p:nvSpPr>
        <p:spPr>
          <a:xfrm>
            <a:off x="364950" y="736650"/>
            <a:ext cx="8414100" cy="36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p>
          <a:p>
            <a:pPr marL="457200" lvl="0" indent="-368300" algn="l" rtl="0">
              <a:spcBef>
                <a:spcPts val="1600"/>
              </a:spcBef>
              <a:spcAft>
                <a:spcPts val="0"/>
              </a:spcAft>
              <a:buSzPts val="2200"/>
              <a:buChar char="●"/>
            </a:pPr>
            <a:r>
              <a:rPr lang="en" sz="2200"/>
              <a:t>More and more courses with ZTC + LTC options</a:t>
            </a:r>
            <a:endParaRPr sz="2200"/>
          </a:p>
          <a:p>
            <a:pPr marL="457200" lvl="0" indent="-368300" algn="l" rtl="0">
              <a:spcBef>
                <a:spcPts val="0"/>
              </a:spcBef>
              <a:spcAft>
                <a:spcPts val="0"/>
              </a:spcAft>
              <a:buSzPts val="2200"/>
              <a:buChar char="●"/>
            </a:pPr>
            <a:r>
              <a:rPr lang="en" sz="2200"/>
              <a:t>Bookstore Help: will list OER books as course textbooks (60+ courses listed F21), bookstore can provide optional low-cost printed copies, option to search for OER using Follett Discover.  </a:t>
            </a:r>
            <a:endParaRPr sz="2200"/>
          </a:p>
          <a:p>
            <a:pPr marL="457200" lvl="0" indent="-368300" algn="l" rtl="0">
              <a:spcBef>
                <a:spcPts val="0"/>
              </a:spcBef>
              <a:spcAft>
                <a:spcPts val="0"/>
              </a:spcAft>
              <a:buSzPts val="2200"/>
              <a:buChar char="●"/>
            </a:pPr>
            <a:r>
              <a:rPr lang="en" sz="2200"/>
              <a:t>Library Resources: eBooks/items with unlimited user access can be used as a ZTC option.</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64950" y="404225"/>
            <a:ext cx="3270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Goals</a:t>
            </a:r>
            <a:endParaRPr/>
          </a:p>
        </p:txBody>
      </p:sp>
      <p:sp>
        <p:nvSpPr>
          <p:cNvPr id="122" name="Google Shape;122;p19"/>
          <p:cNvSpPr txBox="1">
            <a:spLocks noGrp="1"/>
          </p:cNvSpPr>
          <p:nvPr>
            <p:ph type="body" idx="1"/>
          </p:nvPr>
        </p:nvSpPr>
        <p:spPr>
          <a:xfrm>
            <a:off x="364950" y="1322075"/>
            <a:ext cx="8414100" cy="3670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More courses with ZTC/LTC through OER or other resources </a:t>
            </a:r>
            <a:r>
              <a:rPr lang="en" sz="2200" i="1"/>
              <a:t>Interested?  Reach out!</a:t>
            </a:r>
            <a:r>
              <a:rPr lang="en" sz="2200"/>
              <a:t>. </a:t>
            </a:r>
            <a:endParaRPr sz="2200"/>
          </a:p>
          <a:p>
            <a:pPr marL="457200" lvl="0" indent="-368300" algn="l" rtl="0">
              <a:spcBef>
                <a:spcPts val="0"/>
              </a:spcBef>
              <a:spcAft>
                <a:spcPts val="0"/>
              </a:spcAft>
              <a:buSzPts val="2200"/>
              <a:buChar char="●"/>
            </a:pPr>
            <a:r>
              <a:rPr lang="en" sz="2200"/>
              <a:t>ZTC + LTC Designations in the Course Schedule (SB 1359): Resolutions coming.  </a:t>
            </a:r>
            <a:r>
              <a:rPr lang="en" sz="2200" i="1"/>
              <a:t>Thoughts on what low cost should mean?</a:t>
            </a:r>
            <a:endParaRPr sz="2200" i="1"/>
          </a:p>
          <a:p>
            <a:pPr marL="457200" lvl="0" indent="-368300" algn="l" rtl="0">
              <a:spcBef>
                <a:spcPts val="0"/>
              </a:spcBef>
              <a:spcAft>
                <a:spcPts val="0"/>
              </a:spcAft>
              <a:buSzPts val="2200"/>
              <a:buChar char="●"/>
            </a:pPr>
            <a:r>
              <a:rPr lang="en" sz="2200"/>
              <a:t>ZTC + LTC Degrees/Certificates</a:t>
            </a:r>
            <a:endParaRPr sz="2200"/>
          </a:p>
          <a:p>
            <a:pPr marL="457200" lvl="0" indent="-368300" algn="l" rtl="0">
              <a:spcBef>
                <a:spcPts val="0"/>
              </a:spcBef>
              <a:spcAft>
                <a:spcPts val="0"/>
              </a:spcAft>
              <a:buSzPts val="2200"/>
              <a:buChar char="●"/>
            </a:pPr>
            <a:r>
              <a:rPr lang="en" sz="2200"/>
              <a:t>Incentives ($$) for creating OER Textbooks</a:t>
            </a:r>
            <a:endParaRPr sz="2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Biggest Barriers to OER Adoption= Access &amp; Time, but times are changing...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261625" y="2826025"/>
            <a:ext cx="3486000" cy="203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OER + ECE</a:t>
            </a:r>
            <a:endParaRPr/>
          </a:p>
          <a:p>
            <a:pPr marL="0" lvl="0" indent="0" algn="l" rtl="0">
              <a:spcBef>
                <a:spcPts val="1600"/>
              </a:spcBef>
              <a:spcAft>
                <a:spcPts val="0"/>
              </a:spcAft>
              <a:buNone/>
            </a:pPr>
            <a:r>
              <a:rPr lang="en" sz="2400" i="1"/>
              <a:t>Nadiyah Taylor</a:t>
            </a:r>
            <a:endParaRPr/>
          </a:p>
        </p:txBody>
      </p:sp>
      <p:sp>
        <p:nvSpPr>
          <p:cNvPr id="133" name="Google Shape;133;p21"/>
          <p:cNvSpPr txBox="1"/>
          <p:nvPr/>
        </p:nvSpPr>
        <p:spPr>
          <a:xfrm>
            <a:off x="3794375" y="833725"/>
            <a:ext cx="5244900" cy="3355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7200" lvl="0" indent="-368300" algn="l" rtl="0">
              <a:spcBef>
                <a:spcPts val="0"/>
              </a:spcBef>
              <a:spcAft>
                <a:spcPts val="0"/>
              </a:spcAft>
              <a:buClr>
                <a:schemeClr val="lt1"/>
              </a:buClr>
              <a:buSzPts val="2200"/>
              <a:buFont typeface="Raleway Medium"/>
              <a:buChar char="⧬"/>
            </a:pPr>
            <a:r>
              <a:rPr lang="en" sz="2200" u="sng">
                <a:solidFill>
                  <a:schemeClr val="lt1"/>
                </a:solidFill>
                <a:latin typeface="Raleway Medium"/>
                <a:ea typeface="Raleway Medium"/>
                <a:cs typeface="Raleway Medium"/>
                <a:sym typeface="Raleway Medium"/>
                <a:hlinkClick r:id="rId3">
                  <a:extLst>
                    <a:ext uri="{A12FA001-AC4F-418D-AE19-62706E023703}">
                      <ahyp:hlinkClr xmlns:ahyp="http://schemas.microsoft.com/office/drawing/2018/hyperlinkcolor" val="tx"/>
                    </a:ext>
                  </a:extLst>
                </a:hlinkClick>
              </a:rPr>
              <a:t>Years of collective work</a:t>
            </a:r>
            <a:endParaRPr sz="2200">
              <a:solidFill>
                <a:schemeClr val="lt1"/>
              </a:solidFill>
              <a:latin typeface="Raleway Medium"/>
              <a:ea typeface="Raleway Medium"/>
              <a:cs typeface="Raleway Medium"/>
              <a:sym typeface="Raleway Medium"/>
            </a:endParaRPr>
          </a:p>
          <a:p>
            <a:pPr marL="457200" lvl="0" indent="0" algn="l" rtl="0">
              <a:spcBef>
                <a:spcPts val="0"/>
              </a:spcBef>
              <a:spcAft>
                <a:spcPts val="0"/>
              </a:spcAft>
              <a:buNone/>
            </a:pPr>
            <a:endParaRPr sz="2200">
              <a:solidFill>
                <a:schemeClr val="lt1"/>
              </a:solidFill>
              <a:latin typeface="Raleway Medium"/>
              <a:ea typeface="Raleway Medium"/>
              <a:cs typeface="Raleway Medium"/>
              <a:sym typeface="Raleway Medium"/>
            </a:endParaRPr>
          </a:p>
          <a:p>
            <a:pPr marL="457200" lvl="0" indent="-368300" algn="l" rtl="0">
              <a:spcBef>
                <a:spcPts val="0"/>
              </a:spcBef>
              <a:spcAft>
                <a:spcPts val="0"/>
              </a:spcAft>
              <a:buClr>
                <a:schemeClr val="lt1"/>
              </a:buClr>
              <a:buSzPts val="2200"/>
              <a:buFont typeface="Raleway Medium"/>
              <a:buChar char="⧬"/>
            </a:pPr>
            <a:r>
              <a:rPr lang="en" sz="2200">
                <a:solidFill>
                  <a:schemeClr val="lt1"/>
                </a:solidFill>
                <a:latin typeface="Raleway Medium"/>
                <a:ea typeface="Raleway Medium"/>
                <a:cs typeface="Raleway Medium"/>
                <a:sym typeface="Raleway Medium"/>
              </a:rPr>
              <a:t>LibreText - a resource across fields</a:t>
            </a:r>
            <a:endParaRPr sz="2200">
              <a:solidFill>
                <a:schemeClr val="lt1"/>
              </a:solidFill>
              <a:latin typeface="Raleway Medium"/>
              <a:ea typeface="Raleway Medium"/>
              <a:cs typeface="Raleway Medium"/>
              <a:sym typeface="Raleway Medium"/>
            </a:endParaRPr>
          </a:p>
          <a:p>
            <a:pPr marL="457200" lvl="0" indent="0" algn="l" rtl="0">
              <a:spcBef>
                <a:spcPts val="0"/>
              </a:spcBef>
              <a:spcAft>
                <a:spcPts val="0"/>
              </a:spcAft>
              <a:buNone/>
            </a:pPr>
            <a:endParaRPr>
              <a:solidFill>
                <a:schemeClr val="lt1"/>
              </a:solidFill>
              <a:latin typeface="Source Sans Pro"/>
              <a:ea typeface="Source Sans Pro"/>
              <a:cs typeface="Source Sans Pro"/>
              <a:sym typeface="Source Sans Pro"/>
            </a:endParaRPr>
          </a:p>
          <a:p>
            <a:pPr marL="457200" lvl="0" indent="-361950" algn="l" rtl="0">
              <a:spcBef>
                <a:spcPts val="0"/>
              </a:spcBef>
              <a:spcAft>
                <a:spcPts val="0"/>
              </a:spcAft>
              <a:buClr>
                <a:schemeClr val="lt1"/>
              </a:buClr>
              <a:buSzPts val="2100"/>
              <a:buFont typeface="Raleway Medium"/>
              <a:buChar char="⧬"/>
            </a:pPr>
            <a:r>
              <a:rPr lang="en" sz="2100" u="sng">
                <a:solidFill>
                  <a:schemeClr val="lt1"/>
                </a:solidFill>
                <a:latin typeface="Raleway Medium"/>
                <a:ea typeface="Raleway Medium"/>
                <a:cs typeface="Raleway Medium"/>
                <a:sym typeface="Raleway Medium"/>
                <a:hlinkClick r:id="rId4">
                  <a:extLst>
                    <a:ext uri="{A12FA001-AC4F-418D-AE19-62706E023703}">
                      <ahyp:hlinkClr xmlns:ahyp="http://schemas.microsoft.com/office/drawing/2018/hyperlinkcolor" val="tx"/>
                    </a:ext>
                  </a:extLst>
                </a:hlinkClick>
              </a:rPr>
              <a:t>Social Science - Early Childhood Education</a:t>
            </a:r>
            <a:endParaRPr sz="2100">
              <a:solidFill>
                <a:schemeClr val="lt1"/>
              </a:solidFill>
              <a:latin typeface="Raleway Medium"/>
              <a:ea typeface="Raleway Medium"/>
              <a:cs typeface="Raleway Medium"/>
              <a:sym typeface="Raleway Medium"/>
            </a:endParaRPr>
          </a:p>
          <a:p>
            <a:pPr marL="457200" lvl="0" indent="0" algn="l" rtl="0">
              <a:spcBef>
                <a:spcPts val="0"/>
              </a:spcBef>
              <a:spcAft>
                <a:spcPts val="0"/>
              </a:spcAft>
              <a:buNone/>
            </a:pPr>
            <a:endParaRPr sz="2100">
              <a:solidFill>
                <a:schemeClr val="lt1"/>
              </a:solidFill>
              <a:latin typeface="Raleway Medium"/>
              <a:ea typeface="Raleway Medium"/>
              <a:cs typeface="Raleway Medium"/>
              <a:sym typeface="Raleway Medium"/>
            </a:endParaRPr>
          </a:p>
          <a:p>
            <a:pPr marL="457200" lvl="0" indent="-361950" algn="l" rtl="0">
              <a:spcBef>
                <a:spcPts val="0"/>
              </a:spcBef>
              <a:spcAft>
                <a:spcPts val="0"/>
              </a:spcAft>
              <a:buClr>
                <a:schemeClr val="lt1"/>
              </a:buClr>
              <a:buSzPts val="2100"/>
              <a:buFont typeface="Raleway Medium"/>
              <a:buChar char="⧬"/>
            </a:pPr>
            <a:r>
              <a:rPr lang="en" sz="2100" u="sng">
                <a:solidFill>
                  <a:schemeClr val="lt1"/>
                </a:solidFill>
                <a:latin typeface="Raleway Medium"/>
                <a:ea typeface="Raleway Medium"/>
                <a:cs typeface="Raleway Medium"/>
                <a:sym typeface="Raleway Medium"/>
                <a:hlinkClick r:id="rId5">
                  <a:extLst>
                    <a:ext uri="{A12FA001-AC4F-418D-AE19-62706E023703}">
                      <ahyp:hlinkClr xmlns:ahyp="http://schemas.microsoft.com/office/drawing/2018/hyperlinkcolor" val="tx"/>
                    </a:ext>
                  </a:extLst>
                </a:hlinkClick>
              </a:rPr>
              <a:t>Students can print OER text</a:t>
            </a:r>
            <a:r>
              <a:rPr lang="en" sz="2100">
                <a:solidFill>
                  <a:schemeClr val="lt1"/>
                </a:solidFill>
                <a:latin typeface="Raleway Medium"/>
                <a:ea typeface="Raleway Medium"/>
                <a:cs typeface="Raleway Medium"/>
                <a:sym typeface="Raleway Medium"/>
              </a:rPr>
              <a:t>s for a low-cost if that meets their learning styles - - www.lulu.com</a:t>
            </a:r>
            <a:endParaRPr sz="2100">
              <a:solidFill>
                <a:schemeClr val="lt1"/>
              </a:solidFill>
              <a:latin typeface="Raleway Medium"/>
              <a:ea typeface="Raleway Medium"/>
              <a:cs typeface="Raleway Medium"/>
              <a:sym typeface="Raleway Medium"/>
            </a:endParaRPr>
          </a:p>
        </p:txBody>
      </p:sp>
      <p:pic>
        <p:nvPicPr>
          <p:cNvPr id="134" name="Google Shape;134;p21"/>
          <p:cNvPicPr preferRelativeResize="0"/>
          <p:nvPr/>
        </p:nvPicPr>
        <p:blipFill>
          <a:blip r:embed="rId6">
            <a:alphaModFix/>
          </a:blip>
          <a:stretch>
            <a:fillRect/>
          </a:stretch>
        </p:blipFill>
        <p:spPr>
          <a:xfrm>
            <a:off x="185450" y="257825"/>
            <a:ext cx="3485951" cy="2466325"/>
          </a:xfrm>
          <a:prstGeom prst="rect">
            <a:avLst/>
          </a:prstGeom>
          <a:noFill/>
          <a:ln>
            <a:noFill/>
          </a:ln>
        </p:spPr>
      </p:pic>
      <p:sp>
        <p:nvSpPr>
          <p:cNvPr id="135" name="Google Shape;135;p21"/>
          <p:cNvSpPr txBox="1"/>
          <p:nvPr/>
        </p:nvSpPr>
        <p:spPr>
          <a:xfrm>
            <a:off x="3794375" y="221350"/>
            <a:ext cx="115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lt1"/>
                </a:solid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Image: Flickr</a:t>
            </a:r>
            <a:endParaRPr>
              <a:solidFill>
                <a:schemeClr val="lt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1078</Words>
  <Application>Microsoft Office PowerPoint</Application>
  <PresentationFormat>On-screen Show (16:9)</PresentationFormat>
  <Paragraphs>126</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Raleway</vt:lpstr>
      <vt:lpstr>Source Sans Pro</vt:lpstr>
      <vt:lpstr>Raleway Medium</vt:lpstr>
      <vt:lpstr>Georgia</vt:lpstr>
      <vt:lpstr>Arial</vt:lpstr>
      <vt:lpstr>Roboto</vt:lpstr>
      <vt:lpstr>Calibri</vt:lpstr>
      <vt:lpstr>Plum</vt:lpstr>
      <vt:lpstr>Mission: Lower Textbook Costs</vt:lpstr>
      <vt:lpstr>Agenda</vt:lpstr>
      <vt:lpstr>OER Basics Kali Rippel, New OER Liaison  **Huge Shoutout to previous OER Liaison, Lyndale Garner**</vt:lpstr>
      <vt:lpstr>OER Vocabulary</vt:lpstr>
      <vt:lpstr>Why OER?</vt:lpstr>
      <vt:lpstr>Updates</vt:lpstr>
      <vt:lpstr>Goals</vt:lpstr>
      <vt:lpstr>Biggest Barriers to OER Adoption= Access &amp; Time, but times are changing...</vt:lpstr>
      <vt:lpstr>OER + ECE Nadiyah Taylor</vt:lpstr>
      <vt:lpstr>OER + Math Jennie Graham</vt:lpstr>
      <vt:lpstr>PowerPoint Presentation</vt:lpstr>
      <vt:lpstr>LPC: Campus Bookshelves</vt:lpstr>
      <vt:lpstr>PowerPoint Presentation</vt:lpstr>
      <vt:lpstr>My Open Math</vt:lpstr>
      <vt:lpstr>Easy access to texts in the public domain with Project Gutenberg Maureen O’Herin</vt:lpstr>
      <vt:lpstr>PowerPoint Presentation</vt:lpstr>
      <vt:lpstr>Project Gutenberg Search</vt:lpstr>
      <vt:lpstr>Add the link to your Canvas assignment page or use Hypothesis for annotations</vt:lpstr>
      <vt:lpstr>OER + Other CCCs Kat King</vt:lpstr>
      <vt:lpstr>Contra Costa Community College District</vt:lpstr>
      <vt:lpstr>Sample Projects:  LibreText</vt:lpstr>
      <vt:lpstr>California Virtual College </vt:lpstr>
      <vt:lpstr> CVC OER Courses in Commons</vt:lpstr>
      <vt:lpstr>Don’t forget  LPC Library Resources!</vt:lpstr>
      <vt:lpstr>Questions + Outro Katie Eagan</vt:lpstr>
      <vt:lpstr>Thank you &amp; Please Complete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Lower Textbook Costs</dc:title>
  <dc:creator>David Powers</dc:creator>
  <cp:lastModifiedBy>David Powers</cp:lastModifiedBy>
  <cp:revision>1</cp:revision>
  <dcterms:modified xsi:type="dcterms:W3CDTF">2021-10-28T23:49:32Z</dcterms:modified>
</cp:coreProperties>
</file>