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2" r:id="rId3"/>
    <p:sldId id="257" r:id="rId4"/>
    <p:sldId id="310" r:id="rId5"/>
    <p:sldId id="324" r:id="rId6"/>
    <p:sldId id="323" r:id="rId7"/>
    <p:sldId id="309" r:id="rId8"/>
    <p:sldId id="312" r:id="rId9"/>
    <p:sldId id="313" r:id="rId10"/>
    <p:sldId id="314" r:id="rId11"/>
    <p:sldId id="315" r:id="rId12"/>
    <p:sldId id="319" r:id="rId13"/>
    <p:sldId id="321" r:id="rId14"/>
    <p:sldId id="320" r:id="rId15"/>
    <p:sldId id="316" r:id="rId16"/>
    <p:sldId id="31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106" d="100"/>
          <a:sy n="106" d="100"/>
        </p:scale>
        <p:origin x="77" y="5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418686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7E0BC3-A6BE-4B10-AEEC-F841F160191C}"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51936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44998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558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92702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141723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76413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3715955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38797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67410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95017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7E0BC3-A6BE-4B10-AEEC-F841F160191C}"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40834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E0BC3-A6BE-4B10-AEEC-F841F160191C}"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51782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349648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189888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C7E0BC3-A6BE-4B10-AEEC-F841F160191C}" type="datetimeFigureOut">
              <a:rPr lang="en-US" smtClean="0"/>
              <a:t>10/18/2022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73221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7E0BC3-A6BE-4B10-AEEC-F841F160191C}"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73710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7E0BC3-A6BE-4B10-AEEC-F841F160191C}" type="datetimeFigureOut">
              <a:rPr lang="en-US" smtClean="0"/>
              <a:t>10/18/2022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290E12-A9FD-46AD-BFCB-AC64D0CD0579}" type="slidenum">
              <a:rPr lang="en-US" smtClean="0"/>
              <a:t>‹#›</a:t>
            </a:fld>
            <a:endParaRPr lang="en-US"/>
          </a:p>
        </p:txBody>
      </p:sp>
    </p:spTree>
    <p:extLst>
      <p:ext uri="{BB962C8B-B14F-4D97-AF65-F5344CB8AC3E}">
        <p14:creationId xmlns:p14="http://schemas.microsoft.com/office/powerpoint/2010/main" val="28330698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penpgp.or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A26E5-3EC7-4DFB-A15B-4A2043551BB8}"/>
              </a:ext>
            </a:extLst>
          </p:cNvPr>
          <p:cNvSpPr>
            <a:spLocks noGrp="1"/>
          </p:cNvSpPr>
          <p:nvPr>
            <p:ph type="title"/>
          </p:nvPr>
        </p:nvSpPr>
        <p:spPr/>
        <p:txBody>
          <a:bodyPr/>
          <a:lstStyle/>
          <a:p>
            <a:r>
              <a:rPr lang="en-US" b="1" dirty="0"/>
              <a:t>Secure Messaging</a:t>
            </a:r>
          </a:p>
        </p:txBody>
      </p:sp>
      <p:sp>
        <p:nvSpPr>
          <p:cNvPr id="7" name="TextBox 6">
            <a:extLst>
              <a:ext uri="{FF2B5EF4-FFF2-40B4-BE49-F238E27FC236}">
                <a16:creationId xmlns:a16="http://schemas.microsoft.com/office/drawing/2014/main" id="{B30E6ABC-4835-48D3-9E77-A23551695A13}"/>
              </a:ext>
            </a:extLst>
          </p:cNvPr>
          <p:cNvSpPr txBox="1"/>
          <p:nvPr/>
        </p:nvSpPr>
        <p:spPr>
          <a:xfrm>
            <a:off x="9295200" y="4795088"/>
            <a:ext cx="2276585" cy="923330"/>
          </a:xfrm>
          <a:prstGeom prst="rect">
            <a:avLst/>
          </a:prstGeom>
          <a:noFill/>
        </p:spPr>
        <p:txBody>
          <a:bodyPr wrap="none" rtlCol="0">
            <a:spAutoFit/>
          </a:bodyPr>
          <a:lstStyle/>
          <a:p>
            <a:r>
              <a:rPr lang="en-US" b="1" dirty="0"/>
              <a:t>Paul Hrycewicz</a:t>
            </a:r>
          </a:p>
          <a:p>
            <a:r>
              <a:rPr lang="en-US" b="1" dirty="0"/>
              <a:t>Computer Science</a:t>
            </a:r>
          </a:p>
          <a:p>
            <a:r>
              <a:rPr lang="en-US" b="1" dirty="0"/>
              <a:t>October 20, 2022</a:t>
            </a:r>
          </a:p>
        </p:txBody>
      </p:sp>
      <p:pic>
        <p:nvPicPr>
          <p:cNvPr id="9" name="Content Placeholder 8">
            <a:extLst>
              <a:ext uri="{FF2B5EF4-FFF2-40B4-BE49-F238E27FC236}">
                <a16:creationId xmlns:a16="http://schemas.microsoft.com/office/drawing/2014/main" id="{BB6A922B-B02A-D3A7-F224-00DDA54FA0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750" y="1770319"/>
            <a:ext cx="7334250" cy="3810000"/>
          </a:xfrm>
        </p:spPr>
      </p:pic>
    </p:spTree>
    <p:extLst>
      <p:ext uri="{BB962C8B-B14F-4D97-AF65-F5344CB8AC3E}">
        <p14:creationId xmlns:p14="http://schemas.microsoft.com/office/powerpoint/2010/main" val="1453434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21D9-4319-3D24-CC98-AEDCBE6742C1}"/>
              </a:ext>
            </a:extLst>
          </p:cNvPr>
          <p:cNvSpPr>
            <a:spLocks noGrp="1"/>
          </p:cNvSpPr>
          <p:nvPr>
            <p:ph type="title"/>
          </p:nvPr>
        </p:nvSpPr>
        <p:spPr/>
        <p:txBody>
          <a:bodyPr/>
          <a:lstStyle/>
          <a:p>
            <a:r>
              <a:rPr lang="en-US" dirty="0"/>
              <a:t>Sending a Secure Message</a:t>
            </a:r>
          </a:p>
        </p:txBody>
      </p:sp>
      <p:sp>
        <p:nvSpPr>
          <p:cNvPr id="5" name="TextBox 4">
            <a:extLst>
              <a:ext uri="{FF2B5EF4-FFF2-40B4-BE49-F238E27FC236}">
                <a16:creationId xmlns:a16="http://schemas.microsoft.com/office/drawing/2014/main" id="{AA6922C3-C192-70B5-45CC-9CDEEA18A2F3}"/>
              </a:ext>
            </a:extLst>
          </p:cNvPr>
          <p:cNvSpPr txBox="1"/>
          <p:nvPr/>
        </p:nvSpPr>
        <p:spPr>
          <a:xfrm>
            <a:off x="646111" y="1219491"/>
            <a:ext cx="9007296" cy="2308324"/>
          </a:xfrm>
          <a:prstGeom prst="rect">
            <a:avLst/>
          </a:prstGeom>
          <a:noFill/>
        </p:spPr>
        <p:txBody>
          <a:bodyPr wrap="square">
            <a:spAutoFit/>
          </a:bodyPr>
          <a:lstStyle/>
          <a:p>
            <a:r>
              <a:rPr lang="en-US" dirty="0"/>
              <a:t>Let’s assume Frank wants to send Betty an encrypted message.</a:t>
            </a:r>
          </a:p>
          <a:p>
            <a:endParaRPr lang="en-US" dirty="0"/>
          </a:p>
          <a:p>
            <a:r>
              <a:rPr lang="en-US" dirty="0"/>
              <a:t>Betty creates a public key/private key, and broadcasts the public key, but keeps the private key secret</a:t>
            </a:r>
          </a:p>
          <a:p>
            <a:endParaRPr lang="en-US" dirty="0"/>
          </a:p>
          <a:p>
            <a:r>
              <a:rPr lang="en-US" dirty="0"/>
              <a:t>Frank encrypts the message using Betty’s public key, and Betty decrypts it using the private key</a:t>
            </a:r>
          </a:p>
          <a:p>
            <a:endParaRPr lang="en-US" dirty="0"/>
          </a:p>
        </p:txBody>
      </p:sp>
      <p:sp>
        <p:nvSpPr>
          <p:cNvPr id="6" name="TextBox 5">
            <a:extLst>
              <a:ext uri="{FF2B5EF4-FFF2-40B4-BE49-F238E27FC236}">
                <a16:creationId xmlns:a16="http://schemas.microsoft.com/office/drawing/2014/main" id="{E50C2BBD-ADA9-3E24-485D-3ABA41AC9326}"/>
              </a:ext>
            </a:extLst>
          </p:cNvPr>
          <p:cNvSpPr txBox="1"/>
          <p:nvPr/>
        </p:nvSpPr>
        <p:spPr>
          <a:xfrm>
            <a:off x="6882113" y="3429000"/>
            <a:ext cx="787582" cy="369332"/>
          </a:xfrm>
          <a:prstGeom prst="rect">
            <a:avLst/>
          </a:prstGeom>
          <a:noFill/>
        </p:spPr>
        <p:txBody>
          <a:bodyPr wrap="square" rtlCol="0">
            <a:spAutoFit/>
          </a:bodyPr>
          <a:lstStyle/>
          <a:p>
            <a:r>
              <a:rPr lang="en-US" b="1" dirty="0"/>
              <a:t>Betty</a:t>
            </a:r>
          </a:p>
        </p:txBody>
      </p:sp>
      <p:sp>
        <p:nvSpPr>
          <p:cNvPr id="7" name="Rectangle 6">
            <a:extLst>
              <a:ext uri="{FF2B5EF4-FFF2-40B4-BE49-F238E27FC236}">
                <a16:creationId xmlns:a16="http://schemas.microsoft.com/office/drawing/2014/main" id="{118197B2-2504-5F45-9AA8-A43D26061730}"/>
              </a:ext>
            </a:extLst>
          </p:cNvPr>
          <p:cNvSpPr/>
          <p:nvPr/>
        </p:nvSpPr>
        <p:spPr>
          <a:xfrm>
            <a:off x="676972" y="3953145"/>
            <a:ext cx="121443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74423C-AF2F-9594-8BA2-58A73D0A6170}"/>
              </a:ext>
            </a:extLst>
          </p:cNvPr>
          <p:cNvSpPr/>
          <p:nvPr/>
        </p:nvSpPr>
        <p:spPr>
          <a:xfrm>
            <a:off x="676377" y="4792697"/>
            <a:ext cx="121443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FB78DD-03C2-8435-F505-37C018BA818E}"/>
              </a:ext>
            </a:extLst>
          </p:cNvPr>
          <p:cNvSpPr/>
          <p:nvPr/>
        </p:nvSpPr>
        <p:spPr>
          <a:xfrm>
            <a:off x="2960590" y="4322477"/>
            <a:ext cx="121443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8787FB-8FF2-C2D5-5356-1E252A3C7DC0}"/>
              </a:ext>
            </a:extLst>
          </p:cNvPr>
          <p:cNvSpPr/>
          <p:nvPr/>
        </p:nvSpPr>
        <p:spPr>
          <a:xfrm>
            <a:off x="6625926" y="4989864"/>
            <a:ext cx="1213844"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3F7CC98-A5B8-61C9-0236-E24F69B0C1F3}"/>
              </a:ext>
            </a:extLst>
          </p:cNvPr>
          <p:cNvSpPr/>
          <p:nvPr/>
        </p:nvSpPr>
        <p:spPr>
          <a:xfrm>
            <a:off x="6625332" y="4322477"/>
            <a:ext cx="121443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encrypted message</a:t>
            </a:r>
          </a:p>
        </p:txBody>
      </p:sp>
      <p:sp>
        <p:nvSpPr>
          <p:cNvPr id="12" name="Rectangle 11">
            <a:extLst>
              <a:ext uri="{FF2B5EF4-FFF2-40B4-BE49-F238E27FC236}">
                <a16:creationId xmlns:a16="http://schemas.microsoft.com/office/drawing/2014/main" id="{486BAFB7-FD2D-E892-56D8-070E63C43F2C}"/>
              </a:ext>
            </a:extLst>
          </p:cNvPr>
          <p:cNvSpPr/>
          <p:nvPr/>
        </p:nvSpPr>
        <p:spPr>
          <a:xfrm>
            <a:off x="8825013" y="4530523"/>
            <a:ext cx="121443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B20D01D-97E3-62DA-7FB7-B7D6F84FE7D5}"/>
              </a:ext>
            </a:extLst>
          </p:cNvPr>
          <p:cNvCxnSpPr>
            <a:cxnSpLocks/>
          </p:cNvCxnSpPr>
          <p:nvPr/>
        </p:nvCxnSpPr>
        <p:spPr>
          <a:xfrm>
            <a:off x="2106913" y="4137811"/>
            <a:ext cx="730448" cy="291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01B7F01-6280-16E9-E230-8EF4FAA56F48}"/>
              </a:ext>
            </a:extLst>
          </p:cNvPr>
          <p:cNvCxnSpPr/>
          <p:nvPr/>
        </p:nvCxnSpPr>
        <p:spPr>
          <a:xfrm>
            <a:off x="8032055" y="4488503"/>
            <a:ext cx="678656" cy="19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8AF0E8-B7FE-A0CA-6686-45A77F3DF9A4}"/>
              </a:ext>
            </a:extLst>
          </p:cNvPr>
          <p:cNvCxnSpPr>
            <a:cxnSpLocks/>
          </p:cNvCxnSpPr>
          <p:nvPr/>
        </p:nvCxnSpPr>
        <p:spPr>
          <a:xfrm flipV="1">
            <a:off x="2117031" y="4622319"/>
            <a:ext cx="720330" cy="316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F7C4B6-B7DB-CDA1-B659-0374A92923E6}"/>
              </a:ext>
            </a:extLst>
          </p:cNvPr>
          <p:cNvCxnSpPr/>
          <p:nvPr/>
        </p:nvCxnSpPr>
        <p:spPr>
          <a:xfrm flipV="1">
            <a:off x="8032055" y="4828238"/>
            <a:ext cx="648891" cy="262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2982A69-B176-822C-BDCF-8DFBD209F28E}"/>
              </a:ext>
            </a:extLst>
          </p:cNvPr>
          <p:cNvSpPr/>
          <p:nvPr/>
        </p:nvSpPr>
        <p:spPr>
          <a:xfrm>
            <a:off x="4678363" y="4331212"/>
            <a:ext cx="121443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39EBEA-82CE-64B1-9099-27AF5C4B922C}"/>
              </a:ext>
            </a:extLst>
          </p:cNvPr>
          <p:cNvSpPr/>
          <p:nvPr/>
        </p:nvSpPr>
        <p:spPr>
          <a:xfrm>
            <a:off x="10571064" y="4525618"/>
            <a:ext cx="121443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E3A06A04-FE33-F71E-6DCB-7527B52EE1A2}"/>
              </a:ext>
            </a:extLst>
          </p:cNvPr>
          <p:cNvCxnSpPr/>
          <p:nvPr/>
        </p:nvCxnSpPr>
        <p:spPr>
          <a:xfrm>
            <a:off x="4324451" y="4488503"/>
            <a:ext cx="292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1E0DE6-C9AF-AE22-A8FF-D6F4842E1AC6}"/>
              </a:ext>
            </a:extLst>
          </p:cNvPr>
          <p:cNvCxnSpPr/>
          <p:nvPr/>
        </p:nvCxnSpPr>
        <p:spPr>
          <a:xfrm>
            <a:off x="10196191" y="4728593"/>
            <a:ext cx="292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F233B751-3801-F03C-9150-78402B10A496}"/>
              </a:ext>
            </a:extLst>
          </p:cNvPr>
          <p:cNvCxnSpPr>
            <a:cxnSpLocks/>
          </p:cNvCxnSpPr>
          <p:nvPr/>
        </p:nvCxnSpPr>
        <p:spPr>
          <a:xfrm>
            <a:off x="6199685" y="4428918"/>
            <a:ext cx="257322" cy="8696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CA3CA8-BF7F-BC5F-1F6B-2B26A63015B5}"/>
              </a:ext>
            </a:extLst>
          </p:cNvPr>
          <p:cNvSpPr txBox="1"/>
          <p:nvPr/>
        </p:nvSpPr>
        <p:spPr>
          <a:xfrm>
            <a:off x="832082" y="3999311"/>
            <a:ext cx="856325" cy="276999"/>
          </a:xfrm>
          <a:prstGeom prst="rect">
            <a:avLst/>
          </a:prstGeom>
          <a:noFill/>
        </p:spPr>
        <p:txBody>
          <a:bodyPr wrap="none" rtlCol="0">
            <a:spAutoFit/>
          </a:bodyPr>
          <a:lstStyle/>
          <a:p>
            <a:r>
              <a:rPr lang="en-US" sz="1200" dirty="0">
                <a:solidFill>
                  <a:schemeClr val="bg1"/>
                </a:solidFill>
              </a:rPr>
              <a:t>message</a:t>
            </a:r>
          </a:p>
        </p:txBody>
      </p:sp>
      <p:sp>
        <p:nvSpPr>
          <p:cNvPr id="23" name="TextBox 22">
            <a:extLst>
              <a:ext uri="{FF2B5EF4-FFF2-40B4-BE49-F238E27FC236}">
                <a16:creationId xmlns:a16="http://schemas.microsoft.com/office/drawing/2014/main" id="{0C4A1EA5-B7F5-16BB-D8DF-06BDB5687717}"/>
              </a:ext>
            </a:extLst>
          </p:cNvPr>
          <p:cNvSpPr txBox="1"/>
          <p:nvPr/>
        </p:nvSpPr>
        <p:spPr>
          <a:xfrm>
            <a:off x="646111" y="4759031"/>
            <a:ext cx="1278635" cy="461665"/>
          </a:xfrm>
          <a:prstGeom prst="rect">
            <a:avLst/>
          </a:prstGeom>
          <a:noFill/>
        </p:spPr>
        <p:txBody>
          <a:bodyPr wrap="square" rtlCol="0">
            <a:spAutoFit/>
          </a:bodyPr>
          <a:lstStyle/>
          <a:p>
            <a:r>
              <a:rPr lang="en-US" sz="1200" dirty="0">
                <a:solidFill>
                  <a:schemeClr val="bg1"/>
                </a:solidFill>
              </a:rPr>
              <a:t>Betty’s public key</a:t>
            </a:r>
          </a:p>
        </p:txBody>
      </p:sp>
      <p:sp>
        <p:nvSpPr>
          <p:cNvPr id="24" name="TextBox 23">
            <a:extLst>
              <a:ext uri="{FF2B5EF4-FFF2-40B4-BE49-F238E27FC236}">
                <a16:creationId xmlns:a16="http://schemas.microsoft.com/office/drawing/2014/main" id="{D83D1763-292F-1ECC-3672-E44055DDA46E}"/>
              </a:ext>
            </a:extLst>
          </p:cNvPr>
          <p:cNvSpPr txBox="1"/>
          <p:nvPr/>
        </p:nvSpPr>
        <p:spPr>
          <a:xfrm>
            <a:off x="4731647" y="4283364"/>
            <a:ext cx="1158941" cy="461665"/>
          </a:xfrm>
          <a:prstGeom prst="rect">
            <a:avLst/>
          </a:prstGeom>
          <a:noFill/>
        </p:spPr>
        <p:txBody>
          <a:bodyPr wrap="square" rtlCol="0">
            <a:spAutoFit/>
          </a:bodyPr>
          <a:lstStyle/>
          <a:p>
            <a:r>
              <a:rPr lang="en-US" sz="1200" dirty="0">
                <a:solidFill>
                  <a:schemeClr val="bg1"/>
                </a:solidFill>
              </a:rPr>
              <a:t>encrypted message</a:t>
            </a:r>
          </a:p>
        </p:txBody>
      </p:sp>
      <p:sp>
        <p:nvSpPr>
          <p:cNvPr id="25" name="TextBox 24">
            <a:extLst>
              <a:ext uri="{FF2B5EF4-FFF2-40B4-BE49-F238E27FC236}">
                <a16:creationId xmlns:a16="http://schemas.microsoft.com/office/drawing/2014/main" id="{D0702016-6E35-E41B-676F-8DE792A39430}"/>
              </a:ext>
            </a:extLst>
          </p:cNvPr>
          <p:cNvSpPr txBox="1"/>
          <p:nvPr/>
        </p:nvSpPr>
        <p:spPr>
          <a:xfrm>
            <a:off x="3040862" y="4373704"/>
            <a:ext cx="989373" cy="276999"/>
          </a:xfrm>
          <a:prstGeom prst="rect">
            <a:avLst/>
          </a:prstGeom>
          <a:noFill/>
        </p:spPr>
        <p:txBody>
          <a:bodyPr wrap="none" rtlCol="0">
            <a:spAutoFit/>
          </a:bodyPr>
          <a:lstStyle/>
          <a:p>
            <a:r>
              <a:rPr lang="en-US" sz="1200" dirty="0">
                <a:solidFill>
                  <a:schemeClr val="bg1"/>
                </a:solidFill>
              </a:rPr>
              <a:t>encryption</a:t>
            </a:r>
          </a:p>
        </p:txBody>
      </p:sp>
      <p:sp>
        <p:nvSpPr>
          <p:cNvPr id="26" name="TextBox 25">
            <a:extLst>
              <a:ext uri="{FF2B5EF4-FFF2-40B4-BE49-F238E27FC236}">
                <a16:creationId xmlns:a16="http://schemas.microsoft.com/office/drawing/2014/main" id="{FFCF13CB-FBB9-1AB5-D446-75F1B668BA46}"/>
              </a:ext>
            </a:extLst>
          </p:cNvPr>
          <p:cNvSpPr txBox="1"/>
          <p:nvPr/>
        </p:nvSpPr>
        <p:spPr>
          <a:xfrm>
            <a:off x="8902996" y="4576989"/>
            <a:ext cx="1000595" cy="276999"/>
          </a:xfrm>
          <a:prstGeom prst="rect">
            <a:avLst/>
          </a:prstGeom>
          <a:noFill/>
        </p:spPr>
        <p:txBody>
          <a:bodyPr wrap="none" rtlCol="0">
            <a:spAutoFit/>
          </a:bodyPr>
          <a:lstStyle/>
          <a:p>
            <a:r>
              <a:rPr lang="en-US" sz="1200" dirty="0">
                <a:solidFill>
                  <a:schemeClr val="bg1"/>
                </a:solidFill>
              </a:rPr>
              <a:t>decryption</a:t>
            </a:r>
          </a:p>
        </p:txBody>
      </p:sp>
      <p:sp>
        <p:nvSpPr>
          <p:cNvPr id="27" name="TextBox 26">
            <a:extLst>
              <a:ext uri="{FF2B5EF4-FFF2-40B4-BE49-F238E27FC236}">
                <a16:creationId xmlns:a16="http://schemas.microsoft.com/office/drawing/2014/main" id="{183E4AF9-5585-E6A1-98C0-1A30E68F6BD8}"/>
              </a:ext>
            </a:extLst>
          </p:cNvPr>
          <p:cNvSpPr txBox="1"/>
          <p:nvPr/>
        </p:nvSpPr>
        <p:spPr>
          <a:xfrm>
            <a:off x="842100" y="3414074"/>
            <a:ext cx="1214438" cy="369332"/>
          </a:xfrm>
          <a:prstGeom prst="rect">
            <a:avLst/>
          </a:prstGeom>
          <a:noFill/>
        </p:spPr>
        <p:txBody>
          <a:bodyPr wrap="square">
            <a:spAutoFit/>
          </a:bodyPr>
          <a:lstStyle/>
          <a:p>
            <a:r>
              <a:rPr lang="en-US" b="1" dirty="0"/>
              <a:t>Frank</a:t>
            </a:r>
          </a:p>
        </p:txBody>
      </p:sp>
      <p:sp>
        <p:nvSpPr>
          <p:cNvPr id="29" name="TextBox 28">
            <a:extLst>
              <a:ext uri="{FF2B5EF4-FFF2-40B4-BE49-F238E27FC236}">
                <a16:creationId xmlns:a16="http://schemas.microsoft.com/office/drawing/2014/main" id="{F73077EC-02A2-4AEC-9449-2861A051E381}"/>
              </a:ext>
            </a:extLst>
          </p:cNvPr>
          <p:cNvSpPr txBox="1"/>
          <p:nvPr/>
        </p:nvSpPr>
        <p:spPr>
          <a:xfrm>
            <a:off x="6591995" y="4931196"/>
            <a:ext cx="1087648" cy="461665"/>
          </a:xfrm>
          <a:prstGeom prst="rect">
            <a:avLst/>
          </a:prstGeom>
          <a:noFill/>
        </p:spPr>
        <p:txBody>
          <a:bodyPr wrap="square">
            <a:spAutoFit/>
          </a:bodyPr>
          <a:lstStyle/>
          <a:p>
            <a:r>
              <a:rPr lang="en-US" sz="1200" dirty="0">
                <a:solidFill>
                  <a:schemeClr val="bg1"/>
                </a:solidFill>
              </a:rPr>
              <a:t>Betty’s private key</a:t>
            </a:r>
          </a:p>
        </p:txBody>
      </p:sp>
      <p:sp>
        <p:nvSpPr>
          <p:cNvPr id="31" name="TextBox 30">
            <a:extLst>
              <a:ext uri="{FF2B5EF4-FFF2-40B4-BE49-F238E27FC236}">
                <a16:creationId xmlns:a16="http://schemas.microsoft.com/office/drawing/2014/main" id="{AA026C6C-277E-071C-02F7-4D2287DF2901}"/>
              </a:ext>
            </a:extLst>
          </p:cNvPr>
          <p:cNvSpPr txBox="1"/>
          <p:nvPr/>
        </p:nvSpPr>
        <p:spPr>
          <a:xfrm>
            <a:off x="10554767" y="4488503"/>
            <a:ext cx="1088156" cy="461665"/>
          </a:xfrm>
          <a:prstGeom prst="rect">
            <a:avLst/>
          </a:prstGeom>
          <a:noFill/>
        </p:spPr>
        <p:txBody>
          <a:bodyPr wrap="square">
            <a:spAutoFit/>
          </a:bodyPr>
          <a:lstStyle/>
          <a:p>
            <a:r>
              <a:rPr lang="en-US" sz="1200" dirty="0">
                <a:solidFill>
                  <a:schemeClr val="bg1"/>
                </a:solidFill>
              </a:rPr>
              <a:t>decrypted message</a:t>
            </a:r>
          </a:p>
        </p:txBody>
      </p:sp>
      <p:sp>
        <p:nvSpPr>
          <p:cNvPr id="32" name="TextBox 31">
            <a:extLst>
              <a:ext uri="{FF2B5EF4-FFF2-40B4-BE49-F238E27FC236}">
                <a16:creationId xmlns:a16="http://schemas.microsoft.com/office/drawing/2014/main" id="{669D2F19-9A11-6836-4B51-6656091756CE}"/>
              </a:ext>
            </a:extLst>
          </p:cNvPr>
          <p:cNvSpPr txBox="1"/>
          <p:nvPr/>
        </p:nvSpPr>
        <p:spPr>
          <a:xfrm>
            <a:off x="626098" y="5503760"/>
            <a:ext cx="7689600" cy="1200329"/>
          </a:xfrm>
          <a:prstGeom prst="rect">
            <a:avLst/>
          </a:prstGeom>
          <a:noFill/>
        </p:spPr>
        <p:txBody>
          <a:bodyPr wrap="square" rtlCol="0">
            <a:spAutoFit/>
          </a:bodyPr>
          <a:lstStyle/>
          <a:p>
            <a:r>
              <a:rPr lang="en-US" dirty="0"/>
              <a:t>As long as Betty’s private key stays private, the message is secure</a:t>
            </a:r>
          </a:p>
          <a:p>
            <a:endParaRPr lang="en-US" dirty="0"/>
          </a:p>
          <a:p>
            <a:r>
              <a:rPr lang="en-US" dirty="0"/>
              <a:t>The messaging is secure since the private key is never exposed, like the key with symmetric encryption</a:t>
            </a:r>
          </a:p>
        </p:txBody>
      </p:sp>
    </p:spTree>
    <p:extLst>
      <p:ext uri="{BB962C8B-B14F-4D97-AF65-F5344CB8AC3E}">
        <p14:creationId xmlns:p14="http://schemas.microsoft.com/office/powerpoint/2010/main" val="384311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A851-A60C-7DBF-3A78-FE4B43F8B0C7}"/>
              </a:ext>
            </a:extLst>
          </p:cNvPr>
          <p:cNvSpPr>
            <a:spLocks noGrp="1"/>
          </p:cNvSpPr>
          <p:nvPr>
            <p:ph type="title"/>
          </p:nvPr>
        </p:nvSpPr>
        <p:spPr/>
        <p:txBody>
          <a:bodyPr/>
          <a:lstStyle/>
          <a:p>
            <a:r>
              <a:rPr lang="en-US" dirty="0"/>
              <a:t>PGP (Pretty Good Privacy)</a:t>
            </a:r>
          </a:p>
        </p:txBody>
      </p:sp>
      <p:sp>
        <p:nvSpPr>
          <p:cNvPr id="4" name="TextBox 3">
            <a:extLst>
              <a:ext uri="{FF2B5EF4-FFF2-40B4-BE49-F238E27FC236}">
                <a16:creationId xmlns:a16="http://schemas.microsoft.com/office/drawing/2014/main" id="{2775042E-29AC-1984-4EA0-A5A0940C0023}"/>
              </a:ext>
            </a:extLst>
          </p:cNvPr>
          <p:cNvSpPr txBox="1"/>
          <p:nvPr/>
        </p:nvSpPr>
        <p:spPr>
          <a:xfrm>
            <a:off x="646111" y="1663200"/>
            <a:ext cx="10002689" cy="4801314"/>
          </a:xfrm>
          <a:prstGeom prst="rect">
            <a:avLst/>
          </a:prstGeom>
          <a:noFill/>
        </p:spPr>
        <p:txBody>
          <a:bodyPr wrap="square" rtlCol="0">
            <a:spAutoFit/>
          </a:bodyPr>
          <a:lstStyle/>
          <a:p>
            <a:r>
              <a:rPr lang="en-US" dirty="0"/>
              <a:t>Phil Zimmerman developed PGP and released it in 1991 as the first package to use asymmetric key encryption</a:t>
            </a:r>
          </a:p>
          <a:p>
            <a:endParaRPr lang="en-US" dirty="0"/>
          </a:p>
          <a:p>
            <a:r>
              <a:rPr lang="en-US" dirty="0"/>
              <a:t>The US government began a criminal investigation of Zimmerman for “munitions export without a license.”  Zimmerman responded by publishing the source code for PGP.  The government eventually abandoned its investigation</a:t>
            </a:r>
          </a:p>
          <a:p>
            <a:endParaRPr lang="en-US" dirty="0"/>
          </a:p>
          <a:p>
            <a:r>
              <a:rPr lang="en-US" dirty="0"/>
              <a:t>Zimmerman’s work eventually became the OpenPGP standard</a:t>
            </a:r>
          </a:p>
          <a:p>
            <a:endParaRPr lang="en-US" dirty="0"/>
          </a:p>
          <a:p>
            <a:r>
              <a:rPr lang="en-US" dirty="0"/>
              <a:t>Today PGP is the most widely-used encryption process</a:t>
            </a:r>
          </a:p>
          <a:p>
            <a:endParaRPr lang="en-US" dirty="0"/>
          </a:p>
          <a:p>
            <a:r>
              <a:rPr lang="en-US" dirty="0"/>
              <a:t>It’s easy to download, install, and use.  See a version called </a:t>
            </a:r>
            <a:r>
              <a:rPr lang="en-US" dirty="0" err="1"/>
              <a:t>Kleopatra</a:t>
            </a:r>
            <a:endParaRPr lang="en-US" dirty="0"/>
          </a:p>
          <a:p>
            <a:endParaRPr lang="en-US" dirty="0"/>
          </a:p>
          <a:p>
            <a:r>
              <a:rPr lang="en-US" dirty="0"/>
              <a:t>Another popular use of asymmetric key encryption, in conjunction with “cryptographic hashing,” provides digital signatures</a:t>
            </a:r>
          </a:p>
          <a:p>
            <a:endParaRPr lang="en-US" dirty="0"/>
          </a:p>
          <a:p>
            <a:r>
              <a:rPr lang="en-US" dirty="0"/>
              <a:t>A digital signature is a method of preventing an impostor from sending you a message</a:t>
            </a:r>
          </a:p>
        </p:txBody>
      </p:sp>
    </p:spTree>
    <p:extLst>
      <p:ext uri="{BB962C8B-B14F-4D97-AF65-F5344CB8AC3E}">
        <p14:creationId xmlns:p14="http://schemas.microsoft.com/office/powerpoint/2010/main" val="247944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0A5A-2972-4338-B675-6A1CC6215A43}"/>
              </a:ext>
            </a:extLst>
          </p:cNvPr>
          <p:cNvSpPr>
            <a:spLocks noGrp="1"/>
          </p:cNvSpPr>
          <p:nvPr>
            <p:ph type="title"/>
          </p:nvPr>
        </p:nvSpPr>
        <p:spPr/>
        <p:txBody>
          <a:bodyPr/>
          <a:lstStyle/>
          <a:p>
            <a:r>
              <a:rPr lang="en-US" dirty="0"/>
              <a:t>Public / Private Key Generation</a:t>
            </a:r>
          </a:p>
        </p:txBody>
      </p:sp>
      <p:sp>
        <p:nvSpPr>
          <p:cNvPr id="3" name="TextBox 2">
            <a:extLst>
              <a:ext uri="{FF2B5EF4-FFF2-40B4-BE49-F238E27FC236}">
                <a16:creationId xmlns:a16="http://schemas.microsoft.com/office/drawing/2014/main" id="{42581214-619E-D88E-B59E-EFA55527E571}"/>
              </a:ext>
            </a:extLst>
          </p:cNvPr>
          <p:cNvSpPr txBox="1"/>
          <p:nvPr/>
        </p:nvSpPr>
        <p:spPr>
          <a:xfrm>
            <a:off x="646111" y="1224000"/>
            <a:ext cx="10470689" cy="5909310"/>
          </a:xfrm>
          <a:prstGeom prst="rect">
            <a:avLst/>
          </a:prstGeom>
          <a:noFill/>
        </p:spPr>
        <p:txBody>
          <a:bodyPr wrap="square" rtlCol="0">
            <a:spAutoFit/>
          </a:bodyPr>
          <a:lstStyle/>
          <a:p>
            <a:r>
              <a:rPr lang="en-US" dirty="0"/>
              <a:t>It’s easy for a user to generate keys – use </a:t>
            </a:r>
            <a:r>
              <a:rPr lang="en-US" dirty="0" err="1"/>
              <a:t>ssh</a:t>
            </a:r>
            <a:r>
              <a:rPr lang="en-US" dirty="0"/>
              <a:t>-keygen command on Windows, Mac, Linux</a:t>
            </a:r>
          </a:p>
          <a:p>
            <a:endParaRPr lang="en-US" dirty="0"/>
          </a:p>
          <a:p>
            <a:r>
              <a:rPr lang="en-US" dirty="0"/>
              <a:t>Generates keys approximately 14,000 bits long</a:t>
            </a:r>
          </a:p>
          <a:p>
            <a:endParaRPr lang="en-US" dirty="0"/>
          </a:p>
          <a:p>
            <a:r>
              <a:rPr lang="en-US" dirty="0"/>
              <a:t>Using </a:t>
            </a:r>
            <a:r>
              <a:rPr lang="en-US" dirty="0" err="1"/>
              <a:t>ssh</a:t>
            </a:r>
            <a:r>
              <a:rPr lang="en-US" dirty="0"/>
              <a:t>-keygen is easy.  PGP is easy.  </a:t>
            </a:r>
            <a:r>
              <a:rPr lang="en-US" dirty="0" err="1"/>
              <a:t>Kleopatra</a:t>
            </a:r>
            <a:r>
              <a:rPr lang="en-US" dirty="0"/>
              <a:t> is easy.  The real challenge is generating keys that cannot be discovered</a:t>
            </a:r>
          </a:p>
          <a:p>
            <a:endParaRPr lang="en-US" dirty="0"/>
          </a:p>
          <a:p>
            <a:r>
              <a:rPr lang="en-US" dirty="0"/>
              <a:t>Many such key generation algorithms exist</a:t>
            </a:r>
          </a:p>
          <a:p>
            <a:endParaRPr lang="en-US" dirty="0"/>
          </a:p>
          <a:p>
            <a:r>
              <a:rPr lang="en-US" dirty="0"/>
              <a:t>The easiest method to understand is based on the multiplication of large prime numbers</a:t>
            </a:r>
          </a:p>
          <a:p>
            <a:endParaRPr lang="en-US" dirty="0"/>
          </a:p>
          <a:p>
            <a:r>
              <a:rPr lang="en-US" dirty="0"/>
              <a:t>The public key is chosen using the product of the primes</a:t>
            </a:r>
          </a:p>
          <a:p>
            <a:endParaRPr lang="en-US" dirty="0"/>
          </a:p>
          <a:p>
            <a:r>
              <a:rPr lang="en-US" dirty="0"/>
              <a:t>The private key is derived using the public key and the original two primes</a:t>
            </a:r>
          </a:p>
          <a:p>
            <a:endParaRPr lang="en-US" dirty="0"/>
          </a:p>
          <a:p>
            <a:r>
              <a:rPr lang="en-US" dirty="0"/>
              <a:t>It is very easy and fast to multiply the original two primes, that’s just straightforward multiplication</a:t>
            </a:r>
          </a:p>
          <a:p>
            <a:endParaRPr lang="en-US" dirty="0"/>
          </a:p>
          <a:p>
            <a:r>
              <a:rPr lang="en-US" dirty="0"/>
              <a:t>But it’s time-impossible to determine the factors of the public key, which are needed to derive the private key</a:t>
            </a:r>
          </a:p>
          <a:p>
            <a:endParaRPr lang="en-US" dirty="0"/>
          </a:p>
        </p:txBody>
      </p:sp>
    </p:spTree>
    <p:extLst>
      <p:ext uri="{BB962C8B-B14F-4D97-AF65-F5344CB8AC3E}">
        <p14:creationId xmlns:p14="http://schemas.microsoft.com/office/powerpoint/2010/main" val="316791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52A1-8F69-75B6-9171-3C5F294C72EE}"/>
              </a:ext>
            </a:extLst>
          </p:cNvPr>
          <p:cNvSpPr>
            <a:spLocks noGrp="1"/>
          </p:cNvSpPr>
          <p:nvPr>
            <p:ph type="title"/>
          </p:nvPr>
        </p:nvSpPr>
        <p:spPr/>
        <p:txBody>
          <a:bodyPr/>
          <a:lstStyle/>
          <a:p>
            <a:r>
              <a:rPr lang="en-US" dirty="0" err="1"/>
              <a:t>Kleopatra</a:t>
            </a:r>
            <a:r>
              <a:rPr lang="en-US" dirty="0"/>
              <a:t> Demo</a:t>
            </a:r>
          </a:p>
        </p:txBody>
      </p:sp>
      <p:sp>
        <p:nvSpPr>
          <p:cNvPr id="3" name="TextBox 2">
            <a:extLst>
              <a:ext uri="{FF2B5EF4-FFF2-40B4-BE49-F238E27FC236}">
                <a16:creationId xmlns:a16="http://schemas.microsoft.com/office/drawing/2014/main" id="{284D5876-EDC9-D043-E012-158B6B1EC296}"/>
              </a:ext>
            </a:extLst>
          </p:cNvPr>
          <p:cNvSpPr txBox="1"/>
          <p:nvPr/>
        </p:nvSpPr>
        <p:spPr>
          <a:xfrm>
            <a:off x="892800" y="1800000"/>
            <a:ext cx="8964000" cy="3139321"/>
          </a:xfrm>
          <a:prstGeom prst="rect">
            <a:avLst/>
          </a:prstGeom>
          <a:noFill/>
        </p:spPr>
        <p:txBody>
          <a:bodyPr wrap="square" rtlCol="0">
            <a:spAutoFit/>
          </a:bodyPr>
          <a:lstStyle/>
          <a:p>
            <a:r>
              <a:rPr lang="en-US" dirty="0"/>
              <a:t>Send a secure message from frank@laspositascollege.edu to betty@laspositascollege.edu</a:t>
            </a:r>
          </a:p>
          <a:p>
            <a:endParaRPr lang="en-US" dirty="0"/>
          </a:p>
          <a:p>
            <a:r>
              <a:rPr lang="en-US" dirty="0"/>
              <a:t>Download </a:t>
            </a:r>
            <a:r>
              <a:rPr lang="en-US" dirty="0" err="1"/>
              <a:t>kleopatra</a:t>
            </a:r>
            <a:r>
              <a:rPr lang="en-US" dirty="0"/>
              <a:t> from </a:t>
            </a:r>
            <a:r>
              <a:rPr lang="en-US" dirty="0">
                <a:hlinkClick r:id="rId2"/>
              </a:rPr>
              <a:t>www.openpgp.org</a:t>
            </a:r>
            <a:endParaRPr lang="en-US" dirty="0"/>
          </a:p>
          <a:p>
            <a:endParaRPr lang="en-US" dirty="0"/>
          </a:p>
          <a:p>
            <a:r>
              <a:rPr lang="en-US" dirty="0"/>
              <a:t>Software is open-source and signed, so you can be sure you download, install, and run the real software and not some impostor</a:t>
            </a:r>
          </a:p>
          <a:p>
            <a:endParaRPr lang="en-US" dirty="0"/>
          </a:p>
          <a:p>
            <a:r>
              <a:rPr lang="en-US" dirty="0"/>
              <a:t>The software can be embedded into any applications you wish, including email and text messaging</a:t>
            </a:r>
          </a:p>
          <a:p>
            <a:endParaRPr lang="en-US" dirty="0"/>
          </a:p>
        </p:txBody>
      </p:sp>
      <p:pic>
        <p:nvPicPr>
          <p:cNvPr id="5" name="Picture 4">
            <a:extLst>
              <a:ext uri="{FF2B5EF4-FFF2-40B4-BE49-F238E27FC236}">
                <a16:creationId xmlns:a16="http://schemas.microsoft.com/office/drawing/2014/main" id="{F793C2DB-16AC-0893-1AE7-382104476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0745"/>
            <a:ext cx="3024000" cy="1090275"/>
          </a:xfrm>
          <a:prstGeom prst="rect">
            <a:avLst/>
          </a:prstGeom>
          <a:solidFill>
            <a:schemeClr val="tx1"/>
          </a:solidFill>
        </p:spPr>
      </p:pic>
    </p:spTree>
    <p:extLst>
      <p:ext uri="{BB962C8B-B14F-4D97-AF65-F5344CB8AC3E}">
        <p14:creationId xmlns:p14="http://schemas.microsoft.com/office/powerpoint/2010/main" val="287998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C196-7B81-ECC3-0A54-903BB8E17859}"/>
              </a:ext>
            </a:extLst>
          </p:cNvPr>
          <p:cNvSpPr>
            <a:spLocks noGrp="1"/>
          </p:cNvSpPr>
          <p:nvPr>
            <p:ph type="title"/>
          </p:nvPr>
        </p:nvSpPr>
        <p:spPr/>
        <p:txBody>
          <a:bodyPr/>
          <a:lstStyle/>
          <a:p>
            <a:r>
              <a:rPr lang="en-US" dirty="0"/>
              <a:t>Is Secure Messaging Really Secure?</a:t>
            </a:r>
          </a:p>
        </p:txBody>
      </p:sp>
      <p:sp>
        <p:nvSpPr>
          <p:cNvPr id="3" name="TextBox 2">
            <a:extLst>
              <a:ext uri="{FF2B5EF4-FFF2-40B4-BE49-F238E27FC236}">
                <a16:creationId xmlns:a16="http://schemas.microsoft.com/office/drawing/2014/main" id="{9534F4B3-A0CF-69D0-4F40-F58876D62EE2}"/>
              </a:ext>
            </a:extLst>
          </p:cNvPr>
          <p:cNvSpPr txBox="1"/>
          <p:nvPr/>
        </p:nvSpPr>
        <p:spPr>
          <a:xfrm>
            <a:off x="705600" y="1634400"/>
            <a:ext cx="10072800" cy="5632311"/>
          </a:xfrm>
          <a:prstGeom prst="rect">
            <a:avLst/>
          </a:prstGeom>
          <a:noFill/>
        </p:spPr>
        <p:txBody>
          <a:bodyPr wrap="square" rtlCol="0">
            <a:spAutoFit/>
          </a:bodyPr>
          <a:lstStyle/>
          <a:p>
            <a:r>
              <a:rPr lang="en-US" dirty="0"/>
              <a:t>The short answer is yes, at least for now, if you do it correctly</a:t>
            </a:r>
          </a:p>
          <a:p>
            <a:endParaRPr lang="en-US" dirty="0"/>
          </a:p>
          <a:p>
            <a:r>
              <a:rPr lang="en-US" dirty="0"/>
              <a:t>You need to generate sufficiently random keys of sufficient length to prevent patterns from occurring and to guard against brute-force attacks</a:t>
            </a:r>
          </a:p>
          <a:p>
            <a:endParaRPr lang="en-US" dirty="0"/>
          </a:p>
          <a:p>
            <a:r>
              <a:rPr lang="en-US" dirty="0"/>
              <a:t>Potential weaknesses:	</a:t>
            </a:r>
          </a:p>
          <a:p>
            <a:pPr marL="285750" indent="-285750">
              <a:buFont typeface="Arial" panose="020B0604020202020204" pitchFamily="34" charset="0"/>
              <a:buChar char="•"/>
            </a:pPr>
            <a:r>
              <a:rPr lang="en-US" dirty="0"/>
              <a:t>poor random-number generation							</a:t>
            </a:r>
          </a:p>
          <a:p>
            <a:pPr marL="285750" indent="-285750">
              <a:buFont typeface="Arial" panose="020B0604020202020204" pitchFamily="34" charset="0"/>
              <a:buChar char="•"/>
            </a:pPr>
            <a:r>
              <a:rPr lang="en-US" dirty="0"/>
              <a:t>cursor movement patterning							</a:t>
            </a:r>
          </a:p>
          <a:p>
            <a:pPr marL="285750" indent="-285750">
              <a:buFont typeface="Arial" panose="020B0604020202020204" pitchFamily="34" charset="0"/>
              <a:buChar char="•"/>
            </a:pPr>
            <a:r>
              <a:rPr lang="en-US" dirty="0"/>
              <a:t>man-in-the-middle attack							</a:t>
            </a:r>
          </a:p>
          <a:p>
            <a:pPr marL="285750" indent="-285750">
              <a:buFont typeface="Arial" panose="020B0604020202020204" pitchFamily="34" charset="0"/>
              <a:buChar char="•"/>
            </a:pPr>
            <a:r>
              <a:rPr lang="en-US" dirty="0"/>
              <a:t>human factors							</a:t>
            </a:r>
          </a:p>
          <a:p>
            <a:pPr marL="285750" indent="-285750">
              <a:buFont typeface="Arial" panose="020B0604020202020204" pitchFamily="34" charset="0"/>
              <a:buChar char="•"/>
            </a:pPr>
            <a:r>
              <a:rPr lang="en-US" dirty="0"/>
              <a:t>quantum computer attacks</a:t>
            </a:r>
          </a:p>
          <a:p>
            <a:endParaRPr lang="en-US" dirty="0"/>
          </a:p>
          <a:p>
            <a:r>
              <a:rPr lang="en-US" dirty="0"/>
              <a:t>Estimates of the length of time required for a brute-force attack range from 70 years to millions of years, depending on the key length</a:t>
            </a:r>
          </a:p>
          <a:p>
            <a:endParaRPr lang="en-US" dirty="0"/>
          </a:p>
          <a:p>
            <a:r>
              <a:rPr lang="en-US" dirty="0"/>
              <a:t>Key generation and other security-related algorithms are being developed that are impenetrable by quantum computers</a:t>
            </a:r>
          </a:p>
          <a:p>
            <a:endParaRPr lang="en-US" dirty="0"/>
          </a:p>
          <a:p>
            <a:endParaRPr lang="en-US" dirty="0"/>
          </a:p>
          <a:p>
            <a:endParaRPr lang="en-US" dirty="0"/>
          </a:p>
        </p:txBody>
      </p:sp>
    </p:spTree>
    <p:extLst>
      <p:ext uri="{BB962C8B-B14F-4D97-AF65-F5344CB8AC3E}">
        <p14:creationId xmlns:p14="http://schemas.microsoft.com/office/powerpoint/2010/main" val="256371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EA18-4AE2-B38D-5613-F16F7E57E807}"/>
              </a:ext>
            </a:extLst>
          </p:cNvPr>
          <p:cNvSpPr>
            <a:spLocks noGrp="1"/>
          </p:cNvSpPr>
          <p:nvPr>
            <p:ph type="title"/>
          </p:nvPr>
        </p:nvSpPr>
        <p:spPr/>
        <p:txBody>
          <a:bodyPr/>
          <a:lstStyle/>
          <a:p>
            <a:r>
              <a:rPr lang="en-US" dirty="0"/>
              <a:t>Is Secure Messaging Good or Bad?</a:t>
            </a:r>
            <a:br>
              <a:rPr lang="en-US" dirty="0"/>
            </a:br>
            <a:endParaRPr lang="en-US" dirty="0"/>
          </a:p>
        </p:txBody>
      </p:sp>
      <p:sp>
        <p:nvSpPr>
          <p:cNvPr id="4" name="TextBox 3">
            <a:extLst>
              <a:ext uri="{FF2B5EF4-FFF2-40B4-BE49-F238E27FC236}">
                <a16:creationId xmlns:a16="http://schemas.microsoft.com/office/drawing/2014/main" id="{A4BC7B84-2BE6-0146-797C-F036B6E7FAF3}"/>
              </a:ext>
            </a:extLst>
          </p:cNvPr>
          <p:cNvSpPr txBox="1"/>
          <p:nvPr/>
        </p:nvSpPr>
        <p:spPr>
          <a:xfrm>
            <a:off x="748800" y="1519200"/>
            <a:ext cx="10130400" cy="4801314"/>
          </a:xfrm>
          <a:prstGeom prst="rect">
            <a:avLst/>
          </a:prstGeom>
          <a:noFill/>
        </p:spPr>
        <p:txBody>
          <a:bodyPr wrap="square" rtlCol="0">
            <a:spAutoFit/>
          </a:bodyPr>
          <a:lstStyle/>
          <a:p>
            <a:r>
              <a:rPr lang="en-US" dirty="0"/>
              <a:t>On the plus side, HTTPS is based on asymmetric key encryption</a:t>
            </a:r>
          </a:p>
          <a:p>
            <a:endParaRPr lang="en-US" dirty="0"/>
          </a:p>
          <a:p>
            <a:r>
              <a:rPr lang="en-US" dirty="0"/>
              <a:t>On the negative side, secure messaging can be used for criminal or terrorist activity</a:t>
            </a:r>
          </a:p>
          <a:p>
            <a:endParaRPr lang="en-US" dirty="0"/>
          </a:p>
          <a:p>
            <a:r>
              <a:rPr lang="en-US" dirty="0"/>
              <a:t>No matter what your point of view, or that of any government, there is no way to prevent secure messaging</a:t>
            </a:r>
          </a:p>
          <a:p>
            <a:endParaRPr lang="en-US" dirty="0"/>
          </a:p>
          <a:p>
            <a:r>
              <a:rPr lang="en-US" dirty="0"/>
              <a:t>Prevention is also beyond the reach of device manufacturers.  They can provide encryption software, or allow it to run on their devices, but since they do not control the keys or algorithms, they cannot decrypt messages or provide information to governments</a:t>
            </a:r>
          </a:p>
          <a:p>
            <a:endParaRPr lang="en-US" dirty="0"/>
          </a:p>
          <a:p>
            <a:r>
              <a:rPr lang="en-US" dirty="0"/>
              <a:t>A backdoor into an encryption system can be built-in, but the system then becomes immediately untrusted.  Why would anybody use an untrusted system?</a:t>
            </a:r>
          </a:p>
          <a:p>
            <a:endParaRPr lang="en-US" dirty="0"/>
          </a:p>
          <a:p>
            <a:r>
              <a:rPr lang="en-US" dirty="0"/>
              <a:t>OpenPGP is one example of open-source software, which can be inspected and validated by anybody before it is used</a:t>
            </a:r>
          </a:p>
          <a:p>
            <a:endParaRPr lang="en-US" dirty="0"/>
          </a:p>
        </p:txBody>
      </p:sp>
    </p:spTree>
    <p:extLst>
      <p:ext uri="{BB962C8B-B14F-4D97-AF65-F5344CB8AC3E}">
        <p14:creationId xmlns:p14="http://schemas.microsoft.com/office/powerpoint/2010/main" val="299017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E648-601B-4952-0990-CF1476DC77D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86180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5C4E-F757-118F-9F53-C8293F113F82}"/>
              </a:ext>
            </a:extLst>
          </p:cNvPr>
          <p:cNvSpPr>
            <a:spLocks noGrp="1"/>
          </p:cNvSpPr>
          <p:nvPr>
            <p:ph type="title"/>
          </p:nvPr>
        </p:nvSpPr>
        <p:spPr/>
        <p:txBody>
          <a:bodyPr/>
          <a:lstStyle/>
          <a:p>
            <a:r>
              <a:rPr lang="en-US" dirty="0"/>
              <a:t>Is any of this actually possible?</a:t>
            </a:r>
          </a:p>
        </p:txBody>
      </p:sp>
      <p:sp>
        <p:nvSpPr>
          <p:cNvPr id="3" name="Content Placeholder 2">
            <a:extLst>
              <a:ext uri="{FF2B5EF4-FFF2-40B4-BE49-F238E27FC236}">
                <a16:creationId xmlns:a16="http://schemas.microsoft.com/office/drawing/2014/main" id="{EF5467C3-7F61-769D-CD48-5A8D032D2DB6}"/>
              </a:ext>
            </a:extLst>
          </p:cNvPr>
          <p:cNvSpPr>
            <a:spLocks noGrp="1"/>
          </p:cNvSpPr>
          <p:nvPr>
            <p:ph idx="1"/>
          </p:nvPr>
        </p:nvSpPr>
        <p:spPr>
          <a:xfrm>
            <a:off x="1002512" y="1592118"/>
            <a:ext cx="8946541" cy="4195481"/>
          </a:xfrm>
        </p:spPr>
        <p:txBody>
          <a:bodyPr>
            <a:normAutofit lnSpcReduction="10000"/>
          </a:bodyPr>
          <a:lstStyle/>
          <a:p>
            <a:r>
              <a:rPr lang="en-US" dirty="0"/>
              <a:t>Can you use your computer (or phone) to send a message to somebody that nobody else can read?</a:t>
            </a:r>
          </a:p>
          <a:p>
            <a:pPr lvl="1"/>
            <a:r>
              <a:rPr lang="en-US" dirty="0"/>
              <a:t>Answer:  Yes.</a:t>
            </a:r>
          </a:p>
          <a:p>
            <a:pPr marL="400050"/>
            <a:r>
              <a:rPr lang="en-US" dirty="0"/>
              <a:t>Do you need an advanced degree in Computer Science or Math to do this?</a:t>
            </a:r>
          </a:p>
          <a:p>
            <a:pPr marL="800100" lvl="1"/>
            <a:r>
              <a:rPr lang="en-US" dirty="0"/>
              <a:t>Answer:  No.</a:t>
            </a:r>
          </a:p>
          <a:p>
            <a:pPr marL="400050"/>
            <a:r>
              <a:rPr lang="en-US" dirty="0"/>
              <a:t>Is the software needed freely available, and easily installed and used?</a:t>
            </a:r>
          </a:p>
          <a:p>
            <a:pPr marL="800100" lvl="1"/>
            <a:r>
              <a:rPr lang="en-US" dirty="0"/>
              <a:t>Answer:  Yes.</a:t>
            </a:r>
          </a:p>
          <a:p>
            <a:pPr marL="400050"/>
            <a:r>
              <a:rPr lang="en-US" dirty="0"/>
              <a:t>Is there any way for law enforcement or government to prevent this from happening?</a:t>
            </a:r>
          </a:p>
          <a:p>
            <a:pPr marL="800100" lvl="1"/>
            <a:r>
              <a:rPr lang="en-US" dirty="0"/>
              <a:t>Answer:  Practically speaking, no.</a:t>
            </a:r>
          </a:p>
        </p:txBody>
      </p:sp>
    </p:spTree>
    <p:extLst>
      <p:ext uri="{BB962C8B-B14F-4D97-AF65-F5344CB8AC3E}">
        <p14:creationId xmlns:p14="http://schemas.microsoft.com/office/powerpoint/2010/main" val="26761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C1BA-E628-4806-AB7D-C909DDA67900}"/>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97E15273-9379-496F-911D-6303639DEAE9}"/>
              </a:ext>
            </a:extLst>
          </p:cNvPr>
          <p:cNvSpPr>
            <a:spLocks noGrp="1"/>
          </p:cNvSpPr>
          <p:nvPr>
            <p:ph idx="1"/>
          </p:nvPr>
        </p:nvSpPr>
        <p:spPr/>
        <p:txBody>
          <a:bodyPr/>
          <a:lstStyle/>
          <a:p>
            <a:r>
              <a:rPr lang="en-US" sz="2400" b="1" dirty="0"/>
              <a:t>How do we send and receive “secret” messages?</a:t>
            </a:r>
          </a:p>
          <a:p>
            <a:r>
              <a:rPr lang="en-US" sz="2400" b="1" dirty="0"/>
              <a:t>Encryption algorithms</a:t>
            </a:r>
          </a:p>
          <a:p>
            <a:r>
              <a:rPr lang="en-US" sz="2400" b="1" dirty="0"/>
              <a:t>Secure messaging – asymmetric key encryption</a:t>
            </a:r>
          </a:p>
          <a:p>
            <a:r>
              <a:rPr lang="en-US" sz="2400" b="1" dirty="0"/>
              <a:t>PGP (Pretty Good Privacy)</a:t>
            </a:r>
          </a:p>
          <a:p>
            <a:r>
              <a:rPr lang="en-US" sz="2400" b="1" dirty="0" err="1"/>
              <a:t>Kleopatra</a:t>
            </a:r>
            <a:r>
              <a:rPr lang="en-US" sz="2400" b="1" dirty="0"/>
              <a:t> Demo</a:t>
            </a:r>
          </a:p>
          <a:p>
            <a:r>
              <a:rPr lang="en-US" sz="2400" b="1" dirty="0"/>
              <a:t>Is secure messaging really secure?  Is it a good thing or a bad thing?</a:t>
            </a:r>
          </a:p>
          <a:p>
            <a:pPr marL="0" indent="0">
              <a:buNone/>
            </a:pPr>
            <a:endParaRPr lang="en-US" sz="2400" b="1" dirty="0"/>
          </a:p>
          <a:p>
            <a:pPr marL="0" indent="0">
              <a:buNone/>
            </a:pPr>
            <a:endParaRPr lang="en-US" sz="2400" b="1" dirty="0"/>
          </a:p>
          <a:p>
            <a:endParaRPr lang="en-US" dirty="0"/>
          </a:p>
        </p:txBody>
      </p:sp>
    </p:spTree>
    <p:extLst>
      <p:ext uri="{BB962C8B-B14F-4D97-AF65-F5344CB8AC3E}">
        <p14:creationId xmlns:p14="http://schemas.microsoft.com/office/powerpoint/2010/main" val="33684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689CD-F4A5-EAAE-B8F4-83AD4089D978}"/>
              </a:ext>
            </a:extLst>
          </p:cNvPr>
          <p:cNvSpPr>
            <a:spLocks noGrp="1"/>
          </p:cNvSpPr>
          <p:nvPr>
            <p:ph type="title"/>
          </p:nvPr>
        </p:nvSpPr>
        <p:spPr/>
        <p:txBody>
          <a:bodyPr/>
          <a:lstStyle/>
          <a:p>
            <a:r>
              <a:rPr lang="en-US" dirty="0"/>
              <a:t>But First…Encryption For Kids</a:t>
            </a:r>
          </a:p>
        </p:txBody>
      </p:sp>
      <p:sp>
        <p:nvSpPr>
          <p:cNvPr id="2" name="TextBox 1">
            <a:extLst>
              <a:ext uri="{FF2B5EF4-FFF2-40B4-BE49-F238E27FC236}">
                <a16:creationId xmlns:a16="http://schemas.microsoft.com/office/drawing/2014/main" id="{474BDA20-C895-61B6-B8E8-FAAABAF65B0C}"/>
              </a:ext>
            </a:extLst>
          </p:cNvPr>
          <p:cNvSpPr txBox="1"/>
          <p:nvPr/>
        </p:nvSpPr>
        <p:spPr>
          <a:xfrm>
            <a:off x="734400" y="1713600"/>
            <a:ext cx="9950400" cy="3693319"/>
          </a:xfrm>
          <a:prstGeom prst="rect">
            <a:avLst/>
          </a:prstGeom>
          <a:noFill/>
        </p:spPr>
        <p:txBody>
          <a:bodyPr wrap="square" rtlCol="0">
            <a:spAutoFit/>
          </a:bodyPr>
          <a:lstStyle/>
          <a:p>
            <a:r>
              <a:rPr lang="en-US" dirty="0"/>
              <a:t>We did this as kids – we sent “secret messages” using a simple substitution cipher</a:t>
            </a:r>
          </a:p>
          <a:p>
            <a:endParaRPr lang="en-US" dirty="0"/>
          </a:p>
          <a:p>
            <a:r>
              <a:rPr lang="en-US" dirty="0"/>
              <a:t>Let’s send “HELLO”</a:t>
            </a:r>
          </a:p>
          <a:p>
            <a:endParaRPr lang="en-US" dirty="0"/>
          </a:p>
          <a:p>
            <a:r>
              <a:rPr lang="en-US" dirty="0"/>
              <a:t>	H	-&gt;	I</a:t>
            </a:r>
          </a:p>
          <a:p>
            <a:r>
              <a:rPr lang="en-US" dirty="0"/>
              <a:t>	E	-&gt;	F</a:t>
            </a:r>
          </a:p>
          <a:p>
            <a:r>
              <a:rPr lang="en-US" dirty="0"/>
              <a:t>	L	-&gt;	M</a:t>
            </a:r>
          </a:p>
          <a:p>
            <a:r>
              <a:rPr lang="en-US" dirty="0"/>
              <a:t>	L	-&gt;	M</a:t>
            </a:r>
          </a:p>
          <a:p>
            <a:r>
              <a:rPr lang="en-US" dirty="0"/>
              <a:t>	O	-&gt;	P		message sent is “IFMMP”</a:t>
            </a:r>
          </a:p>
          <a:p>
            <a:endParaRPr lang="en-US" dirty="0"/>
          </a:p>
          <a:p>
            <a:r>
              <a:rPr lang="en-US" dirty="0"/>
              <a:t>How did we encrypt?</a:t>
            </a:r>
          </a:p>
          <a:p>
            <a:endParaRPr lang="en-US" dirty="0"/>
          </a:p>
          <a:p>
            <a:r>
              <a:rPr lang="en-US" dirty="0"/>
              <a:t>How does the receiver decrypt?</a:t>
            </a:r>
          </a:p>
        </p:txBody>
      </p:sp>
    </p:spTree>
    <p:extLst>
      <p:ext uri="{BB962C8B-B14F-4D97-AF65-F5344CB8AC3E}">
        <p14:creationId xmlns:p14="http://schemas.microsoft.com/office/powerpoint/2010/main" val="1204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C285-E9EA-FFE4-16C7-3ABE6B6D0711}"/>
              </a:ext>
            </a:extLst>
          </p:cNvPr>
          <p:cNvSpPr>
            <a:spLocks noGrp="1"/>
          </p:cNvSpPr>
          <p:nvPr>
            <p:ph type="title"/>
          </p:nvPr>
        </p:nvSpPr>
        <p:spPr/>
        <p:txBody>
          <a:bodyPr/>
          <a:lstStyle/>
          <a:p>
            <a:r>
              <a:rPr lang="en-US" dirty="0"/>
              <a:t>Shared-Key (Symmetric) Encryption</a:t>
            </a:r>
            <a:br>
              <a:rPr lang="en-US" dirty="0"/>
            </a:br>
            <a:endParaRPr lang="en-US" dirty="0"/>
          </a:p>
        </p:txBody>
      </p:sp>
      <p:sp>
        <p:nvSpPr>
          <p:cNvPr id="3" name="Title 1">
            <a:extLst>
              <a:ext uri="{FF2B5EF4-FFF2-40B4-BE49-F238E27FC236}">
                <a16:creationId xmlns:a16="http://schemas.microsoft.com/office/drawing/2014/main" id="{8D31FF36-06AA-36DB-5F7E-FBDF09D6E48C}"/>
              </a:ext>
            </a:extLst>
          </p:cNvPr>
          <p:cNvSpPr txBox="1">
            <a:spLocks/>
          </p:cNvSpPr>
          <p:nvPr/>
        </p:nvSpPr>
        <p:spPr>
          <a:xfrm>
            <a:off x="646111" y="4527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4" name="TextBox 3">
            <a:extLst>
              <a:ext uri="{FF2B5EF4-FFF2-40B4-BE49-F238E27FC236}">
                <a16:creationId xmlns:a16="http://schemas.microsoft.com/office/drawing/2014/main" id="{3CA240C4-E204-7622-7297-3C239433B50B}"/>
              </a:ext>
            </a:extLst>
          </p:cNvPr>
          <p:cNvSpPr txBox="1"/>
          <p:nvPr/>
        </p:nvSpPr>
        <p:spPr>
          <a:xfrm>
            <a:off x="741600" y="1677600"/>
            <a:ext cx="8625600" cy="1477328"/>
          </a:xfrm>
          <a:prstGeom prst="rect">
            <a:avLst/>
          </a:prstGeom>
          <a:noFill/>
        </p:spPr>
        <p:txBody>
          <a:bodyPr wrap="square" rtlCol="0">
            <a:spAutoFit/>
          </a:bodyPr>
          <a:lstStyle/>
          <a:p>
            <a:r>
              <a:rPr lang="en-US" dirty="0"/>
              <a:t>The example we just did shows </a:t>
            </a:r>
            <a:r>
              <a:rPr lang="en-US" b="1" i="1" u="sng" dirty="0"/>
              <a:t>shared-key encryption</a:t>
            </a:r>
          </a:p>
          <a:p>
            <a:endParaRPr lang="en-US" b="1" i="1" dirty="0"/>
          </a:p>
          <a:p>
            <a:r>
              <a:rPr lang="en-US" dirty="0"/>
              <a:t>For shared-key encryption, both the sender and receiver must have the algorithm and the key</a:t>
            </a:r>
          </a:p>
          <a:p>
            <a:endParaRPr lang="en-US" dirty="0"/>
          </a:p>
        </p:txBody>
      </p:sp>
      <p:sp>
        <p:nvSpPr>
          <p:cNvPr id="5" name="Rectangle 1">
            <a:extLst>
              <a:ext uri="{FF2B5EF4-FFF2-40B4-BE49-F238E27FC236}">
                <a16:creationId xmlns:a16="http://schemas.microsoft.com/office/drawing/2014/main" id="{D9E2900F-E854-8B4D-E1BD-63064995BFB2}"/>
              </a:ext>
            </a:extLst>
          </p:cNvPr>
          <p:cNvSpPr>
            <a:spLocks noChangeArrowheads="1"/>
          </p:cNvSpPr>
          <p:nvPr/>
        </p:nvSpPr>
        <p:spPr bwMode="auto">
          <a:xfrm>
            <a:off x="8528622" y="507938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B394C9D0-B3F8-65F2-1DC4-1C59C44DB733}"/>
              </a:ext>
            </a:extLst>
          </p:cNvPr>
          <p:cNvSpPr/>
          <p:nvPr/>
        </p:nvSpPr>
        <p:spPr>
          <a:xfrm>
            <a:off x="1836222" y="4079568"/>
            <a:ext cx="1605600" cy="626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plaintext</a:t>
            </a:r>
          </a:p>
        </p:txBody>
      </p:sp>
      <p:sp>
        <p:nvSpPr>
          <p:cNvPr id="7" name="Rectangle 6">
            <a:extLst>
              <a:ext uri="{FF2B5EF4-FFF2-40B4-BE49-F238E27FC236}">
                <a16:creationId xmlns:a16="http://schemas.microsoft.com/office/drawing/2014/main" id="{983A76BF-099D-DEFE-3A6E-BACE1F8CF212}"/>
              </a:ext>
            </a:extLst>
          </p:cNvPr>
          <p:cNvSpPr/>
          <p:nvPr/>
        </p:nvSpPr>
        <p:spPr>
          <a:xfrm>
            <a:off x="4279422" y="4079568"/>
            <a:ext cx="1605600" cy="626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triple DES algorithm</a:t>
            </a:r>
          </a:p>
        </p:txBody>
      </p:sp>
      <p:sp>
        <p:nvSpPr>
          <p:cNvPr id="8" name="Rectangle 7">
            <a:extLst>
              <a:ext uri="{FF2B5EF4-FFF2-40B4-BE49-F238E27FC236}">
                <a16:creationId xmlns:a16="http://schemas.microsoft.com/office/drawing/2014/main" id="{392D80FF-CD7C-A55B-A635-1DFE3A37922A}"/>
              </a:ext>
            </a:extLst>
          </p:cNvPr>
          <p:cNvSpPr/>
          <p:nvPr/>
        </p:nvSpPr>
        <p:spPr>
          <a:xfrm>
            <a:off x="4279422" y="3154928"/>
            <a:ext cx="1605600" cy="626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key</a:t>
            </a:r>
          </a:p>
        </p:txBody>
      </p:sp>
      <p:sp>
        <p:nvSpPr>
          <p:cNvPr id="9" name="Rectangle 8">
            <a:extLst>
              <a:ext uri="{FF2B5EF4-FFF2-40B4-BE49-F238E27FC236}">
                <a16:creationId xmlns:a16="http://schemas.microsoft.com/office/drawing/2014/main" id="{7C6F6C96-248F-67FD-C9A5-AD8066E901DD}"/>
              </a:ext>
            </a:extLst>
          </p:cNvPr>
          <p:cNvSpPr/>
          <p:nvPr/>
        </p:nvSpPr>
        <p:spPr>
          <a:xfrm>
            <a:off x="6923022" y="4079568"/>
            <a:ext cx="1605600" cy="626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ciphertext</a:t>
            </a:r>
          </a:p>
        </p:txBody>
      </p:sp>
      <p:sp>
        <p:nvSpPr>
          <p:cNvPr id="10" name="Arrow: Right 9">
            <a:extLst>
              <a:ext uri="{FF2B5EF4-FFF2-40B4-BE49-F238E27FC236}">
                <a16:creationId xmlns:a16="http://schemas.microsoft.com/office/drawing/2014/main" id="{377869C4-D1EE-FA94-4B75-850CBBECC100}"/>
              </a:ext>
            </a:extLst>
          </p:cNvPr>
          <p:cNvSpPr/>
          <p:nvPr/>
        </p:nvSpPr>
        <p:spPr>
          <a:xfrm>
            <a:off x="3655422" y="4273888"/>
            <a:ext cx="410400" cy="2176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9F0B9E28-A714-C2C6-3E9A-890B316D19CF}"/>
              </a:ext>
            </a:extLst>
          </p:cNvPr>
          <p:cNvSpPr/>
          <p:nvPr/>
        </p:nvSpPr>
        <p:spPr>
          <a:xfrm>
            <a:off x="6235722" y="4273888"/>
            <a:ext cx="336600" cy="1947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3C32EAF-DC92-A0AE-24C5-D2DEC2458706}"/>
              </a:ext>
            </a:extLst>
          </p:cNvPr>
          <p:cNvSpPr/>
          <p:nvPr/>
        </p:nvSpPr>
        <p:spPr>
          <a:xfrm rot="5400000" flipV="1">
            <a:off x="4964268" y="3835016"/>
            <a:ext cx="235907" cy="1908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761AB0E-0CE8-7F2E-5891-DBDBDD035CF2}"/>
              </a:ext>
            </a:extLst>
          </p:cNvPr>
          <p:cNvSpPr txBox="1"/>
          <p:nvPr/>
        </p:nvSpPr>
        <p:spPr>
          <a:xfrm>
            <a:off x="864000" y="5455596"/>
            <a:ext cx="10273966" cy="369332"/>
          </a:xfrm>
          <a:prstGeom prst="rect">
            <a:avLst/>
          </a:prstGeom>
          <a:noFill/>
        </p:spPr>
        <p:txBody>
          <a:bodyPr wrap="none" rtlCol="0">
            <a:spAutoFit/>
          </a:bodyPr>
          <a:lstStyle/>
          <a:p>
            <a:r>
              <a:rPr lang="en-US" dirty="0"/>
              <a:t>It’s “symmetric” because the same algorithm and key are used by the sender and receiver</a:t>
            </a:r>
          </a:p>
        </p:txBody>
      </p:sp>
    </p:spTree>
    <p:extLst>
      <p:ext uri="{BB962C8B-B14F-4D97-AF65-F5344CB8AC3E}">
        <p14:creationId xmlns:p14="http://schemas.microsoft.com/office/powerpoint/2010/main" val="220489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D980-2454-5724-8920-91DAFCF3DE54}"/>
              </a:ext>
            </a:extLst>
          </p:cNvPr>
          <p:cNvSpPr>
            <a:spLocks noGrp="1"/>
          </p:cNvSpPr>
          <p:nvPr>
            <p:ph type="title"/>
          </p:nvPr>
        </p:nvSpPr>
        <p:spPr/>
        <p:txBody>
          <a:bodyPr/>
          <a:lstStyle/>
          <a:p>
            <a:r>
              <a:rPr lang="en-US" dirty="0"/>
              <a:t>Advanced Encryption</a:t>
            </a:r>
          </a:p>
        </p:txBody>
      </p:sp>
      <p:sp>
        <p:nvSpPr>
          <p:cNvPr id="3" name="TextBox 2">
            <a:extLst>
              <a:ext uri="{FF2B5EF4-FFF2-40B4-BE49-F238E27FC236}">
                <a16:creationId xmlns:a16="http://schemas.microsoft.com/office/drawing/2014/main" id="{2BCD5E3A-2AE8-0F67-2ACD-5DDC3F9D56A4}"/>
              </a:ext>
            </a:extLst>
          </p:cNvPr>
          <p:cNvSpPr txBox="1"/>
          <p:nvPr/>
        </p:nvSpPr>
        <p:spPr>
          <a:xfrm>
            <a:off x="734400" y="1504800"/>
            <a:ext cx="9986400" cy="3416320"/>
          </a:xfrm>
          <a:prstGeom prst="rect">
            <a:avLst/>
          </a:prstGeom>
          <a:noFill/>
        </p:spPr>
        <p:txBody>
          <a:bodyPr wrap="square" rtlCol="0">
            <a:spAutoFit/>
          </a:bodyPr>
          <a:lstStyle/>
          <a:p>
            <a:r>
              <a:rPr lang="en-US" dirty="0"/>
              <a:t>One example – Triple DES</a:t>
            </a:r>
          </a:p>
          <a:p>
            <a:endParaRPr lang="en-US" dirty="0"/>
          </a:p>
          <a:p>
            <a:r>
              <a:rPr lang="en-US" dirty="0"/>
              <a:t>Given:  the algorithm (Triple DES) and an encryption key (3 x 64 bits)</a:t>
            </a:r>
          </a:p>
          <a:p>
            <a:endParaRPr lang="en-US" dirty="0"/>
          </a:p>
          <a:p>
            <a:pPr marL="285750" indent="-285750">
              <a:buFont typeface="Arial" panose="020B0604020202020204" pitchFamily="34" charset="0"/>
              <a:buChar char="•"/>
            </a:pPr>
            <a:r>
              <a:rPr lang="en-US" dirty="0"/>
              <a:t>	Shuffle the bits in the plaintext</a:t>
            </a:r>
          </a:p>
          <a:p>
            <a:pPr marL="285750" indent="-285750">
              <a:buFont typeface="Arial" panose="020B0604020202020204" pitchFamily="34" charset="0"/>
              <a:buChar char="•"/>
            </a:pPr>
            <a:r>
              <a:rPr lang="en-US" dirty="0"/>
              <a:t>	Derive 16 different keys from the given key using a combination of shifting and 	shuffling</a:t>
            </a:r>
          </a:p>
          <a:p>
            <a:pPr marL="285750" indent="-285750">
              <a:buFont typeface="Arial" panose="020B0604020202020204" pitchFamily="34" charset="0"/>
              <a:buChar char="•"/>
            </a:pPr>
            <a:r>
              <a:rPr lang="en-US" dirty="0"/>
              <a:t>	Split the plaintext into two halves</a:t>
            </a:r>
          </a:p>
          <a:p>
            <a:pPr marL="285750" indent="-285750">
              <a:buFont typeface="Arial" panose="020B0604020202020204" pitchFamily="34" charset="0"/>
              <a:buChar char="•"/>
            </a:pPr>
            <a:r>
              <a:rPr lang="en-US" dirty="0"/>
              <a:t>	Encrypt and re-encrypt each half 16 times using the 16 keys</a:t>
            </a:r>
          </a:p>
          <a:p>
            <a:pPr marL="285750" indent="-285750">
              <a:buFont typeface="Arial" panose="020B0604020202020204" pitchFamily="34" charset="0"/>
              <a:buChar char="•"/>
            </a:pPr>
            <a:r>
              <a:rPr lang="en-US" dirty="0"/>
              <a:t>	Combine the two halves into text</a:t>
            </a:r>
          </a:p>
          <a:p>
            <a:pPr marL="285750" indent="-285750">
              <a:buFont typeface="Arial" panose="020B0604020202020204" pitchFamily="34" charset="0"/>
              <a:buChar char="•"/>
            </a:pPr>
            <a:r>
              <a:rPr lang="en-US" dirty="0"/>
              <a:t>	Repeat the above process three times using the three given encryption keys</a:t>
            </a:r>
          </a:p>
          <a:p>
            <a:endParaRPr lang="en-US" dirty="0"/>
          </a:p>
        </p:txBody>
      </p:sp>
      <p:sp>
        <p:nvSpPr>
          <p:cNvPr id="13" name="TextBox 12">
            <a:extLst>
              <a:ext uri="{FF2B5EF4-FFF2-40B4-BE49-F238E27FC236}">
                <a16:creationId xmlns:a16="http://schemas.microsoft.com/office/drawing/2014/main" id="{3BD20C8B-9BF7-D4A1-69BE-F03F88E93087}"/>
              </a:ext>
            </a:extLst>
          </p:cNvPr>
          <p:cNvSpPr txBox="1"/>
          <p:nvPr/>
        </p:nvSpPr>
        <p:spPr>
          <a:xfrm>
            <a:off x="3313800" y="4977187"/>
            <a:ext cx="6094800"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Plaintext + key = ciphertext:</a:t>
            </a:r>
            <a:endParaRPr kumimoji="0" lang="en-US" altLang="en-US" sz="2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Unicode MS"/>
              </a:rPr>
              <a:t>hello + 2jd8932k = X5xJCSyc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Ciphertext + key = plaintext: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Unicode MS"/>
              </a:rPr>
              <a:t>X5xJCSyc = + 2jd8932k = hello</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283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7A44-0092-2313-56DC-1963E62F4B78}"/>
              </a:ext>
            </a:extLst>
          </p:cNvPr>
          <p:cNvSpPr>
            <a:spLocks noGrp="1"/>
          </p:cNvSpPr>
          <p:nvPr>
            <p:ph type="title"/>
          </p:nvPr>
        </p:nvSpPr>
        <p:spPr/>
        <p:txBody>
          <a:bodyPr/>
          <a:lstStyle/>
          <a:p>
            <a:r>
              <a:rPr lang="en-US" dirty="0"/>
              <a:t>Characteristics of Shared-Key Encryption</a:t>
            </a:r>
          </a:p>
        </p:txBody>
      </p:sp>
      <p:sp>
        <p:nvSpPr>
          <p:cNvPr id="4" name="TextBox 3">
            <a:extLst>
              <a:ext uri="{FF2B5EF4-FFF2-40B4-BE49-F238E27FC236}">
                <a16:creationId xmlns:a16="http://schemas.microsoft.com/office/drawing/2014/main" id="{A4F8FC52-15E1-5541-0690-BF22D45BA7FE}"/>
              </a:ext>
            </a:extLst>
          </p:cNvPr>
          <p:cNvSpPr txBox="1"/>
          <p:nvPr/>
        </p:nvSpPr>
        <p:spPr>
          <a:xfrm>
            <a:off x="972000" y="2217600"/>
            <a:ext cx="9856800" cy="4524315"/>
          </a:xfrm>
          <a:prstGeom prst="rect">
            <a:avLst/>
          </a:prstGeom>
          <a:noFill/>
        </p:spPr>
        <p:txBody>
          <a:bodyPr wrap="square" rtlCol="0">
            <a:spAutoFit/>
          </a:bodyPr>
          <a:lstStyle/>
          <a:p>
            <a:r>
              <a:rPr lang="en-US" dirty="0"/>
              <a:t>It’s secure as long as:</a:t>
            </a:r>
          </a:p>
          <a:p>
            <a:r>
              <a:rPr lang="en-US" dirty="0"/>
              <a:t>	the encryption algorithm is sufficiently complex</a:t>
            </a:r>
          </a:p>
          <a:p>
            <a:r>
              <a:rPr lang="en-US" dirty="0"/>
              <a:t>	the shared key is known only to the sender and receiver</a:t>
            </a:r>
          </a:p>
          <a:p>
            <a:endParaRPr lang="en-US" dirty="0"/>
          </a:p>
          <a:p>
            <a:r>
              <a:rPr lang="en-US" dirty="0"/>
              <a:t>What do we mean by “secure?”</a:t>
            </a:r>
          </a:p>
          <a:p>
            <a:r>
              <a:rPr lang="en-US" dirty="0"/>
              <a:t>	It means that a third-party eavesdropping on the transmission line will not be able 	to decipher (decrypt) the message</a:t>
            </a:r>
          </a:p>
          <a:p>
            <a:endParaRPr lang="en-US" dirty="0"/>
          </a:p>
          <a:p>
            <a:r>
              <a:rPr lang="en-US" dirty="0"/>
              <a:t>Big problem:</a:t>
            </a:r>
          </a:p>
          <a:p>
            <a:r>
              <a:rPr lang="en-US" dirty="0"/>
              <a:t>	How does the sender get the key to the receiver?  (key exchange)</a:t>
            </a:r>
          </a:p>
          <a:p>
            <a:pPr marL="742950" lvl="1" indent="-285750">
              <a:buFont typeface="Arial" panose="020B0604020202020204" pitchFamily="34" charset="0"/>
              <a:buChar char="•"/>
            </a:pPr>
            <a:r>
              <a:rPr lang="en-US" dirty="0"/>
              <a:t>Cannot send in plaintext, as that could be intercepted</a:t>
            </a:r>
          </a:p>
          <a:p>
            <a:pPr marL="742950" lvl="1" indent="-285750">
              <a:buFont typeface="Arial" panose="020B0604020202020204" pitchFamily="34" charset="0"/>
              <a:buChar char="•"/>
            </a:pPr>
            <a:r>
              <a:rPr lang="en-US" dirty="0"/>
              <a:t>Cannot encrypt and send, as the receiver would not know how to decrypt</a:t>
            </a:r>
          </a:p>
          <a:p>
            <a:pPr marL="742950" lvl="1" indent="-285750">
              <a:buFont typeface="Arial" panose="020B0604020202020204" pitchFamily="34" charset="0"/>
              <a:buChar char="•"/>
            </a:pPr>
            <a:r>
              <a:rPr lang="en-US" dirty="0"/>
              <a:t>No such thing as a “secure” transmission line</a:t>
            </a:r>
          </a:p>
          <a:p>
            <a:pPr marL="742950" lvl="1" indent="-285750">
              <a:buFont typeface="Arial" panose="020B0604020202020204" pitchFamily="34" charset="0"/>
              <a:buChar char="•"/>
            </a:pPr>
            <a:r>
              <a:rPr lang="en-US" dirty="0"/>
              <a:t>Possible to “hide” a key within an object, such as a picture, but this can be detected</a:t>
            </a:r>
          </a:p>
          <a:p>
            <a:r>
              <a:rPr lang="en-US" dirty="0"/>
              <a:t>		</a:t>
            </a:r>
          </a:p>
        </p:txBody>
      </p:sp>
    </p:spTree>
    <p:extLst>
      <p:ext uri="{BB962C8B-B14F-4D97-AF65-F5344CB8AC3E}">
        <p14:creationId xmlns:p14="http://schemas.microsoft.com/office/powerpoint/2010/main" val="308419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3508-1E9E-2FD1-CEB6-AE1AA854217D}"/>
              </a:ext>
            </a:extLst>
          </p:cNvPr>
          <p:cNvSpPr>
            <a:spLocks noGrp="1"/>
          </p:cNvSpPr>
          <p:nvPr>
            <p:ph type="title"/>
          </p:nvPr>
        </p:nvSpPr>
        <p:spPr/>
        <p:txBody>
          <a:bodyPr/>
          <a:lstStyle/>
          <a:p>
            <a:r>
              <a:rPr lang="en-US" dirty="0"/>
              <a:t>Asymmetric Key Encryption</a:t>
            </a:r>
          </a:p>
        </p:txBody>
      </p:sp>
      <p:sp>
        <p:nvSpPr>
          <p:cNvPr id="3" name="TextBox 2">
            <a:extLst>
              <a:ext uri="{FF2B5EF4-FFF2-40B4-BE49-F238E27FC236}">
                <a16:creationId xmlns:a16="http://schemas.microsoft.com/office/drawing/2014/main" id="{ADD2DC11-A098-3CD9-5D41-16B2449A02B1}"/>
              </a:ext>
            </a:extLst>
          </p:cNvPr>
          <p:cNvSpPr txBox="1"/>
          <p:nvPr/>
        </p:nvSpPr>
        <p:spPr>
          <a:xfrm>
            <a:off x="792000" y="2203200"/>
            <a:ext cx="9993600" cy="2031325"/>
          </a:xfrm>
          <a:prstGeom prst="rect">
            <a:avLst/>
          </a:prstGeom>
          <a:noFill/>
        </p:spPr>
        <p:txBody>
          <a:bodyPr wrap="square" rtlCol="0">
            <a:spAutoFit/>
          </a:bodyPr>
          <a:lstStyle/>
          <a:p>
            <a:r>
              <a:rPr lang="en-US" dirty="0"/>
              <a:t>Solves the key-exchange problem</a:t>
            </a:r>
          </a:p>
          <a:p>
            <a:endParaRPr lang="en-US" dirty="0"/>
          </a:p>
          <a:p>
            <a:r>
              <a:rPr lang="en-US" dirty="0"/>
              <a:t>Developed by Whitfield Diffie and Martin Hellman, with help from Ralph Merkle (all then at Stanford), commonly referred to as </a:t>
            </a:r>
            <a:r>
              <a:rPr lang="en-US" b="1" i="1" u="sng" dirty="0"/>
              <a:t>Diffie-Hellman Key Exchange</a:t>
            </a:r>
            <a:r>
              <a:rPr lang="en-US" dirty="0"/>
              <a:t>, published in 1976 (see “New Directions in Cryptography,” IEEE Trans. Information Theory, 1976)</a:t>
            </a:r>
          </a:p>
          <a:p>
            <a:endParaRPr lang="en-US" dirty="0"/>
          </a:p>
          <a:p>
            <a:r>
              <a:rPr lang="en-US" dirty="0"/>
              <a:t>The method centers on two keys: a </a:t>
            </a:r>
            <a:r>
              <a:rPr lang="en-US" b="1" i="1" u="sng" dirty="0"/>
              <a:t>public key</a:t>
            </a:r>
            <a:r>
              <a:rPr lang="en-US" dirty="0"/>
              <a:t> and a </a:t>
            </a:r>
            <a:r>
              <a:rPr lang="en-US" b="1" i="1" u="sng" dirty="0"/>
              <a:t>private key</a:t>
            </a:r>
          </a:p>
        </p:txBody>
      </p:sp>
    </p:spTree>
    <p:extLst>
      <p:ext uri="{BB962C8B-B14F-4D97-AF65-F5344CB8AC3E}">
        <p14:creationId xmlns:p14="http://schemas.microsoft.com/office/powerpoint/2010/main" val="5651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04BA-BED9-186E-B373-031107E01279}"/>
              </a:ext>
            </a:extLst>
          </p:cNvPr>
          <p:cNvSpPr>
            <a:spLocks noGrp="1"/>
          </p:cNvSpPr>
          <p:nvPr>
            <p:ph type="title"/>
          </p:nvPr>
        </p:nvSpPr>
        <p:spPr/>
        <p:txBody>
          <a:bodyPr/>
          <a:lstStyle/>
          <a:p>
            <a:r>
              <a:rPr lang="en-US" dirty="0"/>
              <a:t>Public Keys and Private Keys</a:t>
            </a:r>
          </a:p>
        </p:txBody>
      </p:sp>
      <p:sp>
        <p:nvSpPr>
          <p:cNvPr id="3" name="TextBox 2">
            <a:extLst>
              <a:ext uri="{FF2B5EF4-FFF2-40B4-BE49-F238E27FC236}">
                <a16:creationId xmlns:a16="http://schemas.microsoft.com/office/drawing/2014/main" id="{201E368E-CBF5-E521-DF36-68D46602C8B3}"/>
              </a:ext>
            </a:extLst>
          </p:cNvPr>
          <p:cNvSpPr txBox="1"/>
          <p:nvPr/>
        </p:nvSpPr>
        <p:spPr>
          <a:xfrm>
            <a:off x="705600" y="1454400"/>
            <a:ext cx="9849600" cy="4247317"/>
          </a:xfrm>
          <a:prstGeom prst="rect">
            <a:avLst/>
          </a:prstGeom>
          <a:noFill/>
        </p:spPr>
        <p:txBody>
          <a:bodyPr wrap="square" rtlCol="0">
            <a:spAutoFit/>
          </a:bodyPr>
          <a:lstStyle/>
          <a:p>
            <a:r>
              <a:rPr lang="en-US" dirty="0"/>
              <a:t>To receive an encrypted message, the receiver creates a public key and a private key</a:t>
            </a:r>
          </a:p>
          <a:p>
            <a:endParaRPr lang="en-US" dirty="0"/>
          </a:p>
          <a:p>
            <a:r>
              <a:rPr lang="en-US" dirty="0"/>
              <a:t>Very easy to do, but underlying mathematics are complex</a:t>
            </a:r>
          </a:p>
          <a:p>
            <a:endParaRPr lang="en-US" dirty="0"/>
          </a:p>
          <a:p>
            <a:r>
              <a:rPr lang="en-US" dirty="0"/>
              <a:t>	see:   </a:t>
            </a:r>
            <a:r>
              <a:rPr lang="en-US" dirty="0" err="1"/>
              <a:t>ssh</a:t>
            </a:r>
            <a:r>
              <a:rPr lang="en-US" dirty="0"/>
              <a:t>-keygen</a:t>
            </a:r>
          </a:p>
          <a:p>
            <a:endParaRPr lang="en-US" dirty="0"/>
          </a:p>
          <a:p>
            <a:r>
              <a:rPr lang="en-US" dirty="0"/>
              <a:t>The receiver tells the world what their public key is, but keeps the private key secret</a:t>
            </a:r>
          </a:p>
          <a:p>
            <a:endParaRPr lang="en-US" dirty="0"/>
          </a:p>
          <a:p>
            <a:r>
              <a:rPr lang="en-US" dirty="0"/>
              <a:t>The keys are mathematically linked using large prime numbers.  The encrypted text is also mathematically linked with the keys.</a:t>
            </a:r>
          </a:p>
          <a:p>
            <a:endParaRPr lang="en-US" dirty="0"/>
          </a:p>
          <a:p>
            <a:r>
              <a:rPr lang="en-US" dirty="0"/>
              <a:t>Given keys of sufficient complexity, it is practically impossible to derive the private key from its public key</a:t>
            </a:r>
          </a:p>
          <a:p>
            <a:endParaRPr lang="en-US" dirty="0"/>
          </a:p>
          <a:p>
            <a:endParaRPr lang="en-US" dirty="0"/>
          </a:p>
        </p:txBody>
      </p:sp>
    </p:spTree>
    <p:extLst>
      <p:ext uri="{BB962C8B-B14F-4D97-AF65-F5344CB8AC3E}">
        <p14:creationId xmlns:p14="http://schemas.microsoft.com/office/powerpoint/2010/main" val="2478999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1872</TotalTime>
  <Words>1382</Words>
  <Application>Microsoft Office PowerPoint</Application>
  <PresentationFormat>Widescreen</PresentationFormat>
  <Paragraphs>181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Unicode MS</vt:lpstr>
      <vt:lpstr>Century Gothic</vt:lpstr>
      <vt:lpstr>Wingdings 3</vt:lpstr>
      <vt:lpstr>Ion</vt:lpstr>
      <vt:lpstr>Secure Messaging</vt:lpstr>
      <vt:lpstr>Is any of this actually possible?</vt:lpstr>
      <vt:lpstr>Agenda</vt:lpstr>
      <vt:lpstr>But First…Encryption For Kids</vt:lpstr>
      <vt:lpstr>Shared-Key (Symmetric) Encryption </vt:lpstr>
      <vt:lpstr>Advanced Encryption</vt:lpstr>
      <vt:lpstr>Characteristics of Shared-Key Encryption</vt:lpstr>
      <vt:lpstr>Asymmetric Key Encryption</vt:lpstr>
      <vt:lpstr>Public Keys and Private Keys</vt:lpstr>
      <vt:lpstr>Sending a Secure Message</vt:lpstr>
      <vt:lpstr>PGP (Pretty Good Privacy)</vt:lpstr>
      <vt:lpstr>Public / Private Key Generation</vt:lpstr>
      <vt:lpstr>Kleopatra Demo</vt:lpstr>
      <vt:lpstr>Is Secure Messaging Really Secure?</vt:lpstr>
      <vt:lpstr>Is Secure Messaging Good or Bad?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Data Science</dc:title>
  <dc:creator>Paul Hrycewicz</dc:creator>
  <cp:lastModifiedBy>Paul Hrycewicz</cp:lastModifiedBy>
  <cp:revision>115</cp:revision>
  <dcterms:created xsi:type="dcterms:W3CDTF">2019-03-02T01:20:57Z</dcterms:created>
  <dcterms:modified xsi:type="dcterms:W3CDTF">2022-10-18T20:09:13Z</dcterms:modified>
</cp:coreProperties>
</file>