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828800">
              <a:lnSpc>
                <a:spcPct val="100000"/>
              </a:lnSpc>
              <a:defRPr sz="5600" b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2400" y="3070225"/>
            <a:ext cx="8080376" cy="1279525"/>
          </a:xfrm>
          <a:prstGeom prst="rect">
            <a:avLst/>
          </a:prstGeom>
        </p:spPr>
        <p:txBody>
          <a:bodyPr lIns="91439" tIns="91439" rIns="91439" bIns="91439" anchor="b"/>
          <a:lstStyle>
            <a:lvl1pPr marL="0" indent="0" defTabSz="1828800">
              <a:lnSpc>
                <a:spcPct val="100000"/>
              </a:lnSpc>
              <a:spcBef>
                <a:spcPts val="1100"/>
              </a:spcBef>
              <a:buSzTx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defTabSz="1828800">
              <a:lnSpc>
                <a:spcPct val="100000"/>
              </a:lnSpc>
              <a:spcBef>
                <a:spcPts val="1100"/>
              </a:spcBef>
              <a:buSzTx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defTabSz="1828800">
              <a:lnSpc>
                <a:spcPct val="100000"/>
              </a:lnSpc>
              <a:spcBef>
                <a:spcPts val="1100"/>
              </a:spcBef>
              <a:buSzTx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defTabSz="1828800">
              <a:lnSpc>
                <a:spcPct val="100000"/>
              </a:lnSpc>
              <a:spcBef>
                <a:spcPts val="1100"/>
              </a:spcBef>
              <a:buSzTx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defTabSz="1828800">
              <a:lnSpc>
                <a:spcPct val="100000"/>
              </a:lnSpc>
              <a:spcBef>
                <a:spcPts val="1100"/>
              </a:spcBef>
              <a:buSzTx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2338050" y="3070225"/>
            <a:ext cx="8083550" cy="1279525"/>
          </a:xfrm>
          <a:prstGeom prst="rect">
            <a:avLst/>
          </a:prstGeom>
        </p:spPr>
        <p:txBody>
          <a:bodyPr lIns="91439" tIns="91439" rIns="91439" bIns="91439" anchor="b"/>
          <a:lstStyle/>
          <a:p>
            <a:pPr marL="0" indent="0" defTabSz="1828800">
              <a:lnSpc>
                <a:spcPct val="100000"/>
              </a:lnSpc>
              <a:spcBef>
                <a:spcPts val="1100"/>
              </a:spcBef>
              <a:buSzTx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263346"/>
            <a:ext cx="4267200" cy="898708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uc.ca.gov/NEM/" TargetMode="External"/><Relationship Id="rId2" Type="http://schemas.openxmlformats.org/officeDocument/2006/relationships/hyperlink" Target="https://www.energy.gov/eere/solar/homeowners-guide-federal-tax-credit-solar-photovoltaics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tif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olar Power, Energy Storage, Saving the World, and You"/>
          <p:cNvSpPr txBox="1">
            <a:spLocks noGrp="1"/>
          </p:cNvSpPr>
          <p:nvPr>
            <p:ph type="title"/>
          </p:nvPr>
        </p:nvSpPr>
        <p:spPr>
          <a:xfrm>
            <a:off x="3962400" y="113105"/>
            <a:ext cx="16459200" cy="2286001"/>
          </a:xfrm>
          <a:prstGeom prst="rect">
            <a:avLst/>
          </a:prstGeom>
        </p:spPr>
        <p:txBody>
          <a:bodyPr/>
          <a:lstStyle/>
          <a:p>
            <a:r>
              <a:t>Solar Power, Energy Storage, Saving the World, and You</a:t>
            </a:r>
          </a:p>
        </p:txBody>
      </p:sp>
      <p:sp>
        <p:nvSpPr>
          <p:cNvPr id="162" name="Or - how to save a buck and feel good about yourself in the process"/>
          <p:cNvSpPr txBox="1">
            <a:spLocks noGrp="1"/>
          </p:cNvSpPr>
          <p:nvPr>
            <p:ph type="body" sz="quarter" idx="1"/>
          </p:nvPr>
        </p:nvSpPr>
        <p:spPr>
          <a:xfrm>
            <a:off x="4688574" y="2301735"/>
            <a:ext cx="15006852" cy="163245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Or - how to save a buck and feel good about yourself in the process</a:t>
            </a:r>
          </a:p>
        </p:txBody>
      </p:sp>
      <p:sp>
        <p:nvSpPr>
          <p:cNvPr id="163" name="1. Reasons for going solar"/>
          <p:cNvSpPr txBox="1"/>
          <p:nvPr/>
        </p:nvSpPr>
        <p:spPr>
          <a:xfrm>
            <a:off x="1557751" y="4378858"/>
            <a:ext cx="754634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1. Reasons for going solar</a:t>
            </a:r>
          </a:p>
        </p:txBody>
      </p:sp>
      <p:sp>
        <p:nvSpPr>
          <p:cNvPr id="164" name="2. Cost of solar"/>
          <p:cNvSpPr txBox="1"/>
          <p:nvPr/>
        </p:nvSpPr>
        <p:spPr>
          <a:xfrm>
            <a:off x="1599291" y="5669349"/>
            <a:ext cx="444182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2. Cost of solar</a:t>
            </a:r>
          </a:p>
        </p:txBody>
      </p:sp>
      <p:sp>
        <p:nvSpPr>
          <p:cNvPr id="165" name="3. Disadvantages of solar (and their remedies)"/>
          <p:cNvSpPr txBox="1"/>
          <p:nvPr/>
        </p:nvSpPr>
        <p:spPr>
          <a:xfrm>
            <a:off x="1620061" y="7080335"/>
            <a:ext cx="1307528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3. Disadvantages of solar (and their remedies)</a:t>
            </a:r>
          </a:p>
        </p:txBody>
      </p:sp>
      <p:sp>
        <p:nvSpPr>
          <p:cNvPr id="166" name="4. Calculate the cost of solar for you"/>
          <p:cNvSpPr txBox="1"/>
          <p:nvPr/>
        </p:nvSpPr>
        <p:spPr>
          <a:xfrm>
            <a:off x="2783182" y="8494921"/>
            <a:ext cx="1038098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4. Calculate the cost of solar for you</a:t>
            </a:r>
          </a:p>
        </p:txBody>
      </p:sp>
      <p:sp>
        <p:nvSpPr>
          <p:cNvPr id="167" name="5. Question and Answer period"/>
          <p:cNvSpPr txBox="1"/>
          <p:nvPr/>
        </p:nvSpPr>
        <p:spPr>
          <a:xfrm>
            <a:off x="6750255" y="10069843"/>
            <a:ext cx="890016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5. Question and Answer period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92597" y="364676"/>
            <a:ext cx="3171872" cy="4757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animBg="1" advAuto="0"/>
      <p:bldP spid="165" grpId="2" animBg="1" advAuto="0"/>
      <p:bldP spid="166" grpId="3" animBg="1" advAuto="0"/>
      <p:bldP spid="167" grpId="4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3. Disadvantages of solar (and their remedies)"/>
          <p:cNvSpPr txBox="1">
            <a:spLocks noGrp="1"/>
          </p:cNvSpPr>
          <p:nvPr>
            <p:ph type="title"/>
          </p:nvPr>
        </p:nvSpPr>
        <p:spPr>
          <a:xfrm>
            <a:off x="4351909" y="-364605"/>
            <a:ext cx="16459201" cy="2286001"/>
          </a:xfrm>
          <a:prstGeom prst="rect">
            <a:avLst/>
          </a:prstGeom>
        </p:spPr>
        <p:txBody>
          <a:bodyPr/>
          <a:lstStyle>
            <a:lvl1pPr algn="l" defTabSz="2438338"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3. Disadvantages of solar (and their remedies)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64" y="2991361"/>
            <a:ext cx="12819503" cy="855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4499" y="3187060"/>
            <a:ext cx="11428920" cy="734188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Batteries!"/>
          <p:cNvSpPr txBox="1"/>
          <p:nvPr/>
        </p:nvSpPr>
        <p:spPr>
          <a:xfrm>
            <a:off x="16090952" y="10823007"/>
            <a:ext cx="5176013" cy="1490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400"/>
            </a:lvl1pPr>
          </a:lstStyle>
          <a:p>
            <a:r>
              <a:t>Batteries!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1" animBg="1" advAuto="0"/>
      <p:bldP spid="233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olar Energy Storage - Batteries"/>
          <p:cNvSpPr txBox="1">
            <a:spLocks noGrp="1"/>
          </p:cNvSpPr>
          <p:nvPr>
            <p:ph type="body" sz="quarter" idx="1"/>
          </p:nvPr>
        </p:nvSpPr>
        <p:spPr>
          <a:xfrm>
            <a:off x="7150368" y="9769"/>
            <a:ext cx="10083264" cy="1110384"/>
          </a:xfrm>
          <a:prstGeom prst="rect">
            <a:avLst/>
          </a:prstGeom>
        </p:spPr>
        <p:txBody>
          <a:bodyPr/>
          <a:lstStyle/>
          <a:p>
            <a:r>
              <a:t>Solar Energy Storage - Batteries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526" y="1162214"/>
            <a:ext cx="13126232" cy="791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403" y="9055689"/>
            <a:ext cx="8299778" cy="4855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46989" y="5144409"/>
            <a:ext cx="5481994" cy="8118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16740" y="1661017"/>
            <a:ext cx="8299778" cy="12032484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Average battery cost ~$15000"/>
          <p:cNvSpPr txBox="1"/>
          <p:nvPr/>
        </p:nvSpPr>
        <p:spPr>
          <a:xfrm>
            <a:off x="15610831" y="794801"/>
            <a:ext cx="867029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Average battery cost ~$15000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1" animBg="1" advAuto="0"/>
      <p:bldP spid="239" grpId="2" animBg="1" advAuto="0"/>
      <p:bldP spid="240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olar Power, Energy Storage, Saving the World, and You"/>
          <p:cNvSpPr txBox="1">
            <a:spLocks noGrp="1"/>
          </p:cNvSpPr>
          <p:nvPr>
            <p:ph type="title"/>
          </p:nvPr>
        </p:nvSpPr>
        <p:spPr>
          <a:xfrm>
            <a:off x="3962400" y="113105"/>
            <a:ext cx="16459200" cy="2286001"/>
          </a:xfrm>
          <a:prstGeom prst="rect">
            <a:avLst/>
          </a:prstGeom>
        </p:spPr>
        <p:txBody>
          <a:bodyPr/>
          <a:lstStyle/>
          <a:p>
            <a:r>
              <a:t>Solar Power, Energy Storage, Saving the World, and You</a:t>
            </a:r>
          </a:p>
        </p:txBody>
      </p:sp>
      <p:sp>
        <p:nvSpPr>
          <p:cNvPr id="243" name="Or - how to save a buck and feel good about yourself in the process"/>
          <p:cNvSpPr txBox="1">
            <a:spLocks noGrp="1"/>
          </p:cNvSpPr>
          <p:nvPr>
            <p:ph type="body" sz="quarter" idx="1"/>
          </p:nvPr>
        </p:nvSpPr>
        <p:spPr>
          <a:xfrm>
            <a:off x="4688574" y="2301735"/>
            <a:ext cx="15006852" cy="163245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Or - how to save a buck and feel good about yourself in the process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48268" y="440876"/>
            <a:ext cx="2159001" cy="3238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1. Reasons for going solar"/>
          <p:cNvSpPr txBox="1"/>
          <p:nvPr/>
        </p:nvSpPr>
        <p:spPr>
          <a:xfrm>
            <a:off x="1557751" y="4378858"/>
            <a:ext cx="754634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1. Reasons for going solar</a:t>
            </a:r>
          </a:p>
        </p:txBody>
      </p:sp>
      <p:sp>
        <p:nvSpPr>
          <p:cNvPr id="246" name="2. Cost of solar"/>
          <p:cNvSpPr txBox="1"/>
          <p:nvPr/>
        </p:nvSpPr>
        <p:spPr>
          <a:xfrm>
            <a:off x="1599291" y="5669349"/>
            <a:ext cx="444182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2. Cost of solar</a:t>
            </a:r>
          </a:p>
        </p:txBody>
      </p:sp>
      <p:sp>
        <p:nvSpPr>
          <p:cNvPr id="247" name="3. Disadvantages of solar (and their remedies)"/>
          <p:cNvSpPr txBox="1"/>
          <p:nvPr/>
        </p:nvSpPr>
        <p:spPr>
          <a:xfrm>
            <a:off x="1620061" y="7080335"/>
            <a:ext cx="1307528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3. Disadvantages of solar (and their remedies)</a:t>
            </a:r>
          </a:p>
        </p:txBody>
      </p:sp>
      <p:sp>
        <p:nvSpPr>
          <p:cNvPr id="248" name="4. Calculate the cost of solar for you"/>
          <p:cNvSpPr txBox="1"/>
          <p:nvPr/>
        </p:nvSpPr>
        <p:spPr>
          <a:xfrm>
            <a:off x="2783182" y="8494921"/>
            <a:ext cx="1038098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4. Calculate the cost of solar for you</a:t>
            </a:r>
          </a:p>
        </p:txBody>
      </p:sp>
      <p:sp>
        <p:nvSpPr>
          <p:cNvPr id="249" name="5. Question and Answer period"/>
          <p:cNvSpPr txBox="1"/>
          <p:nvPr/>
        </p:nvSpPr>
        <p:spPr>
          <a:xfrm>
            <a:off x="6750255" y="10069843"/>
            <a:ext cx="890016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5. Question and Answer period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2" animBg="1" advAuto="0"/>
      <p:bldP spid="246" grpId="3" animBg="1" advAuto="0"/>
      <p:bldP spid="247" grpId="4" animBg="1" advAuto="0"/>
      <p:bldP spid="249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urchasing Solar Panels, Energy Storage Systems:…"/>
          <p:cNvSpPr txBox="1"/>
          <p:nvPr/>
        </p:nvSpPr>
        <p:spPr>
          <a:xfrm>
            <a:off x="935407" y="1195870"/>
            <a:ext cx="22513187" cy="4557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200"/>
            </a:pPr>
            <a:r>
              <a:t>Purchasing Solar Panels, Energy Storage Systems:</a:t>
            </a:r>
          </a:p>
          <a:p>
            <a:pPr>
              <a:defRPr sz="4200"/>
            </a:pPr>
            <a:endParaRPr/>
          </a:p>
          <a:p>
            <a:pPr>
              <a:defRPr sz="4200"/>
            </a:pPr>
            <a:r>
              <a:rPr b="1" i="1"/>
              <a:t>Tax Credits</a:t>
            </a:r>
            <a:r>
              <a:t> - Reduce the amount of federal or state tax you owe. Currently all PV, and, separately, all energy storage systems are eligible for </a:t>
            </a:r>
            <a:r>
              <a:rPr u="sng">
                <a:hlinkClick r:id="rId2"/>
              </a:rPr>
              <a:t>30% credit from the federal government</a:t>
            </a:r>
            <a:r>
              <a:t>. </a:t>
            </a:r>
          </a:p>
          <a:p>
            <a:pPr>
              <a:defRPr sz="4200"/>
            </a:pPr>
            <a:endParaRPr/>
          </a:p>
          <a:p>
            <a:pPr>
              <a:defRPr sz="4200"/>
            </a:pPr>
            <a:r>
              <a:rPr b="1" i="1"/>
              <a:t>Rebates</a:t>
            </a:r>
            <a:r>
              <a:t> - Money direct to you. Usually with the idea that you will immediately give it to the company you purchased the system from.</a:t>
            </a:r>
          </a:p>
        </p:txBody>
      </p:sp>
      <p:sp>
        <p:nvSpPr>
          <p:cNvPr id="252" name="Payments for excess energy generated - Some energy providers will pay you for the excess energy you generate and export to the grid. PG&amp;E, SCE, SDG&amp;E will pay you between 2-3 cents per kWh through CA - Net Energy Metering."/>
          <p:cNvSpPr txBox="1"/>
          <p:nvPr/>
        </p:nvSpPr>
        <p:spPr>
          <a:xfrm>
            <a:off x="935407" y="10102474"/>
            <a:ext cx="22513185" cy="209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400"/>
            </a:pPr>
            <a:r>
              <a:rPr b="1" i="1"/>
              <a:t>Payments for excess energy generated</a:t>
            </a:r>
            <a:r>
              <a:t> - Some energy providers will pay you for the excess energy you generate and export to the grid. PG&amp;E, SCE, SDG&amp;E will pay you between 2-3 cents per kWh through </a:t>
            </a:r>
            <a:r>
              <a:rPr u="sng">
                <a:hlinkClick r:id="rId3"/>
              </a:rPr>
              <a:t>CA - Net Energy Metering</a:t>
            </a:r>
            <a:r>
              <a:t>.</a:t>
            </a:r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234" y="6042448"/>
            <a:ext cx="7520473" cy="3692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89990" y="6081523"/>
            <a:ext cx="16659940" cy="3692363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Tax Credits! Rebates! Payments for Excess Energy!"/>
          <p:cNvSpPr txBox="1"/>
          <p:nvPr/>
        </p:nvSpPr>
        <p:spPr>
          <a:xfrm>
            <a:off x="4025036" y="139931"/>
            <a:ext cx="16333928" cy="932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r>
              <a:t>Tax Credits! Rebates! Payments for Excess Energy!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1" build="p" bldLvl="5" animBg="1" advAuto="0"/>
      <p:bldP spid="252" grpId="4" animBg="1" advAuto="0"/>
      <p:bldP spid="253" grpId="2" animBg="1" advAuto="0"/>
      <p:bldP spid="254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stimonial Time!"/>
          <p:cNvSpPr txBox="1">
            <a:spLocks noGrp="1"/>
          </p:cNvSpPr>
          <p:nvPr>
            <p:ph type="title"/>
          </p:nvPr>
        </p:nvSpPr>
        <p:spPr>
          <a:xfrm>
            <a:off x="3962400" y="-198445"/>
            <a:ext cx="16459200" cy="2286001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</a:lstStyle>
          <a:p>
            <a:r>
              <a:t>Testimonial Time!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34023" y="3623092"/>
            <a:ext cx="6164412" cy="6308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1303" y="1978398"/>
            <a:ext cx="8893595" cy="11085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0640" y="2016165"/>
            <a:ext cx="8893595" cy="8691469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Made $103!"/>
          <p:cNvSpPr txBox="1"/>
          <p:nvPr/>
        </p:nvSpPr>
        <p:spPr>
          <a:xfrm>
            <a:off x="19776647" y="10402163"/>
            <a:ext cx="347916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Made $103!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2" animBg="1" advAuto="0"/>
      <p:bldP spid="259" grpId="1" animBg="1" advAuto="0"/>
      <p:bldP spid="261" grpId="3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ar and Batteries for New STEAM building?"/>
          <p:cNvSpPr txBox="1">
            <a:spLocks noGrp="1"/>
          </p:cNvSpPr>
          <p:nvPr>
            <p:ph type="title"/>
          </p:nvPr>
        </p:nvSpPr>
        <p:spPr>
          <a:xfrm>
            <a:off x="3962400" y="-441324"/>
            <a:ext cx="16459200" cy="2286001"/>
          </a:xfrm>
          <a:prstGeom prst="rect">
            <a:avLst/>
          </a:prstGeom>
        </p:spPr>
        <p:txBody>
          <a:bodyPr/>
          <a:lstStyle/>
          <a:p>
            <a:r>
              <a:t>Solar and Batteries for New STEAM building?</a:t>
            </a:r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6877" y="1425923"/>
            <a:ext cx="16654345" cy="12110733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Makes building energy self-sufficient…"/>
          <p:cNvSpPr txBox="1"/>
          <p:nvPr/>
        </p:nvSpPr>
        <p:spPr>
          <a:xfrm>
            <a:off x="273022" y="1234792"/>
            <a:ext cx="7153018" cy="11869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900"/>
            </a:pPr>
            <a:r>
              <a:t>Makes building energy self-sufficient</a:t>
            </a:r>
          </a:p>
          <a:p>
            <a:pPr>
              <a:defRPr sz="4900"/>
            </a:pPr>
            <a:endParaRPr/>
          </a:p>
          <a:p>
            <a:pPr>
              <a:defRPr sz="4900"/>
            </a:pPr>
            <a:r>
              <a:t>Excess energy can be stored or transferred to the community via PG&amp;E</a:t>
            </a:r>
          </a:p>
          <a:p>
            <a:pPr>
              <a:defRPr sz="4900"/>
            </a:pPr>
            <a:endParaRPr/>
          </a:p>
          <a:p>
            <a:pPr>
              <a:defRPr sz="4900"/>
            </a:pPr>
            <a:r>
              <a:t>Energy made and stored can be used to offset operational costs in lean years freeing up funds to assist other programs.</a:t>
            </a:r>
          </a:p>
          <a:p>
            <a:pPr>
              <a:defRPr sz="4900"/>
            </a:pPr>
            <a:endParaRPr/>
          </a:p>
          <a:p>
            <a:pPr>
              <a:defRPr sz="4900"/>
            </a:pPr>
            <a:r>
              <a:t>PG&amp;E pays electricity generators, further offsetting costs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1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teps to calculating the cost of your solar energy system"/>
          <p:cNvSpPr txBox="1">
            <a:spLocks noGrp="1"/>
          </p:cNvSpPr>
          <p:nvPr>
            <p:ph type="title"/>
          </p:nvPr>
        </p:nvSpPr>
        <p:spPr>
          <a:xfrm>
            <a:off x="311844" y="-466724"/>
            <a:ext cx="23760312" cy="2286001"/>
          </a:xfrm>
          <a:prstGeom prst="rect">
            <a:avLst/>
          </a:prstGeom>
        </p:spPr>
        <p:txBody>
          <a:bodyPr/>
          <a:lstStyle/>
          <a:p>
            <a:r>
              <a:t>Steps to calculating the cost of your solar energy system</a:t>
            </a:r>
          </a:p>
        </p:txBody>
      </p:sp>
      <p:sp>
        <p:nvSpPr>
          <p:cNvPr id="268" name="Calculate your average energy requirement per month over 3 months.…"/>
          <p:cNvSpPr txBox="1"/>
          <p:nvPr/>
        </p:nvSpPr>
        <p:spPr>
          <a:xfrm>
            <a:off x="515590" y="1521158"/>
            <a:ext cx="23352821" cy="1125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40833" indent="-740833">
              <a:lnSpc>
                <a:spcPct val="120000"/>
              </a:lnSpc>
              <a:buSzPct val="100000"/>
              <a:buAutoNum type="arabicPeriod"/>
              <a:defRPr sz="5600"/>
            </a:pPr>
            <a:r>
              <a:t>Calculate your average energy requirement per month over 3 months.</a:t>
            </a:r>
          </a:p>
          <a:p>
            <a:pPr marL="740833" indent="-740833">
              <a:lnSpc>
                <a:spcPct val="120000"/>
              </a:lnSpc>
              <a:buSzPct val="100000"/>
              <a:buAutoNum type="arabicPeriod"/>
              <a:defRPr sz="5600"/>
            </a:pPr>
            <a:r>
              <a:t>Divide the monthly average by 30 days, then divide by 24 hours to get energy used per hour (kWh/hour)</a:t>
            </a:r>
          </a:p>
          <a:p>
            <a:pPr marL="740833" indent="-740833">
              <a:lnSpc>
                <a:spcPct val="120000"/>
              </a:lnSpc>
              <a:buSzPct val="100000"/>
              <a:buAutoNum type="arabicPeriod"/>
              <a:defRPr sz="5600" b="1" i="1"/>
            </a:pPr>
            <a:r>
              <a:t>Ex. Average home use = 900kWh/month x 1month/30days x 1day/24hours = 1.25kWh/hour. Multiply your hourly energy need by 1000 to get watt hours per hour: 1.25kWh/hour x 1000W/1kW = 1250Wh/hour</a:t>
            </a:r>
          </a:p>
          <a:p>
            <a:pPr marL="740833" indent="-740833">
              <a:lnSpc>
                <a:spcPct val="120000"/>
              </a:lnSpc>
              <a:buSzPct val="100000"/>
              <a:buAutoNum type="arabicPeriod"/>
              <a:defRPr sz="5600"/>
            </a:pPr>
            <a:r>
              <a:t>Assume 5 hours peak sunlight (more or less depending where you live and season) </a:t>
            </a:r>
          </a:p>
          <a:p>
            <a:pPr marL="740833" indent="-740833">
              <a:lnSpc>
                <a:spcPct val="120000"/>
              </a:lnSpc>
              <a:buSzPct val="100000"/>
              <a:buAutoNum type="arabicPeriod"/>
              <a:defRPr sz="5600" b="1" i="1"/>
            </a:pPr>
            <a:r>
              <a:t>Ex. 5 hr x 1250Wh/hour = 6250W (size of system needed)</a:t>
            </a:r>
          </a:p>
          <a:p>
            <a:pPr marL="740833" indent="-740833">
              <a:lnSpc>
                <a:spcPct val="120000"/>
              </a:lnSpc>
              <a:buSzPct val="100000"/>
              <a:buAutoNum type="arabicPeriod"/>
              <a:defRPr sz="5600"/>
            </a:pPr>
            <a:r>
              <a:t>Size of system needed x $2.68/watt = cost for system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1" build="p" bldLvl="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teps to calculating the cost of your solar energy system"/>
          <p:cNvSpPr txBox="1">
            <a:spLocks noGrp="1"/>
          </p:cNvSpPr>
          <p:nvPr>
            <p:ph type="title"/>
          </p:nvPr>
        </p:nvSpPr>
        <p:spPr>
          <a:xfrm>
            <a:off x="311844" y="-92864"/>
            <a:ext cx="23760312" cy="1551829"/>
          </a:xfrm>
          <a:prstGeom prst="rect">
            <a:avLst/>
          </a:prstGeom>
        </p:spPr>
        <p:txBody>
          <a:bodyPr/>
          <a:lstStyle/>
          <a:p>
            <a:r>
              <a:t>Steps to calculating the cost of your solar energy system</a:t>
            </a:r>
          </a:p>
        </p:txBody>
      </p:sp>
      <p:sp>
        <p:nvSpPr>
          <p:cNvPr id="271" name="Subtract 30% tax credit = net cost of system…"/>
          <p:cNvSpPr txBox="1"/>
          <p:nvPr/>
        </p:nvSpPr>
        <p:spPr>
          <a:xfrm>
            <a:off x="-3749" y="2137206"/>
            <a:ext cx="24156891" cy="9441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740833" indent="-740833">
              <a:buSzPct val="100000"/>
              <a:buAutoNum type="arabicPeriod" startAt="7"/>
              <a:defRPr sz="5600"/>
            </a:pPr>
            <a:r>
              <a:t>Subtract 30% tax credit = net cost of system</a:t>
            </a:r>
          </a:p>
          <a:p>
            <a:pPr marL="740833" indent="-740833">
              <a:buSzPct val="100000"/>
              <a:buAutoNum type="arabicPeriod" startAt="7"/>
              <a:defRPr sz="5600"/>
            </a:pPr>
            <a:r>
              <a:t>Solar panels last &gt;25 years. Take your average monthly energy cost from your bills used above.</a:t>
            </a:r>
          </a:p>
          <a:p>
            <a:pPr marL="740833" indent="-740833">
              <a:buSzPct val="100000"/>
              <a:buAutoNum type="arabicPeriod" startAt="7"/>
              <a:defRPr sz="5600"/>
            </a:pPr>
            <a:r>
              <a:t> Multiply that cost by 12 months and then by 25 years. Compare it to the solar cost. Be pleased that you are investing your money wisely by going solar.</a:t>
            </a:r>
          </a:p>
          <a:p>
            <a:pPr marL="740833" indent="-740833">
              <a:buSzPct val="100000"/>
              <a:buAutoNum type="arabicPeriod" startAt="7"/>
              <a:defRPr sz="5600"/>
            </a:pPr>
            <a:r>
              <a:t> Bonus: Assume $15000 for 13kWh storage battery (between $10000 - $20000)</a:t>
            </a:r>
          </a:p>
          <a:p>
            <a:pPr marL="740833" indent="-740833">
              <a:buSzPct val="100000"/>
              <a:buAutoNum type="arabicPeriod" startAt="7"/>
              <a:defRPr sz="5600"/>
            </a:pPr>
            <a:r>
              <a:t> Less 30% Fed. tax credit and 13kWh x $250/kWh rebate from PG&amp;E ~$7250 net battery cost.</a:t>
            </a:r>
          </a:p>
          <a:p>
            <a:pPr>
              <a:defRPr sz="5600"/>
            </a:pPr>
            <a:r>
              <a:t>12. Rest assured you will never be caught in a blackout again :-)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teps to calculating the cost of your solar energy system"/>
          <p:cNvSpPr txBox="1">
            <a:spLocks noGrp="1"/>
          </p:cNvSpPr>
          <p:nvPr>
            <p:ph type="title"/>
          </p:nvPr>
        </p:nvSpPr>
        <p:spPr>
          <a:xfrm>
            <a:off x="311844" y="-92864"/>
            <a:ext cx="23760312" cy="1551829"/>
          </a:xfrm>
          <a:prstGeom prst="rect">
            <a:avLst/>
          </a:prstGeom>
        </p:spPr>
        <p:txBody>
          <a:bodyPr/>
          <a:lstStyle/>
          <a:p>
            <a:r>
              <a:t>Steps to calculating the cost of your solar energy system</a:t>
            </a:r>
          </a:p>
        </p:txBody>
      </p:sp>
      <p:sp>
        <p:nvSpPr>
          <p:cNvPr id="274" name="Worried about the up front costs?…"/>
          <p:cNvSpPr txBox="1"/>
          <p:nvPr/>
        </p:nvSpPr>
        <p:spPr>
          <a:xfrm>
            <a:off x="1200414" y="1469893"/>
            <a:ext cx="21983172" cy="9986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50000"/>
              </a:lnSpc>
            </a:pPr>
            <a:r>
              <a:t>Worried about the up front costs?</a:t>
            </a:r>
          </a:p>
          <a:p>
            <a:pPr>
              <a:lnSpc>
                <a:spcPct val="150000"/>
              </a:lnSpc>
            </a:pPr>
            <a:r>
              <a:t>Of course! This is close to the cost of a small new car. </a:t>
            </a:r>
          </a:p>
          <a:p>
            <a:pPr>
              <a:lnSpc>
                <a:spcPct val="150000"/>
              </a:lnSpc>
            </a:pPr>
            <a:r>
              <a:t>However, these companies know that. And they want your business. </a:t>
            </a:r>
          </a:p>
          <a:p>
            <a:pPr>
              <a:lnSpc>
                <a:spcPct val="150000"/>
              </a:lnSpc>
            </a:pPr>
            <a:r>
              <a:t>I went with SunPower. I had to put $1000 up front and then didn’t pay a dime until the system was working. </a:t>
            </a:r>
          </a:p>
          <a:p>
            <a:pPr>
              <a:lnSpc>
                <a:spcPct val="150000"/>
              </a:lnSpc>
            </a:pPr>
            <a:r>
              <a:t>My payments for the system were </a:t>
            </a:r>
            <a:r>
              <a:rPr b="1" i="1"/>
              <a:t>less than my monthly PG&amp;E payments without the solar panels!</a:t>
            </a:r>
          </a:p>
          <a:p>
            <a:pPr>
              <a:lnSpc>
                <a:spcPct val="150000"/>
              </a:lnSpc>
            </a:pPr>
            <a:r>
              <a:t>In other words, I actually </a:t>
            </a:r>
            <a:r>
              <a:rPr b="1" i="1"/>
              <a:t>decreased the amount of money I was spending every month!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1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1. Reasons for going solar"/>
          <p:cNvSpPr txBox="1">
            <a:spLocks noGrp="1"/>
          </p:cNvSpPr>
          <p:nvPr>
            <p:ph type="title"/>
          </p:nvPr>
        </p:nvSpPr>
        <p:spPr>
          <a:xfrm>
            <a:off x="4149330" y="-577195"/>
            <a:ext cx="16459201" cy="2286001"/>
          </a:xfrm>
          <a:prstGeom prst="rect">
            <a:avLst/>
          </a:prstGeom>
        </p:spPr>
        <p:txBody>
          <a:bodyPr/>
          <a:lstStyle/>
          <a:p>
            <a:r>
              <a:t>1. Reasons for going solar</a:t>
            </a:r>
          </a:p>
        </p:txBody>
      </p:sp>
      <p:sp>
        <p:nvSpPr>
          <p:cNvPr id="171" name="A. The Good of Humanity and all Species"/>
          <p:cNvSpPr txBox="1"/>
          <p:nvPr/>
        </p:nvSpPr>
        <p:spPr>
          <a:xfrm>
            <a:off x="583810" y="839085"/>
            <a:ext cx="1180528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A. The Good of Humanity and all Species</a:t>
            </a:r>
          </a:p>
        </p:txBody>
      </p:sp>
      <p:sp>
        <p:nvSpPr>
          <p:cNvPr id="172" name="Extreme weather"/>
          <p:cNvSpPr txBox="1"/>
          <p:nvPr/>
        </p:nvSpPr>
        <p:spPr>
          <a:xfrm>
            <a:off x="17520822" y="1348142"/>
            <a:ext cx="490029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Extreme weather</a:t>
            </a:r>
          </a:p>
        </p:txBody>
      </p:sp>
      <p:sp>
        <p:nvSpPr>
          <p:cNvPr id="173" name="Drought"/>
          <p:cNvSpPr txBox="1"/>
          <p:nvPr/>
        </p:nvSpPr>
        <p:spPr>
          <a:xfrm>
            <a:off x="18772723" y="7897658"/>
            <a:ext cx="239649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Drought</a:t>
            </a:r>
          </a:p>
        </p:txBody>
      </p:sp>
      <p:sp>
        <p:nvSpPr>
          <p:cNvPr id="174" name="Greenhouse Gases (ex. CO2) absorb heat…"/>
          <p:cNvSpPr txBox="1"/>
          <p:nvPr/>
        </p:nvSpPr>
        <p:spPr>
          <a:xfrm>
            <a:off x="434650" y="1562649"/>
            <a:ext cx="12939828" cy="3577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Greenhouse Gases (ex. CO</a:t>
            </a:r>
            <a:r>
              <a:rPr baseline="-5999"/>
              <a:t>2</a:t>
            </a:r>
            <a:r>
              <a:t>) absorb heat</a:t>
            </a:r>
          </a:p>
          <a:p>
            <a:pPr>
              <a:defRPr sz="4600"/>
            </a:pPr>
            <a:r>
              <a:t>CO</a:t>
            </a:r>
            <a:r>
              <a:rPr baseline="-5999"/>
              <a:t>2</a:t>
            </a:r>
            <a:r>
              <a:t> is a byproduct of all fossil fuel combustion</a:t>
            </a:r>
          </a:p>
          <a:p>
            <a:pPr>
              <a:defRPr sz="4600"/>
            </a:pPr>
            <a:r>
              <a:t>Atmospheric CO</a:t>
            </a:r>
            <a:r>
              <a:rPr baseline="-5999"/>
              <a:t>2 </a:t>
            </a:r>
            <a:r>
              <a:t>concentration 420 ppm in 2022</a:t>
            </a:r>
          </a:p>
          <a:p>
            <a:pPr>
              <a:defRPr sz="4600"/>
            </a:pPr>
            <a:r>
              <a:t>up from 390 ppm 2010 (~ 2.5ppm/year)</a:t>
            </a:r>
          </a:p>
          <a:p>
            <a:pPr>
              <a:defRPr sz="4600"/>
            </a:pPr>
            <a:r>
              <a:t>Average global temperature up ~2</a:t>
            </a:r>
            <a:r>
              <a:rPr baseline="31999"/>
              <a:t>0</a:t>
            </a:r>
            <a:r>
              <a:t>F since 1880</a:t>
            </a:r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80574" y="2284020"/>
            <a:ext cx="8287442" cy="552358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Heat waves"/>
          <p:cNvSpPr txBox="1"/>
          <p:nvPr/>
        </p:nvSpPr>
        <p:spPr>
          <a:xfrm>
            <a:off x="5189746" y="5068806"/>
            <a:ext cx="342963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Heat waves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33295" y="8833536"/>
            <a:ext cx="8382001" cy="473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3926" y="5850791"/>
            <a:ext cx="11101275" cy="7909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1" animBg="1" advAuto="0"/>
      <p:bldP spid="173" grpId="3" build="p" bldLvl="5" animBg="1" advAuto="0"/>
      <p:bldP spid="174" grpId="7" build="p" bldLvl="5" animBg="1" advAuto="0"/>
      <p:bldP spid="175" grpId="2" animBg="1" advAuto="0"/>
      <p:bldP spid="176" grpId="5" animBg="1" advAuto="0"/>
      <p:bldP spid="177" grpId="4" animBg="1" advAuto="0"/>
      <p:bldP spid="178" grpId="6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032" y="723304"/>
            <a:ext cx="11538132" cy="3606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850" y="4566982"/>
            <a:ext cx="11538132" cy="8858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18819" y="1182039"/>
            <a:ext cx="6977718" cy="3924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81003" y="5241682"/>
            <a:ext cx="7453350" cy="4192509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B. Petro-dictatorship"/>
          <p:cNvSpPr txBox="1"/>
          <p:nvPr/>
        </p:nvSpPr>
        <p:spPr>
          <a:xfrm>
            <a:off x="2913374" y="92171"/>
            <a:ext cx="18557251" cy="1014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B. Petro-dictatorship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727543" y="9568868"/>
            <a:ext cx="6806670" cy="3828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561773" y="9568868"/>
            <a:ext cx="5859755" cy="3606369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Masha Amini"/>
          <p:cNvSpPr txBox="1"/>
          <p:nvPr/>
        </p:nvSpPr>
        <p:spPr>
          <a:xfrm>
            <a:off x="21714584" y="13071878"/>
            <a:ext cx="378460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Masha Amini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1" animBg="1" advAuto="0"/>
      <p:bldP spid="181" grpId="3" animBg="1" advAuto="0"/>
      <p:bldP spid="182" grpId="2" animBg="1" advAuto="0"/>
      <p:bldP spid="183" grpId="4" animBg="1" advAuto="0"/>
      <p:bldP spid="185" grpId="5" animBg="1" advAuto="0"/>
      <p:bldP spid="186" grpId="6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1. Reasons for going solar"/>
          <p:cNvSpPr txBox="1">
            <a:spLocks noGrp="1"/>
          </p:cNvSpPr>
          <p:nvPr>
            <p:ph type="title"/>
          </p:nvPr>
        </p:nvSpPr>
        <p:spPr>
          <a:xfrm>
            <a:off x="4170100" y="-634615"/>
            <a:ext cx="16459201" cy="2286001"/>
          </a:xfrm>
          <a:prstGeom prst="rect">
            <a:avLst/>
          </a:prstGeom>
        </p:spPr>
        <p:txBody>
          <a:bodyPr/>
          <a:lstStyle/>
          <a:p>
            <a:r>
              <a:t>1. Reasons for going solar</a:t>
            </a:r>
          </a:p>
        </p:txBody>
      </p:sp>
      <p:sp>
        <p:nvSpPr>
          <p:cNvPr id="190" name="C. To save $"/>
          <p:cNvSpPr txBox="1"/>
          <p:nvPr/>
        </p:nvSpPr>
        <p:spPr>
          <a:xfrm>
            <a:off x="207700" y="1327116"/>
            <a:ext cx="5144415" cy="116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t>C. To save $</a:t>
            </a:r>
          </a:p>
        </p:txBody>
      </p:sp>
      <p:sp>
        <p:nvSpPr>
          <p:cNvPr id="191" name="$220/month X 12 months X 10 years = $26,400…"/>
          <p:cNvSpPr txBox="1"/>
          <p:nvPr/>
        </p:nvSpPr>
        <p:spPr>
          <a:xfrm>
            <a:off x="455548" y="3646632"/>
            <a:ext cx="8602003" cy="9433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100"/>
            </a:pPr>
            <a:r>
              <a:t>$220/month X 12 months X 10 years = $26,400</a:t>
            </a:r>
          </a:p>
          <a:p>
            <a:pPr>
              <a:defRPr sz="4100"/>
            </a:pPr>
            <a:endParaRPr/>
          </a:p>
          <a:p>
            <a:pPr>
              <a:defRPr sz="4100"/>
            </a:pPr>
            <a:r>
              <a:t>Every 4 years PG&amp;E “reassess” (read </a:t>
            </a:r>
            <a:r>
              <a:rPr i="1"/>
              <a:t>increases</a:t>
            </a:r>
            <a:r>
              <a:t>) what they charge customers for energy</a:t>
            </a:r>
          </a:p>
          <a:p>
            <a:pPr>
              <a:defRPr sz="4100"/>
            </a:pPr>
            <a:endParaRPr/>
          </a:p>
          <a:p>
            <a:pPr>
              <a:defRPr sz="4100"/>
            </a:pPr>
            <a:r>
              <a:t>12 PV panel, 4.8kW system (25 year warranty) </a:t>
            </a:r>
          </a:p>
          <a:p>
            <a:pPr>
              <a:defRPr sz="4100"/>
            </a:pPr>
            <a:r>
              <a:rPr i="1"/>
              <a:t>and</a:t>
            </a:r>
            <a:r>
              <a:t> a 13kWh battery (10 year warranty) less government tax credits and rebates = $19500</a:t>
            </a:r>
          </a:p>
          <a:p>
            <a:pPr>
              <a:defRPr sz="4100"/>
            </a:pPr>
            <a:endParaRPr/>
          </a:p>
          <a:p>
            <a:pPr>
              <a:defRPr sz="4100"/>
            </a:pPr>
            <a:r>
              <a:t>Solar is </a:t>
            </a:r>
            <a:r>
              <a:rPr i="1"/>
              <a:t>by far</a:t>
            </a:r>
            <a:r>
              <a:t> the cheapest source of energy. </a:t>
            </a:r>
            <a:r>
              <a:rPr b="1" i="1"/>
              <a:t>By far!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21166" y="1244464"/>
            <a:ext cx="5143501" cy="876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80442" y="2100848"/>
            <a:ext cx="15351458" cy="1778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38848" y="4328648"/>
            <a:ext cx="13434646" cy="8956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1" animBg="1" advAuto="0"/>
      <p:bldP spid="191" grpId="4" build="p" bldLvl="5" animBg="1" advAuto="0"/>
      <p:bldP spid="192" grpId="2" animBg="1" advAuto="0"/>
      <p:bldP spid="193" grpId="3" animBg="1" advAuto="0"/>
      <p:bldP spid="194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olar Power, Energy Storage, Saving the World, and You"/>
          <p:cNvSpPr txBox="1">
            <a:spLocks noGrp="1"/>
          </p:cNvSpPr>
          <p:nvPr>
            <p:ph type="title"/>
          </p:nvPr>
        </p:nvSpPr>
        <p:spPr>
          <a:xfrm>
            <a:off x="3962400" y="113105"/>
            <a:ext cx="16459200" cy="2286001"/>
          </a:xfrm>
          <a:prstGeom prst="rect">
            <a:avLst/>
          </a:prstGeom>
        </p:spPr>
        <p:txBody>
          <a:bodyPr/>
          <a:lstStyle/>
          <a:p>
            <a:r>
              <a:t>Solar Power, Energy Storage, Saving the World, and You</a:t>
            </a:r>
          </a:p>
        </p:txBody>
      </p:sp>
      <p:sp>
        <p:nvSpPr>
          <p:cNvPr id="197" name="Or - how to save a buck and feel good about yourself in the process"/>
          <p:cNvSpPr txBox="1">
            <a:spLocks noGrp="1"/>
          </p:cNvSpPr>
          <p:nvPr>
            <p:ph type="body" sz="quarter" idx="1"/>
          </p:nvPr>
        </p:nvSpPr>
        <p:spPr>
          <a:xfrm>
            <a:off x="4688574" y="2301735"/>
            <a:ext cx="15006852" cy="163245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Or - how to save a buck and feel good about yourself in the process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48268" y="440876"/>
            <a:ext cx="2159001" cy="3238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1. Reasons for going solar"/>
          <p:cNvSpPr txBox="1"/>
          <p:nvPr/>
        </p:nvSpPr>
        <p:spPr>
          <a:xfrm>
            <a:off x="1557751" y="4378858"/>
            <a:ext cx="754634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1. Reasons for going solar</a:t>
            </a:r>
          </a:p>
        </p:txBody>
      </p:sp>
      <p:sp>
        <p:nvSpPr>
          <p:cNvPr id="200" name="2. Cost of solar"/>
          <p:cNvSpPr txBox="1"/>
          <p:nvPr/>
        </p:nvSpPr>
        <p:spPr>
          <a:xfrm>
            <a:off x="1599291" y="5669349"/>
            <a:ext cx="444182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2. Cost of solar</a:t>
            </a:r>
          </a:p>
        </p:txBody>
      </p:sp>
      <p:sp>
        <p:nvSpPr>
          <p:cNvPr id="201" name="3. Disadvantages of solar (and their remedies)"/>
          <p:cNvSpPr txBox="1"/>
          <p:nvPr/>
        </p:nvSpPr>
        <p:spPr>
          <a:xfrm>
            <a:off x="1620061" y="7080335"/>
            <a:ext cx="1307528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3. Disadvantages of solar (and their remedies)</a:t>
            </a:r>
          </a:p>
        </p:txBody>
      </p:sp>
      <p:sp>
        <p:nvSpPr>
          <p:cNvPr id="202" name="4. Calculate the cost of solar for you"/>
          <p:cNvSpPr txBox="1"/>
          <p:nvPr/>
        </p:nvSpPr>
        <p:spPr>
          <a:xfrm>
            <a:off x="2783182" y="8494921"/>
            <a:ext cx="1038098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4. Calculate the cost of solar for you</a:t>
            </a:r>
          </a:p>
        </p:txBody>
      </p:sp>
      <p:sp>
        <p:nvSpPr>
          <p:cNvPr id="203" name="5. Question and Answer period"/>
          <p:cNvSpPr txBox="1"/>
          <p:nvPr/>
        </p:nvSpPr>
        <p:spPr>
          <a:xfrm>
            <a:off x="6750255" y="10069843"/>
            <a:ext cx="890016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5. Question and Answer period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4" animBg="1" advAuto="0"/>
      <p:bldP spid="201" grpId="1" animBg="1" advAuto="0"/>
      <p:bldP spid="202" grpId="2" animBg="1" advAuto="0"/>
      <p:bldP spid="203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2. Cost of sol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2438338"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2. Cost of solar</a:t>
            </a:r>
          </a:p>
        </p:txBody>
      </p:sp>
      <p:sp>
        <p:nvSpPr>
          <p:cNvPr id="206" name="Average cost per kWh in California = $0.2143 or ~ $214/month or ~$2600/year…"/>
          <p:cNvSpPr txBox="1"/>
          <p:nvPr/>
        </p:nvSpPr>
        <p:spPr>
          <a:xfrm>
            <a:off x="872340" y="2432967"/>
            <a:ext cx="23473623" cy="23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26041" indent="-926041">
              <a:buSzPct val="100000"/>
              <a:buAutoNum type="arabicPeriod"/>
            </a:pPr>
            <a:r>
              <a:t>Average cost per kWh in California = $0.2143 or ~ $214/month or ~$2600/year </a:t>
            </a:r>
          </a:p>
          <a:p>
            <a:r>
              <a:t>    - Increases every 4 years (up 7% from 2020)</a:t>
            </a:r>
          </a:p>
          <a:p>
            <a:r>
              <a:t>    - Never ends (you will pay every month, forever)</a:t>
            </a:r>
          </a:p>
        </p:txBody>
      </p:sp>
      <p:sp>
        <p:nvSpPr>
          <p:cNvPr id="207" name="2. Average cost per watt for Solar = $2.68/watt or ~$1000 for a 400w panel…"/>
          <p:cNvSpPr txBox="1"/>
          <p:nvPr/>
        </p:nvSpPr>
        <p:spPr>
          <a:xfrm>
            <a:off x="853950" y="5121170"/>
            <a:ext cx="21363306" cy="389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2. Average cost per watt for Solar = $2.68/watt or ~$1000 for a 400w panel</a:t>
            </a:r>
          </a:p>
          <a:p>
            <a:r>
              <a:t>    - 1 time investment (or you could invest and not change your budget)</a:t>
            </a:r>
          </a:p>
          <a:p>
            <a:r>
              <a:t>    - Panels last &gt;25 years</a:t>
            </a:r>
          </a:p>
          <a:p>
            <a:r>
              <a:t>    - Government Incentives (tax credits, rebates) decrease price</a:t>
            </a:r>
          </a:p>
          <a:p>
            <a:r>
              <a:t>    - Quantity of Incentives is income and location dependent (think equity)</a:t>
            </a:r>
          </a:p>
        </p:txBody>
      </p:sp>
      <p:sp>
        <p:nvSpPr>
          <p:cNvPr id="208" name="3. Upshot…"/>
          <p:cNvSpPr txBox="1"/>
          <p:nvPr/>
        </p:nvSpPr>
        <p:spPr>
          <a:xfrm>
            <a:off x="6235764" y="9638432"/>
            <a:ext cx="14474750" cy="1607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3. Upshot</a:t>
            </a:r>
          </a:p>
          <a:p>
            <a:r>
              <a:t>    - Solar will ultimately </a:t>
            </a:r>
            <a:r>
              <a:rPr sz="4900" i="1"/>
              <a:t>decrease</a:t>
            </a:r>
            <a:r>
              <a:t> your energy cost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1" build="p" bldLvl="5" animBg="1" advAuto="0"/>
      <p:bldP spid="207" grpId="2" build="p" bldLvl="5" animBg="1" advAuto="0"/>
      <p:bldP spid="208" grpId="3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olar Power, Energy Storage, Saving the World, and You"/>
          <p:cNvSpPr txBox="1">
            <a:spLocks noGrp="1"/>
          </p:cNvSpPr>
          <p:nvPr>
            <p:ph type="title"/>
          </p:nvPr>
        </p:nvSpPr>
        <p:spPr>
          <a:xfrm>
            <a:off x="3962400" y="113105"/>
            <a:ext cx="16459200" cy="2286001"/>
          </a:xfrm>
          <a:prstGeom prst="rect">
            <a:avLst/>
          </a:prstGeom>
        </p:spPr>
        <p:txBody>
          <a:bodyPr/>
          <a:lstStyle/>
          <a:p>
            <a:r>
              <a:t>Solar Power, Energy Storage, Saving the World, and You</a:t>
            </a:r>
          </a:p>
        </p:txBody>
      </p:sp>
      <p:sp>
        <p:nvSpPr>
          <p:cNvPr id="211" name="Or - how to save a buck and feel good about yourself in the process"/>
          <p:cNvSpPr txBox="1">
            <a:spLocks noGrp="1"/>
          </p:cNvSpPr>
          <p:nvPr>
            <p:ph type="body" sz="quarter" idx="1"/>
          </p:nvPr>
        </p:nvSpPr>
        <p:spPr>
          <a:xfrm>
            <a:off x="4688574" y="2301735"/>
            <a:ext cx="15006852" cy="163245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Or - how to save a buck and feel good about yourself in the process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48268" y="440876"/>
            <a:ext cx="2159001" cy="3238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1. Reasons for going solar"/>
          <p:cNvSpPr txBox="1"/>
          <p:nvPr/>
        </p:nvSpPr>
        <p:spPr>
          <a:xfrm>
            <a:off x="1557751" y="4378858"/>
            <a:ext cx="754634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1. Reasons for going solar</a:t>
            </a:r>
          </a:p>
        </p:txBody>
      </p:sp>
      <p:sp>
        <p:nvSpPr>
          <p:cNvPr id="214" name="2. Cost of solar"/>
          <p:cNvSpPr txBox="1"/>
          <p:nvPr/>
        </p:nvSpPr>
        <p:spPr>
          <a:xfrm>
            <a:off x="1599291" y="5669349"/>
            <a:ext cx="444182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2. Cost of solar</a:t>
            </a:r>
          </a:p>
        </p:txBody>
      </p:sp>
      <p:sp>
        <p:nvSpPr>
          <p:cNvPr id="215" name="3. Disadvantages of solar (and their remedies)"/>
          <p:cNvSpPr txBox="1"/>
          <p:nvPr/>
        </p:nvSpPr>
        <p:spPr>
          <a:xfrm>
            <a:off x="1620061" y="7080335"/>
            <a:ext cx="1307528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3. Disadvantages of solar (and their remedies)</a:t>
            </a:r>
          </a:p>
        </p:txBody>
      </p:sp>
      <p:sp>
        <p:nvSpPr>
          <p:cNvPr id="216" name="4. Calculate the cost of solar for you"/>
          <p:cNvSpPr txBox="1"/>
          <p:nvPr/>
        </p:nvSpPr>
        <p:spPr>
          <a:xfrm>
            <a:off x="2783182" y="8494921"/>
            <a:ext cx="1038098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4. Calculate the cost of solar for you</a:t>
            </a:r>
          </a:p>
        </p:txBody>
      </p:sp>
      <p:sp>
        <p:nvSpPr>
          <p:cNvPr id="217" name="5. Question and Answer period"/>
          <p:cNvSpPr txBox="1"/>
          <p:nvPr/>
        </p:nvSpPr>
        <p:spPr>
          <a:xfrm>
            <a:off x="6750255" y="10069843"/>
            <a:ext cx="890016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5. Question and Answer period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3" animBg="1" advAuto="0"/>
      <p:bldP spid="214" grpId="4" animBg="1" advAuto="0"/>
      <p:bldP spid="216" grpId="1" animBg="1" advAuto="0"/>
      <p:bldP spid="217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3. Disadvantages of solar (and their remedies)"/>
          <p:cNvSpPr txBox="1">
            <a:spLocks noGrp="1"/>
          </p:cNvSpPr>
          <p:nvPr>
            <p:ph type="title"/>
          </p:nvPr>
        </p:nvSpPr>
        <p:spPr>
          <a:xfrm>
            <a:off x="4351909" y="-364605"/>
            <a:ext cx="16459201" cy="2286001"/>
          </a:xfrm>
          <a:prstGeom prst="rect">
            <a:avLst/>
          </a:prstGeom>
        </p:spPr>
        <p:txBody>
          <a:bodyPr/>
          <a:lstStyle>
            <a:lvl1pPr algn="l" defTabSz="2438338"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3. Disadvantages of solar (and their remedies)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4468" y="1201941"/>
            <a:ext cx="20037034" cy="12637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68391" y="1524550"/>
            <a:ext cx="11163301" cy="490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3. Disadvantages of solar (and their remedies)"/>
          <p:cNvSpPr txBox="1">
            <a:spLocks noGrp="1"/>
          </p:cNvSpPr>
          <p:nvPr>
            <p:ph type="title"/>
          </p:nvPr>
        </p:nvSpPr>
        <p:spPr>
          <a:xfrm>
            <a:off x="4807558" y="-440805"/>
            <a:ext cx="14768884" cy="2286001"/>
          </a:xfrm>
          <a:prstGeom prst="rect">
            <a:avLst/>
          </a:prstGeom>
        </p:spPr>
        <p:txBody>
          <a:bodyPr/>
          <a:lstStyle>
            <a:lvl1pPr algn="l" defTabSz="2438338"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3. Disadvantages of solar (and their remedies)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031" y="1270054"/>
            <a:ext cx="14768884" cy="6932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73374" y="4527874"/>
            <a:ext cx="12687234" cy="8957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810" y="8399426"/>
            <a:ext cx="11163301" cy="490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Oval"/>
          <p:cNvSpPr/>
          <p:nvPr/>
        </p:nvSpPr>
        <p:spPr>
          <a:xfrm>
            <a:off x="13366587" y="9213882"/>
            <a:ext cx="4032900" cy="2945963"/>
          </a:xfrm>
          <a:prstGeom prst="ellipse">
            <a:avLst/>
          </a:prstGeom>
          <a:ln w="165100">
            <a:solidFill>
              <a:srgbClr val="FF040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8" name="Oval"/>
          <p:cNvSpPr/>
          <p:nvPr/>
        </p:nvSpPr>
        <p:spPr>
          <a:xfrm>
            <a:off x="19246882" y="9213882"/>
            <a:ext cx="4032900" cy="2945963"/>
          </a:xfrm>
          <a:prstGeom prst="ellipse">
            <a:avLst/>
          </a:prstGeom>
          <a:ln w="165100">
            <a:solidFill>
              <a:srgbClr val="FF040B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1" animBg="1" advAuto="0"/>
      <p:bldP spid="226" grpId="2" animBg="1" advAuto="0"/>
      <p:bldP spid="227" grpId="3" animBg="1" advAuto="0"/>
      <p:bldP spid="228" grpId="4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FFFFFF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1146</Words>
  <Application>Microsoft Office PowerPoint</Application>
  <PresentationFormat>Custom</PresentationFormat>
  <Paragraphs>105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Helvetica Neue</vt:lpstr>
      <vt:lpstr>Helvetica Neue Medium</vt:lpstr>
      <vt:lpstr>21_BasicWhite</vt:lpstr>
      <vt:lpstr>Solar Power, Energy Storage, Saving the World, and You</vt:lpstr>
      <vt:lpstr>1. Reasons for going solar</vt:lpstr>
      <vt:lpstr>PowerPoint Presentation</vt:lpstr>
      <vt:lpstr>1. Reasons for going solar</vt:lpstr>
      <vt:lpstr>Solar Power, Energy Storage, Saving the World, and You</vt:lpstr>
      <vt:lpstr>2. Cost of solar</vt:lpstr>
      <vt:lpstr>Solar Power, Energy Storage, Saving the World, and You</vt:lpstr>
      <vt:lpstr>3. Disadvantages of solar (and their remedies)</vt:lpstr>
      <vt:lpstr>3. Disadvantages of solar (and their remedies)</vt:lpstr>
      <vt:lpstr>3. Disadvantages of solar (and their remedies)</vt:lpstr>
      <vt:lpstr>PowerPoint Presentation</vt:lpstr>
      <vt:lpstr>Solar Power, Energy Storage, Saving the World, and You</vt:lpstr>
      <vt:lpstr>PowerPoint Presentation</vt:lpstr>
      <vt:lpstr>Testimonial Time!</vt:lpstr>
      <vt:lpstr>Solar and Batteries for New STEAM building?</vt:lpstr>
      <vt:lpstr>Steps to calculating the cost of your solar energy system</vt:lpstr>
      <vt:lpstr>Steps to calculating the cost of your solar energy system</vt:lpstr>
      <vt:lpstr>Steps to calculating the cost of your solar energy system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Power, Energy Storage, Saving the World, and You</dc:title>
  <dc:creator>David Powers</dc:creator>
  <cp:lastModifiedBy>David J. Powers</cp:lastModifiedBy>
  <cp:revision>1</cp:revision>
  <dcterms:modified xsi:type="dcterms:W3CDTF">2022-10-21T17:24:54Z</dcterms:modified>
</cp:coreProperties>
</file>