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y="5143500" cx="9144000"/>
  <p:notesSz cx="6858000" cy="9144000"/>
  <p:embeddedFontLst>
    <p:embeddedFont>
      <p:font typeface="Didact Gothic"/>
      <p:regular r:id="rId25"/>
    </p:embeddedFont>
    <p:embeddedFont>
      <p:font typeface="Century Gothic"/>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61E4344-85E7-44ED-AB8F-172FDCCBA9BD}">
  <a:tblStyle styleId="{B61E4344-85E7-44ED-AB8F-172FDCCBA9BD}"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CenturyGothic-regular.fntdata"/><Relationship Id="rId25" Type="http://schemas.openxmlformats.org/officeDocument/2006/relationships/font" Target="fonts/DidactGothic-regular.fntdata"/><Relationship Id="rId28" Type="http://schemas.openxmlformats.org/officeDocument/2006/relationships/font" Target="fonts/CenturyGothic-italic.fntdata"/><Relationship Id="rId27" Type="http://schemas.openxmlformats.org/officeDocument/2006/relationships/font" Target="fonts/CenturyGothic-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CenturyGothic-boldItalic.fntdata"/><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6f1d28c53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6f1d28c53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6f1d28c533_1_83:notes"/>
          <p:cNvSpPr/>
          <p:nvPr>
            <p:ph idx="2" type="sldImg"/>
          </p:nvPr>
        </p:nvSpPr>
        <p:spPr>
          <a:xfrm>
            <a:off x="381297"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16f1d28c533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6f1d28c533_1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16f1d28c533_1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Kelly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6f1d28c533_1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16f1d28c533_1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6f1d28c533_1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6f1d28c533_1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Explicitly teach the ins and out of navigating college. Discussion boards seminar, using canvas, What are Office Hours, Let’s Get Digital, not to mention walking them through registration…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16f1d28c533_1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16f1d28c533_1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16f1d28c533_1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16f1d28c533_1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6f1d28c533_1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16f1d28c533_1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6f1d28c533_1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16f1d28c533_1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16f1d28c533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16f1d28c533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Amy</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16f1d28c533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16f1d28c533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en" sz="800">
                <a:solidFill>
                  <a:srgbClr val="980000"/>
                </a:solidFill>
                <a:latin typeface="Didact Gothic"/>
                <a:ea typeface="Didact Gothic"/>
                <a:cs typeface="Didact Gothic"/>
                <a:sym typeface="Didact Gothic"/>
              </a:rPr>
              <a:t>TVROP Middle College is proud to have been recognized as an Outstanding Program in the State of California for its vision, partnerships and resounding success by receiving the CSBA Golden Bell Award from the California Association of School Boards in January 2018.  </a:t>
            </a:r>
            <a:endParaRPr sz="800">
              <a:solidFill>
                <a:srgbClr val="980000"/>
              </a:solidFill>
              <a:latin typeface="Didact Gothic"/>
              <a:ea typeface="Didact Gothic"/>
              <a:cs typeface="Didact Gothic"/>
              <a:sym typeface="Didact Gothic"/>
            </a:endParaRPr>
          </a:p>
          <a:p>
            <a:pPr indent="0" lvl="0" marL="0" rtl="0" algn="l">
              <a:spcBef>
                <a:spcPts val="0"/>
              </a:spcBef>
              <a:spcAft>
                <a:spcPts val="0"/>
              </a:spcAft>
              <a:buNone/>
            </a:pPr>
            <a:r>
              <a:t/>
            </a:r>
            <a:endParaRPr sz="6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6f1d28c533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6f1d28c533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n" sz="800">
                <a:solidFill>
                  <a:srgbClr val="980000"/>
                </a:solidFill>
                <a:latin typeface="Didact Gothic"/>
                <a:ea typeface="Didact Gothic"/>
                <a:cs typeface="Didact Gothic"/>
                <a:sym typeface="Didact Gothic"/>
              </a:rPr>
              <a:t>2022 6th graduating class… </a:t>
            </a:r>
            <a:endParaRPr sz="800">
              <a:solidFill>
                <a:srgbClr val="980000"/>
              </a:solidFill>
              <a:latin typeface="Didact Gothic"/>
              <a:ea typeface="Didact Gothic"/>
              <a:cs typeface="Didact Gothic"/>
              <a:sym typeface="Didact Gothic"/>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6f1d28c533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16f1d28c533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6f1d28c533_1_38: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6f1d28c533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6f1d28c533_1_315: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6f1d28c533_1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6f1d28c533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16f1d28c533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6f1d28c533_1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6f1d28c533_1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3.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29.png"/><Relationship Id="rId5" Type="http://schemas.openxmlformats.org/officeDocument/2006/relationships/image" Target="../media/image3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image" Target="../media/image3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42.jp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38.jp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47.jp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55.jpg"/><Relationship Id="rId4" Type="http://schemas.openxmlformats.org/officeDocument/2006/relationships/image" Target="../media/image49.jpg"/><Relationship Id="rId5" Type="http://schemas.openxmlformats.org/officeDocument/2006/relationships/image" Target="../media/image41.jpg"/><Relationship Id="rId6"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46.png"/><Relationship Id="rId4" Type="http://schemas.openxmlformats.org/officeDocument/2006/relationships/image" Target="../media/image4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43.png"/><Relationship Id="rId4" Type="http://schemas.openxmlformats.org/officeDocument/2006/relationships/image" Target="../media/image44.jpg"/><Relationship Id="rId9" Type="http://schemas.openxmlformats.org/officeDocument/2006/relationships/hyperlink" Target="https://tinyurl.com/bdcvucrp" TargetMode="External"/><Relationship Id="rId5" Type="http://schemas.openxmlformats.org/officeDocument/2006/relationships/image" Target="../media/image51.png"/><Relationship Id="rId6" Type="http://schemas.openxmlformats.org/officeDocument/2006/relationships/image" Target="../media/image48.png"/><Relationship Id="rId7" Type="http://schemas.openxmlformats.org/officeDocument/2006/relationships/image" Target="../media/image52.jpg"/><Relationship Id="rId8"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0.png"/><Relationship Id="rId5"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2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32.png"/><Relationship Id="rId11" Type="http://schemas.openxmlformats.org/officeDocument/2006/relationships/image" Target="../media/image19.png"/><Relationship Id="rId10" Type="http://schemas.openxmlformats.org/officeDocument/2006/relationships/image" Target="../media/image31.jpg"/><Relationship Id="rId9" Type="http://schemas.openxmlformats.org/officeDocument/2006/relationships/image" Target="../media/image22.gif"/><Relationship Id="rId5" Type="http://schemas.openxmlformats.org/officeDocument/2006/relationships/image" Target="../media/image26.png"/><Relationship Id="rId6" Type="http://schemas.openxmlformats.org/officeDocument/2006/relationships/image" Target="../media/image57.png"/><Relationship Id="rId7" Type="http://schemas.openxmlformats.org/officeDocument/2006/relationships/image" Target="../media/image56.png"/><Relationship Id="rId8"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54.png"/><Relationship Id="rId4" Type="http://schemas.openxmlformats.org/officeDocument/2006/relationships/image" Target="../media/image24.png"/><Relationship Id="rId5" Type="http://schemas.openxmlformats.org/officeDocument/2006/relationships/image" Target="../media/image50.png"/><Relationship Id="rId6" Type="http://schemas.openxmlformats.org/officeDocument/2006/relationships/image" Target="../media/image21.png"/><Relationship Id="rId7" Type="http://schemas.openxmlformats.org/officeDocument/2006/relationships/image" Target="../media/image30.png"/><Relationship Id="rId8"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8" name="Shape 98"/>
        <p:cNvGrpSpPr/>
        <p:nvPr/>
      </p:nvGrpSpPr>
      <p:grpSpPr>
        <a:xfrm>
          <a:off x="0" y="0"/>
          <a:ext cx="0" cy="0"/>
          <a:chOff x="0" y="0"/>
          <a:chExt cx="0" cy="0"/>
        </a:xfrm>
      </p:grpSpPr>
      <p:pic>
        <p:nvPicPr>
          <p:cNvPr id="99" name="Google Shape;99;p25"/>
          <p:cNvPicPr preferRelativeResize="0"/>
          <p:nvPr/>
        </p:nvPicPr>
        <p:blipFill rotWithShape="1">
          <a:blip r:embed="rId3">
            <a:alphaModFix/>
          </a:blip>
          <a:srcRect b="10650" l="0" r="0" t="0"/>
          <a:stretch/>
        </p:blipFill>
        <p:spPr>
          <a:xfrm rot="-24">
            <a:off x="6791001" y="3215811"/>
            <a:ext cx="1965750" cy="1733515"/>
          </a:xfrm>
          <a:prstGeom prst="rect">
            <a:avLst/>
          </a:prstGeom>
          <a:noFill/>
          <a:ln>
            <a:noFill/>
          </a:ln>
        </p:spPr>
      </p:pic>
      <p:pic>
        <p:nvPicPr>
          <p:cNvPr id="100" name="Google Shape;100;p25"/>
          <p:cNvPicPr preferRelativeResize="0"/>
          <p:nvPr/>
        </p:nvPicPr>
        <p:blipFill rotWithShape="1">
          <a:blip r:embed="rId4">
            <a:alphaModFix/>
          </a:blip>
          <a:srcRect b="0" l="6786" r="5983" t="3855"/>
          <a:stretch/>
        </p:blipFill>
        <p:spPr>
          <a:xfrm>
            <a:off x="622000" y="132100"/>
            <a:ext cx="8069250" cy="3296175"/>
          </a:xfrm>
          <a:prstGeom prst="rect">
            <a:avLst/>
          </a:prstGeom>
          <a:noFill/>
          <a:ln>
            <a:noFill/>
          </a:ln>
        </p:spPr>
      </p:pic>
      <p:pic>
        <p:nvPicPr>
          <p:cNvPr id="101" name="Google Shape;101;p25"/>
          <p:cNvPicPr preferRelativeResize="0"/>
          <p:nvPr/>
        </p:nvPicPr>
        <p:blipFill>
          <a:blip r:embed="rId5">
            <a:alphaModFix/>
          </a:blip>
          <a:stretch>
            <a:fillRect/>
          </a:stretch>
        </p:blipFill>
        <p:spPr>
          <a:xfrm>
            <a:off x="672697" y="3529900"/>
            <a:ext cx="5822078" cy="1204850"/>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34"/>
          <p:cNvPicPr preferRelativeResize="0"/>
          <p:nvPr/>
        </p:nvPicPr>
        <p:blipFill rotWithShape="1">
          <a:blip r:embed="rId3">
            <a:alphaModFix/>
          </a:blip>
          <a:srcRect b="50000" l="4980" r="7941" t="0"/>
          <a:stretch/>
        </p:blipFill>
        <p:spPr>
          <a:xfrm>
            <a:off x="258375" y="95275"/>
            <a:ext cx="3483674" cy="2476475"/>
          </a:xfrm>
          <a:prstGeom prst="rect">
            <a:avLst/>
          </a:prstGeom>
          <a:noFill/>
          <a:ln>
            <a:noFill/>
          </a:ln>
        </p:spPr>
      </p:pic>
      <p:pic>
        <p:nvPicPr>
          <p:cNvPr id="187" name="Google Shape;187;p34"/>
          <p:cNvPicPr preferRelativeResize="0"/>
          <p:nvPr/>
        </p:nvPicPr>
        <p:blipFill>
          <a:blip r:embed="rId4">
            <a:alphaModFix/>
          </a:blip>
          <a:stretch>
            <a:fillRect/>
          </a:stretch>
        </p:blipFill>
        <p:spPr>
          <a:xfrm>
            <a:off x="152400" y="2486575"/>
            <a:ext cx="3695624" cy="1481909"/>
          </a:xfrm>
          <a:prstGeom prst="rect">
            <a:avLst/>
          </a:prstGeom>
          <a:noFill/>
          <a:ln>
            <a:noFill/>
          </a:ln>
        </p:spPr>
      </p:pic>
      <p:pic>
        <p:nvPicPr>
          <p:cNvPr id="188" name="Google Shape;188;p34"/>
          <p:cNvPicPr preferRelativeResize="0"/>
          <p:nvPr/>
        </p:nvPicPr>
        <p:blipFill>
          <a:blip r:embed="rId5">
            <a:alphaModFix/>
          </a:blip>
          <a:stretch>
            <a:fillRect/>
          </a:stretch>
        </p:blipFill>
        <p:spPr>
          <a:xfrm>
            <a:off x="4000500" y="0"/>
            <a:ext cx="5143500" cy="5143500"/>
          </a:xfrm>
          <a:prstGeom prst="rect">
            <a:avLst/>
          </a:prstGeom>
          <a:noFill/>
          <a:ln>
            <a:noFill/>
          </a:ln>
        </p:spPr>
      </p:pic>
      <p:sp>
        <p:nvSpPr>
          <p:cNvPr id="189" name="Google Shape;189;p34"/>
          <p:cNvSpPr txBox="1"/>
          <p:nvPr/>
        </p:nvSpPr>
        <p:spPr>
          <a:xfrm>
            <a:off x="76200" y="4743300"/>
            <a:ext cx="268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Avenir"/>
                <a:ea typeface="Avenir"/>
                <a:cs typeface="Avenir"/>
                <a:sym typeface="Avenir"/>
              </a:rPr>
              <a:t>https://bit.ly/MCflexday</a:t>
            </a:r>
            <a:endParaRPr>
              <a:latin typeface="Avenir"/>
              <a:ea typeface="Avenir"/>
              <a:cs typeface="Avenir"/>
              <a:sym typeface="Avenir"/>
            </a:endParaRPr>
          </a:p>
        </p:txBody>
      </p:sp>
      <p:sp>
        <p:nvSpPr>
          <p:cNvPr id="190" name="Google Shape;190;p34"/>
          <p:cNvSpPr txBox="1"/>
          <p:nvPr/>
        </p:nvSpPr>
        <p:spPr>
          <a:xfrm>
            <a:off x="427625" y="4050650"/>
            <a:ext cx="32193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latin typeface="Century Gothic"/>
                <a:ea typeface="Century Gothic"/>
                <a:cs typeface="Century Gothic"/>
                <a:sym typeface="Century Gothic"/>
              </a:rPr>
              <a:t>LPC Rooms 802 &amp; 505</a:t>
            </a:r>
            <a:endParaRPr sz="1500">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4" name="Shape 194"/>
        <p:cNvGrpSpPr/>
        <p:nvPr/>
      </p:nvGrpSpPr>
      <p:grpSpPr>
        <a:xfrm>
          <a:off x="0" y="0"/>
          <a:ext cx="0" cy="0"/>
          <a:chOff x="0" y="0"/>
          <a:chExt cx="0" cy="0"/>
        </a:xfrm>
      </p:grpSpPr>
      <p:pic>
        <p:nvPicPr>
          <p:cNvPr id="195" name="Google Shape;195;p35"/>
          <p:cNvPicPr preferRelativeResize="0"/>
          <p:nvPr/>
        </p:nvPicPr>
        <p:blipFill>
          <a:blip r:embed="rId3">
            <a:alphaModFix/>
          </a:blip>
          <a:stretch>
            <a:fillRect/>
          </a:stretch>
        </p:blipFill>
        <p:spPr>
          <a:xfrm>
            <a:off x="622025" y="63175"/>
            <a:ext cx="3434000" cy="1494325"/>
          </a:xfrm>
          <a:prstGeom prst="rect">
            <a:avLst/>
          </a:prstGeom>
          <a:noFill/>
          <a:ln>
            <a:noFill/>
          </a:ln>
        </p:spPr>
      </p:pic>
      <p:pic>
        <p:nvPicPr>
          <p:cNvPr id="196" name="Google Shape;196;p35"/>
          <p:cNvPicPr preferRelativeResize="0"/>
          <p:nvPr/>
        </p:nvPicPr>
        <p:blipFill rotWithShape="1">
          <a:blip r:embed="rId4">
            <a:alphaModFix/>
          </a:blip>
          <a:srcRect b="0" l="22227" r="0" t="0"/>
          <a:stretch/>
        </p:blipFill>
        <p:spPr>
          <a:xfrm>
            <a:off x="5143775" y="0"/>
            <a:ext cx="4000225" cy="5143500"/>
          </a:xfrm>
          <a:prstGeom prst="rect">
            <a:avLst/>
          </a:prstGeom>
          <a:noFill/>
          <a:ln>
            <a:noFill/>
          </a:ln>
        </p:spPr>
      </p:pic>
      <p:sp>
        <p:nvSpPr>
          <p:cNvPr id="197" name="Google Shape;197;p35"/>
          <p:cNvSpPr txBox="1"/>
          <p:nvPr/>
        </p:nvSpPr>
        <p:spPr>
          <a:xfrm>
            <a:off x="6215875" y="4740500"/>
            <a:ext cx="26883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chemeClr val="lt1"/>
                </a:solidFill>
                <a:latin typeface="Avenir"/>
                <a:ea typeface="Avenir"/>
                <a:cs typeface="Avenir"/>
                <a:sym typeface="Avenir"/>
              </a:rPr>
              <a:t>https://bit.ly/MCflexday</a:t>
            </a:r>
            <a:endParaRPr>
              <a:solidFill>
                <a:schemeClr val="lt1"/>
              </a:solidFill>
              <a:latin typeface="Avenir"/>
              <a:ea typeface="Avenir"/>
              <a:cs typeface="Avenir"/>
              <a:sym typeface="Avenir"/>
            </a:endParaRPr>
          </a:p>
        </p:txBody>
      </p:sp>
      <p:sp>
        <p:nvSpPr>
          <p:cNvPr id="198" name="Google Shape;198;p35"/>
          <p:cNvSpPr txBox="1"/>
          <p:nvPr/>
        </p:nvSpPr>
        <p:spPr>
          <a:xfrm>
            <a:off x="202175" y="1197550"/>
            <a:ext cx="4786200" cy="41268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lang="en" sz="1500">
                <a:solidFill>
                  <a:schemeClr val="dk1"/>
                </a:solidFill>
                <a:latin typeface="Avenir"/>
                <a:ea typeface="Avenir"/>
                <a:cs typeface="Avenir"/>
                <a:sym typeface="Avenir"/>
              </a:rPr>
              <a:t>Help students adequately prepare themselves for college and career</a:t>
            </a:r>
            <a:endParaRPr sz="1500">
              <a:solidFill>
                <a:schemeClr val="dk1"/>
              </a:solidFill>
              <a:latin typeface="Avenir"/>
              <a:ea typeface="Avenir"/>
              <a:cs typeface="Avenir"/>
              <a:sym typeface="Avenir"/>
            </a:endParaRPr>
          </a:p>
          <a:p>
            <a:pPr indent="0" lvl="0" marL="0" rtl="0" algn="l">
              <a:lnSpc>
                <a:spcPct val="100000"/>
              </a:lnSpc>
              <a:spcBef>
                <a:spcPts val="1200"/>
              </a:spcBef>
              <a:spcAft>
                <a:spcPts val="0"/>
              </a:spcAft>
              <a:buClr>
                <a:schemeClr val="dk1"/>
              </a:buClr>
              <a:buSzPts val="1100"/>
              <a:buFont typeface="Arial"/>
              <a:buNone/>
            </a:pPr>
            <a:r>
              <a:rPr lang="en" sz="1500">
                <a:solidFill>
                  <a:schemeClr val="dk1"/>
                </a:solidFill>
                <a:latin typeface="Avenir"/>
                <a:ea typeface="Avenir"/>
                <a:cs typeface="Avenir"/>
                <a:sym typeface="Avenir"/>
              </a:rPr>
              <a:t>Expose students to courses and career opportunities not available to typical high school students</a:t>
            </a:r>
            <a:endParaRPr sz="1500">
              <a:solidFill>
                <a:schemeClr val="dk1"/>
              </a:solidFill>
              <a:latin typeface="Avenir"/>
              <a:ea typeface="Avenir"/>
              <a:cs typeface="Avenir"/>
              <a:sym typeface="Avenir"/>
            </a:endParaRPr>
          </a:p>
          <a:p>
            <a:pPr indent="0" lvl="0" marL="0" rtl="0" algn="l">
              <a:lnSpc>
                <a:spcPct val="100000"/>
              </a:lnSpc>
              <a:spcBef>
                <a:spcPts val="1200"/>
              </a:spcBef>
              <a:spcAft>
                <a:spcPts val="0"/>
              </a:spcAft>
              <a:buClr>
                <a:schemeClr val="dk1"/>
              </a:buClr>
              <a:buSzPts val="1100"/>
              <a:buFont typeface="Arial"/>
              <a:buNone/>
            </a:pPr>
            <a:r>
              <a:rPr lang="en" sz="1500">
                <a:solidFill>
                  <a:schemeClr val="dk1"/>
                </a:solidFill>
                <a:latin typeface="Avenir"/>
                <a:ea typeface="Avenir"/>
                <a:cs typeface="Avenir"/>
                <a:sym typeface="Avenir"/>
              </a:rPr>
              <a:t>Provide students the support services needed to be successful in high school and college courses</a:t>
            </a:r>
            <a:endParaRPr sz="1500">
              <a:solidFill>
                <a:schemeClr val="dk1"/>
              </a:solidFill>
              <a:latin typeface="Avenir"/>
              <a:ea typeface="Avenir"/>
              <a:cs typeface="Avenir"/>
              <a:sym typeface="Avenir"/>
            </a:endParaRPr>
          </a:p>
          <a:p>
            <a:pPr indent="0" lvl="0" marL="0" rtl="0" algn="l">
              <a:lnSpc>
                <a:spcPct val="100000"/>
              </a:lnSpc>
              <a:spcBef>
                <a:spcPts val="1200"/>
              </a:spcBef>
              <a:spcAft>
                <a:spcPts val="0"/>
              </a:spcAft>
              <a:buClr>
                <a:schemeClr val="dk1"/>
              </a:buClr>
              <a:buSzPts val="1100"/>
              <a:buFont typeface="Arial"/>
              <a:buNone/>
            </a:pPr>
            <a:r>
              <a:rPr lang="en" sz="1500">
                <a:solidFill>
                  <a:schemeClr val="dk1"/>
                </a:solidFill>
                <a:latin typeface="Avenir"/>
                <a:ea typeface="Avenir"/>
                <a:cs typeface="Avenir"/>
                <a:sym typeface="Avenir"/>
              </a:rPr>
              <a:t>Develop a solid foundation for “life as a college student”</a:t>
            </a:r>
            <a:endParaRPr sz="1500">
              <a:solidFill>
                <a:schemeClr val="dk1"/>
              </a:solidFill>
              <a:latin typeface="Avenir"/>
              <a:ea typeface="Avenir"/>
              <a:cs typeface="Avenir"/>
              <a:sym typeface="Avenir"/>
            </a:endParaRPr>
          </a:p>
          <a:p>
            <a:pPr indent="0" lvl="0" marL="0" rtl="0" algn="l">
              <a:lnSpc>
                <a:spcPct val="100000"/>
              </a:lnSpc>
              <a:spcBef>
                <a:spcPts val="1200"/>
              </a:spcBef>
              <a:spcAft>
                <a:spcPts val="0"/>
              </a:spcAft>
              <a:buClr>
                <a:schemeClr val="dk1"/>
              </a:buClr>
              <a:buSzPts val="1100"/>
              <a:buFont typeface="Arial"/>
              <a:buNone/>
            </a:pPr>
            <a:r>
              <a:rPr lang="en" sz="1500">
                <a:solidFill>
                  <a:schemeClr val="dk1"/>
                </a:solidFill>
                <a:latin typeface="Avenir"/>
                <a:ea typeface="Avenir"/>
                <a:cs typeface="Avenir"/>
                <a:sym typeface="Avenir"/>
              </a:rPr>
              <a:t>Emphasize that college can be “for all students”</a:t>
            </a:r>
            <a:endParaRPr sz="1500">
              <a:solidFill>
                <a:schemeClr val="dk1"/>
              </a:solidFill>
              <a:latin typeface="Avenir"/>
              <a:ea typeface="Avenir"/>
              <a:cs typeface="Avenir"/>
              <a:sym typeface="Avenir"/>
            </a:endParaRPr>
          </a:p>
          <a:p>
            <a:pPr indent="0" lvl="0" marL="0" rtl="0" algn="l">
              <a:lnSpc>
                <a:spcPct val="100000"/>
              </a:lnSpc>
              <a:spcBef>
                <a:spcPts val="1200"/>
              </a:spcBef>
              <a:spcAft>
                <a:spcPts val="0"/>
              </a:spcAft>
              <a:buClr>
                <a:schemeClr val="dk1"/>
              </a:buClr>
              <a:buSzPts val="1100"/>
              <a:buFont typeface="Arial"/>
              <a:buNone/>
            </a:pPr>
            <a:r>
              <a:rPr lang="en" sz="1500">
                <a:solidFill>
                  <a:schemeClr val="dk1"/>
                </a:solidFill>
                <a:latin typeface="Avenir"/>
                <a:ea typeface="Avenir"/>
                <a:cs typeface="Avenir"/>
                <a:sym typeface="Avenir"/>
              </a:rPr>
              <a:t>Increase underrepresented student enrollment in higher education</a:t>
            </a:r>
            <a:endParaRPr sz="1500">
              <a:solidFill>
                <a:schemeClr val="dk1"/>
              </a:solidFill>
              <a:latin typeface="Avenir"/>
              <a:ea typeface="Avenir"/>
              <a:cs typeface="Avenir"/>
              <a:sym typeface="Avenir"/>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latin typeface="Avenir"/>
              <a:ea typeface="Avenir"/>
              <a:cs typeface="Avenir"/>
              <a:sym typeface="Avenir"/>
            </a:endParaRPr>
          </a:p>
          <a:p>
            <a:pPr indent="0" lvl="0" marL="0" rtl="0" algn="l">
              <a:spcBef>
                <a:spcPts val="600"/>
              </a:spcBef>
              <a:spcAft>
                <a:spcPts val="0"/>
              </a:spcAft>
              <a:buNone/>
            </a:pPr>
            <a:r>
              <a:t/>
            </a:r>
            <a:endParaRPr sz="1000">
              <a:latin typeface="Avenir"/>
              <a:ea typeface="Avenir"/>
              <a:cs typeface="Avenir"/>
              <a:sym typeface="Aveni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2" name="Shape 202"/>
        <p:cNvGrpSpPr/>
        <p:nvPr/>
      </p:nvGrpSpPr>
      <p:grpSpPr>
        <a:xfrm>
          <a:off x="0" y="0"/>
          <a:ext cx="0" cy="0"/>
          <a:chOff x="0" y="0"/>
          <a:chExt cx="0" cy="0"/>
        </a:xfrm>
      </p:grpSpPr>
      <p:pic>
        <p:nvPicPr>
          <p:cNvPr id="203" name="Google Shape;203;p36"/>
          <p:cNvPicPr preferRelativeResize="0"/>
          <p:nvPr/>
        </p:nvPicPr>
        <p:blipFill rotWithShape="1">
          <a:blip r:embed="rId3">
            <a:alphaModFix/>
          </a:blip>
          <a:srcRect b="0" l="4617" r="6580" t="0"/>
          <a:stretch/>
        </p:blipFill>
        <p:spPr>
          <a:xfrm>
            <a:off x="4572000" y="0"/>
            <a:ext cx="4567374" cy="5143500"/>
          </a:xfrm>
          <a:prstGeom prst="rect">
            <a:avLst/>
          </a:prstGeom>
          <a:noFill/>
          <a:ln>
            <a:noFill/>
          </a:ln>
        </p:spPr>
      </p:pic>
      <p:sp>
        <p:nvSpPr>
          <p:cNvPr id="204" name="Google Shape;204;p36"/>
          <p:cNvSpPr txBox="1"/>
          <p:nvPr/>
        </p:nvSpPr>
        <p:spPr>
          <a:xfrm>
            <a:off x="62325" y="4743300"/>
            <a:ext cx="268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Avenir"/>
                <a:ea typeface="Avenir"/>
                <a:cs typeface="Avenir"/>
                <a:sym typeface="Avenir"/>
              </a:rPr>
              <a:t>https://bit.ly/MCflexday</a:t>
            </a:r>
            <a:endParaRPr>
              <a:latin typeface="Avenir"/>
              <a:ea typeface="Avenir"/>
              <a:cs typeface="Avenir"/>
              <a:sym typeface="Avenir"/>
            </a:endParaRPr>
          </a:p>
        </p:txBody>
      </p:sp>
      <p:sp>
        <p:nvSpPr>
          <p:cNvPr id="205" name="Google Shape;205;p36"/>
          <p:cNvSpPr txBox="1"/>
          <p:nvPr/>
        </p:nvSpPr>
        <p:spPr>
          <a:xfrm>
            <a:off x="357575" y="1441800"/>
            <a:ext cx="3993600" cy="3170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lang="en" sz="1700">
                <a:solidFill>
                  <a:schemeClr val="dk1"/>
                </a:solidFill>
                <a:latin typeface="Avenir"/>
                <a:ea typeface="Avenir"/>
                <a:cs typeface="Avenir"/>
                <a:sym typeface="Avenir"/>
              </a:rPr>
              <a:t>Earn a C or better in all high school and college courses</a:t>
            </a:r>
            <a:endParaRPr sz="1700">
              <a:solidFill>
                <a:schemeClr val="dk1"/>
              </a:solidFill>
              <a:latin typeface="Avenir"/>
              <a:ea typeface="Avenir"/>
              <a:cs typeface="Avenir"/>
              <a:sym typeface="Avenir"/>
            </a:endParaRPr>
          </a:p>
          <a:p>
            <a:pPr indent="0" lvl="0" marL="0" rtl="0" algn="l">
              <a:lnSpc>
                <a:spcPct val="100000"/>
              </a:lnSpc>
              <a:spcBef>
                <a:spcPts val="0"/>
              </a:spcBef>
              <a:spcAft>
                <a:spcPts val="0"/>
              </a:spcAft>
              <a:buClr>
                <a:schemeClr val="dk1"/>
              </a:buClr>
              <a:buSzPts val="1100"/>
              <a:buFont typeface="Arial"/>
              <a:buNone/>
            </a:pPr>
            <a:r>
              <a:t/>
            </a:r>
            <a:endParaRPr sz="1700">
              <a:solidFill>
                <a:schemeClr val="dk1"/>
              </a:solidFill>
              <a:latin typeface="Avenir"/>
              <a:ea typeface="Avenir"/>
              <a:cs typeface="Avenir"/>
              <a:sym typeface="Avenir"/>
            </a:endParaRPr>
          </a:p>
          <a:p>
            <a:pPr indent="0" lvl="0" marL="0" rtl="0" algn="l">
              <a:lnSpc>
                <a:spcPct val="100000"/>
              </a:lnSpc>
              <a:spcBef>
                <a:spcPts val="0"/>
              </a:spcBef>
              <a:spcAft>
                <a:spcPts val="0"/>
              </a:spcAft>
              <a:buClr>
                <a:schemeClr val="dk1"/>
              </a:buClr>
              <a:buSzPts val="1100"/>
              <a:buFont typeface="Arial"/>
              <a:buNone/>
            </a:pPr>
            <a:r>
              <a:rPr lang="en" sz="1700">
                <a:solidFill>
                  <a:schemeClr val="dk1"/>
                </a:solidFill>
                <a:latin typeface="Avenir"/>
                <a:ea typeface="Avenir"/>
                <a:cs typeface="Avenir"/>
                <a:sym typeface="Avenir"/>
              </a:rPr>
              <a:t>Maintain an enrollment of at least 6  and no more than 11 college units per semester</a:t>
            </a:r>
            <a:endParaRPr sz="1700">
              <a:solidFill>
                <a:schemeClr val="dk1"/>
              </a:solidFill>
              <a:latin typeface="Avenir"/>
              <a:ea typeface="Avenir"/>
              <a:cs typeface="Avenir"/>
              <a:sym typeface="Avenir"/>
            </a:endParaRPr>
          </a:p>
          <a:p>
            <a:pPr indent="0" lvl="0" marL="0" rtl="0" algn="l">
              <a:lnSpc>
                <a:spcPct val="100000"/>
              </a:lnSpc>
              <a:spcBef>
                <a:spcPts val="0"/>
              </a:spcBef>
              <a:spcAft>
                <a:spcPts val="0"/>
              </a:spcAft>
              <a:buClr>
                <a:schemeClr val="dk1"/>
              </a:buClr>
              <a:buSzPts val="1100"/>
              <a:buFont typeface="Arial"/>
              <a:buNone/>
            </a:pPr>
            <a:r>
              <a:t/>
            </a:r>
            <a:endParaRPr sz="1700">
              <a:solidFill>
                <a:schemeClr val="dk1"/>
              </a:solidFill>
              <a:latin typeface="Avenir"/>
              <a:ea typeface="Avenir"/>
              <a:cs typeface="Avenir"/>
              <a:sym typeface="Avenir"/>
            </a:endParaRPr>
          </a:p>
          <a:p>
            <a:pPr indent="0" lvl="0" marL="0" rtl="0" algn="l">
              <a:lnSpc>
                <a:spcPct val="100000"/>
              </a:lnSpc>
              <a:spcBef>
                <a:spcPts val="0"/>
              </a:spcBef>
              <a:spcAft>
                <a:spcPts val="0"/>
              </a:spcAft>
              <a:buNone/>
            </a:pPr>
            <a:r>
              <a:rPr lang="en" sz="1700">
                <a:solidFill>
                  <a:schemeClr val="dk1"/>
                </a:solidFill>
                <a:latin typeface="Avenir"/>
                <a:ea typeface="Avenir"/>
                <a:cs typeface="Avenir"/>
                <a:sym typeface="Avenir"/>
              </a:rPr>
              <a:t>Behave with academic integrity</a:t>
            </a:r>
            <a:endParaRPr sz="1700">
              <a:solidFill>
                <a:schemeClr val="dk1"/>
              </a:solidFill>
              <a:latin typeface="Avenir"/>
              <a:ea typeface="Avenir"/>
              <a:cs typeface="Avenir"/>
              <a:sym typeface="Avenir"/>
            </a:endParaRPr>
          </a:p>
          <a:p>
            <a:pPr indent="0" lvl="0" marL="0" rtl="0" algn="l">
              <a:lnSpc>
                <a:spcPct val="100000"/>
              </a:lnSpc>
              <a:spcBef>
                <a:spcPts val="0"/>
              </a:spcBef>
              <a:spcAft>
                <a:spcPts val="0"/>
              </a:spcAft>
              <a:buClr>
                <a:schemeClr val="dk1"/>
              </a:buClr>
              <a:buSzPts val="1100"/>
              <a:buFont typeface="Arial"/>
              <a:buNone/>
            </a:pPr>
            <a:r>
              <a:t/>
            </a:r>
            <a:endParaRPr sz="1700">
              <a:solidFill>
                <a:schemeClr val="dk1"/>
              </a:solidFill>
              <a:latin typeface="Avenir"/>
              <a:ea typeface="Avenir"/>
              <a:cs typeface="Avenir"/>
              <a:sym typeface="Avenir"/>
            </a:endParaRPr>
          </a:p>
          <a:p>
            <a:pPr indent="0" lvl="0" marL="0" rtl="0" algn="l">
              <a:lnSpc>
                <a:spcPct val="100000"/>
              </a:lnSpc>
              <a:spcBef>
                <a:spcPts val="0"/>
              </a:spcBef>
              <a:spcAft>
                <a:spcPts val="0"/>
              </a:spcAft>
              <a:buClr>
                <a:schemeClr val="dk1"/>
              </a:buClr>
              <a:buSzPts val="1100"/>
              <a:buFont typeface="Arial"/>
              <a:buNone/>
            </a:pPr>
            <a:r>
              <a:rPr lang="en" sz="1700">
                <a:solidFill>
                  <a:schemeClr val="dk1"/>
                </a:solidFill>
                <a:latin typeface="Avenir"/>
                <a:ea typeface="Avenir"/>
                <a:cs typeface="Avenir"/>
                <a:sym typeface="Avenir"/>
              </a:rPr>
              <a:t>Be an active participant in the Middle College community</a:t>
            </a:r>
            <a:endParaRPr sz="1700">
              <a:solidFill>
                <a:schemeClr val="dk1"/>
              </a:solidFill>
              <a:latin typeface="Avenir"/>
              <a:ea typeface="Avenir"/>
              <a:cs typeface="Avenir"/>
              <a:sym typeface="Avenir"/>
            </a:endParaRPr>
          </a:p>
          <a:p>
            <a:pPr indent="0" lvl="0" marL="0" rtl="0" algn="l">
              <a:spcBef>
                <a:spcPts val="0"/>
              </a:spcBef>
              <a:spcAft>
                <a:spcPts val="0"/>
              </a:spcAft>
              <a:buNone/>
            </a:pPr>
            <a:r>
              <a:t/>
            </a:r>
            <a:endParaRPr sz="700">
              <a:latin typeface="Avenir"/>
              <a:ea typeface="Avenir"/>
              <a:cs typeface="Avenir"/>
              <a:sym typeface="Avenir"/>
            </a:endParaRPr>
          </a:p>
        </p:txBody>
      </p:sp>
      <p:pic>
        <p:nvPicPr>
          <p:cNvPr id="206" name="Google Shape;206;p36"/>
          <p:cNvPicPr preferRelativeResize="0"/>
          <p:nvPr/>
        </p:nvPicPr>
        <p:blipFill>
          <a:blip r:embed="rId4">
            <a:alphaModFix/>
          </a:blip>
          <a:stretch>
            <a:fillRect/>
          </a:stretch>
        </p:blipFill>
        <p:spPr>
          <a:xfrm>
            <a:off x="311263" y="0"/>
            <a:ext cx="4238625" cy="1828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37"/>
          <p:cNvPicPr preferRelativeResize="0"/>
          <p:nvPr/>
        </p:nvPicPr>
        <p:blipFill>
          <a:blip r:embed="rId3">
            <a:alphaModFix/>
          </a:blip>
          <a:stretch>
            <a:fillRect/>
          </a:stretch>
        </p:blipFill>
        <p:spPr>
          <a:xfrm>
            <a:off x="1" y="0"/>
            <a:ext cx="5143500" cy="5143500"/>
          </a:xfrm>
          <a:prstGeom prst="rect">
            <a:avLst/>
          </a:prstGeom>
          <a:noFill/>
          <a:ln>
            <a:noFill/>
          </a:ln>
        </p:spPr>
      </p:pic>
      <p:pic>
        <p:nvPicPr>
          <p:cNvPr id="212" name="Google Shape;212;p37"/>
          <p:cNvPicPr preferRelativeResize="0"/>
          <p:nvPr/>
        </p:nvPicPr>
        <p:blipFill rotWithShape="1">
          <a:blip r:embed="rId4">
            <a:alphaModFix/>
          </a:blip>
          <a:srcRect b="0" l="0" r="6768" t="0"/>
          <a:stretch/>
        </p:blipFill>
        <p:spPr>
          <a:xfrm>
            <a:off x="5356588" y="0"/>
            <a:ext cx="3729700" cy="2217675"/>
          </a:xfrm>
          <a:prstGeom prst="rect">
            <a:avLst/>
          </a:prstGeom>
          <a:noFill/>
          <a:ln>
            <a:noFill/>
          </a:ln>
        </p:spPr>
      </p:pic>
      <p:sp>
        <p:nvSpPr>
          <p:cNvPr id="213" name="Google Shape;213;p37"/>
          <p:cNvSpPr txBox="1"/>
          <p:nvPr/>
        </p:nvSpPr>
        <p:spPr>
          <a:xfrm>
            <a:off x="6444475" y="4740500"/>
            <a:ext cx="26883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latin typeface="Avenir"/>
                <a:ea typeface="Avenir"/>
                <a:cs typeface="Avenir"/>
                <a:sym typeface="Avenir"/>
              </a:rPr>
              <a:t>https://bit.ly/MCflexday</a:t>
            </a:r>
            <a:endParaRPr>
              <a:latin typeface="Avenir"/>
              <a:ea typeface="Avenir"/>
              <a:cs typeface="Avenir"/>
              <a:sym typeface="Avenir"/>
            </a:endParaRPr>
          </a:p>
        </p:txBody>
      </p:sp>
      <p:sp>
        <p:nvSpPr>
          <p:cNvPr id="214" name="Google Shape;214;p37"/>
          <p:cNvSpPr txBox="1"/>
          <p:nvPr/>
        </p:nvSpPr>
        <p:spPr>
          <a:xfrm>
            <a:off x="5356638" y="1803575"/>
            <a:ext cx="3729600" cy="3017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500">
                <a:solidFill>
                  <a:schemeClr val="dk1"/>
                </a:solidFill>
                <a:latin typeface="Avenir"/>
                <a:ea typeface="Avenir"/>
                <a:cs typeface="Avenir"/>
                <a:sym typeface="Avenir"/>
              </a:rPr>
              <a:t>Community Based, Inclusive Environment</a:t>
            </a:r>
            <a:endParaRPr sz="1500">
              <a:solidFill>
                <a:schemeClr val="dk1"/>
              </a:solidFill>
              <a:latin typeface="Avenir"/>
              <a:ea typeface="Avenir"/>
              <a:cs typeface="Avenir"/>
              <a:sym typeface="Avenir"/>
            </a:endParaRPr>
          </a:p>
          <a:p>
            <a:pPr indent="0" lvl="0" marL="0" rtl="0" algn="ctr">
              <a:lnSpc>
                <a:spcPct val="115000"/>
              </a:lnSpc>
              <a:spcBef>
                <a:spcPts val="0"/>
              </a:spcBef>
              <a:spcAft>
                <a:spcPts val="0"/>
              </a:spcAft>
              <a:buClr>
                <a:schemeClr val="dk1"/>
              </a:buClr>
              <a:buSzPts val="1100"/>
              <a:buFont typeface="Arial"/>
              <a:buNone/>
            </a:pPr>
            <a:r>
              <a:rPr lang="en" sz="1500">
                <a:solidFill>
                  <a:schemeClr val="dk1"/>
                </a:solidFill>
                <a:latin typeface="Avenir"/>
                <a:ea typeface="Avenir"/>
                <a:cs typeface="Avenir"/>
                <a:sym typeface="Avenir"/>
              </a:rPr>
              <a:t>AVID</a:t>
            </a:r>
            <a:endParaRPr sz="1500">
              <a:solidFill>
                <a:schemeClr val="dk1"/>
              </a:solidFill>
              <a:latin typeface="Avenir"/>
              <a:ea typeface="Avenir"/>
              <a:cs typeface="Avenir"/>
              <a:sym typeface="Avenir"/>
            </a:endParaRPr>
          </a:p>
          <a:p>
            <a:pPr indent="0" lvl="0" marL="0" rtl="0" algn="ctr">
              <a:lnSpc>
                <a:spcPct val="115000"/>
              </a:lnSpc>
              <a:spcBef>
                <a:spcPts val="0"/>
              </a:spcBef>
              <a:spcAft>
                <a:spcPts val="0"/>
              </a:spcAft>
              <a:buClr>
                <a:schemeClr val="dk1"/>
              </a:buClr>
              <a:buSzPts val="1100"/>
              <a:buFont typeface="Arial"/>
              <a:buNone/>
            </a:pPr>
            <a:r>
              <a:rPr lang="en" sz="1200">
                <a:solidFill>
                  <a:schemeClr val="dk1"/>
                </a:solidFill>
                <a:latin typeface="Avenir"/>
                <a:ea typeface="Avenir"/>
                <a:cs typeface="Avenir"/>
                <a:sym typeface="Avenir"/>
              </a:rPr>
              <a:t>”Advancement Via Individual Determination”</a:t>
            </a:r>
            <a:endParaRPr sz="1200">
              <a:solidFill>
                <a:schemeClr val="dk1"/>
              </a:solidFill>
              <a:latin typeface="Avenir"/>
              <a:ea typeface="Avenir"/>
              <a:cs typeface="Avenir"/>
              <a:sym typeface="Avenir"/>
            </a:endParaRPr>
          </a:p>
          <a:p>
            <a:pPr indent="0" lvl="0" marL="0" rtl="0" algn="ctr">
              <a:lnSpc>
                <a:spcPct val="115000"/>
              </a:lnSpc>
              <a:spcBef>
                <a:spcPts val="0"/>
              </a:spcBef>
              <a:spcAft>
                <a:spcPts val="0"/>
              </a:spcAft>
              <a:buClr>
                <a:schemeClr val="dk1"/>
              </a:buClr>
              <a:buSzPts val="1100"/>
              <a:buFont typeface="Arial"/>
              <a:buNone/>
            </a:pPr>
            <a:r>
              <a:rPr lang="en" sz="1500">
                <a:solidFill>
                  <a:schemeClr val="dk1"/>
                </a:solidFill>
                <a:latin typeface="Avenir"/>
                <a:ea typeface="Avenir"/>
                <a:cs typeface="Avenir"/>
                <a:sym typeface="Avenir"/>
              </a:rPr>
              <a:t>Notetaking Skills</a:t>
            </a:r>
            <a:endParaRPr sz="1500">
              <a:solidFill>
                <a:schemeClr val="dk1"/>
              </a:solidFill>
              <a:latin typeface="Avenir"/>
              <a:ea typeface="Avenir"/>
              <a:cs typeface="Avenir"/>
              <a:sym typeface="Avenir"/>
            </a:endParaRPr>
          </a:p>
          <a:p>
            <a:pPr indent="0" lvl="0" marL="0" rtl="0" algn="ctr">
              <a:lnSpc>
                <a:spcPct val="115000"/>
              </a:lnSpc>
              <a:spcBef>
                <a:spcPts val="0"/>
              </a:spcBef>
              <a:spcAft>
                <a:spcPts val="0"/>
              </a:spcAft>
              <a:buClr>
                <a:schemeClr val="dk1"/>
              </a:buClr>
              <a:buSzPts val="1100"/>
              <a:buFont typeface="Arial"/>
              <a:buNone/>
            </a:pPr>
            <a:r>
              <a:rPr lang="en" sz="1500">
                <a:solidFill>
                  <a:schemeClr val="dk1"/>
                </a:solidFill>
                <a:latin typeface="Avenir"/>
                <a:ea typeface="Avenir"/>
                <a:cs typeface="Avenir"/>
                <a:sym typeface="Avenir"/>
              </a:rPr>
              <a:t>College &amp; Career Research</a:t>
            </a:r>
            <a:endParaRPr sz="1500">
              <a:solidFill>
                <a:schemeClr val="dk1"/>
              </a:solidFill>
              <a:latin typeface="Avenir"/>
              <a:ea typeface="Avenir"/>
              <a:cs typeface="Avenir"/>
              <a:sym typeface="Avenir"/>
            </a:endParaRPr>
          </a:p>
          <a:p>
            <a:pPr indent="0" lvl="0" marL="0" rtl="0" algn="ctr">
              <a:lnSpc>
                <a:spcPct val="115000"/>
              </a:lnSpc>
              <a:spcBef>
                <a:spcPts val="0"/>
              </a:spcBef>
              <a:spcAft>
                <a:spcPts val="0"/>
              </a:spcAft>
              <a:buClr>
                <a:schemeClr val="dk1"/>
              </a:buClr>
              <a:buSzPts val="1100"/>
              <a:buFont typeface="Arial"/>
              <a:buNone/>
            </a:pPr>
            <a:r>
              <a:rPr lang="en" sz="1500">
                <a:solidFill>
                  <a:schemeClr val="dk1"/>
                </a:solidFill>
                <a:latin typeface="Avenir"/>
                <a:ea typeface="Avenir"/>
                <a:cs typeface="Avenir"/>
                <a:sym typeface="Avenir"/>
              </a:rPr>
              <a:t>Reading and Writing Support </a:t>
            </a:r>
            <a:endParaRPr sz="1500">
              <a:solidFill>
                <a:schemeClr val="dk1"/>
              </a:solidFill>
              <a:latin typeface="Avenir"/>
              <a:ea typeface="Avenir"/>
              <a:cs typeface="Avenir"/>
              <a:sym typeface="Avenir"/>
            </a:endParaRPr>
          </a:p>
          <a:p>
            <a:pPr indent="0" lvl="0" marL="0" rtl="0" algn="ctr">
              <a:lnSpc>
                <a:spcPct val="115000"/>
              </a:lnSpc>
              <a:spcBef>
                <a:spcPts val="0"/>
              </a:spcBef>
              <a:spcAft>
                <a:spcPts val="0"/>
              </a:spcAft>
              <a:buClr>
                <a:schemeClr val="dk1"/>
              </a:buClr>
              <a:buSzPts val="1100"/>
              <a:buFont typeface="Arial"/>
              <a:buNone/>
            </a:pPr>
            <a:r>
              <a:rPr lang="en" sz="1500">
                <a:solidFill>
                  <a:schemeClr val="dk1"/>
                </a:solidFill>
                <a:latin typeface="Avenir"/>
                <a:ea typeface="Avenir"/>
                <a:cs typeface="Avenir"/>
                <a:sym typeface="Avenir"/>
              </a:rPr>
              <a:t>Annotation Skills</a:t>
            </a:r>
            <a:endParaRPr sz="1500">
              <a:solidFill>
                <a:schemeClr val="dk1"/>
              </a:solidFill>
              <a:latin typeface="Avenir"/>
              <a:ea typeface="Avenir"/>
              <a:cs typeface="Avenir"/>
              <a:sym typeface="Avenir"/>
            </a:endParaRPr>
          </a:p>
          <a:p>
            <a:pPr indent="0" lvl="0" marL="0" rtl="0" algn="ctr">
              <a:lnSpc>
                <a:spcPct val="115000"/>
              </a:lnSpc>
              <a:spcBef>
                <a:spcPts val="0"/>
              </a:spcBef>
              <a:spcAft>
                <a:spcPts val="0"/>
              </a:spcAft>
              <a:buClr>
                <a:schemeClr val="dk1"/>
              </a:buClr>
              <a:buSzPts val="1100"/>
              <a:buFont typeface="Arial"/>
              <a:buNone/>
            </a:pPr>
            <a:r>
              <a:rPr lang="en" sz="1500">
                <a:solidFill>
                  <a:schemeClr val="dk1"/>
                </a:solidFill>
                <a:latin typeface="Avenir"/>
                <a:ea typeface="Avenir"/>
                <a:cs typeface="Avenir"/>
                <a:sym typeface="Avenir"/>
              </a:rPr>
              <a:t>Financial Literacy</a:t>
            </a:r>
            <a:endParaRPr sz="1500">
              <a:solidFill>
                <a:schemeClr val="dk1"/>
              </a:solidFill>
              <a:latin typeface="Avenir"/>
              <a:ea typeface="Avenir"/>
              <a:cs typeface="Avenir"/>
              <a:sym typeface="Avenir"/>
            </a:endParaRPr>
          </a:p>
          <a:p>
            <a:pPr indent="0" lvl="0" marL="0" rtl="0" algn="ctr">
              <a:lnSpc>
                <a:spcPct val="115000"/>
              </a:lnSpc>
              <a:spcBef>
                <a:spcPts val="0"/>
              </a:spcBef>
              <a:spcAft>
                <a:spcPts val="0"/>
              </a:spcAft>
              <a:buClr>
                <a:schemeClr val="dk1"/>
              </a:buClr>
              <a:buSzPts val="1100"/>
              <a:buFont typeface="Arial"/>
              <a:buNone/>
            </a:pPr>
            <a:r>
              <a:rPr lang="en" sz="1500">
                <a:solidFill>
                  <a:schemeClr val="dk1"/>
                </a:solidFill>
                <a:latin typeface="Avenir"/>
                <a:ea typeface="Avenir"/>
                <a:cs typeface="Avenir"/>
                <a:sym typeface="Avenir"/>
              </a:rPr>
              <a:t>Navigating A College System</a:t>
            </a:r>
            <a:endParaRPr sz="1500">
              <a:solidFill>
                <a:schemeClr val="dk1"/>
              </a:solidFill>
              <a:latin typeface="Avenir"/>
              <a:ea typeface="Avenir"/>
              <a:cs typeface="Avenir"/>
              <a:sym typeface="Avenir"/>
            </a:endParaRPr>
          </a:p>
          <a:p>
            <a:pPr indent="0" lvl="0" marL="0" rtl="0" algn="ctr">
              <a:lnSpc>
                <a:spcPct val="115000"/>
              </a:lnSpc>
              <a:spcBef>
                <a:spcPts val="0"/>
              </a:spcBef>
              <a:spcAft>
                <a:spcPts val="0"/>
              </a:spcAft>
              <a:buClr>
                <a:schemeClr val="dk1"/>
              </a:buClr>
              <a:buSzPts val="1100"/>
              <a:buFont typeface="Arial"/>
              <a:buNone/>
            </a:pPr>
            <a:r>
              <a:rPr b="1" lang="en" sz="1500">
                <a:solidFill>
                  <a:schemeClr val="dk1"/>
                </a:solidFill>
                <a:latin typeface="Avenir"/>
                <a:ea typeface="Avenir"/>
                <a:cs typeface="Avenir"/>
                <a:sym typeface="Avenir"/>
              </a:rPr>
              <a:t>LPC resources and more… </a:t>
            </a:r>
            <a:endParaRPr b="1" sz="1500">
              <a:solidFill>
                <a:schemeClr val="dk1"/>
              </a:solidFill>
              <a:latin typeface="Avenir"/>
              <a:ea typeface="Avenir"/>
              <a:cs typeface="Avenir"/>
              <a:sym typeface="Avenir"/>
            </a:endParaRPr>
          </a:p>
          <a:p>
            <a:pPr indent="0" lvl="0" marL="0" rtl="0" algn="ctr">
              <a:spcBef>
                <a:spcPts val="0"/>
              </a:spcBef>
              <a:spcAft>
                <a:spcPts val="0"/>
              </a:spcAft>
              <a:buNone/>
            </a:pPr>
            <a:r>
              <a:t/>
            </a:r>
            <a:endParaRPr sz="1500">
              <a:latin typeface="Avenir"/>
              <a:ea typeface="Avenir"/>
              <a:cs typeface="Avenir"/>
              <a:sym typeface="Aveni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8" name="Shape 218"/>
        <p:cNvGrpSpPr/>
        <p:nvPr/>
      </p:nvGrpSpPr>
      <p:grpSpPr>
        <a:xfrm>
          <a:off x="0" y="0"/>
          <a:ext cx="0" cy="0"/>
          <a:chOff x="0" y="0"/>
          <a:chExt cx="0" cy="0"/>
        </a:xfrm>
      </p:grpSpPr>
      <p:sp>
        <p:nvSpPr>
          <p:cNvPr id="219" name="Google Shape;219;p38"/>
          <p:cNvSpPr txBox="1"/>
          <p:nvPr/>
        </p:nvSpPr>
        <p:spPr>
          <a:xfrm>
            <a:off x="711300" y="1835625"/>
            <a:ext cx="4125000" cy="30066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SzPts val="1500"/>
              <a:buFont typeface="Century Gothic"/>
              <a:buChar char="●"/>
            </a:pPr>
            <a:r>
              <a:rPr lang="en" sz="1500">
                <a:solidFill>
                  <a:schemeClr val="dk1"/>
                </a:solidFill>
                <a:latin typeface="Century Gothic"/>
                <a:ea typeface="Century Gothic"/>
                <a:cs typeface="Century Gothic"/>
                <a:sym typeface="Century Gothic"/>
              </a:rPr>
              <a:t>340 Middle College students have graduated since 2017</a:t>
            </a:r>
            <a:endParaRPr sz="1500">
              <a:solidFill>
                <a:schemeClr val="dk1"/>
              </a:solidFill>
              <a:latin typeface="Century Gothic"/>
              <a:ea typeface="Century Gothic"/>
              <a:cs typeface="Century Gothic"/>
              <a:sym typeface="Century Gothic"/>
            </a:endParaRPr>
          </a:p>
          <a:p>
            <a:pPr indent="-323850" lvl="0" marL="457200" rtl="0" algn="l">
              <a:spcBef>
                <a:spcPts val="800"/>
              </a:spcBef>
              <a:spcAft>
                <a:spcPts val="0"/>
              </a:spcAft>
              <a:buSzPts val="1500"/>
              <a:buFont typeface="Century Gothic"/>
              <a:buChar char="●"/>
            </a:pPr>
            <a:r>
              <a:rPr lang="en" sz="1500">
                <a:solidFill>
                  <a:schemeClr val="dk1"/>
                </a:solidFill>
                <a:latin typeface="Century Gothic"/>
                <a:ea typeface="Century Gothic"/>
                <a:cs typeface="Century Gothic"/>
                <a:sym typeface="Century Gothic"/>
              </a:rPr>
              <a:t>Completed 12,000 college units</a:t>
            </a:r>
            <a:endParaRPr sz="1500">
              <a:solidFill>
                <a:schemeClr val="dk1"/>
              </a:solidFill>
              <a:latin typeface="Century Gothic"/>
              <a:ea typeface="Century Gothic"/>
              <a:cs typeface="Century Gothic"/>
              <a:sym typeface="Century Gothic"/>
            </a:endParaRPr>
          </a:p>
          <a:p>
            <a:pPr indent="-323850" lvl="0" marL="457200" rtl="0" algn="l">
              <a:spcBef>
                <a:spcPts val="800"/>
              </a:spcBef>
              <a:spcAft>
                <a:spcPts val="0"/>
              </a:spcAft>
              <a:buSzPts val="1500"/>
              <a:buFont typeface="Century Gothic"/>
              <a:buChar char="●"/>
            </a:pPr>
            <a:r>
              <a:rPr lang="en" sz="1500">
                <a:latin typeface="Century Gothic"/>
                <a:ea typeface="Century Gothic"/>
                <a:cs typeface="Century Gothic"/>
                <a:sym typeface="Century Gothic"/>
              </a:rPr>
              <a:t>Fall 2021 Average Completed </a:t>
            </a:r>
            <a:br>
              <a:rPr lang="en" sz="1500">
                <a:latin typeface="Century Gothic"/>
                <a:ea typeface="Century Gothic"/>
                <a:cs typeface="Century Gothic"/>
                <a:sym typeface="Century Gothic"/>
              </a:rPr>
            </a:br>
            <a:r>
              <a:rPr lang="en" sz="1500">
                <a:latin typeface="Century Gothic"/>
                <a:ea typeface="Century Gothic"/>
                <a:cs typeface="Century Gothic"/>
                <a:sym typeface="Century Gothic"/>
              </a:rPr>
              <a:t>LPC Units: 9.7 with a 3.4 GPA</a:t>
            </a:r>
            <a:endParaRPr sz="1500">
              <a:latin typeface="Century Gothic"/>
              <a:ea typeface="Century Gothic"/>
              <a:cs typeface="Century Gothic"/>
              <a:sym typeface="Century Gothic"/>
            </a:endParaRPr>
          </a:p>
          <a:p>
            <a:pPr indent="-323850" lvl="0" marL="457200" rtl="0" algn="l">
              <a:spcBef>
                <a:spcPts val="800"/>
              </a:spcBef>
              <a:spcAft>
                <a:spcPts val="0"/>
              </a:spcAft>
              <a:buSzPts val="1500"/>
              <a:buFont typeface="Century Gothic"/>
              <a:buChar char="●"/>
            </a:pPr>
            <a:r>
              <a:rPr lang="en" sz="1500">
                <a:solidFill>
                  <a:schemeClr val="dk1"/>
                </a:solidFill>
                <a:latin typeface="Century Gothic"/>
                <a:ea typeface="Century Gothic"/>
                <a:cs typeface="Century Gothic"/>
                <a:sym typeface="Century Gothic"/>
              </a:rPr>
              <a:t>Program Average Completed </a:t>
            </a:r>
            <a:br>
              <a:rPr lang="en" sz="1500">
                <a:solidFill>
                  <a:schemeClr val="dk1"/>
                </a:solidFill>
                <a:latin typeface="Century Gothic"/>
                <a:ea typeface="Century Gothic"/>
                <a:cs typeface="Century Gothic"/>
                <a:sym typeface="Century Gothic"/>
              </a:rPr>
            </a:br>
            <a:r>
              <a:rPr lang="en" sz="1500">
                <a:solidFill>
                  <a:schemeClr val="dk1"/>
                </a:solidFill>
                <a:latin typeface="Century Gothic"/>
                <a:ea typeface="Century Gothic"/>
                <a:cs typeface="Century Gothic"/>
                <a:sym typeface="Century Gothic"/>
              </a:rPr>
              <a:t>LPC Units: 8.6 with a 3.2 GPA</a:t>
            </a:r>
            <a:endParaRPr sz="1500">
              <a:latin typeface="Century Gothic"/>
              <a:ea typeface="Century Gothic"/>
              <a:cs typeface="Century Gothic"/>
              <a:sym typeface="Century Gothic"/>
            </a:endParaRPr>
          </a:p>
          <a:p>
            <a:pPr indent="-323850" lvl="0" marL="457200" rtl="0" algn="l">
              <a:spcBef>
                <a:spcPts val="800"/>
              </a:spcBef>
              <a:spcAft>
                <a:spcPts val="0"/>
              </a:spcAft>
              <a:buSzPts val="1500"/>
              <a:buFont typeface="Century Gothic"/>
              <a:buChar char="●"/>
            </a:pPr>
            <a:r>
              <a:rPr lang="en" sz="1500">
                <a:latin typeface="Century Gothic"/>
                <a:ea typeface="Century Gothic"/>
                <a:cs typeface="Century Gothic"/>
                <a:sym typeface="Century Gothic"/>
              </a:rPr>
              <a:t>100% Graduation Rate</a:t>
            </a:r>
            <a:endParaRPr sz="1500">
              <a:latin typeface="Century Gothic"/>
              <a:ea typeface="Century Gothic"/>
              <a:cs typeface="Century Gothic"/>
              <a:sym typeface="Century Gothic"/>
            </a:endParaRPr>
          </a:p>
          <a:p>
            <a:pPr indent="-323850" lvl="0" marL="457200" rtl="0" algn="l">
              <a:spcBef>
                <a:spcPts val="800"/>
              </a:spcBef>
              <a:spcAft>
                <a:spcPts val="800"/>
              </a:spcAft>
              <a:buSzPts val="1500"/>
              <a:buFont typeface="Century Gothic"/>
              <a:buChar char="●"/>
            </a:pPr>
            <a:r>
              <a:rPr lang="en" sz="1500">
                <a:latin typeface="Century Gothic"/>
                <a:ea typeface="Century Gothic"/>
                <a:cs typeface="Century Gothic"/>
                <a:sym typeface="Century Gothic"/>
              </a:rPr>
              <a:t>~75% of each cohort continues at LPC after high school graduation </a:t>
            </a:r>
            <a:endParaRPr sz="1500">
              <a:latin typeface="Century Gothic"/>
              <a:ea typeface="Century Gothic"/>
              <a:cs typeface="Century Gothic"/>
              <a:sym typeface="Century Gothic"/>
            </a:endParaRPr>
          </a:p>
        </p:txBody>
      </p:sp>
      <p:pic>
        <p:nvPicPr>
          <p:cNvPr id="220" name="Google Shape;220;p38"/>
          <p:cNvPicPr preferRelativeResize="0"/>
          <p:nvPr/>
        </p:nvPicPr>
        <p:blipFill rotWithShape="1">
          <a:blip r:embed="rId3">
            <a:alphaModFix/>
          </a:blip>
          <a:srcRect b="19900" l="5799" r="5799" t="4434"/>
          <a:stretch/>
        </p:blipFill>
        <p:spPr>
          <a:xfrm>
            <a:off x="5127125" y="0"/>
            <a:ext cx="4005649" cy="5143500"/>
          </a:xfrm>
          <a:prstGeom prst="rect">
            <a:avLst/>
          </a:prstGeom>
          <a:noFill/>
          <a:ln>
            <a:noFill/>
          </a:ln>
        </p:spPr>
      </p:pic>
      <p:pic>
        <p:nvPicPr>
          <p:cNvPr id="221" name="Google Shape;221;p38"/>
          <p:cNvPicPr preferRelativeResize="0"/>
          <p:nvPr/>
        </p:nvPicPr>
        <p:blipFill rotWithShape="1">
          <a:blip r:embed="rId4">
            <a:alphaModFix/>
          </a:blip>
          <a:srcRect b="23547" l="0" r="0" t="0"/>
          <a:stretch/>
        </p:blipFill>
        <p:spPr>
          <a:xfrm>
            <a:off x="293050" y="229425"/>
            <a:ext cx="4472000" cy="15205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5" name="Shape 225"/>
        <p:cNvGrpSpPr/>
        <p:nvPr/>
      </p:nvGrpSpPr>
      <p:grpSpPr>
        <a:xfrm>
          <a:off x="0" y="0"/>
          <a:ext cx="0" cy="0"/>
          <a:chOff x="0" y="0"/>
          <a:chExt cx="0" cy="0"/>
        </a:xfrm>
      </p:grpSpPr>
      <p:pic>
        <p:nvPicPr>
          <p:cNvPr id="226" name="Google Shape;226;p39"/>
          <p:cNvPicPr preferRelativeResize="0"/>
          <p:nvPr/>
        </p:nvPicPr>
        <p:blipFill rotWithShape="1">
          <a:blip r:embed="rId3">
            <a:alphaModFix/>
          </a:blip>
          <a:srcRect b="25730" l="12092" r="6034" t="9063"/>
          <a:stretch/>
        </p:blipFill>
        <p:spPr>
          <a:xfrm>
            <a:off x="355250" y="1280817"/>
            <a:ext cx="2677025" cy="2842721"/>
          </a:xfrm>
          <a:prstGeom prst="rect">
            <a:avLst/>
          </a:prstGeom>
          <a:noFill/>
          <a:ln cap="flat" cmpd="sng" w="9525">
            <a:solidFill>
              <a:srgbClr val="980000"/>
            </a:solidFill>
            <a:prstDash val="solid"/>
            <a:round/>
            <a:headEnd len="sm" w="sm" type="none"/>
            <a:tailEnd len="sm" w="sm" type="none"/>
          </a:ln>
        </p:spPr>
      </p:pic>
      <p:pic>
        <p:nvPicPr>
          <p:cNvPr id="227" name="Google Shape;227;p39"/>
          <p:cNvPicPr preferRelativeResize="0"/>
          <p:nvPr/>
        </p:nvPicPr>
        <p:blipFill rotWithShape="1">
          <a:blip r:embed="rId4">
            <a:alphaModFix/>
          </a:blip>
          <a:srcRect b="15766" l="7940" r="13597" t="21741"/>
          <a:stretch/>
        </p:blipFill>
        <p:spPr>
          <a:xfrm>
            <a:off x="6111727" y="1280817"/>
            <a:ext cx="2677025" cy="2842708"/>
          </a:xfrm>
          <a:prstGeom prst="rect">
            <a:avLst/>
          </a:prstGeom>
          <a:noFill/>
          <a:ln cap="flat" cmpd="sng" w="38100">
            <a:solidFill>
              <a:srgbClr val="980000"/>
            </a:solidFill>
            <a:prstDash val="solid"/>
            <a:round/>
            <a:headEnd len="sm" w="sm" type="none"/>
            <a:tailEnd len="sm" w="sm" type="none"/>
          </a:ln>
        </p:spPr>
      </p:pic>
      <p:pic>
        <p:nvPicPr>
          <p:cNvPr id="228" name="Google Shape;228;p39"/>
          <p:cNvPicPr preferRelativeResize="0"/>
          <p:nvPr/>
        </p:nvPicPr>
        <p:blipFill rotWithShape="1">
          <a:blip r:embed="rId5">
            <a:alphaModFix/>
          </a:blip>
          <a:srcRect b="3670" l="0" r="0" t="0"/>
          <a:stretch/>
        </p:blipFill>
        <p:spPr>
          <a:xfrm>
            <a:off x="3184013" y="1280817"/>
            <a:ext cx="2801574" cy="2842725"/>
          </a:xfrm>
          <a:prstGeom prst="rect">
            <a:avLst/>
          </a:prstGeom>
          <a:noFill/>
          <a:ln cap="flat" cmpd="sng" w="9525">
            <a:solidFill>
              <a:srgbClr val="980000"/>
            </a:solidFill>
            <a:prstDash val="solid"/>
            <a:round/>
            <a:headEnd len="sm" w="sm" type="none"/>
            <a:tailEnd len="sm" w="sm" type="none"/>
          </a:ln>
        </p:spPr>
      </p:pic>
      <p:pic>
        <p:nvPicPr>
          <p:cNvPr id="229" name="Google Shape;229;p39"/>
          <p:cNvPicPr preferRelativeResize="0"/>
          <p:nvPr/>
        </p:nvPicPr>
        <p:blipFill>
          <a:blip r:embed="rId6">
            <a:alphaModFix/>
          </a:blip>
          <a:stretch>
            <a:fillRect/>
          </a:stretch>
        </p:blipFill>
        <p:spPr>
          <a:xfrm>
            <a:off x="309550" y="71138"/>
            <a:ext cx="8524875" cy="1209675"/>
          </a:xfrm>
          <a:prstGeom prst="rect">
            <a:avLst/>
          </a:prstGeom>
          <a:noFill/>
          <a:ln>
            <a:noFill/>
          </a:ln>
        </p:spPr>
      </p:pic>
      <p:sp>
        <p:nvSpPr>
          <p:cNvPr id="230" name="Google Shape;230;p39"/>
          <p:cNvSpPr txBox="1"/>
          <p:nvPr/>
        </p:nvSpPr>
        <p:spPr>
          <a:xfrm>
            <a:off x="6444475" y="4740500"/>
            <a:ext cx="26883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latin typeface="Avenir"/>
                <a:ea typeface="Avenir"/>
                <a:cs typeface="Avenir"/>
                <a:sym typeface="Avenir"/>
              </a:rPr>
              <a:t>https://bit.ly/MCflexday</a:t>
            </a:r>
            <a:endParaRPr>
              <a:latin typeface="Avenir"/>
              <a:ea typeface="Avenir"/>
              <a:cs typeface="Avenir"/>
              <a:sym typeface="Aveni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40"/>
          <p:cNvPicPr preferRelativeResize="0"/>
          <p:nvPr/>
        </p:nvPicPr>
        <p:blipFill>
          <a:blip r:embed="rId3">
            <a:alphaModFix/>
          </a:blip>
          <a:stretch>
            <a:fillRect/>
          </a:stretch>
        </p:blipFill>
        <p:spPr>
          <a:xfrm>
            <a:off x="5395325" y="2918375"/>
            <a:ext cx="3505200" cy="1914525"/>
          </a:xfrm>
          <a:prstGeom prst="rect">
            <a:avLst/>
          </a:prstGeom>
          <a:noFill/>
          <a:ln>
            <a:noFill/>
          </a:ln>
        </p:spPr>
      </p:pic>
      <p:pic>
        <p:nvPicPr>
          <p:cNvPr id="236" name="Google Shape;236;p40"/>
          <p:cNvPicPr preferRelativeResize="0"/>
          <p:nvPr/>
        </p:nvPicPr>
        <p:blipFill>
          <a:blip r:embed="rId4">
            <a:alphaModFix/>
          </a:blip>
          <a:stretch>
            <a:fillRect/>
          </a:stretch>
        </p:blipFill>
        <p:spPr>
          <a:xfrm>
            <a:off x="0" y="0"/>
            <a:ext cx="5143500"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graphicFrame>
        <p:nvGraphicFramePr>
          <p:cNvPr id="241" name="Google Shape;241;p41"/>
          <p:cNvGraphicFramePr/>
          <p:nvPr/>
        </p:nvGraphicFramePr>
        <p:xfrm>
          <a:off x="173463" y="3435980"/>
          <a:ext cx="3000000" cy="3000000"/>
        </p:xfrm>
        <a:graphic>
          <a:graphicData uri="http://schemas.openxmlformats.org/drawingml/2006/table">
            <a:tbl>
              <a:tblPr>
                <a:noFill/>
                <a:tableStyleId>{B61E4344-85E7-44ED-AB8F-172FDCCBA9BD}</a:tableStyleId>
              </a:tblPr>
              <a:tblGrid>
                <a:gridCol w="1371475"/>
                <a:gridCol w="1194700"/>
                <a:gridCol w="1178625"/>
              </a:tblGrid>
              <a:tr h="517700">
                <a:tc>
                  <a:txBody>
                    <a:bodyPr/>
                    <a:lstStyle/>
                    <a:p>
                      <a:pPr indent="0" lvl="0" marL="0" rtl="0" algn="ctr">
                        <a:spcBef>
                          <a:spcPts val="0"/>
                        </a:spcBef>
                        <a:spcAft>
                          <a:spcPts val="0"/>
                        </a:spcAft>
                        <a:buNone/>
                      </a:pPr>
                      <a:r>
                        <a:t/>
                      </a:r>
                      <a:endParaRPr b="1" sz="2400">
                        <a:highlight>
                          <a:srgbClr val="FFFFFF"/>
                        </a:highlight>
                        <a:latin typeface="Didact Gothic"/>
                        <a:ea typeface="Didact Gothic"/>
                        <a:cs typeface="Didact Gothic"/>
                        <a:sym typeface="Didact Gothic"/>
                      </a:endParaRPr>
                    </a:p>
                  </a:txBody>
                  <a:tcPr marT="84675" marB="84675"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2400">
                        <a:latin typeface="Didact Gothic"/>
                        <a:ea typeface="Didact Gothic"/>
                        <a:cs typeface="Didact Gothic"/>
                        <a:sym typeface="Didact Gothic"/>
                      </a:endParaRPr>
                    </a:p>
                  </a:txBody>
                  <a:tcPr marT="84675" marB="84675"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t/>
                      </a:r>
                      <a:endParaRPr sz="2400">
                        <a:latin typeface="Didact Gothic"/>
                        <a:ea typeface="Didact Gothic"/>
                        <a:cs typeface="Didact Gothic"/>
                        <a:sym typeface="Didact Gothic"/>
                      </a:endParaRPr>
                    </a:p>
                  </a:txBody>
                  <a:tcPr marT="84675" marB="84675"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970350">
                <a:tc>
                  <a:txBody>
                    <a:bodyPr/>
                    <a:lstStyle/>
                    <a:p>
                      <a:pPr indent="0" lvl="0" marL="0" rtl="0" algn="ctr">
                        <a:spcBef>
                          <a:spcPts val="0"/>
                        </a:spcBef>
                        <a:spcAft>
                          <a:spcPts val="0"/>
                        </a:spcAft>
                        <a:buNone/>
                      </a:pPr>
                      <a:r>
                        <a:rPr i="1" lang="en" sz="900">
                          <a:latin typeface="Century Gothic"/>
                          <a:ea typeface="Century Gothic"/>
                          <a:cs typeface="Century Gothic"/>
                          <a:sym typeface="Century Gothic"/>
                        </a:rPr>
                        <a:t>Facebook</a:t>
                      </a:r>
                      <a:endParaRPr i="1" sz="900">
                        <a:latin typeface="Century Gothic"/>
                        <a:ea typeface="Century Gothic"/>
                        <a:cs typeface="Century Gothic"/>
                        <a:sym typeface="Century Gothic"/>
                      </a:endParaRPr>
                    </a:p>
                    <a:p>
                      <a:pPr indent="0" lvl="0" marL="0" rtl="0" algn="ctr">
                        <a:lnSpc>
                          <a:spcPct val="115000"/>
                        </a:lnSpc>
                        <a:spcBef>
                          <a:spcPts val="0"/>
                        </a:spcBef>
                        <a:spcAft>
                          <a:spcPts val="0"/>
                        </a:spcAft>
                        <a:buNone/>
                      </a:pPr>
                      <a:r>
                        <a:rPr lang="en" sz="900">
                          <a:latin typeface="Century Gothic"/>
                          <a:ea typeface="Century Gothic"/>
                          <a:cs typeface="Century Gothic"/>
                          <a:sym typeface="Century Gothic"/>
                        </a:rPr>
                        <a:t>MiddleCollegeatLPC</a:t>
                      </a:r>
                      <a:endParaRPr sz="900">
                        <a:latin typeface="Century Gothic"/>
                        <a:ea typeface="Century Gothic"/>
                        <a:cs typeface="Century Gothic"/>
                        <a:sym typeface="Century Gothic"/>
                      </a:endParaRPr>
                    </a:p>
                    <a:p>
                      <a:pPr indent="0" lvl="0" marL="0" rtl="0" algn="ctr">
                        <a:spcBef>
                          <a:spcPts val="0"/>
                        </a:spcBef>
                        <a:spcAft>
                          <a:spcPts val="0"/>
                        </a:spcAft>
                        <a:buNone/>
                      </a:pPr>
                      <a:r>
                        <a:t/>
                      </a:r>
                      <a:endParaRPr sz="1600">
                        <a:highlight>
                          <a:srgbClr val="FFFFFF"/>
                        </a:highlight>
                        <a:latin typeface="Didact Gothic"/>
                        <a:ea typeface="Didact Gothic"/>
                        <a:cs typeface="Didact Gothic"/>
                        <a:sym typeface="Didact Gothic"/>
                      </a:endParaRPr>
                    </a:p>
                  </a:txBody>
                  <a:tcPr marT="84675" marB="84675"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i="1" lang="en" sz="1000">
                          <a:latin typeface="Didact Gothic"/>
                          <a:ea typeface="Didact Gothic"/>
                          <a:cs typeface="Didact Gothic"/>
                          <a:sym typeface="Didact Gothic"/>
                        </a:rPr>
                        <a:t> Instagram</a:t>
                      </a:r>
                      <a:endParaRPr i="1" sz="1000">
                        <a:latin typeface="Didact Gothic"/>
                        <a:ea typeface="Didact Gothic"/>
                        <a:cs typeface="Didact Gothic"/>
                        <a:sym typeface="Didact Gothic"/>
                      </a:endParaRPr>
                    </a:p>
                    <a:p>
                      <a:pPr indent="0" lvl="0" marL="0" rtl="0" algn="ctr">
                        <a:spcBef>
                          <a:spcPts val="0"/>
                        </a:spcBef>
                        <a:spcAft>
                          <a:spcPts val="0"/>
                        </a:spcAft>
                        <a:buNone/>
                      </a:pPr>
                      <a:r>
                        <a:rPr lang="en" sz="1000">
                          <a:latin typeface="Didact Gothic"/>
                          <a:ea typeface="Didact Gothic"/>
                          <a:cs typeface="Didact Gothic"/>
                          <a:sym typeface="Didact Gothic"/>
                        </a:rPr>
                        <a:t>MiddleCollegeLPC</a:t>
                      </a:r>
                      <a:endParaRPr sz="1000">
                        <a:latin typeface="Didact Gothic"/>
                        <a:ea typeface="Didact Gothic"/>
                        <a:cs typeface="Didact Gothic"/>
                        <a:sym typeface="Didact Gothic"/>
                      </a:endParaRPr>
                    </a:p>
                  </a:txBody>
                  <a:tcPr marT="84675" marB="84675"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i="1" lang="en" sz="900">
                          <a:latin typeface="Didact Gothic"/>
                          <a:ea typeface="Didact Gothic"/>
                          <a:cs typeface="Didact Gothic"/>
                          <a:sym typeface="Didact Gothic"/>
                        </a:rPr>
                        <a:t>Twitter</a:t>
                      </a:r>
                      <a:endParaRPr i="1" sz="900">
                        <a:latin typeface="Didact Gothic"/>
                        <a:ea typeface="Didact Gothic"/>
                        <a:cs typeface="Didact Gothic"/>
                        <a:sym typeface="Didact Gothic"/>
                      </a:endParaRPr>
                    </a:p>
                    <a:p>
                      <a:pPr indent="0" lvl="0" marL="0" rtl="0" algn="ctr">
                        <a:spcBef>
                          <a:spcPts val="0"/>
                        </a:spcBef>
                        <a:spcAft>
                          <a:spcPts val="0"/>
                        </a:spcAft>
                        <a:buNone/>
                      </a:pPr>
                      <a:r>
                        <a:rPr lang="en" sz="900">
                          <a:latin typeface="Didact Gothic"/>
                          <a:ea typeface="Didact Gothic"/>
                          <a:cs typeface="Didact Gothic"/>
                          <a:sym typeface="Didact Gothic"/>
                        </a:rPr>
                        <a:t>MCHSatLPC</a:t>
                      </a:r>
                      <a:endParaRPr sz="900">
                        <a:latin typeface="Didact Gothic"/>
                        <a:ea typeface="Didact Gothic"/>
                        <a:cs typeface="Didact Gothic"/>
                        <a:sym typeface="Didact Gothic"/>
                      </a:endParaRPr>
                    </a:p>
                    <a:p>
                      <a:pPr indent="0" lvl="0" marL="0" rtl="0" algn="ctr">
                        <a:spcBef>
                          <a:spcPts val="0"/>
                        </a:spcBef>
                        <a:spcAft>
                          <a:spcPts val="0"/>
                        </a:spcAft>
                        <a:buNone/>
                      </a:pPr>
                      <a:r>
                        <a:t/>
                      </a:r>
                      <a:endParaRPr sz="900">
                        <a:latin typeface="Didact Gothic"/>
                        <a:ea typeface="Didact Gothic"/>
                        <a:cs typeface="Didact Gothic"/>
                        <a:sym typeface="Didact Gothic"/>
                      </a:endParaRPr>
                    </a:p>
                  </a:txBody>
                  <a:tcPr marT="84675" marB="84675"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bl>
          </a:graphicData>
        </a:graphic>
      </p:graphicFrame>
      <p:pic>
        <p:nvPicPr>
          <p:cNvPr id="242" name="Google Shape;242;p41"/>
          <p:cNvPicPr preferRelativeResize="0"/>
          <p:nvPr/>
        </p:nvPicPr>
        <p:blipFill>
          <a:blip r:embed="rId3">
            <a:alphaModFix/>
          </a:blip>
          <a:stretch>
            <a:fillRect/>
          </a:stretch>
        </p:blipFill>
        <p:spPr>
          <a:xfrm>
            <a:off x="722793" y="59375"/>
            <a:ext cx="2711353" cy="1505475"/>
          </a:xfrm>
          <a:prstGeom prst="rect">
            <a:avLst/>
          </a:prstGeom>
          <a:noFill/>
          <a:ln>
            <a:noFill/>
          </a:ln>
        </p:spPr>
      </p:pic>
      <p:pic>
        <p:nvPicPr>
          <p:cNvPr id="243" name="Google Shape;243;p41"/>
          <p:cNvPicPr preferRelativeResize="0"/>
          <p:nvPr/>
        </p:nvPicPr>
        <p:blipFill>
          <a:blip r:embed="rId4">
            <a:alphaModFix/>
          </a:blip>
          <a:stretch>
            <a:fillRect/>
          </a:stretch>
        </p:blipFill>
        <p:spPr>
          <a:xfrm>
            <a:off x="556453" y="4423199"/>
            <a:ext cx="485675" cy="485675"/>
          </a:xfrm>
          <a:prstGeom prst="rect">
            <a:avLst/>
          </a:prstGeom>
          <a:noFill/>
          <a:ln cap="flat" cmpd="sng" w="76200">
            <a:solidFill>
              <a:srgbClr val="FFFFFF"/>
            </a:solidFill>
            <a:prstDash val="solid"/>
            <a:round/>
            <a:headEnd len="sm" w="sm" type="none"/>
            <a:tailEnd len="sm" w="sm" type="none"/>
          </a:ln>
        </p:spPr>
      </p:pic>
      <p:pic>
        <p:nvPicPr>
          <p:cNvPr id="244" name="Google Shape;244;p41"/>
          <p:cNvPicPr preferRelativeResize="0"/>
          <p:nvPr/>
        </p:nvPicPr>
        <p:blipFill>
          <a:blip r:embed="rId5">
            <a:alphaModFix/>
          </a:blip>
          <a:stretch>
            <a:fillRect/>
          </a:stretch>
        </p:blipFill>
        <p:spPr>
          <a:xfrm rot="629">
            <a:off x="1238364" y="4470070"/>
            <a:ext cx="1680175" cy="420039"/>
          </a:xfrm>
          <a:prstGeom prst="rect">
            <a:avLst/>
          </a:prstGeom>
          <a:noFill/>
          <a:ln cap="flat" cmpd="sng" w="76200">
            <a:solidFill>
              <a:srgbClr val="FFFFFF"/>
            </a:solidFill>
            <a:prstDash val="solid"/>
            <a:round/>
            <a:headEnd len="sm" w="sm" type="none"/>
            <a:tailEnd len="sm" w="sm" type="none"/>
          </a:ln>
        </p:spPr>
      </p:pic>
      <p:pic>
        <p:nvPicPr>
          <p:cNvPr id="245" name="Google Shape;245;p41"/>
          <p:cNvPicPr preferRelativeResize="0"/>
          <p:nvPr/>
        </p:nvPicPr>
        <p:blipFill>
          <a:blip r:embed="rId6">
            <a:alphaModFix/>
          </a:blip>
          <a:stretch>
            <a:fillRect/>
          </a:stretch>
        </p:blipFill>
        <p:spPr>
          <a:xfrm>
            <a:off x="3069011" y="4452787"/>
            <a:ext cx="485675" cy="485675"/>
          </a:xfrm>
          <a:prstGeom prst="rect">
            <a:avLst/>
          </a:prstGeom>
          <a:noFill/>
          <a:ln cap="flat" cmpd="sng" w="76200">
            <a:solidFill>
              <a:srgbClr val="EFEFEF"/>
            </a:solidFill>
            <a:prstDash val="solid"/>
            <a:round/>
            <a:headEnd len="sm" w="sm" type="none"/>
            <a:tailEnd len="sm" w="sm" type="none"/>
          </a:ln>
        </p:spPr>
      </p:pic>
      <p:pic>
        <p:nvPicPr>
          <p:cNvPr id="246" name="Google Shape;246;p41"/>
          <p:cNvPicPr preferRelativeResize="0"/>
          <p:nvPr/>
        </p:nvPicPr>
        <p:blipFill rotWithShape="1">
          <a:blip r:embed="rId7">
            <a:alphaModFix/>
          </a:blip>
          <a:srcRect b="28448" l="0" r="0" t="0"/>
          <a:stretch/>
        </p:blipFill>
        <p:spPr>
          <a:xfrm>
            <a:off x="4351725" y="0"/>
            <a:ext cx="4792275" cy="5143500"/>
          </a:xfrm>
          <a:prstGeom prst="rect">
            <a:avLst/>
          </a:prstGeom>
          <a:noFill/>
          <a:ln>
            <a:noFill/>
          </a:ln>
        </p:spPr>
      </p:pic>
      <p:pic>
        <p:nvPicPr>
          <p:cNvPr id="247" name="Google Shape;247;p41"/>
          <p:cNvPicPr preferRelativeResize="0"/>
          <p:nvPr/>
        </p:nvPicPr>
        <p:blipFill>
          <a:blip r:embed="rId8">
            <a:alphaModFix/>
          </a:blip>
          <a:stretch>
            <a:fillRect/>
          </a:stretch>
        </p:blipFill>
        <p:spPr>
          <a:xfrm>
            <a:off x="1275150" y="1345650"/>
            <a:ext cx="1606622" cy="2213575"/>
          </a:xfrm>
          <a:prstGeom prst="rect">
            <a:avLst/>
          </a:prstGeom>
          <a:noFill/>
          <a:ln>
            <a:noFill/>
          </a:ln>
        </p:spPr>
      </p:pic>
      <p:sp>
        <p:nvSpPr>
          <p:cNvPr id="248" name="Google Shape;248;p41"/>
          <p:cNvSpPr txBox="1"/>
          <p:nvPr/>
        </p:nvSpPr>
        <p:spPr>
          <a:xfrm>
            <a:off x="1099837" y="2627217"/>
            <a:ext cx="2153400" cy="2387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200" u="sng">
                <a:solidFill>
                  <a:srgbClr val="0563C1"/>
                </a:solidFill>
                <a:highlight>
                  <a:srgbClr val="FFFFFF"/>
                </a:highlight>
                <a:hlinkClick r:id="rId9">
                  <a:extLst>
                    <a:ext uri="{A12FA001-AC4F-418D-AE19-62706E023703}">
                      <ahyp:hlinkClr val="tx"/>
                    </a:ext>
                  </a:extLst>
                </a:hlinkClick>
              </a:rPr>
              <a:t>https://tinyurl.com/bdcvucrp</a:t>
            </a:r>
            <a:endParaRPr sz="1200" u="sng">
              <a:solidFill>
                <a:srgbClr val="0563C1"/>
              </a:solidFill>
              <a:highlight>
                <a:srgbClr val="FFFFFF"/>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26"/>
          <p:cNvPicPr preferRelativeResize="0"/>
          <p:nvPr/>
        </p:nvPicPr>
        <p:blipFill>
          <a:blip r:embed="rId3">
            <a:alphaModFix/>
          </a:blip>
          <a:stretch>
            <a:fillRect/>
          </a:stretch>
        </p:blipFill>
        <p:spPr>
          <a:xfrm>
            <a:off x="214975" y="1913700"/>
            <a:ext cx="8714025" cy="1803325"/>
          </a:xfrm>
          <a:prstGeom prst="rect">
            <a:avLst/>
          </a:prstGeom>
          <a:noFill/>
          <a:ln cap="flat" cmpd="sng" w="9525">
            <a:solidFill>
              <a:srgbClr val="000000"/>
            </a:solidFill>
            <a:prstDash val="solid"/>
            <a:round/>
            <a:headEnd len="sm" w="sm" type="none"/>
            <a:tailEnd len="sm" w="sm" type="none"/>
          </a:ln>
        </p:spPr>
      </p:pic>
      <p:pic>
        <p:nvPicPr>
          <p:cNvPr id="107" name="Google Shape;107;p26"/>
          <p:cNvPicPr preferRelativeResize="0"/>
          <p:nvPr/>
        </p:nvPicPr>
        <p:blipFill>
          <a:blip r:embed="rId4">
            <a:alphaModFix/>
          </a:blip>
          <a:stretch>
            <a:fillRect/>
          </a:stretch>
        </p:blipFill>
        <p:spPr>
          <a:xfrm>
            <a:off x="442913" y="538225"/>
            <a:ext cx="8258175" cy="1209675"/>
          </a:xfrm>
          <a:prstGeom prst="rect">
            <a:avLst/>
          </a:prstGeom>
          <a:noFill/>
          <a:ln>
            <a:noFill/>
          </a:ln>
        </p:spPr>
      </p:pic>
      <p:sp>
        <p:nvSpPr>
          <p:cNvPr id="108" name="Google Shape;108;p26"/>
          <p:cNvSpPr txBox="1"/>
          <p:nvPr/>
        </p:nvSpPr>
        <p:spPr>
          <a:xfrm>
            <a:off x="6368275" y="4664300"/>
            <a:ext cx="26883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latin typeface="Avenir"/>
                <a:ea typeface="Avenir"/>
                <a:cs typeface="Avenir"/>
                <a:sym typeface="Avenir"/>
              </a:rPr>
              <a:t>https://bit.ly/MCflexday</a:t>
            </a:r>
            <a:endParaRPr>
              <a:latin typeface="Avenir"/>
              <a:ea typeface="Avenir"/>
              <a:cs typeface="Avenir"/>
              <a:sym typeface="Aveni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27"/>
          <p:cNvPicPr preferRelativeResize="0"/>
          <p:nvPr/>
        </p:nvPicPr>
        <p:blipFill rotWithShape="1">
          <a:blip r:embed="rId3">
            <a:alphaModFix/>
          </a:blip>
          <a:srcRect b="10650" l="0" r="0" t="0"/>
          <a:stretch/>
        </p:blipFill>
        <p:spPr>
          <a:xfrm>
            <a:off x="6136678" y="2378531"/>
            <a:ext cx="2553451" cy="2251749"/>
          </a:xfrm>
          <a:prstGeom prst="rect">
            <a:avLst/>
          </a:prstGeom>
          <a:noFill/>
          <a:ln>
            <a:noFill/>
          </a:ln>
        </p:spPr>
      </p:pic>
      <p:pic>
        <p:nvPicPr>
          <p:cNvPr id="114" name="Google Shape;114;p27"/>
          <p:cNvPicPr preferRelativeResize="0"/>
          <p:nvPr/>
        </p:nvPicPr>
        <p:blipFill>
          <a:blip r:embed="rId4">
            <a:alphaModFix/>
          </a:blip>
          <a:stretch>
            <a:fillRect/>
          </a:stretch>
        </p:blipFill>
        <p:spPr>
          <a:xfrm>
            <a:off x="152400" y="152400"/>
            <a:ext cx="8839200" cy="2711814"/>
          </a:xfrm>
          <a:prstGeom prst="rect">
            <a:avLst/>
          </a:prstGeom>
          <a:noFill/>
          <a:ln>
            <a:noFill/>
          </a:ln>
        </p:spPr>
      </p:pic>
      <p:pic>
        <p:nvPicPr>
          <p:cNvPr id="115" name="Google Shape;115;p27"/>
          <p:cNvPicPr preferRelativeResize="0"/>
          <p:nvPr/>
        </p:nvPicPr>
        <p:blipFill rotWithShape="1">
          <a:blip r:embed="rId5">
            <a:alphaModFix/>
          </a:blip>
          <a:srcRect b="7106" l="0" r="10321" t="30715"/>
          <a:stretch/>
        </p:blipFill>
        <p:spPr>
          <a:xfrm>
            <a:off x="790275" y="2300850"/>
            <a:ext cx="4959950" cy="2579375"/>
          </a:xfrm>
          <a:prstGeom prst="rect">
            <a:avLst/>
          </a:prstGeom>
          <a:noFill/>
          <a:ln cap="flat" cmpd="sng" w="76200">
            <a:solidFill>
              <a:schemeClr val="lt2"/>
            </a:solidFill>
            <a:prstDash val="solid"/>
            <a:round/>
            <a:headEnd len="sm" w="sm" type="none"/>
            <a:tailEnd len="sm" w="sm" type="none"/>
          </a:ln>
        </p:spPr>
      </p:pic>
      <p:sp>
        <p:nvSpPr>
          <p:cNvPr id="116" name="Google Shape;116;p27"/>
          <p:cNvSpPr txBox="1"/>
          <p:nvPr/>
        </p:nvSpPr>
        <p:spPr>
          <a:xfrm>
            <a:off x="6215875" y="4740500"/>
            <a:ext cx="26883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latin typeface="Avenir"/>
                <a:ea typeface="Avenir"/>
                <a:cs typeface="Avenir"/>
                <a:sym typeface="Avenir"/>
              </a:rPr>
              <a:t>https://bit.ly/MCflexday</a:t>
            </a:r>
            <a:endParaRPr>
              <a:latin typeface="Avenir"/>
              <a:ea typeface="Avenir"/>
              <a:cs typeface="Avenir"/>
              <a:sym typeface="Aveni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p28"/>
          <p:cNvPicPr preferRelativeResize="0"/>
          <p:nvPr/>
        </p:nvPicPr>
        <p:blipFill rotWithShape="1">
          <a:blip r:embed="rId3">
            <a:alphaModFix/>
          </a:blip>
          <a:srcRect b="22893" l="7295" r="6874" t="0"/>
          <a:stretch/>
        </p:blipFill>
        <p:spPr>
          <a:xfrm>
            <a:off x="190099" y="109725"/>
            <a:ext cx="4918825" cy="1476300"/>
          </a:xfrm>
          <a:prstGeom prst="rect">
            <a:avLst/>
          </a:prstGeom>
          <a:noFill/>
          <a:ln>
            <a:noFill/>
          </a:ln>
        </p:spPr>
      </p:pic>
      <p:pic>
        <p:nvPicPr>
          <p:cNvPr id="122" name="Google Shape;122;p28"/>
          <p:cNvPicPr preferRelativeResize="0"/>
          <p:nvPr/>
        </p:nvPicPr>
        <p:blipFill>
          <a:blip r:embed="rId4">
            <a:alphaModFix/>
          </a:blip>
          <a:stretch>
            <a:fillRect/>
          </a:stretch>
        </p:blipFill>
        <p:spPr>
          <a:xfrm>
            <a:off x="446149" y="1670450"/>
            <a:ext cx="4406730" cy="2799413"/>
          </a:xfrm>
          <a:prstGeom prst="rect">
            <a:avLst/>
          </a:prstGeom>
          <a:noFill/>
          <a:ln>
            <a:noFill/>
          </a:ln>
        </p:spPr>
      </p:pic>
      <p:sp>
        <p:nvSpPr>
          <p:cNvPr id="123" name="Google Shape;123;p28"/>
          <p:cNvSpPr txBox="1"/>
          <p:nvPr/>
        </p:nvSpPr>
        <p:spPr>
          <a:xfrm>
            <a:off x="149875" y="4662800"/>
            <a:ext cx="268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Avenir"/>
                <a:ea typeface="Avenir"/>
                <a:cs typeface="Avenir"/>
                <a:sym typeface="Avenir"/>
              </a:rPr>
              <a:t>https://bit.ly/MCflexday</a:t>
            </a:r>
            <a:endParaRPr>
              <a:latin typeface="Avenir"/>
              <a:ea typeface="Avenir"/>
              <a:cs typeface="Avenir"/>
              <a:sym typeface="Avenir"/>
            </a:endParaRPr>
          </a:p>
        </p:txBody>
      </p:sp>
      <p:pic>
        <p:nvPicPr>
          <p:cNvPr id="124" name="Google Shape;124;p28"/>
          <p:cNvPicPr preferRelativeResize="0"/>
          <p:nvPr/>
        </p:nvPicPr>
        <p:blipFill>
          <a:blip r:embed="rId5">
            <a:alphaModFix/>
          </a:blip>
          <a:stretch>
            <a:fillRect/>
          </a:stretch>
        </p:blipFill>
        <p:spPr>
          <a:xfrm>
            <a:off x="5286375" y="0"/>
            <a:ext cx="3857626" cy="5143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29"/>
          <p:cNvPicPr preferRelativeResize="0"/>
          <p:nvPr/>
        </p:nvPicPr>
        <p:blipFill>
          <a:blip r:embed="rId3">
            <a:alphaModFix/>
          </a:blip>
          <a:stretch>
            <a:fillRect/>
          </a:stretch>
        </p:blipFill>
        <p:spPr>
          <a:xfrm>
            <a:off x="0" y="1048912"/>
            <a:ext cx="9144001" cy="2318814"/>
          </a:xfrm>
          <a:prstGeom prst="rect">
            <a:avLst/>
          </a:prstGeom>
          <a:noFill/>
          <a:ln>
            <a:noFill/>
          </a:ln>
        </p:spPr>
      </p:pic>
      <p:pic>
        <p:nvPicPr>
          <p:cNvPr id="130" name="Google Shape;130;p29"/>
          <p:cNvPicPr preferRelativeResize="0"/>
          <p:nvPr/>
        </p:nvPicPr>
        <p:blipFill rotWithShape="1">
          <a:blip r:embed="rId4">
            <a:alphaModFix/>
          </a:blip>
          <a:srcRect b="35782" l="0" r="0" t="0"/>
          <a:stretch/>
        </p:blipFill>
        <p:spPr>
          <a:xfrm>
            <a:off x="0" y="3587450"/>
            <a:ext cx="9144000" cy="1468050"/>
          </a:xfrm>
          <a:prstGeom prst="rect">
            <a:avLst/>
          </a:prstGeom>
          <a:noFill/>
          <a:ln>
            <a:noFill/>
          </a:ln>
        </p:spPr>
      </p:pic>
      <p:sp>
        <p:nvSpPr>
          <p:cNvPr id="131" name="Google Shape;131;p29"/>
          <p:cNvSpPr txBox="1"/>
          <p:nvPr/>
        </p:nvSpPr>
        <p:spPr>
          <a:xfrm>
            <a:off x="6455700" y="0"/>
            <a:ext cx="26883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latin typeface="Avenir"/>
                <a:ea typeface="Avenir"/>
                <a:cs typeface="Avenir"/>
                <a:sym typeface="Avenir"/>
              </a:rPr>
              <a:t>https://bit.ly/MCflexday</a:t>
            </a:r>
            <a:endParaRPr>
              <a:latin typeface="Avenir"/>
              <a:ea typeface="Avenir"/>
              <a:cs typeface="Avenir"/>
              <a:sym typeface="Aveni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5" name="Shape 135"/>
        <p:cNvGrpSpPr/>
        <p:nvPr/>
      </p:nvGrpSpPr>
      <p:grpSpPr>
        <a:xfrm>
          <a:off x="0" y="0"/>
          <a:ext cx="0" cy="0"/>
          <a:chOff x="0" y="0"/>
          <a:chExt cx="0" cy="0"/>
        </a:xfrm>
      </p:grpSpPr>
      <p:sp>
        <p:nvSpPr>
          <p:cNvPr id="136" name="Google Shape;136;p30"/>
          <p:cNvSpPr txBox="1"/>
          <p:nvPr/>
        </p:nvSpPr>
        <p:spPr>
          <a:xfrm>
            <a:off x="62325" y="4662800"/>
            <a:ext cx="268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Avenir"/>
                <a:ea typeface="Avenir"/>
                <a:cs typeface="Avenir"/>
                <a:sym typeface="Avenir"/>
              </a:rPr>
              <a:t>https://bit.ly/MCflexday</a:t>
            </a:r>
            <a:endParaRPr>
              <a:latin typeface="Avenir"/>
              <a:ea typeface="Avenir"/>
              <a:cs typeface="Avenir"/>
              <a:sym typeface="Avenir"/>
            </a:endParaRPr>
          </a:p>
        </p:txBody>
      </p:sp>
      <p:pic>
        <p:nvPicPr>
          <p:cNvPr id="137" name="Google Shape;137;p30"/>
          <p:cNvPicPr preferRelativeResize="0"/>
          <p:nvPr/>
        </p:nvPicPr>
        <p:blipFill>
          <a:blip r:embed="rId3">
            <a:alphaModFix/>
          </a:blip>
          <a:stretch>
            <a:fillRect/>
          </a:stretch>
        </p:blipFill>
        <p:spPr>
          <a:xfrm>
            <a:off x="152400" y="152400"/>
            <a:ext cx="3718874" cy="2309616"/>
          </a:xfrm>
          <a:prstGeom prst="rect">
            <a:avLst/>
          </a:prstGeom>
          <a:noFill/>
          <a:ln>
            <a:noFill/>
          </a:ln>
        </p:spPr>
      </p:pic>
      <p:pic>
        <p:nvPicPr>
          <p:cNvPr id="138" name="Google Shape;138;p30"/>
          <p:cNvPicPr preferRelativeResize="0"/>
          <p:nvPr/>
        </p:nvPicPr>
        <p:blipFill>
          <a:blip r:embed="rId4">
            <a:alphaModFix/>
          </a:blip>
          <a:stretch>
            <a:fillRect/>
          </a:stretch>
        </p:blipFill>
        <p:spPr>
          <a:xfrm>
            <a:off x="817500" y="3429100"/>
            <a:ext cx="2388675" cy="912400"/>
          </a:xfrm>
          <a:prstGeom prst="rect">
            <a:avLst/>
          </a:prstGeom>
          <a:noFill/>
          <a:ln>
            <a:noFill/>
          </a:ln>
        </p:spPr>
      </p:pic>
      <p:pic>
        <p:nvPicPr>
          <p:cNvPr id="139" name="Google Shape;139;p30"/>
          <p:cNvPicPr preferRelativeResize="0"/>
          <p:nvPr/>
        </p:nvPicPr>
        <p:blipFill>
          <a:blip r:embed="rId5">
            <a:alphaModFix/>
          </a:blip>
          <a:stretch>
            <a:fillRect/>
          </a:stretch>
        </p:blipFill>
        <p:spPr>
          <a:xfrm>
            <a:off x="4000500" y="0"/>
            <a:ext cx="51435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3" name="Shape 143"/>
        <p:cNvGrpSpPr/>
        <p:nvPr/>
      </p:nvGrpSpPr>
      <p:grpSpPr>
        <a:xfrm>
          <a:off x="0" y="0"/>
          <a:ext cx="0" cy="0"/>
          <a:chOff x="0" y="0"/>
          <a:chExt cx="0" cy="0"/>
        </a:xfrm>
      </p:grpSpPr>
      <p:pic>
        <p:nvPicPr>
          <p:cNvPr id="144" name="Google Shape;144;p31"/>
          <p:cNvPicPr preferRelativeResize="0"/>
          <p:nvPr/>
        </p:nvPicPr>
        <p:blipFill>
          <a:blip r:embed="rId3">
            <a:alphaModFix/>
          </a:blip>
          <a:stretch>
            <a:fillRect/>
          </a:stretch>
        </p:blipFill>
        <p:spPr>
          <a:xfrm>
            <a:off x="1141925" y="755950"/>
            <a:ext cx="3387850" cy="3387850"/>
          </a:xfrm>
          <a:prstGeom prst="rect">
            <a:avLst/>
          </a:prstGeom>
          <a:noFill/>
          <a:ln>
            <a:noFill/>
          </a:ln>
        </p:spPr>
      </p:pic>
      <p:pic>
        <p:nvPicPr>
          <p:cNvPr id="145" name="Google Shape;145;p31"/>
          <p:cNvPicPr preferRelativeResize="0"/>
          <p:nvPr/>
        </p:nvPicPr>
        <p:blipFill>
          <a:blip r:embed="rId4">
            <a:alphaModFix/>
          </a:blip>
          <a:stretch>
            <a:fillRect/>
          </a:stretch>
        </p:blipFill>
        <p:spPr>
          <a:xfrm>
            <a:off x="4682175" y="1547950"/>
            <a:ext cx="4309425" cy="2642940"/>
          </a:xfrm>
          <a:prstGeom prst="rect">
            <a:avLst/>
          </a:prstGeom>
          <a:noFill/>
          <a:ln>
            <a:noFill/>
          </a:ln>
        </p:spPr>
      </p:pic>
      <p:pic>
        <p:nvPicPr>
          <p:cNvPr id="146" name="Google Shape;146;p31"/>
          <p:cNvPicPr preferRelativeResize="0"/>
          <p:nvPr/>
        </p:nvPicPr>
        <p:blipFill>
          <a:blip r:embed="rId5">
            <a:alphaModFix/>
          </a:blip>
          <a:stretch>
            <a:fillRect/>
          </a:stretch>
        </p:blipFill>
        <p:spPr>
          <a:xfrm>
            <a:off x="0" y="0"/>
            <a:ext cx="9144000" cy="5143500"/>
          </a:xfrm>
          <a:prstGeom prst="rect">
            <a:avLst/>
          </a:prstGeom>
          <a:noFill/>
          <a:ln>
            <a:noFill/>
          </a:ln>
        </p:spPr>
      </p:pic>
      <p:sp>
        <p:nvSpPr>
          <p:cNvPr id="147" name="Google Shape;147;p31"/>
          <p:cNvSpPr txBox="1"/>
          <p:nvPr/>
        </p:nvSpPr>
        <p:spPr>
          <a:xfrm>
            <a:off x="62325" y="4662800"/>
            <a:ext cx="268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Avenir"/>
                <a:ea typeface="Avenir"/>
                <a:cs typeface="Avenir"/>
                <a:sym typeface="Avenir"/>
              </a:rPr>
              <a:t>https://bit.ly/MCflexday</a:t>
            </a:r>
            <a:endParaRPr>
              <a:latin typeface="Avenir"/>
              <a:ea typeface="Avenir"/>
              <a:cs typeface="Avenir"/>
              <a:sym typeface="Aveni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1" name="Shape 151"/>
        <p:cNvGrpSpPr/>
        <p:nvPr/>
      </p:nvGrpSpPr>
      <p:grpSpPr>
        <a:xfrm>
          <a:off x="0" y="0"/>
          <a:ext cx="0" cy="0"/>
          <a:chOff x="0" y="0"/>
          <a:chExt cx="0" cy="0"/>
        </a:xfrm>
      </p:grpSpPr>
      <p:grpSp>
        <p:nvGrpSpPr>
          <p:cNvPr id="152" name="Google Shape;152;p32"/>
          <p:cNvGrpSpPr/>
          <p:nvPr/>
        </p:nvGrpSpPr>
        <p:grpSpPr>
          <a:xfrm>
            <a:off x="7033100" y="2692925"/>
            <a:ext cx="1304325" cy="2051550"/>
            <a:chOff x="7161950" y="2859675"/>
            <a:chExt cx="1304325" cy="2051550"/>
          </a:xfrm>
        </p:grpSpPr>
        <p:pic>
          <p:nvPicPr>
            <p:cNvPr id="153" name="Google Shape;153;p32"/>
            <p:cNvPicPr preferRelativeResize="0"/>
            <p:nvPr/>
          </p:nvPicPr>
          <p:blipFill rotWithShape="1">
            <a:blip r:embed="rId3">
              <a:alphaModFix/>
            </a:blip>
            <a:srcRect b="8062" l="0" r="0" t="0"/>
            <a:stretch/>
          </p:blipFill>
          <p:spPr>
            <a:xfrm>
              <a:off x="7161950" y="2859675"/>
              <a:ext cx="1304325" cy="1598825"/>
            </a:xfrm>
            <a:prstGeom prst="rect">
              <a:avLst/>
            </a:prstGeom>
            <a:noFill/>
            <a:ln cap="flat" cmpd="sng" w="9525">
              <a:solidFill>
                <a:srgbClr val="000000"/>
              </a:solidFill>
              <a:prstDash val="solid"/>
              <a:round/>
              <a:headEnd len="sm" w="sm" type="none"/>
              <a:tailEnd len="sm" w="sm" type="none"/>
            </a:ln>
          </p:spPr>
        </p:pic>
        <p:sp>
          <p:nvSpPr>
            <p:cNvPr id="154" name="Google Shape;154;p32"/>
            <p:cNvSpPr txBox="1"/>
            <p:nvPr/>
          </p:nvSpPr>
          <p:spPr>
            <a:xfrm>
              <a:off x="7173913" y="4397625"/>
              <a:ext cx="1280400" cy="51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Clr>
                  <a:schemeClr val="dk1"/>
                </a:buClr>
                <a:buSzPts val="1100"/>
                <a:buFont typeface="Arial"/>
                <a:buNone/>
              </a:pPr>
              <a:r>
                <a:rPr lang="en" sz="1200">
                  <a:solidFill>
                    <a:schemeClr val="dk1"/>
                  </a:solidFill>
                  <a:latin typeface="Didact Gothic"/>
                  <a:ea typeface="Didact Gothic"/>
                  <a:cs typeface="Didact Gothic"/>
                  <a:sym typeface="Didact Gothic"/>
                </a:rPr>
                <a:t>Ms. Amy Brown</a:t>
              </a:r>
              <a:br>
                <a:rPr lang="en" sz="1200">
                  <a:solidFill>
                    <a:schemeClr val="dk1"/>
                  </a:solidFill>
                  <a:latin typeface="Didact Gothic"/>
                  <a:ea typeface="Didact Gothic"/>
                  <a:cs typeface="Didact Gothic"/>
                  <a:sym typeface="Didact Gothic"/>
                </a:rPr>
              </a:br>
              <a:r>
                <a:rPr lang="en" sz="1200">
                  <a:solidFill>
                    <a:schemeClr val="dk1"/>
                  </a:solidFill>
                  <a:latin typeface="Didact Gothic"/>
                  <a:ea typeface="Didact Gothic"/>
                  <a:cs typeface="Didact Gothic"/>
                  <a:sym typeface="Didact Gothic"/>
                </a:rPr>
                <a:t>MCHS Program Coordinator</a:t>
              </a:r>
              <a:endParaRPr sz="1200"/>
            </a:p>
          </p:txBody>
        </p:sp>
      </p:grpSp>
      <p:pic>
        <p:nvPicPr>
          <p:cNvPr id="155" name="Google Shape;155;p32"/>
          <p:cNvPicPr preferRelativeResize="0"/>
          <p:nvPr/>
        </p:nvPicPr>
        <p:blipFill rotWithShape="1">
          <a:blip r:embed="rId4">
            <a:alphaModFix/>
          </a:blip>
          <a:srcRect b="8062" l="4388" r="9" t="0"/>
          <a:stretch/>
        </p:blipFill>
        <p:spPr>
          <a:xfrm>
            <a:off x="5401978" y="2695813"/>
            <a:ext cx="1246975" cy="1598825"/>
          </a:xfrm>
          <a:prstGeom prst="rect">
            <a:avLst/>
          </a:prstGeom>
          <a:noFill/>
          <a:ln cap="flat" cmpd="sng" w="9525">
            <a:solidFill>
              <a:srgbClr val="000000"/>
            </a:solidFill>
            <a:prstDash val="solid"/>
            <a:round/>
            <a:headEnd len="sm" w="sm" type="none"/>
            <a:tailEnd len="sm" w="sm" type="none"/>
          </a:ln>
        </p:spPr>
      </p:pic>
      <p:sp>
        <p:nvSpPr>
          <p:cNvPr id="156" name="Google Shape;156;p32"/>
          <p:cNvSpPr txBox="1"/>
          <p:nvPr/>
        </p:nvSpPr>
        <p:spPr>
          <a:xfrm>
            <a:off x="5391250" y="4227975"/>
            <a:ext cx="1280400" cy="51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1200">
                <a:solidFill>
                  <a:schemeClr val="dk1"/>
                </a:solidFill>
                <a:latin typeface="Didact Gothic"/>
                <a:ea typeface="Didact Gothic"/>
                <a:cs typeface="Didact Gothic"/>
                <a:sym typeface="Didact Gothic"/>
              </a:rPr>
              <a:t>Ms. Colette Ray</a:t>
            </a:r>
            <a:br>
              <a:rPr lang="en" sz="1200">
                <a:solidFill>
                  <a:schemeClr val="dk1"/>
                </a:solidFill>
                <a:latin typeface="Didact Gothic"/>
                <a:ea typeface="Didact Gothic"/>
                <a:cs typeface="Didact Gothic"/>
                <a:sym typeface="Didact Gothic"/>
              </a:rPr>
            </a:br>
            <a:r>
              <a:rPr lang="en" sz="1200">
                <a:solidFill>
                  <a:schemeClr val="dk1"/>
                </a:solidFill>
                <a:latin typeface="Didact Gothic"/>
                <a:ea typeface="Didact Gothic"/>
                <a:cs typeface="Didact Gothic"/>
                <a:sym typeface="Didact Gothic"/>
              </a:rPr>
              <a:t>Administration Assistant</a:t>
            </a:r>
            <a:endParaRPr sz="1200">
              <a:solidFill>
                <a:schemeClr val="dk1"/>
              </a:solidFill>
              <a:latin typeface="Didact Gothic"/>
              <a:ea typeface="Didact Gothic"/>
              <a:cs typeface="Didact Gothic"/>
              <a:sym typeface="Didact Gothic"/>
            </a:endParaRPr>
          </a:p>
        </p:txBody>
      </p:sp>
      <p:grpSp>
        <p:nvGrpSpPr>
          <p:cNvPr id="157" name="Google Shape;157;p32"/>
          <p:cNvGrpSpPr/>
          <p:nvPr/>
        </p:nvGrpSpPr>
        <p:grpSpPr>
          <a:xfrm>
            <a:off x="5277285" y="357313"/>
            <a:ext cx="1348413" cy="2357906"/>
            <a:chOff x="2222335" y="2853888"/>
            <a:chExt cx="1348413" cy="2357906"/>
          </a:xfrm>
        </p:grpSpPr>
        <p:pic>
          <p:nvPicPr>
            <p:cNvPr id="158" name="Google Shape;158;p32"/>
            <p:cNvPicPr preferRelativeResize="0"/>
            <p:nvPr/>
          </p:nvPicPr>
          <p:blipFill rotWithShape="1">
            <a:blip r:embed="rId5">
              <a:alphaModFix/>
            </a:blip>
            <a:srcRect b="0" l="0" r="0" t="8062"/>
            <a:stretch/>
          </p:blipFill>
          <p:spPr>
            <a:xfrm>
              <a:off x="2266423" y="2853888"/>
              <a:ext cx="1304325" cy="1598825"/>
            </a:xfrm>
            <a:prstGeom prst="rect">
              <a:avLst/>
            </a:prstGeom>
            <a:noFill/>
            <a:ln cap="flat" cmpd="sng" w="9525">
              <a:solidFill>
                <a:srgbClr val="000000"/>
              </a:solidFill>
              <a:prstDash val="solid"/>
              <a:round/>
              <a:headEnd len="sm" w="sm" type="none"/>
              <a:tailEnd len="sm" w="sm" type="none"/>
            </a:ln>
          </p:spPr>
        </p:pic>
        <p:sp>
          <p:nvSpPr>
            <p:cNvPr id="159" name="Google Shape;159;p32"/>
            <p:cNvSpPr txBox="1"/>
            <p:nvPr/>
          </p:nvSpPr>
          <p:spPr>
            <a:xfrm>
              <a:off x="2222335" y="4447993"/>
              <a:ext cx="1280400" cy="76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1200">
                  <a:solidFill>
                    <a:schemeClr val="dk1"/>
                  </a:solidFill>
                  <a:latin typeface="Didact Gothic"/>
                  <a:ea typeface="Didact Gothic"/>
                  <a:cs typeface="Didact Gothic"/>
                  <a:sym typeface="Didact Gothic"/>
                </a:rPr>
                <a:t>Ms. Kelly Mogilefsky</a:t>
              </a:r>
              <a:br>
                <a:rPr lang="en" sz="1200">
                  <a:solidFill>
                    <a:schemeClr val="dk1"/>
                  </a:solidFill>
                  <a:latin typeface="Didact Gothic"/>
                  <a:ea typeface="Didact Gothic"/>
                  <a:cs typeface="Didact Gothic"/>
                  <a:sym typeface="Didact Gothic"/>
                </a:rPr>
              </a:br>
              <a:r>
                <a:rPr lang="en" sz="1200">
                  <a:solidFill>
                    <a:schemeClr val="dk1"/>
                  </a:solidFill>
                  <a:latin typeface="Didact Gothic"/>
                  <a:ea typeface="Didact Gothic"/>
                  <a:cs typeface="Didact Gothic"/>
                  <a:sym typeface="Didact Gothic"/>
                </a:rPr>
                <a:t>Teacher</a:t>
              </a:r>
              <a:endParaRPr sz="1200"/>
            </a:p>
          </p:txBody>
        </p:sp>
      </p:grpSp>
      <p:grpSp>
        <p:nvGrpSpPr>
          <p:cNvPr id="160" name="Google Shape;160;p32"/>
          <p:cNvGrpSpPr/>
          <p:nvPr/>
        </p:nvGrpSpPr>
        <p:grpSpPr>
          <a:xfrm>
            <a:off x="3651300" y="374675"/>
            <a:ext cx="1327763" cy="2324152"/>
            <a:chOff x="596350" y="2871250"/>
            <a:chExt cx="1327763" cy="2324152"/>
          </a:xfrm>
        </p:grpSpPr>
        <p:sp>
          <p:nvSpPr>
            <p:cNvPr id="161" name="Google Shape;161;p32"/>
            <p:cNvSpPr txBox="1"/>
            <p:nvPr/>
          </p:nvSpPr>
          <p:spPr>
            <a:xfrm>
              <a:off x="643713" y="4431602"/>
              <a:ext cx="1280400" cy="76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1200">
                  <a:solidFill>
                    <a:schemeClr val="dk1"/>
                  </a:solidFill>
                  <a:latin typeface="Didact Gothic"/>
                  <a:ea typeface="Didact Gothic"/>
                  <a:cs typeface="Didact Gothic"/>
                  <a:sym typeface="Didact Gothic"/>
                </a:rPr>
                <a:t>Ms. Denise Gauthier</a:t>
              </a:r>
              <a:br>
                <a:rPr lang="en" sz="1200">
                  <a:solidFill>
                    <a:schemeClr val="dk1"/>
                  </a:solidFill>
                  <a:latin typeface="Didact Gothic"/>
                  <a:ea typeface="Didact Gothic"/>
                  <a:cs typeface="Didact Gothic"/>
                  <a:sym typeface="Didact Gothic"/>
                </a:rPr>
              </a:br>
              <a:r>
                <a:rPr lang="en" sz="1200">
                  <a:solidFill>
                    <a:schemeClr val="dk1"/>
                  </a:solidFill>
                  <a:latin typeface="Didact Gothic"/>
                  <a:ea typeface="Didact Gothic"/>
                  <a:cs typeface="Didact Gothic"/>
                  <a:sym typeface="Didact Gothic"/>
                </a:rPr>
                <a:t>Teacher</a:t>
              </a:r>
              <a:endParaRPr sz="1200">
                <a:solidFill>
                  <a:schemeClr val="dk1"/>
                </a:solidFill>
                <a:latin typeface="Didact Gothic"/>
                <a:ea typeface="Didact Gothic"/>
                <a:cs typeface="Didact Gothic"/>
                <a:sym typeface="Didact Gothic"/>
              </a:endParaRPr>
            </a:p>
          </p:txBody>
        </p:sp>
        <p:pic>
          <p:nvPicPr>
            <p:cNvPr id="162" name="Google Shape;162;p32"/>
            <p:cNvPicPr preferRelativeResize="0"/>
            <p:nvPr/>
          </p:nvPicPr>
          <p:blipFill rotWithShape="1">
            <a:blip r:embed="rId6">
              <a:alphaModFix/>
            </a:blip>
            <a:srcRect b="12434" l="5086" r="-333" t="0"/>
            <a:stretch/>
          </p:blipFill>
          <p:spPr>
            <a:xfrm>
              <a:off x="596350" y="2871250"/>
              <a:ext cx="1304327" cy="1575675"/>
            </a:xfrm>
            <a:prstGeom prst="rect">
              <a:avLst/>
            </a:prstGeom>
            <a:noFill/>
            <a:ln cap="flat" cmpd="sng" w="9525">
              <a:solidFill>
                <a:srgbClr val="000000"/>
              </a:solidFill>
              <a:prstDash val="solid"/>
              <a:round/>
              <a:headEnd len="sm" w="sm" type="none"/>
              <a:tailEnd len="sm" w="sm" type="none"/>
            </a:ln>
          </p:spPr>
        </p:pic>
      </p:grpSp>
      <p:grpSp>
        <p:nvGrpSpPr>
          <p:cNvPr id="163" name="Google Shape;163;p32"/>
          <p:cNvGrpSpPr/>
          <p:nvPr/>
        </p:nvGrpSpPr>
        <p:grpSpPr>
          <a:xfrm>
            <a:off x="6968000" y="374675"/>
            <a:ext cx="1280400" cy="2340543"/>
            <a:chOff x="3913050" y="2871250"/>
            <a:chExt cx="1280400" cy="2340543"/>
          </a:xfrm>
        </p:grpSpPr>
        <p:sp>
          <p:nvSpPr>
            <p:cNvPr id="164" name="Google Shape;164;p32"/>
            <p:cNvSpPr txBox="1"/>
            <p:nvPr/>
          </p:nvSpPr>
          <p:spPr>
            <a:xfrm>
              <a:off x="3913050" y="4447993"/>
              <a:ext cx="1280400" cy="76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1200">
                  <a:solidFill>
                    <a:schemeClr val="dk1"/>
                  </a:solidFill>
                  <a:latin typeface="Didact Gothic"/>
                  <a:ea typeface="Didact Gothic"/>
                  <a:cs typeface="Didact Gothic"/>
                  <a:sym typeface="Didact Gothic"/>
                </a:rPr>
                <a:t>Mr. Sergio Verbis</a:t>
              </a:r>
              <a:br>
                <a:rPr lang="en" sz="1200">
                  <a:solidFill>
                    <a:schemeClr val="dk1"/>
                  </a:solidFill>
                  <a:latin typeface="Didact Gothic"/>
                  <a:ea typeface="Didact Gothic"/>
                  <a:cs typeface="Didact Gothic"/>
                  <a:sym typeface="Didact Gothic"/>
                </a:rPr>
              </a:br>
              <a:r>
                <a:rPr lang="en" sz="1200">
                  <a:solidFill>
                    <a:schemeClr val="dk1"/>
                  </a:solidFill>
                  <a:latin typeface="Didact Gothic"/>
                  <a:ea typeface="Didact Gothic"/>
                  <a:cs typeface="Didact Gothic"/>
                  <a:sym typeface="Didact Gothic"/>
                </a:rPr>
                <a:t>Teacher</a:t>
              </a:r>
              <a:endParaRPr sz="1200">
                <a:solidFill>
                  <a:schemeClr val="dk1"/>
                </a:solidFill>
                <a:latin typeface="Didact Gothic"/>
                <a:ea typeface="Didact Gothic"/>
                <a:cs typeface="Didact Gothic"/>
                <a:sym typeface="Didact Gothic"/>
              </a:endParaRPr>
            </a:p>
          </p:txBody>
        </p:sp>
        <p:pic>
          <p:nvPicPr>
            <p:cNvPr id="165" name="Google Shape;165;p32"/>
            <p:cNvPicPr preferRelativeResize="0"/>
            <p:nvPr/>
          </p:nvPicPr>
          <p:blipFill rotWithShape="1">
            <a:blip r:embed="rId7">
              <a:alphaModFix/>
            </a:blip>
            <a:srcRect b="24047" l="19983" r="14946" t="12132"/>
            <a:stretch/>
          </p:blipFill>
          <p:spPr>
            <a:xfrm>
              <a:off x="3936498" y="2871250"/>
              <a:ext cx="1246977" cy="1630722"/>
            </a:xfrm>
            <a:prstGeom prst="rect">
              <a:avLst/>
            </a:prstGeom>
            <a:noFill/>
            <a:ln cap="flat" cmpd="sng" w="9525">
              <a:solidFill>
                <a:srgbClr val="000000"/>
              </a:solidFill>
              <a:prstDash val="solid"/>
              <a:round/>
              <a:headEnd len="sm" w="sm" type="none"/>
              <a:tailEnd len="sm" w="sm" type="none"/>
            </a:ln>
          </p:spPr>
        </p:pic>
      </p:grpSp>
      <p:sp>
        <p:nvSpPr>
          <p:cNvPr id="166" name="Google Shape;166;p32"/>
          <p:cNvSpPr txBox="1"/>
          <p:nvPr/>
        </p:nvSpPr>
        <p:spPr>
          <a:xfrm>
            <a:off x="642725" y="205325"/>
            <a:ext cx="2249400" cy="47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800">
                <a:solidFill>
                  <a:schemeClr val="dk1"/>
                </a:solidFill>
                <a:latin typeface="Didact Gothic"/>
                <a:ea typeface="Didact Gothic"/>
                <a:cs typeface="Didact Gothic"/>
                <a:sym typeface="Didact Gothic"/>
              </a:rPr>
              <a:t>Our Staff</a:t>
            </a:r>
            <a:endParaRPr b="1" sz="2800">
              <a:solidFill>
                <a:schemeClr val="dk1"/>
              </a:solidFill>
              <a:latin typeface="Didact Gothic"/>
              <a:ea typeface="Didact Gothic"/>
              <a:cs typeface="Didact Gothic"/>
              <a:sym typeface="Didact Gothic"/>
            </a:endParaRPr>
          </a:p>
          <a:p>
            <a:pPr indent="0" lvl="0" marL="0" rtl="0" algn="l">
              <a:spcBef>
                <a:spcPts val="0"/>
              </a:spcBef>
              <a:spcAft>
                <a:spcPts val="0"/>
              </a:spcAft>
              <a:buNone/>
            </a:pPr>
            <a:r>
              <a:t/>
            </a:r>
            <a:endParaRPr/>
          </a:p>
        </p:txBody>
      </p:sp>
      <p:pic>
        <p:nvPicPr>
          <p:cNvPr id="167" name="Google Shape;167;p32"/>
          <p:cNvPicPr preferRelativeResize="0"/>
          <p:nvPr/>
        </p:nvPicPr>
        <p:blipFill rotWithShape="1">
          <a:blip r:embed="rId8">
            <a:alphaModFix/>
          </a:blip>
          <a:srcRect b="1367" l="8119" r="4574" t="12112"/>
          <a:stretch/>
        </p:blipFill>
        <p:spPr>
          <a:xfrm>
            <a:off x="815407" y="930987"/>
            <a:ext cx="2126175" cy="1958775"/>
          </a:xfrm>
          <a:prstGeom prst="rect">
            <a:avLst/>
          </a:prstGeom>
          <a:noFill/>
          <a:ln>
            <a:noFill/>
          </a:ln>
        </p:spPr>
      </p:pic>
      <p:pic>
        <p:nvPicPr>
          <p:cNvPr id="168" name="Google Shape;168;p32"/>
          <p:cNvPicPr preferRelativeResize="0"/>
          <p:nvPr/>
        </p:nvPicPr>
        <p:blipFill>
          <a:blip r:embed="rId9">
            <a:alphaModFix/>
          </a:blip>
          <a:stretch>
            <a:fillRect/>
          </a:stretch>
        </p:blipFill>
        <p:spPr>
          <a:xfrm>
            <a:off x="951341" y="2824400"/>
            <a:ext cx="1854293" cy="1833200"/>
          </a:xfrm>
          <a:prstGeom prst="rect">
            <a:avLst/>
          </a:prstGeom>
          <a:noFill/>
          <a:ln>
            <a:noFill/>
          </a:ln>
        </p:spPr>
      </p:pic>
      <p:pic>
        <p:nvPicPr>
          <p:cNvPr id="169" name="Google Shape;169;p32"/>
          <p:cNvPicPr preferRelativeResize="0"/>
          <p:nvPr/>
        </p:nvPicPr>
        <p:blipFill rotWithShape="1">
          <a:blip r:embed="rId10">
            <a:alphaModFix/>
          </a:blip>
          <a:srcRect b="9264" l="0" r="0" t="0"/>
          <a:stretch/>
        </p:blipFill>
        <p:spPr>
          <a:xfrm>
            <a:off x="3725475" y="2692925"/>
            <a:ext cx="1304327" cy="1575297"/>
          </a:xfrm>
          <a:prstGeom prst="rect">
            <a:avLst/>
          </a:prstGeom>
          <a:noFill/>
          <a:ln cap="flat" cmpd="sng" w="9525">
            <a:solidFill>
              <a:schemeClr val="dk2"/>
            </a:solidFill>
            <a:prstDash val="solid"/>
            <a:round/>
            <a:headEnd len="sm" w="sm" type="none"/>
            <a:tailEnd len="sm" w="sm" type="none"/>
          </a:ln>
        </p:spPr>
      </p:pic>
      <p:sp>
        <p:nvSpPr>
          <p:cNvPr id="170" name="Google Shape;170;p32"/>
          <p:cNvSpPr txBox="1"/>
          <p:nvPr/>
        </p:nvSpPr>
        <p:spPr>
          <a:xfrm>
            <a:off x="3749400" y="4218450"/>
            <a:ext cx="1280400" cy="51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Didact Gothic"/>
                <a:ea typeface="Didact Gothic"/>
                <a:cs typeface="Didact Gothic"/>
                <a:sym typeface="Didact Gothic"/>
              </a:rPr>
              <a:t>Ms. Sara Alturk</a:t>
            </a:r>
            <a:endParaRPr sz="1200">
              <a:solidFill>
                <a:schemeClr val="dk1"/>
              </a:solidFill>
              <a:latin typeface="Didact Gothic"/>
              <a:ea typeface="Didact Gothic"/>
              <a:cs typeface="Didact Gothic"/>
              <a:sym typeface="Didact Gothic"/>
            </a:endParaRPr>
          </a:p>
          <a:p>
            <a:pPr indent="0" lvl="0" marL="0" rtl="0" algn="ctr">
              <a:spcBef>
                <a:spcPts val="0"/>
              </a:spcBef>
              <a:spcAft>
                <a:spcPts val="0"/>
              </a:spcAft>
              <a:buNone/>
            </a:pPr>
            <a:r>
              <a:rPr lang="en" sz="1200">
                <a:solidFill>
                  <a:schemeClr val="dk1"/>
                </a:solidFill>
                <a:latin typeface="Didact Gothic"/>
                <a:ea typeface="Didact Gothic"/>
                <a:cs typeface="Didact Gothic"/>
                <a:sym typeface="Didact Gothic"/>
              </a:rPr>
              <a:t>LPC Counselor</a:t>
            </a:r>
            <a:endParaRPr sz="1200">
              <a:solidFill>
                <a:schemeClr val="dk1"/>
              </a:solidFill>
              <a:latin typeface="Didact Gothic"/>
              <a:ea typeface="Didact Gothic"/>
              <a:cs typeface="Didact Gothic"/>
              <a:sym typeface="Didact Gothic"/>
            </a:endParaRPr>
          </a:p>
        </p:txBody>
      </p:sp>
      <p:pic>
        <p:nvPicPr>
          <p:cNvPr id="171" name="Google Shape;171;p32"/>
          <p:cNvPicPr preferRelativeResize="0"/>
          <p:nvPr/>
        </p:nvPicPr>
        <p:blipFill>
          <a:blip r:embed="rId11">
            <a:alphaModFix/>
          </a:blip>
          <a:stretch>
            <a:fillRect/>
          </a:stretch>
        </p:blipFill>
        <p:spPr>
          <a:xfrm>
            <a:off x="0" y="0"/>
            <a:ext cx="91440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33"/>
          <p:cNvPicPr preferRelativeResize="0"/>
          <p:nvPr/>
        </p:nvPicPr>
        <p:blipFill>
          <a:blip r:embed="rId3">
            <a:alphaModFix/>
          </a:blip>
          <a:stretch>
            <a:fillRect/>
          </a:stretch>
        </p:blipFill>
        <p:spPr>
          <a:xfrm>
            <a:off x="4785000" y="883775"/>
            <a:ext cx="2119525" cy="2610697"/>
          </a:xfrm>
          <a:prstGeom prst="rect">
            <a:avLst/>
          </a:prstGeom>
          <a:noFill/>
          <a:ln cap="flat" cmpd="sng" w="9525">
            <a:solidFill>
              <a:schemeClr val="dk2"/>
            </a:solidFill>
            <a:prstDash val="solid"/>
            <a:round/>
            <a:headEnd len="sm" w="sm" type="none"/>
            <a:tailEnd len="sm" w="sm" type="none"/>
          </a:ln>
        </p:spPr>
      </p:pic>
      <p:pic>
        <p:nvPicPr>
          <p:cNvPr id="177" name="Google Shape;177;p33"/>
          <p:cNvPicPr preferRelativeResize="0"/>
          <p:nvPr/>
        </p:nvPicPr>
        <p:blipFill rotWithShape="1">
          <a:blip r:embed="rId4">
            <a:alphaModFix/>
          </a:blip>
          <a:srcRect b="14163" l="0" r="2448" t="0"/>
          <a:stretch/>
        </p:blipFill>
        <p:spPr>
          <a:xfrm>
            <a:off x="2047523" y="883775"/>
            <a:ext cx="2119525" cy="2610700"/>
          </a:xfrm>
          <a:prstGeom prst="rect">
            <a:avLst/>
          </a:prstGeom>
          <a:noFill/>
          <a:ln cap="flat" cmpd="sng" w="9525">
            <a:solidFill>
              <a:schemeClr val="dk1"/>
            </a:solidFill>
            <a:prstDash val="solid"/>
            <a:round/>
            <a:headEnd len="sm" w="sm" type="none"/>
            <a:tailEnd len="sm" w="sm" type="none"/>
          </a:ln>
        </p:spPr>
      </p:pic>
      <p:pic>
        <p:nvPicPr>
          <p:cNvPr id="178" name="Google Shape;178;p33"/>
          <p:cNvPicPr preferRelativeResize="0"/>
          <p:nvPr/>
        </p:nvPicPr>
        <p:blipFill>
          <a:blip r:embed="rId5">
            <a:alphaModFix/>
          </a:blip>
          <a:stretch>
            <a:fillRect/>
          </a:stretch>
        </p:blipFill>
        <p:spPr>
          <a:xfrm>
            <a:off x="1961388" y="3418275"/>
            <a:ext cx="2291800" cy="716775"/>
          </a:xfrm>
          <a:prstGeom prst="rect">
            <a:avLst/>
          </a:prstGeom>
          <a:noFill/>
          <a:ln>
            <a:noFill/>
          </a:ln>
        </p:spPr>
      </p:pic>
      <p:pic>
        <p:nvPicPr>
          <p:cNvPr id="179" name="Google Shape;179;p33"/>
          <p:cNvPicPr preferRelativeResize="0"/>
          <p:nvPr/>
        </p:nvPicPr>
        <p:blipFill>
          <a:blip r:embed="rId6">
            <a:alphaModFix/>
          </a:blip>
          <a:stretch>
            <a:fillRect/>
          </a:stretch>
        </p:blipFill>
        <p:spPr>
          <a:xfrm>
            <a:off x="4785000" y="3418275"/>
            <a:ext cx="2216175" cy="716775"/>
          </a:xfrm>
          <a:prstGeom prst="rect">
            <a:avLst/>
          </a:prstGeom>
          <a:noFill/>
          <a:ln>
            <a:noFill/>
          </a:ln>
        </p:spPr>
      </p:pic>
      <p:pic>
        <p:nvPicPr>
          <p:cNvPr id="180" name="Google Shape;180;p33"/>
          <p:cNvPicPr preferRelativeResize="0"/>
          <p:nvPr/>
        </p:nvPicPr>
        <p:blipFill rotWithShape="1">
          <a:blip r:embed="rId7">
            <a:alphaModFix/>
          </a:blip>
          <a:srcRect b="26655" l="0" r="0" t="25634"/>
          <a:stretch/>
        </p:blipFill>
        <p:spPr>
          <a:xfrm>
            <a:off x="779525" y="0"/>
            <a:ext cx="7391952" cy="883775"/>
          </a:xfrm>
          <a:prstGeom prst="rect">
            <a:avLst/>
          </a:prstGeom>
          <a:noFill/>
          <a:ln>
            <a:noFill/>
          </a:ln>
        </p:spPr>
      </p:pic>
      <p:pic>
        <p:nvPicPr>
          <p:cNvPr id="181" name="Google Shape;181;p33"/>
          <p:cNvPicPr preferRelativeResize="0"/>
          <p:nvPr/>
        </p:nvPicPr>
        <p:blipFill>
          <a:blip r:embed="rId8">
            <a:alphaModFix/>
          </a:blip>
          <a:stretch>
            <a:fillRect/>
          </a:stretch>
        </p:blipFill>
        <p:spPr>
          <a:xfrm>
            <a:off x="2393325" y="3904425"/>
            <a:ext cx="4607851" cy="12390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