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2438338"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FFFFFF"/>
        </a:solidFill>
        <a:effectLst/>
        <a:uFillTx/>
        <a:latin typeface="+mn-lt"/>
        <a:ea typeface="+mn-ea"/>
        <a:cs typeface="+mn-cs"/>
        <a:sym typeface="Helvetica Neue"/>
      </a:defRPr>
    </a:lvl1pPr>
    <a:lvl2pPr marL="0" marR="0" indent="457200" algn="l" defTabSz="2438338"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FFFFFF"/>
        </a:solidFill>
        <a:effectLst/>
        <a:uFillTx/>
        <a:latin typeface="+mn-lt"/>
        <a:ea typeface="+mn-ea"/>
        <a:cs typeface="+mn-cs"/>
        <a:sym typeface="Helvetica Neue"/>
      </a:defRPr>
    </a:lvl2pPr>
    <a:lvl3pPr marL="0" marR="0" indent="914400" algn="l" defTabSz="2438338"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FFFFFF"/>
        </a:solidFill>
        <a:effectLst/>
        <a:uFillTx/>
        <a:latin typeface="+mn-lt"/>
        <a:ea typeface="+mn-ea"/>
        <a:cs typeface="+mn-cs"/>
        <a:sym typeface="Helvetica Neue"/>
      </a:defRPr>
    </a:lvl3pPr>
    <a:lvl4pPr marL="0" marR="0" indent="1371600" algn="l" defTabSz="2438338"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FFFFFF"/>
        </a:solidFill>
        <a:effectLst/>
        <a:uFillTx/>
        <a:latin typeface="+mn-lt"/>
        <a:ea typeface="+mn-ea"/>
        <a:cs typeface="+mn-cs"/>
        <a:sym typeface="Helvetica Neue"/>
      </a:defRPr>
    </a:lvl4pPr>
    <a:lvl5pPr marL="0" marR="0" indent="1828800" algn="l" defTabSz="2438338"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FFFFFF"/>
        </a:solidFill>
        <a:effectLst/>
        <a:uFillTx/>
        <a:latin typeface="+mn-lt"/>
        <a:ea typeface="+mn-ea"/>
        <a:cs typeface="+mn-cs"/>
        <a:sym typeface="Helvetica Neue"/>
      </a:defRPr>
    </a:lvl5pPr>
    <a:lvl6pPr marL="0" marR="0" indent="2286000" algn="l" defTabSz="2438338"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FFFFFF"/>
        </a:solidFill>
        <a:effectLst/>
        <a:uFillTx/>
        <a:latin typeface="+mn-lt"/>
        <a:ea typeface="+mn-ea"/>
        <a:cs typeface="+mn-cs"/>
        <a:sym typeface="Helvetica Neue"/>
      </a:defRPr>
    </a:lvl6pPr>
    <a:lvl7pPr marL="0" marR="0" indent="2743200" algn="l" defTabSz="2438338"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FFFFFF"/>
        </a:solidFill>
        <a:effectLst/>
        <a:uFillTx/>
        <a:latin typeface="+mn-lt"/>
        <a:ea typeface="+mn-ea"/>
        <a:cs typeface="+mn-cs"/>
        <a:sym typeface="Helvetica Neue"/>
      </a:defRPr>
    </a:lvl7pPr>
    <a:lvl8pPr marL="0" marR="0" indent="3200400" algn="l" defTabSz="2438338"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FFFFFF"/>
        </a:solidFill>
        <a:effectLst/>
        <a:uFillTx/>
        <a:latin typeface="+mn-lt"/>
        <a:ea typeface="+mn-ea"/>
        <a:cs typeface="+mn-cs"/>
        <a:sym typeface="Helvetica Neue"/>
      </a:defRPr>
    </a:lvl8pPr>
    <a:lvl9pPr marL="0" marR="0" indent="3657600" algn="l" defTabSz="2438338"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FFFFFF"/>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7"/>
    <p:restoredTop sz="94728"/>
  </p:normalViewPr>
  <p:slideViewPr>
    <p:cSldViewPr snapToGrid="0">
      <p:cViewPr varScale="1">
        <p:scale>
          <a:sx n="55" d="100"/>
          <a:sy n="55" d="100"/>
        </p:scale>
        <p:origin x="63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8" name="Shape 158"/>
          <p:cNvSpPr>
            <a:spLocks noGrp="1" noRot="1" noChangeAspect="1"/>
          </p:cNvSpPr>
          <p:nvPr>
            <p:ph type="sldImg"/>
          </p:nvPr>
        </p:nvSpPr>
        <p:spPr>
          <a:xfrm>
            <a:off x="1143000" y="685800"/>
            <a:ext cx="4572000" cy="3429000"/>
          </a:xfrm>
          <a:prstGeom prst="rect">
            <a:avLst/>
          </a:prstGeom>
        </p:spPr>
        <p:txBody>
          <a:bodyPr/>
          <a:lstStyle/>
          <a:p>
            <a:endParaRPr/>
          </a:p>
        </p:txBody>
      </p:sp>
      <p:sp>
        <p:nvSpPr>
          <p:cNvPr id="159" name="Shape 15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12" name="Presentation Title"/>
          <p:cNvSpPr txBox="1">
            <a:spLocks noGrp="1"/>
          </p:cNvSpPr>
          <p:nvPr>
            <p:ph type="title" hasCustomPrompt="1"/>
          </p:nvPr>
        </p:nvSpPr>
        <p:spPr>
          <a:xfrm>
            <a:off x="1206496" y="2574991"/>
            <a:ext cx="21971004" cy="4648201"/>
          </a:xfrm>
          <a:prstGeom prst="rect">
            <a:avLst/>
          </a:prstGeom>
        </p:spPr>
        <p:txBody>
          <a:bodyPr anchor="b"/>
          <a:lstStyle>
            <a:lvl1pPr>
              <a:defRPr sz="11600" spc="-232"/>
            </a:lvl1pPr>
          </a:lstStyle>
          <a:p>
            <a:r>
              <a:t>Presentation Title</a:t>
            </a:r>
          </a:p>
        </p:txBody>
      </p:sp>
      <p:sp>
        <p:nvSpPr>
          <p:cNvPr id="13" name="Body Level One…"/>
          <p:cNvSpPr txBox="1">
            <a:spLocks noGrp="1"/>
          </p:cNvSpPr>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z="11600" spc="-232">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11600" spc="-232">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11600" spc="-232">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11600" spc="-232">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11600" spc="-232">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Body Level One…"/>
          <p:cNvSpPr txBox="1">
            <a:spLocks noGrp="1"/>
          </p:cNvSpPr>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sz="25000" b="1" spc="-250"/>
            </a:lvl1pPr>
            <a:lvl2pPr marL="0" indent="457200" algn="ctr">
              <a:lnSpc>
                <a:spcPct val="80000"/>
              </a:lnSpc>
              <a:spcBef>
                <a:spcPts val="0"/>
              </a:spcBef>
              <a:buSzTx/>
              <a:buNone/>
              <a:defRPr sz="25000" b="1" spc="-250"/>
            </a:lvl2pPr>
            <a:lvl3pPr marL="0" indent="914400" algn="ctr">
              <a:lnSpc>
                <a:spcPct val="80000"/>
              </a:lnSpc>
              <a:spcBef>
                <a:spcPts val="0"/>
              </a:spcBef>
              <a:buSzTx/>
              <a:buNone/>
              <a:defRPr sz="25000" b="1" spc="-250"/>
            </a:lvl3pPr>
            <a:lvl4pPr marL="0" indent="1371600" algn="ctr">
              <a:lnSpc>
                <a:spcPct val="80000"/>
              </a:lnSpc>
              <a:spcBef>
                <a:spcPts val="0"/>
              </a:spcBef>
              <a:buSzTx/>
              <a:buNone/>
              <a:defRPr sz="25000" b="1" spc="-250"/>
            </a:lvl4pPr>
            <a:lvl5pPr marL="0" indent="1828800" algn="ctr">
              <a:lnSpc>
                <a:spcPct val="80000"/>
              </a:lnSpc>
              <a:spcBef>
                <a:spcPts val="0"/>
              </a:spcBef>
              <a:buSzTx/>
              <a:buNone/>
              <a:defRPr sz="25000" b="1" spc="-250"/>
            </a:lvl5pPr>
          </a:lstStyle>
          <a:p>
            <a:r>
              <a:t>100%</a:t>
            </a:r>
          </a:p>
          <a:p>
            <a:pPr lvl="1"/>
            <a:endParaRPr/>
          </a:p>
          <a:p>
            <a:pPr lvl="2"/>
            <a:endParaRPr/>
          </a:p>
          <a:p>
            <a:pPr lvl="3"/>
            <a:endParaRPr/>
          </a:p>
          <a:p>
            <a:pPr lvl="4"/>
            <a:endParaRPr/>
          </a:p>
        </p:txBody>
      </p:sp>
      <p:sp>
        <p:nvSpPr>
          <p:cNvPr id="107" name="Fact information"/>
          <p:cNvSpPr txBox="1">
            <a:spLocks noGrp="1"/>
          </p:cNvSpPr>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sz="5500" b="1"/>
            </a:lvl1pPr>
          </a:lstStyle>
          <a:p>
            <a:r>
              <a:t>Fact information</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Attribution</a:t>
            </a:r>
          </a:p>
        </p:txBody>
      </p:sp>
      <p:sp>
        <p:nvSpPr>
          <p:cNvPr id="116" name="Body Level One…"/>
          <p:cNvSpPr txBox="1">
            <a:spLocks noGrp="1"/>
          </p:cNvSpPr>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z="8500" spc="-170">
                <a:latin typeface="Helvetica Neue Medium"/>
                <a:ea typeface="Helvetica Neue Medium"/>
                <a:cs typeface="Helvetica Neue Medium"/>
                <a:sym typeface="Helvetica Neue Medium"/>
              </a:defRPr>
            </a:lvl1pPr>
            <a:lvl2pPr marL="638923" indent="-12700">
              <a:spcBef>
                <a:spcPts val="0"/>
              </a:spcBef>
              <a:buSzTx/>
              <a:buNone/>
              <a:defRPr sz="8500" spc="-170">
                <a:latin typeface="Helvetica Neue Medium"/>
                <a:ea typeface="Helvetica Neue Medium"/>
                <a:cs typeface="Helvetica Neue Medium"/>
                <a:sym typeface="Helvetica Neue Medium"/>
              </a:defRPr>
            </a:lvl2pPr>
            <a:lvl3pPr marL="638923" indent="444500">
              <a:spcBef>
                <a:spcPts val="0"/>
              </a:spcBef>
              <a:buSzTx/>
              <a:buNone/>
              <a:defRPr sz="8500" spc="-170">
                <a:latin typeface="Helvetica Neue Medium"/>
                <a:ea typeface="Helvetica Neue Medium"/>
                <a:cs typeface="Helvetica Neue Medium"/>
                <a:sym typeface="Helvetica Neue Medium"/>
              </a:defRPr>
            </a:lvl3pPr>
            <a:lvl4pPr marL="638923" indent="901700">
              <a:spcBef>
                <a:spcPts val="0"/>
              </a:spcBef>
              <a:buSzTx/>
              <a:buNone/>
              <a:defRPr sz="8500" spc="-170">
                <a:latin typeface="Helvetica Neue Medium"/>
                <a:ea typeface="Helvetica Neue Medium"/>
                <a:cs typeface="Helvetica Neue Medium"/>
                <a:sym typeface="Helvetica Neue Medium"/>
              </a:defRPr>
            </a:lvl4pPr>
            <a:lvl5pPr marL="638923" indent="1358900">
              <a:spcBef>
                <a:spcPts val="0"/>
              </a:spcBef>
              <a:buSzTx/>
              <a:buNone/>
              <a:defRPr sz="8500" spc="-170">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Bowl of salad with fried rice, boiled eggs, and chopsticks"/>
          <p:cNvSpPr>
            <a:spLocks noGrp="1"/>
          </p:cNvSpPr>
          <p:nvPr>
            <p:ph type="pic" sz="quarter" idx="21"/>
          </p:nvPr>
        </p:nvSpPr>
        <p:spPr>
          <a:xfrm>
            <a:off x="15760700" y="1016000"/>
            <a:ext cx="7439099" cy="5949678"/>
          </a:xfrm>
          <a:prstGeom prst="rect">
            <a:avLst/>
          </a:prstGeom>
        </p:spPr>
        <p:txBody>
          <a:bodyPr lIns="91439" tIns="45719" rIns="91439" bIns="45719">
            <a:noAutofit/>
          </a:bodyPr>
          <a:lstStyle/>
          <a:p>
            <a:endParaRPr/>
          </a:p>
        </p:txBody>
      </p:sp>
      <p:sp>
        <p:nvSpPr>
          <p:cNvPr id="125" name="Bowl with salmon cakes, salad, and hummus "/>
          <p:cNvSpPr>
            <a:spLocks noGrp="1"/>
          </p:cNvSpPr>
          <p:nvPr>
            <p:ph type="pic" sz="half" idx="22"/>
          </p:nvPr>
        </p:nvSpPr>
        <p:spPr>
          <a:xfrm>
            <a:off x="13500100" y="3978275"/>
            <a:ext cx="10439400" cy="12150181"/>
          </a:xfrm>
          <a:prstGeom prst="rect">
            <a:avLst/>
          </a:prstGeom>
        </p:spPr>
        <p:txBody>
          <a:bodyPr lIns="91439" tIns="45719" rIns="91439" bIns="45719">
            <a:noAutofit/>
          </a:bodyPr>
          <a:lstStyle/>
          <a:p>
            <a:endParaRPr/>
          </a:p>
        </p:txBody>
      </p:sp>
      <p:sp>
        <p:nvSpPr>
          <p:cNvPr id="126" name="Bowl of pappardelle pasta with parsley butter, roasted hazelnuts, and shaved parmesan cheese"/>
          <p:cNvSpPr>
            <a:spLocks noGrp="1"/>
          </p:cNvSpPr>
          <p:nvPr>
            <p:ph type="pic" idx="23"/>
          </p:nvPr>
        </p:nvSpPr>
        <p:spPr>
          <a:xfrm>
            <a:off x="-139700" y="495300"/>
            <a:ext cx="16611600" cy="1245870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bowl of salad with fried rice, boiled eggs, and chopsticks"/>
          <p:cNvSpPr>
            <a:spLocks noGrp="1"/>
          </p:cNvSpPr>
          <p:nvPr>
            <p:ph type="pic" idx="21"/>
          </p:nvPr>
        </p:nvSpPr>
        <p:spPr>
          <a:xfrm>
            <a:off x="-1333500" y="-5524500"/>
            <a:ext cx="27051000" cy="21640800"/>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Comparison">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49" name="Title Text"/>
          <p:cNvSpPr txBox="1">
            <a:spLocks noGrp="1"/>
          </p:cNvSpPr>
          <p:nvPr>
            <p:ph type="title"/>
          </p:nvPr>
        </p:nvSpPr>
        <p:spPr>
          <a:xfrm>
            <a:off x="3962400" y="549276"/>
            <a:ext cx="16459200" cy="2286001"/>
          </a:xfrm>
          <a:prstGeom prst="rect">
            <a:avLst/>
          </a:prstGeom>
        </p:spPr>
        <p:txBody>
          <a:bodyPr lIns="91439" tIns="91439" rIns="91439" bIns="91439" anchor="ctr"/>
          <a:lstStyle>
            <a:lvl1pPr algn="ctr" defTabSz="1828800">
              <a:lnSpc>
                <a:spcPct val="100000"/>
              </a:lnSpc>
              <a:defRPr sz="5600" b="0" spc="0">
                <a:solidFill>
                  <a:srgbClr val="FFFFFF"/>
                </a:solidFill>
                <a:latin typeface="Arial"/>
                <a:ea typeface="Arial"/>
                <a:cs typeface="Arial"/>
                <a:sym typeface="Arial"/>
              </a:defRPr>
            </a:lvl1pPr>
          </a:lstStyle>
          <a:p>
            <a:r>
              <a:t>Title Text</a:t>
            </a:r>
          </a:p>
        </p:txBody>
      </p:sp>
      <p:sp>
        <p:nvSpPr>
          <p:cNvPr id="150" name="Body Level One…"/>
          <p:cNvSpPr txBox="1">
            <a:spLocks noGrp="1"/>
          </p:cNvSpPr>
          <p:nvPr>
            <p:ph type="body" sz="quarter" idx="1"/>
          </p:nvPr>
        </p:nvSpPr>
        <p:spPr>
          <a:xfrm>
            <a:off x="3962400" y="3070225"/>
            <a:ext cx="8080376" cy="1279525"/>
          </a:xfrm>
          <a:prstGeom prst="rect">
            <a:avLst/>
          </a:prstGeom>
        </p:spPr>
        <p:txBody>
          <a:bodyPr lIns="91439" tIns="91439" rIns="91439" bIns="91439" anchor="b"/>
          <a:lstStyle>
            <a:lvl1pPr marL="0" indent="0" defTabSz="1828800">
              <a:lnSpc>
                <a:spcPct val="100000"/>
              </a:lnSpc>
              <a:spcBef>
                <a:spcPts val="1100"/>
              </a:spcBef>
              <a:buSzTx/>
              <a:buNone/>
              <a:defRPr b="1">
                <a:solidFill>
                  <a:srgbClr val="FFFFFF"/>
                </a:solidFill>
                <a:latin typeface="Arial"/>
                <a:ea typeface="Arial"/>
                <a:cs typeface="Arial"/>
                <a:sym typeface="Arial"/>
              </a:defRPr>
            </a:lvl1pPr>
            <a:lvl2pPr marL="0" indent="457200" defTabSz="1828800">
              <a:lnSpc>
                <a:spcPct val="100000"/>
              </a:lnSpc>
              <a:spcBef>
                <a:spcPts val="1100"/>
              </a:spcBef>
              <a:buSzTx/>
              <a:buNone/>
              <a:defRPr b="1">
                <a:solidFill>
                  <a:srgbClr val="FFFFFF"/>
                </a:solidFill>
                <a:latin typeface="Arial"/>
                <a:ea typeface="Arial"/>
                <a:cs typeface="Arial"/>
                <a:sym typeface="Arial"/>
              </a:defRPr>
            </a:lvl2pPr>
            <a:lvl3pPr marL="0" indent="914400" defTabSz="1828800">
              <a:lnSpc>
                <a:spcPct val="100000"/>
              </a:lnSpc>
              <a:spcBef>
                <a:spcPts val="1100"/>
              </a:spcBef>
              <a:buSzTx/>
              <a:buNone/>
              <a:defRPr b="1">
                <a:solidFill>
                  <a:srgbClr val="FFFFFF"/>
                </a:solidFill>
                <a:latin typeface="Arial"/>
                <a:ea typeface="Arial"/>
                <a:cs typeface="Arial"/>
                <a:sym typeface="Arial"/>
              </a:defRPr>
            </a:lvl3pPr>
            <a:lvl4pPr marL="0" indent="1371600" defTabSz="1828800">
              <a:lnSpc>
                <a:spcPct val="100000"/>
              </a:lnSpc>
              <a:spcBef>
                <a:spcPts val="1100"/>
              </a:spcBef>
              <a:buSzTx/>
              <a:buNone/>
              <a:defRPr b="1">
                <a:solidFill>
                  <a:srgbClr val="FFFFFF"/>
                </a:solidFill>
                <a:latin typeface="Arial"/>
                <a:ea typeface="Arial"/>
                <a:cs typeface="Arial"/>
                <a:sym typeface="Arial"/>
              </a:defRPr>
            </a:lvl4pPr>
            <a:lvl5pPr marL="0" indent="1828800" defTabSz="1828800">
              <a:lnSpc>
                <a:spcPct val="100000"/>
              </a:lnSpc>
              <a:spcBef>
                <a:spcPts val="1100"/>
              </a:spcBef>
              <a:buSzTx/>
              <a:buNone/>
              <a:defRPr b="1">
                <a:solidFill>
                  <a:srgbClr val="FFFFFF"/>
                </a:solidFill>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151" name="Text Placeholder 4"/>
          <p:cNvSpPr>
            <a:spLocks noGrp="1"/>
          </p:cNvSpPr>
          <p:nvPr>
            <p:ph type="body" sz="quarter" idx="21"/>
          </p:nvPr>
        </p:nvSpPr>
        <p:spPr>
          <a:xfrm>
            <a:off x="12338050" y="3070225"/>
            <a:ext cx="8083550" cy="1279525"/>
          </a:xfrm>
          <a:prstGeom prst="rect">
            <a:avLst/>
          </a:prstGeom>
        </p:spPr>
        <p:txBody>
          <a:bodyPr lIns="91439" tIns="91439" rIns="91439" bIns="91439" anchor="b"/>
          <a:lstStyle/>
          <a:p>
            <a:pPr marL="0" indent="0" defTabSz="1828800">
              <a:lnSpc>
                <a:spcPct val="100000"/>
              </a:lnSpc>
              <a:spcBef>
                <a:spcPts val="1100"/>
              </a:spcBef>
              <a:buSzTx/>
              <a:buNone/>
              <a:defRPr b="1">
                <a:solidFill>
                  <a:srgbClr val="FFFFFF"/>
                </a:solidFill>
                <a:latin typeface="Arial"/>
                <a:ea typeface="Arial"/>
                <a:cs typeface="Arial"/>
                <a:sym typeface="Arial"/>
              </a:defRPr>
            </a:pPr>
            <a:endParaRPr/>
          </a:p>
        </p:txBody>
      </p:sp>
      <p:sp>
        <p:nvSpPr>
          <p:cNvPr id="152" name="Slide Number"/>
          <p:cNvSpPr txBox="1">
            <a:spLocks noGrp="1"/>
          </p:cNvSpPr>
          <p:nvPr>
            <p:ph type="sldNum" sz="quarter" idx="2"/>
          </p:nvPr>
        </p:nvSpPr>
        <p:spPr>
          <a:xfrm>
            <a:off x="11887200" y="12263346"/>
            <a:ext cx="4267200" cy="898708"/>
          </a:xfrm>
          <a:prstGeom prst="rect">
            <a:avLst/>
          </a:prstGeom>
        </p:spPr>
        <p:txBody>
          <a:bodyPr lIns="91439" tIns="91439" rIns="91439" bIns="91439" anchor="ctr"/>
          <a:lstStyle>
            <a:lvl1pPr algn="r" defTabSz="1828800">
              <a:defRPr sz="5000">
                <a:solidFill>
                  <a:srgbClr val="FFFFFF"/>
                </a:solidFill>
                <a:latin typeface="Arial"/>
                <a:ea typeface="Arial"/>
                <a:cs typeface="Arial"/>
                <a:sym typeface="Arial"/>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Avocados and limes"/>
          <p:cNvSpPr>
            <a:spLocks noGrp="1"/>
          </p:cNvSpPr>
          <p:nvPr>
            <p:ph type="pic" idx="21"/>
          </p:nvPr>
        </p:nvSpPr>
        <p:spPr>
          <a:xfrm>
            <a:off x="-1155700" y="-1295400"/>
            <a:ext cx="26746200" cy="16018933"/>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06500" y="7124700"/>
            <a:ext cx="21971000" cy="4648200"/>
          </a:xfrm>
          <a:prstGeom prst="rect">
            <a:avLst/>
          </a:prstGeom>
        </p:spPr>
        <p:txBody>
          <a:bodyPr anchor="b"/>
          <a:lstStyle>
            <a:lvl1pPr>
              <a:defRPr sz="11600" spc="-232"/>
            </a:lvl1pPr>
          </a:lstStyle>
          <a:p>
            <a:r>
              <a:t>Presentation Title</a:t>
            </a:r>
          </a:p>
        </p:txBody>
      </p:sp>
      <p:sp>
        <p:nvSpPr>
          <p:cNvPr id="23" name="Author and Date"/>
          <p:cNvSpPr txBox="1">
            <a:spLocks noGrp="1"/>
          </p:cNvSpPr>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24" name="Body Level One…"/>
          <p:cNvSpPr txBox="1">
            <a:spLocks noGrp="1"/>
          </p:cNvSpPr>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Bowl with salmon cakes, salad, and hummus"/>
          <p:cNvSpPr>
            <a:spLocks noGrp="1"/>
          </p:cNvSpPr>
          <p:nvPr>
            <p:ph type="pic" idx="21"/>
          </p:nvPr>
        </p:nvSpPr>
        <p:spPr>
          <a:xfrm>
            <a:off x="10972800" y="-203200"/>
            <a:ext cx="12144837" cy="14135100"/>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1206500" y="1270000"/>
            <a:ext cx="9779000" cy="5882273"/>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1098550"/>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61" name="Body Level One…"/>
          <p:cNvSpPr txBox="1">
            <a:spLocks noGrp="1"/>
          </p:cNvSpPr>
          <p:nvPr>
            <p:ph type="body" sz="half" idx="1" hasCustomPrompt="1"/>
          </p:nvPr>
        </p:nvSpPr>
        <p:spPr>
          <a:xfrm>
            <a:off x="1206500" y="4248504"/>
            <a:ext cx="9779000" cy="8256630"/>
          </a:xfrm>
          <a:prstGeom prst="rect">
            <a:avLst/>
          </a:prstGeom>
        </p:spPr>
        <p:txBody>
          <a:bodyPr/>
          <a:lstStyle/>
          <a:p>
            <a:r>
              <a:t>Slide bullet text</a:t>
            </a:r>
          </a:p>
          <a:p>
            <a:pPr lvl="1"/>
            <a:endParaRPr/>
          </a:p>
          <a:p>
            <a:pPr lvl="2"/>
            <a:endParaRPr/>
          </a:p>
          <a:p>
            <a:pPr lvl="3"/>
            <a:endParaRPr/>
          </a:p>
          <a:p>
            <a:pPr lvl="4"/>
            <a:endParaRPr/>
          </a:p>
        </p:txBody>
      </p:sp>
      <p:sp>
        <p:nvSpPr>
          <p:cNvPr id="62" name="Bowl of pappardelle pasta with parsley butter, roasted hazelnuts, and shaved parmesan cheese"/>
          <p:cNvSpPr>
            <a:spLocks noGrp="1"/>
          </p:cNvSpPr>
          <p:nvPr>
            <p:ph type="pic" idx="22"/>
          </p:nvPr>
        </p:nvSpPr>
        <p:spPr>
          <a:xfrm>
            <a:off x="12192000" y="-407266"/>
            <a:ext cx="10916874" cy="14555832"/>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1206500" y="1079500"/>
            <a:ext cx="9779000" cy="1435100"/>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06496" y="4533900"/>
            <a:ext cx="21971004" cy="4648200"/>
          </a:xfrm>
          <a:prstGeom prst="rect">
            <a:avLst/>
          </a:prstGeom>
        </p:spPr>
        <p:txBody>
          <a:bodyPr anchor="ctr"/>
          <a:lstStyle>
            <a:lvl1pPr>
              <a:defRPr sz="11600" b="0" spc="-232">
                <a:latin typeface="Helvetica Neue Medium"/>
                <a:ea typeface="Helvetica Neue Medium"/>
                <a:cs typeface="Helvetica Neue Medium"/>
                <a:sym typeface="Helvetica Neue Medium"/>
              </a:defRPr>
            </a:lvl1pPr>
          </a:lstStyle>
          <a:p>
            <a:r>
              <a:t>Section Title</a:t>
            </a:r>
          </a:p>
        </p:txBody>
      </p:sp>
      <p:sp>
        <p:nvSpPr>
          <p:cNvPr id="72"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xfrm>
            <a:off x="1206500" y="1079500"/>
            <a:ext cx="21971000" cy="1434949"/>
          </a:xfrm>
          <a:prstGeom prst="rect">
            <a:avLst/>
          </a:prstGeom>
        </p:spPr>
        <p:txBody>
          <a:bodyPr/>
          <a:lstStyle/>
          <a:p>
            <a:r>
              <a:t>Slide Title</a:t>
            </a:r>
          </a:p>
        </p:txBody>
      </p:sp>
      <p:sp>
        <p:nvSpPr>
          <p:cNvPr id="80"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1206500" y="1079500"/>
            <a:ext cx="21971000" cy="1435100"/>
          </a:xfrm>
          <a:prstGeom prst="rect">
            <a:avLst/>
          </a:prstGeom>
        </p:spPr>
        <p:txBody>
          <a:bodyPr/>
          <a:lstStyle/>
          <a:p>
            <a:r>
              <a:t>Agenda Title</a:t>
            </a:r>
          </a:p>
        </p:txBody>
      </p:sp>
      <p:sp>
        <p:nvSpPr>
          <p:cNvPr id="89" name="Agenda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Agenda Subtitle</a:t>
            </a:r>
          </a:p>
        </p:txBody>
      </p:sp>
      <p:sp>
        <p:nvSpPr>
          <p:cNvPr id="90" name="Body Level One…"/>
          <p:cNvSpPr txBox="1">
            <a:spLocks noGrp="1"/>
          </p:cNvSpPr>
          <p:nvPr>
            <p:ph type="body" idx="1" hasCustomPrompt="1"/>
          </p:nvPr>
        </p:nvSpPr>
        <p:spPr>
          <a:prstGeom prst="rect">
            <a:avLst/>
          </a:prstGeom>
        </p:spPr>
        <p:txBody>
          <a:bodyPr/>
          <a:lstStyle>
            <a:lvl1pPr marL="0" indent="0" defTabSz="825500">
              <a:lnSpc>
                <a:spcPct val="100000"/>
              </a:lnSpc>
              <a:spcBef>
                <a:spcPts val="1800"/>
              </a:spcBef>
              <a:buSzTx/>
              <a:buNone/>
              <a:defRPr sz="5500" spc="-55"/>
            </a:lvl1pPr>
            <a:lvl2pPr marL="0" indent="457200" defTabSz="825500">
              <a:lnSpc>
                <a:spcPct val="100000"/>
              </a:lnSpc>
              <a:spcBef>
                <a:spcPts val="1800"/>
              </a:spcBef>
              <a:buSzTx/>
              <a:buNone/>
              <a:defRPr sz="5500" spc="-55"/>
            </a:lvl2pPr>
            <a:lvl3pPr marL="0" indent="914400" defTabSz="825500">
              <a:lnSpc>
                <a:spcPct val="100000"/>
              </a:lnSpc>
              <a:spcBef>
                <a:spcPts val="1800"/>
              </a:spcBef>
              <a:buSzTx/>
              <a:buNone/>
              <a:defRPr sz="5500" spc="-55"/>
            </a:lvl3pPr>
            <a:lvl4pPr marL="0" indent="1371600" defTabSz="825500">
              <a:lnSpc>
                <a:spcPct val="100000"/>
              </a:lnSpc>
              <a:spcBef>
                <a:spcPts val="1800"/>
              </a:spcBef>
              <a:buSzTx/>
              <a:buNone/>
              <a:defRPr sz="5500" spc="-55"/>
            </a:lvl4pPr>
            <a:lvl5pPr marL="0" indent="1828800" defTabSz="825500">
              <a:lnSpc>
                <a:spcPct val="100000"/>
              </a:lnSpc>
              <a:spcBef>
                <a:spcPts val="1800"/>
              </a:spcBef>
              <a:buSzTx/>
              <a:buNone/>
              <a:defRPr sz="5500" spc="-55"/>
            </a:lvl5pPr>
          </a:lstStyle>
          <a:p>
            <a:r>
              <a:t>Agenda Topics</a:t>
            </a:r>
          </a:p>
          <a:p>
            <a:pPr lvl="1"/>
            <a:endParaRPr/>
          </a:p>
          <a:p>
            <a:pPr lvl="2"/>
            <a:endParaRPr/>
          </a:p>
          <a:p>
            <a:pPr lvl="3"/>
            <a:endParaRPr/>
          </a:p>
          <a:p>
            <a:pPr lvl="4"/>
            <a:endParaRP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1206500" y="1079500"/>
            <a:ext cx="21971000" cy="14331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3" name="Body Level One…"/>
          <p:cNvSpPr txBox="1">
            <a:spLocks noGrp="1"/>
          </p:cNvSpPr>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algn="ctr" defTabSz="584200">
              <a:defRPr sz="1800">
                <a:solidFill>
                  <a:srgbClr val="000000"/>
                </a:solidFill>
              </a:defRPr>
            </a:lvl1pPr>
          </a:lstStyle>
          <a:p>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ransition spd="med"/>
  <p:txStyles>
    <p:titleStyle>
      <a:lvl1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hyperlink" Target="https://www.energy.ca.gov/news/2023-05/new-data-shows-growth-californias-clean-electricity-portfolio-and-battery" TargetMode="External"/><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hyperlink" Target="https://www.pge.com/en_US/residential/save-energy-money/savings-solutions-and-rebates/understand-the-solar-process.page" TargetMode="Externa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Equity - Environmental Justice Style"/>
          <p:cNvSpPr txBox="1">
            <a:spLocks noGrp="1"/>
          </p:cNvSpPr>
          <p:nvPr>
            <p:ph type="title"/>
          </p:nvPr>
        </p:nvSpPr>
        <p:spPr>
          <a:xfrm>
            <a:off x="4232410" y="-177675"/>
            <a:ext cx="16459201" cy="2286001"/>
          </a:xfrm>
          <a:prstGeom prst="rect">
            <a:avLst/>
          </a:prstGeom>
        </p:spPr>
        <p:txBody>
          <a:bodyPr/>
          <a:lstStyle/>
          <a:p>
            <a:r>
              <a:t>Equity - Environmental Justice Style</a:t>
            </a:r>
          </a:p>
        </p:txBody>
      </p:sp>
      <p:sp>
        <p:nvSpPr>
          <p:cNvPr id="162" name="First, a few facts:…"/>
          <p:cNvSpPr txBox="1">
            <a:spLocks noGrp="1"/>
          </p:cNvSpPr>
          <p:nvPr>
            <p:ph type="body" idx="1"/>
          </p:nvPr>
        </p:nvSpPr>
        <p:spPr>
          <a:xfrm>
            <a:off x="350519" y="1551337"/>
            <a:ext cx="23821477" cy="11024529"/>
          </a:xfrm>
          <a:prstGeom prst="rect">
            <a:avLst/>
          </a:prstGeom>
        </p:spPr>
        <p:txBody>
          <a:bodyPr/>
          <a:lstStyle/>
          <a:p>
            <a:pPr algn="just" defTabSz="1755647">
              <a:defRPr sz="4608" u="sng"/>
            </a:pPr>
            <a:r>
              <a:t>First, a few facts:</a:t>
            </a:r>
          </a:p>
          <a:p>
            <a:pPr marL="585215" indent="-585215" algn="just" defTabSz="1755647">
              <a:lnSpc>
                <a:spcPct val="120000"/>
              </a:lnSpc>
              <a:buSzPct val="123000"/>
              <a:buChar char="•"/>
              <a:defRPr sz="4608"/>
            </a:pPr>
            <a:r>
              <a:t>Burning fossil fuels produces air pollution. (USEPA)</a:t>
            </a:r>
          </a:p>
          <a:p>
            <a:pPr marL="585215" indent="-585215" algn="just" defTabSz="1755647">
              <a:lnSpc>
                <a:spcPct val="120000"/>
              </a:lnSpc>
              <a:buSzPct val="123000"/>
              <a:buChar char="•"/>
              <a:defRPr sz="4608"/>
            </a:pPr>
            <a:r>
              <a:t>Air pollution from burning fossil fuels increases cases of asthma, heart disease, stroke, and lung cancer. (WHO)</a:t>
            </a:r>
          </a:p>
          <a:p>
            <a:pPr marL="585215" indent="-585215" algn="just" defTabSz="1755647">
              <a:lnSpc>
                <a:spcPct val="120000"/>
              </a:lnSpc>
              <a:buSzPct val="123000"/>
              <a:buChar char="•"/>
              <a:defRPr sz="4608"/>
            </a:pPr>
            <a:r>
              <a:t>Exposure to air pollution from burning fossil fuels shortens the Global life expectancy by 2.2 years. (WHO) </a:t>
            </a:r>
          </a:p>
          <a:p>
            <a:pPr marL="585215" indent="-585215" algn="just" defTabSz="1755647">
              <a:lnSpc>
                <a:spcPct val="120000"/>
              </a:lnSpc>
              <a:buSzPct val="123000"/>
              <a:buChar char="•"/>
              <a:defRPr sz="4608"/>
            </a:pPr>
            <a:r>
              <a:t>Unsurprisingly, those most affected by these certainties are in poor communities and the communities of people of color. (USEPA)</a:t>
            </a:r>
          </a:p>
          <a:p>
            <a:pPr marL="585215" indent="-585215" algn="just" defTabSz="1755647">
              <a:lnSpc>
                <a:spcPct val="120000"/>
              </a:lnSpc>
              <a:buSzPct val="123000"/>
              <a:buChar char="•"/>
              <a:defRPr sz="4608"/>
            </a:pPr>
            <a:r>
              <a:t>In the United States, the difference in the average life expectancy of the poorest and the richest among us is approximately 15 years. (National Library of Medicine)</a:t>
            </a:r>
          </a:p>
          <a:p>
            <a:pPr algn="just" defTabSz="1755647">
              <a:defRPr sz="4608"/>
            </a:pPr>
            <a:endParaRPr/>
          </a:p>
          <a:p>
            <a:pPr algn="just" defTabSz="1755647">
              <a:defRPr sz="4608"/>
            </a:pPr>
            <a:r>
              <a:t>This sounds bad, but how big could this problem be, really?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6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iterate>
                                    <p:tmAbs val="0"/>
                                  </p:iterate>
                                  <p:childTnLst>
                                    <p:set>
                                      <p:cBhvr>
                                        <p:cTn id="10" fill="hold"/>
                                        <p:tgtEl>
                                          <p:spTgt spid="16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iterate>
                                    <p:tmAbs val="0"/>
                                  </p:iterate>
                                  <p:childTnLst>
                                    <p:set>
                                      <p:cBhvr>
                                        <p:cTn id="14" fill="hold"/>
                                        <p:tgtEl>
                                          <p:spTgt spid="16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iterate>
                                    <p:tmAbs val="0"/>
                                  </p:iterate>
                                  <p:childTnLst>
                                    <p:set>
                                      <p:cBhvr>
                                        <p:cTn id="18" fill="hold"/>
                                        <p:tgtEl>
                                          <p:spTgt spid="16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iterate>
                                    <p:tmAbs val="0"/>
                                  </p:iterate>
                                  <p:childTnLst>
                                    <p:set>
                                      <p:cBhvr>
                                        <p:cTn id="22" fill="hold"/>
                                        <p:tgtEl>
                                          <p:spTgt spid="16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iterate>
                                    <p:tmAbs val="0"/>
                                  </p:iterate>
                                  <p:childTnLst>
                                    <p:set>
                                      <p:cBhvr>
                                        <p:cTn id="26" fill="hold"/>
                                        <p:tgtEl>
                                          <p:spTgt spid="162">
                                            <p:txEl>
                                              <p:pRg st="6" end="6"/>
                                            </p:txEl>
                                          </p:spTgt>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grpId="1" nodeType="afterEffect">
                                  <p:stCondLst>
                                    <p:cond delay="0"/>
                                  </p:stCondLst>
                                  <p:iterate>
                                    <p:tmAbs val="0"/>
                                  </p:iterate>
                                  <p:childTnLst>
                                    <p:set>
                                      <p:cBhvr>
                                        <p:cTn id="29" fill="hold"/>
                                        <p:tgtEl>
                                          <p:spTgt spid="16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 grpId="1" build="p" bldLvl="5"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Pretty big.…"/>
          <p:cNvSpPr txBox="1"/>
          <p:nvPr/>
        </p:nvSpPr>
        <p:spPr>
          <a:xfrm>
            <a:off x="4556244" y="1642362"/>
            <a:ext cx="15811532" cy="63041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just" defTabSz="1828800">
              <a:spcBef>
                <a:spcPts val="1100"/>
              </a:spcBef>
              <a:defRPr sz="4800" b="1">
                <a:latin typeface="Arial"/>
                <a:ea typeface="Arial"/>
                <a:cs typeface="Arial"/>
                <a:sym typeface="Arial"/>
              </a:defRPr>
            </a:pPr>
            <a:r>
              <a:t>Pretty big.</a:t>
            </a:r>
          </a:p>
          <a:p>
            <a:pPr algn="just" defTabSz="1828800">
              <a:spcBef>
                <a:spcPts val="1100"/>
              </a:spcBef>
              <a:defRPr sz="5300" b="1">
                <a:latin typeface="Arial"/>
                <a:ea typeface="Arial"/>
                <a:cs typeface="Arial"/>
                <a:sym typeface="Arial"/>
              </a:defRPr>
            </a:pPr>
            <a:r>
              <a:t>As a species:</a:t>
            </a:r>
          </a:p>
          <a:p>
            <a:pPr algn="just" defTabSz="1828800">
              <a:spcBef>
                <a:spcPts val="1100"/>
              </a:spcBef>
              <a:defRPr sz="5300" b="1">
                <a:latin typeface="Arial"/>
                <a:ea typeface="Arial"/>
                <a:cs typeface="Arial"/>
                <a:sym typeface="Arial"/>
              </a:defRPr>
            </a:pPr>
            <a:r>
              <a:t>We burn approximately 100 million barrels of oil, </a:t>
            </a:r>
          </a:p>
          <a:p>
            <a:pPr algn="just" defTabSz="1828800">
              <a:spcBef>
                <a:spcPts val="1100"/>
              </a:spcBef>
              <a:defRPr sz="5300" b="1">
                <a:latin typeface="Arial"/>
                <a:ea typeface="Arial"/>
                <a:cs typeface="Arial"/>
                <a:sym typeface="Arial"/>
              </a:defRPr>
            </a:pPr>
            <a:r>
              <a:t>1.4 million tons of coal, </a:t>
            </a:r>
          </a:p>
          <a:p>
            <a:pPr algn="just" defTabSz="1828800">
              <a:spcBef>
                <a:spcPts val="1100"/>
              </a:spcBef>
              <a:defRPr sz="5300" b="1">
                <a:latin typeface="Arial"/>
                <a:ea typeface="Arial"/>
                <a:cs typeface="Arial"/>
                <a:sym typeface="Arial"/>
              </a:defRPr>
            </a:pPr>
            <a:r>
              <a:rPr i="1"/>
              <a:t>and</a:t>
            </a:r>
            <a:r>
              <a:t> 384 billion cubic feet of natural gas… </a:t>
            </a:r>
          </a:p>
          <a:p>
            <a:pPr algn="just" defTabSz="1828800">
              <a:spcBef>
                <a:spcPts val="1100"/>
              </a:spcBef>
              <a:defRPr sz="5300" b="1">
                <a:latin typeface="Arial"/>
                <a:ea typeface="Arial"/>
                <a:cs typeface="Arial"/>
                <a:sym typeface="Arial"/>
              </a:defRPr>
            </a:pPr>
            <a:r>
              <a:rPr i="1"/>
              <a:t>each day</a:t>
            </a:r>
            <a:r>
              <a:t>. </a:t>
            </a:r>
          </a:p>
        </p:txBody>
      </p:sp>
      <p:sp>
        <p:nvSpPr>
          <p:cNvPr id="165" name="Equity - Environmental Justice Style"/>
          <p:cNvSpPr txBox="1">
            <a:spLocks noGrp="1"/>
          </p:cNvSpPr>
          <p:nvPr>
            <p:ph type="title"/>
          </p:nvPr>
        </p:nvSpPr>
        <p:spPr>
          <a:xfrm>
            <a:off x="4232410" y="-177675"/>
            <a:ext cx="16459201" cy="2286001"/>
          </a:xfrm>
          <a:prstGeom prst="rect">
            <a:avLst/>
          </a:prstGeom>
        </p:spPr>
        <p:txBody>
          <a:bodyPr/>
          <a:lstStyle/>
          <a:p>
            <a:r>
              <a:t>Equity - Environmental Justice Style</a:t>
            </a:r>
          </a:p>
        </p:txBody>
      </p:sp>
      <p:sp>
        <p:nvSpPr>
          <p:cNvPr id="166" name="But wait! Aren’t we in California? Hasn’t the governor pledged to make us 100% clean energy by 2045?"/>
          <p:cNvSpPr txBox="1"/>
          <p:nvPr/>
        </p:nvSpPr>
        <p:spPr>
          <a:xfrm>
            <a:off x="3596929" y="8952014"/>
            <a:ext cx="17190142" cy="16289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just" defTabSz="1828800">
              <a:spcBef>
                <a:spcPts val="1100"/>
              </a:spcBef>
              <a:defRPr sz="5300" b="1">
                <a:latin typeface="Arial"/>
                <a:ea typeface="Arial"/>
                <a:cs typeface="Arial"/>
                <a:sym typeface="Arial"/>
              </a:defRPr>
            </a:lvl1pPr>
          </a:lstStyle>
          <a:p>
            <a:r>
              <a:rPr dirty="0"/>
              <a:t>But wait! Aren’t we in California? Hasn’t the governor pledged to make us 100% clean energy by 2045?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6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iterate>
                                    <p:tmAbs val="0"/>
                                  </p:iterate>
                                  <p:childTnLst>
                                    <p:set>
                                      <p:cBhvr>
                                        <p:cTn id="10" fill="hold"/>
                                        <p:tgtEl>
                                          <p:spTgt spid="16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iterate>
                                    <p:tmAbs val="0"/>
                                  </p:iterate>
                                  <p:childTnLst>
                                    <p:set>
                                      <p:cBhvr>
                                        <p:cTn id="14" fill="hold"/>
                                        <p:tgtEl>
                                          <p:spTgt spid="16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iterate>
                                    <p:tmAbs val="0"/>
                                  </p:iterate>
                                  <p:childTnLst>
                                    <p:set>
                                      <p:cBhvr>
                                        <p:cTn id="18" fill="hold"/>
                                        <p:tgtEl>
                                          <p:spTgt spid="16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iterate>
                                    <p:tmAbs val="0"/>
                                  </p:iterate>
                                  <p:childTnLst>
                                    <p:set>
                                      <p:cBhvr>
                                        <p:cTn id="22" fill="hold"/>
                                        <p:tgtEl>
                                          <p:spTgt spid="16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 grpId="1" uiExpand="1" build="p" bldLvl="5" animBg="1" advAuto="0"/>
      <p:bldP spid="16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Yes! But…with a catch"/>
          <p:cNvSpPr txBox="1">
            <a:spLocks noGrp="1"/>
          </p:cNvSpPr>
          <p:nvPr>
            <p:ph type="title"/>
          </p:nvPr>
        </p:nvSpPr>
        <p:spPr>
          <a:xfrm>
            <a:off x="4232410" y="-472473"/>
            <a:ext cx="16459201" cy="2286001"/>
          </a:xfrm>
          <a:prstGeom prst="rect">
            <a:avLst/>
          </a:prstGeom>
        </p:spPr>
        <p:txBody>
          <a:bodyPr/>
          <a:lstStyle/>
          <a:p>
            <a:r>
              <a:t>Yes! But…with a catch</a:t>
            </a:r>
          </a:p>
        </p:txBody>
      </p:sp>
      <p:pic>
        <p:nvPicPr>
          <p:cNvPr id="169" name="pasted-movie.png" descr="pasted-movie.png"/>
          <p:cNvPicPr>
            <a:picLocks noChangeAspect="1"/>
          </p:cNvPicPr>
          <p:nvPr/>
        </p:nvPicPr>
        <p:blipFill>
          <a:blip r:embed="rId2"/>
          <a:stretch>
            <a:fillRect/>
          </a:stretch>
        </p:blipFill>
        <p:spPr>
          <a:xfrm>
            <a:off x="6354572" y="1324813"/>
            <a:ext cx="12214876" cy="12118948"/>
          </a:xfrm>
          <a:prstGeom prst="rect">
            <a:avLst/>
          </a:prstGeom>
          <a:ln w="12700">
            <a:miter lim="400000"/>
          </a:ln>
        </p:spPr>
      </p:pic>
      <p:sp>
        <p:nvSpPr>
          <p:cNvPr id="170" name="Source: California Energy Commission"/>
          <p:cNvSpPr txBox="1"/>
          <p:nvPr/>
        </p:nvSpPr>
        <p:spPr>
          <a:xfrm>
            <a:off x="561121" y="5673089"/>
            <a:ext cx="5143093" cy="23698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r>
              <a:t>Source: California Energy Commission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2" name="pasted-movie.png" descr="pasted-movie.png"/>
          <p:cNvPicPr>
            <a:picLocks noChangeAspect="1"/>
          </p:cNvPicPr>
          <p:nvPr/>
        </p:nvPicPr>
        <p:blipFill>
          <a:blip r:embed="rId2"/>
          <a:stretch>
            <a:fillRect/>
          </a:stretch>
        </p:blipFill>
        <p:spPr>
          <a:xfrm>
            <a:off x="8937890" y="1426861"/>
            <a:ext cx="14734910" cy="11821332"/>
          </a:xfrm>
          <a:prstGeom prst="rect">
            <a:avLst/>
          </a:prstGeom>
          <a:ln w="12700">
            <a:miter lim="400000"/>
          </a:ln>
        </p:spPr>
      </p:pic>
      <p:sp>
        <p:nvSpPr>
          <p:cNvPr id="173" name="The Duck"/>
          <p:cNvSpPr txBox="1"/>
          <p:nvPr/>
        </p:nvSpPr>
        <p:spPr>
          <a:xfrm>
            <a:off x="10646695" y="245946"/>
            <a:ext cx="3090610" cy="9202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5500"/>
            </a:lvl1pPr>
          </a:lstStyle>
          <a:p>
            <a:r>
              <a:t>The Duck</a:t>
            </a:r>
          </a:p>
        </p:txBody>
      </p:sp>
      <p:sp>
        <p:nvSpPr>
          <p:cNvPr id="2" name="TextBox 1">
            <a:extLst>
              <a:ext uri="{FF2B5EF4-FFF2-40B4-BE49-F238E27FC236}">
                <a16:creationId xmlns:a16="http://schemas.microsoft.com/office/drawing/2014/main" id="{2BB1CF73-E2ED-33F7-56F7-551D05AB3A19}"/>
              </a:ext>
            </a:extLst>
          </p:cNvPr>
          <p:cNvSpPr txBox="1"/>
          <p:nvPr/>
        </p:nvSpPr>
        <p:spPr>
          <a:xfrm>
            <a:off x="508000" y="3933876"/>
            <a:ext cx="8226690" cy="625812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sz="5000" b="0" i="0" u="none" strike="noStrike" cap="none" spc="0" normalizeH="0" baseline="0" dirty="0">
                <a:ln>
                  <a:noFill/>
                </a:ln>
                <a:solidFill>
                  <a:srgbClr val="FFFFFF"/>
                </a:solidFill>
                <a:effectLst/>
                <a:uFillTx/>
                <a:latin typeface="+mn-lt"/>
                <a:ea typeface="+mn-ea"/>
                <a:cs typeface="+mn-cs"/>
                <a:sym typeface="Helvetica Neue"/>
              </a:rPr>
              <a:t>Watch this video about understanding the Duck Curve:</a:t>
            </a:r>
          </a:p>
          <a:p>
            <a:pPr marL="0" marR="0" indent="0" algn="l" defTabSz="2438338" rtl="0" fontAlgn="auto" latinLnBrk="0" hangingPunct="0">
              <a:lnSpc>
                <a:spcPct val="100000"/>
              </a:lnSpc>
              <a:spcBef>
                <a:spcPts val="0"/>
              </a:spcBef>
              <a:spcAft>
                <a:spcPts val="0"/>
              </a:spcAft>
              <a:buClrTx/>
              <a:buSzTx/>
              <a:buFontTx/>
              <a:buNone/>
              <a:tabLst/>
            </a:pPr>
            <a:endParaRPr lang="en-US" dirty="0"/>
          </a:p>
          <a:p>
            <a:pPr marL="0" marR="0" indent="0" algn="l" defTabSz="2438338" rtl="0" fontAlgn="auto" latinLnBrk="0" hangingPunct="0">
              <a:lnSpc>
                <a:spcPct val="100000"/>
              </a:lnSpc>
              <a:spcBef>
                <a:spcPts val="0"/>
              </a:spcBef>
              <a:spcAft>
                <a:spcPts val="0"/>
              </a:spcAft>
              <a:buClrTx/>
              <a:buSzTx/>
              <a:buFontTx/>
              <a:buNone/>
              <a:tabLst/>
            </a:pPr>
            <a:r>
              <a:rPr kumimoji="0" lang="en-US" sz="5000" b="0" i="0" u="none" strike="noStrike" cap="none" spc="0" normalizeH="0" baseline="0" dirty="0">
                <a:ln>
                  <a:noFill/>
                </a:ln>
                <a:solidFill>
                  <a:srgbClr val="FFFFFF"/>
                </a:solidFill>
                <a:effectLst/>
                <a:uFillTx/>
                <a:latin typeface="+mn-lt"/>
                <a:ea typeface="+mn-ea"/>
                <a:cs typeface="+mn-cs"/>
                <a:sym typeface="Helvetica Neue"/>
              </a:rPr>
              <a:t>https://</a:t>
            </a:r>
            <a:r>
              <a:rPr kumimoji="0" lang="en-US" sz="5000" b="0" i="0" u="none" strike="noStrike" cap="none" spc="0" normalizeH="0" baseline="0" dirty="0" err="1">
                <a:ln>
                  <a:noFill/>
                </a:ln>
                <a:solidFill>
                  <a:srgbClr val="FFFFFF"/>
                </a:solidFill>
                <a:effectLst/>
                <a:uFillTx/>
                <a:latin typeface="+mn-lt"/>
                <a:ea typeface="+mn-ea"/>
                <a:cs typeface="+mn-cs"/>
                <a:sym typeface="Helvetica Neue"/>
              </a:rPr>
              <a:t>www.energy.gov</a:t>
            </a:r>
            <a:r>
              <a:rPr kumimoji="0" lang="en-US" sz="5000" b="0" i="0" u="none" strike="noStrike" cap="none" spc="0" normalizeH="0" baseline="0" dirty="0">
                <a:ln>
                  <a:noFill/>
                </a:ln>
                <a:solidFill>
                  <a:srgbClr val="FFFFFF"/>
                </a:solidFill>
                <a:effectLst/>
                <a:uFillTx/>
                <a:latin typeface="+mn-lt"/>
                <a:ea typeface="+mn-ea"/>
                <a:cs typeface="+mn-cs"/>
                <a:sym typeface="Helvetica Neue"/>
              </a:rPr>
              <a:t>/</a:t>
            </a:r>
            <a:r>
              <a:rPr kumimoji="0" lang="en-US" sz="5000" b="0" i="0" u="none" strike="noStrike" cap="none" spc="0" normalizeH="0" baseline="0" dirty="0" err="1">
                <a:ln>
                  <a:noFill/>
                </a:ln>
                <a:solidFill>
                  <a:srgbClr val="FFFFFF"/>
                </a:solidFill>
                <a:effectLst/>
                <a:uFillTx/>
                <a:latin typeface="+mn-lt"/>
                <a:ea typeface="+mn-ea"/>
                <a:cs typeface="+mn-cs"/>
                <a:sym typeface="Helvetica Neue"/>
              </a:rPr>
              <a:t>eere</a:t>
            </a:r>
            <a:r>
              <a:rPr kumimoji="0" lang="en-US" sz="5000" b="0" i="0" u="none" strike="noStrike" cap="none" spc="0" normalizeH="0" baseline="0" dirty="0">
                <a:ln>
                  <a:noFill/>
                </a:ln>
                <a:solidFill>
                  <a:srgbClr val="FFFFFF"/>
                </a:solidFill>
                <a:effectLst/>
                <a:uFillTx/>
                <a:latin typeface="+mn-lt"/>
                <a:ea typeface="+mn-ea"/>
                <a:cs typeface="+mn-cs"/>
                <a:sym typeface="Helvetica Neue"/>
              </a:rPr>
              <a:t>/articles/confronting-duck-curve-how-address-over-generation-solar-energy</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The Solution - Energy Storage"/>
          <p:cNvSpPr txBox="1">
            <a:spLocks noGrp="1"/>
          </p:cNvSpPr>
          <p:nvPr>
            <p:ph type="title"/>
          </p:nvPr>
        </p:nvSpPr>
        <p:spPr>
          <a:xfrm>
            <a:off x="7225164" y="233421"/>
            <a:ext cx="9933671" cy="1601401"/>
          </a:xfrm>
          <a:prstGeom prst="rect">
            <a:avLst/>
          </a:prstGeom>
        </p:spPr>
        <p:txBody>
          <a:bodyPr/>
          <a:lstStyle/>
          <a:p>
            <a:r>
              <a:t>The Solution - Energy Storage</a:t>
            </a:r>
          </a:p>
        </p:txBody>
      </p:sp>
      <p:pic>
        <p:nvPicPr>
          <p:cNvPr id="176" name="pasted-movie.png" descr="pasted-movie.png"/>
          <p:cNvPicPr>
            <a:picLocks noChangeAspect="1"/>
          </p:cNvPicPr>
          <p:nvPr/>
        </p:nvPicPr>
        <p:blipFill>
          <a:blip r:embed="rId2"/>
          <a:stretch>
            <a:fillRect/>
          </a:stretch>
        </p:blipFill>
        <p:spPr>
          <a:xfrm>
            <a:off x="4413919" y="1697358"/>
            <a:ext cx="15556162" cy="8714888"/>
          </a:xfrm>
          <a:prstGeom prst="rect">
            <a:avLst/>
          </a:prstGeom>
          <a:ln w="12700">
            <a:miter lim="400000"/>
          </a:ln>
        </p:spPr>
      </p:pic>
      <p:sp>
        <p:nvSpPr>
          <p:cNvPr id="177" name="Source: California Energy Commission"/>
          <p:cNvSpPr txBox="1"/>
          <p:nvPr/>
        </p:nvSpPr>
        <p:spPr>
          <a:xfrm>
            <a:off x="6681152" y="11063680"/>
            <a:ext cx="11021696" cy="8458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u="sng">
                <a:hlinkClick r:id="rId3"/>
              </a:defRPr>
            </a:lvl1pPr>
          </a:lstStyle>
          <a:p>
            <a:pPr>
              <a:defRPr u="none"/>
            </a:pPr>
            <a:r>
              <a:rPr u="sng">
                <a:hlinkClick r:id="rId3"/>
              </a:rPr>
              <a:t>Source: California Energy Commission</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PG&amp;E Self Generation Incentive Program (SGIP)"/>
          <p:cNvSpPr txBox="1">
            <a:spLocks noGrp="1"/>
          </p:cNvSpPr>
          <p:nvPr>
            <p:ph type="title"/>
          </p:nvPr>
        </p:nvSpPr>
        <p:spPr>
          <a:prstGeom prst="rect">
            <a:avLst/>
          </a:prstGeom>
        </p:spPr>
        <p:txBody>
          <a:bodyPr/>
          <a:lstStyle>
            <a:lvl1pPr>
              <a:defRPr u="sng">
                <a:hlinkClick r:id="rId2"/>
              </a:defRPr>
            </a:lvl1pPr>
          </a:lstStyle>
          <a:p>
            <a:pPr>
              <a:defRPr u="none"/>
            </a:pPr>
            <a:r>
              <a:rPr u="sng">
                <a:hlinkClick r:id="rId2"/>
              </a:rPr>
              <a:t>PG&amp;E Self Generation Incentive Program (SGIP)</a:t>
            </a:r>
          </a:p>
        </p:txBody>
      </p:sp>
      <p:sp>
        <p:nvSpPr>
          <p:cNvPr id="180" name="Benefits for battery storage…"/>
          <p:cNvSpPr txBox="1"/>
          <p:nvPr/>
        </p:nvSpPr>
        <p:spPr>
          <a:xfrm>
            <a:off x="2182200" y="2412811"/>
            <a:ext cx="20019601" cy="1007160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457200">
              <a:spcBef>
                <a:spcPts val="1400"/>
              </a:spcBef>
              <a:defRPr sz="5500" b="1">
                <a:latin typeface="Times Roman"/>
                <a:ea typeface="Times Roman"/>
                <a:cs typeface="Times Roman"/>
                <a:sym typeface="Times Roman"/>
              </a:defRPr>
            </a:pPr>
            <a:r>
              <a:t>Benefits for battery storage</a:t>
            </a:r>
          </a:p>
          <a:p>
            <a:pPr defTabSz="457200">
              <a:defRPr sz="3900">
                <a:latin typeface="Times Roman"/>
                <a:ea typeface="Times Roman"/>
                <a:cs typeface="Times Roman"/>
                <a:sym typeface="Times Roman"/>
              </a:defRPr>
            </a:pPr>
            <a:endParaRPr/>
          </a:p>
          <a:p>
            <a:pPr marL="457200" indent="-317500" defTabSz="457200">
              <a:buSzPct val="100000"/>
              <a:buFont typeface="Times Roman"/>
              <a:buChar char="•"/>
              <a:defRPr sz="3900">
                <a:latin typeface="Times Roman"/>
                <a:ea typeface="Times Roman"/>
                <a:cs typeface="Times Roman"/>
                <a:sym typeface="Times Roman"/>
              </a:defRPr>
            </a:pPr>
            <a:r>
              <a:t>Customers can make their home more resilient during a power outage or a Public Safety Power Shutoff (PSPS) event.</a:t>
            </a:r>
          </a:p>
          <a:p>
            <a:pPr marL="457200" indent="-317500" defTabSz="457200">
              <a:buSzPct val="100000"/>
              <a:buFont typeface="Times Roman"/>
              <a:buChar char="•"/>
              <a:defRPr sz="3900">
                <a:latin typeface="Times Roman"/>
                <a:ea typeface="Times Roman"/>
                <a:cs typeface="Times Roman"/>
                <a:sym typeface="Times Roman"/>
              </a:defRPr>
            </a:pPr>
            <a:r>
              <a:t>Pairing your battery with solar can enable you to recharge during the day – as long there is sufficient sunshine – to extend your home’s backup power for potentially multiple days. How long your system will provide backup power depends on your battery size, critical energy needs and, if paired with rooftop solar, weather conditions. Talk to a battery storage provider to learn more about your specific needs and options.</a:t>
            </a:r>
          </a:p>
          <a:p>
            <a:pPr defTabSz="457200">
              <a:defRPr sz="3900">
                <a:latin typeface="Times Roman"/>
                <a:ea typeface="Times Roman"/>
                <a:cs typeface="Times Roman"/>
                <a:sym typeface="Times Roman"/>
              </a:defRPr>
            </a:pPr>
            <a:endParaRPr/>
          </a:p>
          <a:p>
            <a:pPr marL="457200" indent="-317500" defTabSz="457200">
              <a:buSzPct val="100000"/>
              <a:buFont typeface="Times Roman"/>
              <a:buChar char="•"/>
              <a:defRPr sz="3900">
                <a:latin typeface="Times Roman"/>
                <a:ea typeface="Times Roman"/>
                <a:cs typeface="Times Roman"/>
                <a:sym typeface="Times Roman"/>
              </a:defRPr>
            </a:pPr>
            <a:r>
              <a:t>If you’re on a Time-of Use-rate or Home Charging rate, your battery can charge when; electricity is cheaper and discharge electricity for home use when electricity from PG&amp;E’s grid is more expensive. When paired with solar, a battery can help you get the most bill savings under Net Energy Metering and optimize the carbon-reduction impacts from your solar system. PG&amp;E recommends you review the expected financial return on adopting batteries prior to investing in a system.</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Please click this code to evaluate this workshop. Your feedback is valuable!"/>
          <p:cNvSpPr txBox="1">
            <a:spLocks noGrp="1"/>
          </p:cNvSpPr>
          <p:nvPr>
            <p:ph type="title"/>
          </p:nvPr>
        </p:nvSpPr>
        <p:spPr>
          <a:prstGeom prst="rect">
            <a:avLst/>
          </a:prstGeom>
        </p:spPr>
        <p:txBody>
          <a:bodyPr/>
          <a:lstStyle/>
          <a:p>
            <a:r>
              <a:t>Please click this code to evaluate this workshop. Your feedback is valuable!</a:t>
            </a:r>
          </a:p>
        </p:txBody>
      </p:sp>
      <p:pic>
        <p:nvPicPr>
          <p:cNvPr id="183" name="pasted-movie.png" descr="pasted-movie.png"/>
          <p:cNvPicPr>
            <a:picLocks noChangeAspect="1"/>
          </p:cNvPicPr>
          <p:nvPr/>
        </p:nvPicPr>
        <p:blipFill>
          <a:blip r:embed="rId2"/>
          <a:stretch>
            <a:fillRect/>
          </a:stretch>
        </p:blipFill>
        <p:spPr>
          <a:xfrm>
            <a:off x="7991123" y="2749901"/>
            <a:ext cx="8401754" cy="10035428"/>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21_BasicWhite">
  <a:themeElements>
    <a:clrScheme name="21_BasicWhite">
      <a:dk1>
        <a:srgbClr val="FFFFFF"/>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338"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FFFFFF"/>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338"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FFFFFF"/>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451</Words>
  <Application>Microsoft Office PowerPoint</Application>
  <PresentationFormat>Custom</PresentationFormat>
  <Paragraphs>33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Helvetica Neue</vt:lpstr>
      <vt:lpstr>Helvetica Neue Medium</vt:lpstr>
      <vt:lpstr>Times Roman</vt:lpstr>
      <vt:lpstr>21_BasicWhite</vt:lpstr>
      <vt:lpstr>Equity - Environmental Justice Style</vt:lpstr>
      <vt:lpstr>Equity - Environmental Justice Style</vt:lpstr>
      <vt:lpstr>Yes! But…with a catch</vt:lpstr>
      <vt:lpstr>PowerPoint Presentation</vt:lpstr>
      <vt:lpstr>The Solution - Energy Storage</vt:lpstr>
      <vt:lpstr>PG&amp;E Self Generation Incentive Program (SGIP)</vt:lpstr>
      <vt:lpstr>Please click this code to evaluate this workshop. Your feedback is valuable!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Equity - Environmental Justice Style</dc:title>
  <dc:creator>David Powers</dc:creator>
  <cp:lastModifiedBy>David J. Powers</cp:lastModifiedBy>
  <cp:revision>3</cp:revision>
  <dcterms:modified xsi:type="dcterms:W3CDTF">2023-10-20T18:42:57Z</dcterms:modified>
</cp:coreProperties>
</file>