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embeddedFontLst>
    <p:embeddedFont>
      <p:font typeface="Roboto Mono Medium"/>
      <p:regular r:id="rId45"/>
      <p:bold r:id="rId46"/>
      <p:italic r:id="rId47"/>
      <p:boldItalic r:id="rId48"/>
    </p:embeddedFont>
    <p:embeddedFont>
      <p:font typeface="Roboto"/>
      <p:regular r:id="rId49"/>
      <p:bold r:id="rId50"/>
      <p:italic r:id="rId51"/>
      <p:boldItalic r:id="rId52"/>
    </p:embeddedFont>
    <p:embeddedFont>
      <p:font typeface="Montserrat"/>
      <p:regular r:id="rId53"/>
      <p:bold r:id="rId54"/>
      <p:italic r:id="rId55"/>
      <p:boldItalic r:id="rId56"/>
    </p:embeddedFont>
    <p:embeddedFont>
      <p:font typeface="Lato"/>
      <p:regular r:id="rId57"/>
      <p:bold r:id="rId58"/>
      <p:italic r:id="rId59"/>
      <p:boldItalic r:id="rId60"/>
    </p:embeddedFont>
    <p:embeddedFont>
      <p:font typeface="Titillium Web"/>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atherine Eagan"/>
  <p:cmAuthor clrIdx="1" id="1" initials="" lastIdx="1" name="Christie DeCaroli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806085-63D1-434B-8913-32E381E2C312}">
  <a:tblStyle styleId="{44806085-63D1-434B-8913-32E381E2C31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obotoMonoMedium-bold.fntdata"/><Relationship Id="rId45" Type="http://schemas.openxmlformats.org/officeDocument/2006/relationships/font" Target="fonts/RobotoMonoMedium-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RobotoMonoMedium-boldItalic.fntdata"/><Relationship Id="rId47" Type="http://schemas.openxmlformats.org/officeDocument/2006/relationships/font" Target="fonts/RobotoMonoMedium-italic.fntdata"/><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TitilliumWeb-bold.fntdata"/><Relationship Id="rId61" Type="http://schemas.openxmlformats.org/officeDocument/2006/relationships/font" Target="fonts/TitilliumWeb-regular.fntdata"/><Relationship Id="rId20" Type="http://schemas.openxmlformats.org/officeDocument/2006/relationships/slide" Target="slides/slide14.xml"/><Relationship Id="rId64" Type="http://schemas.openxmlformats.org/officeDocument/2006/relationships/font" Target="fonts/TitilliumWeb-boldItalic.fntdata"/><Relationship Id="rId63" Type="http://schemas.openxmlformats.org/officeDocument/2006/relationships/font" Target="fonts/TitilliumWeb-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ato-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Montserrat-regular.fntdata"/><Relationship Id="rId52" Type="http://schemas.openxmlformats.org/officeDocument/2006/relationships/font" Target="fonts/Roboto-boldItalic.fntdata"/><Relationship Id="rId11" Type="http://schemas.openxmlformats.org/officeDocument/2006/relationships/slide" Target="slides/slide5.xml"/><Relationship Id="rId55" Type="http://schemas.openxmlformats.org/officeDocument/2006/relationships/font" Target="fonts/Montserrat-italic.fntdata"/><Relationship Id="rId10" Type="http://schemas.openxmlformats.org/officeDocument/2006/relationships/slide" Target="slides/slide4.xml"/><Relationship Id="rId54" Type="http://schemas.openxmlformats.org/officeDocument/2006/relationships/font" Target="fonts/Montserrat-bold.fntdata"/><Relationship Id="rId13" Type="http://schemas.openxmlformats.org/officeDocument/2006/relationships/slide" Target="slides/slide7.xml"/><Relationship Id="rId57" Type="http://schemas.openxmlformats.org/officeDocument/2006/relationships/font" Target="fonts/Lato-regular.fntdata"/><Relationship Id="rId12" Type="http://schemas.openxmlformats.org/officeDocument/2006/relationships/slide" Target="slides/slide6.xml"/><Relationship Id="rId56" Type="http://schemas.openxmlformats.org/officeDocument/2006/relationships/font" Target="fonts/Montserrat-boldItalic.fntdata"/><Relationship Id="rId15" Type="http://schemas.openxmlformats.org/officeDocument/2006/relationships/slide" Target="slides/slide9.xml"/><Relationship Id="rId59" Type="http://schemas.openxmlformats.org/officeDocument/2006/relationships/font" Target="fonts/Lato-italic.fntdata"/><Relationship Id="rId14" Type="http://schemas.openxmlformats.org/officeDocument/2006/relationships/slide" Target="slides/slide8.xml"/><Relationship Id="rId58" Type="http://schemas.openxmlformats.org/officeDocument/2006/relationships/font" Target="fonts/Lat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0-17T23:21:15.132">
    <p:pos x="2165" y="623"/>
    <p:text>This item clearly relates to list in green to the left--could these things that Hypothesis offers more clearly relate to the multiple means of engagement? I'm thinking specifically of how it might help a teacher "[v]ary demands" or help students "[d]evelop self-assessment and reflection."</p:text>
  </p:cm>
  <p:cm authorId="1" idx="1" dt="2023-10-17T17:37:46.923">
    <p:pos x="2165" y="623"/>
    <p:text>@CEagan@laspositascollege.edu , I added the 3rd and 4th bullet - metacognition should address the point of reflection, and formative assessment should cover the point about varying demands. Does this sound okay to you?
1 total reaction
Catherine Eagan reacted with 😀 at 2023-10-17 16:21 PM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5258ea6415_0_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5258ea641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bc7c35d99f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bc7c35d99f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600">
                <a:solidFill>
                  <a:schemeClr val="dk1"/>
                </a:solidFill>
                <a:latin typeface="Source Sans Pro"/>
                <a:ea typeface="Source Sans Pro"/>
                <a:cs typeface="Source Sans Pro"/>
                <a:sym typeface="Source Sans Pro"/>
              </a:rPr>
              <a:t>Don’t worry about making students do a new activity or learn a new tool. </a:t>
            </a:r>
            <a:r>
              <a:rPr b="1" lang="en" sz="1600">
                <a:solidFill>
                  <a:schemeClr val="dk1"/>
                </a:solidFill>
                <a:latin typeface="Source Sans Pro"/>
                <a:ea typeface="Source Sans Pro"/>
                <a:cs typeface="Source Sans Pro"/>
                <a:sym typeface="Source Sans Pro"/>
              </a:rPr>
              <a:t>Annotate the texts yourself for your students’ benefit and guide them through your course materials.</a:t>
            </a:r>
            <a:r>
              <a:rPr lang="en" sz="1600">
                <a:solidFill>
                  <a:schemeClr val="dk1"/>
                </a:solidFill>
                <a:latin typeface="Source Sans Pro"/>
                <a:ea typeface="Source Sans Pro"/>
                <a:cs typeface="Source Sans Pro"/>
                <a:sym typeface="Source Sans Pro"/>
              </a:rPr>
              <a:t> Model for your students how you read or use your knowledge of the text to provide guideposts to help them through the reading. Some of the most valuable experiences we can pass on as teachers are our own reading practices. Hypothesis enables instructors to guide students through a text remotely, adding glosses and signposts to a difficult reading to help students work their way through.</a:t>
            </a:r>
            <a:endParaRPr sz="16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bc7c35d99f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bc7c35d99f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Source Sans Pro"/>
                <a:ea typeface="Source Sans Pro"/>
                <a:cs typeface="Source Sans Pro"/>
                <a:sym typeface="Source Sans Pro"/>
              </a:rPr>
              <a:t>Collaborative annotation is about as close to a seminar-style experience as one can have with a class online. Everyone has the book open, our conversation is grounded in the text and in each other’s comments about it. Instead of assigning students post and reply in a discussion forum, the can create their own discussion threads through annotations. The most important part of  teaching is often the class discussion: a group of students sitting in a circle with their books and pens out, focused on discussing specific text. This is where I ensured students were comprehending the material. And it’s where we all began the critical work of developing our analyses of text.</a:t>
            </a:r>
            <a:endParaRPr sz="1600">
              <a:latin typeface="Source Sans Pro"/>
              <a:ea typeface="Source Sans Pro"/>
              <a:cs typeface="Source Sans Pro"/>
              <a:sym typeface="Source Sans Pro"/>
            </a:endParaRPr>
          </a:p>
          <a:p>
            <a:pPr indent="0" lvl="0" marL="0" rtl="0" algn="l">
              <a:spcBef>
                <a:spcPts val="0"/>
              </a:spcBef>
              <a:spcAft>
                <a:spcPts val="0"/>
              </a:spcAft>
              <a:buNone/>
            </a:pPr>
            <a:r>
              <a:t/>
            </a:r>
            <a:endParaRPr sz="1600">
              <a:latin typeface="Source Sans Pro"/>
              <a:ea typeface="Source Sans Pro"/>
              <a:cs typeface="Source Sans Pro"/>
              <a:sym typeface="Source Sans Pr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bc7c35d99f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bc7c35d99f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600">
                <a:solidFill>
                  <a:schemeClr val="dk1"/>
                </a:solidFill>
                <a:latin typeface="Source Sans Pro"/>
                <a:ea typeface="Source Sans Pro"/>
                <a:cs typeface="Source Sans Pro"/>
                <a:sym typeface="Source Sans Pro"/>
              </a:rPr>
              <a:t>Post your lecture notes and slide deck as a PDF online and ask students to annotate them with questions</a:t>
            </a:r>
            <a:r>
              <a:rPr lang="en" sz="1600">
                <a:solidFill>
                  <a:schemeClr val="dk1"/>
                </a:solidFill>
                <a:latin typeface="Source Sans Pro"/>
                <a:ea typeface="Source Sans Pro"/>
                <a:cs typeface="Source Sans Pro"/>
                <a:sym typeface="Source Sans Pro"/>
              </a:rPr>
              <a:t>...Like in-class clickers, the notes students make will help you better understand where students are confused and enable you to clarify course concepts.</a:t>
            </a:r>
            <a:r>
              <a:rPr lang="en" sz="1600">
                <a:solidFill>
                  <a:schemeClr val="dk1"/>
                </a:solidFill>
                <a:latin typeface="Source Sans Pro"/>
                <a:ea typeface="Source Sans Pro"/>
                <a:cs typeface="Source Sans Pro"/>
                <a:sym typeface="Source Sans Pro"/>
              </a:rPr>
              <a:t> </a:t>
            </a:r>
            <a:endParaRPr sz="1600">
              <a:latin typeface="Source Sans Pro"/>
              <a:ea typeface="Source Sans Pro"/>
              <a:cs typeface="Source Sans Pro"/>
              <a:sym typeface="Source Sans Pr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5be932276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5be932276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7f4338582d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7f433858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According to CAST, the nonprofit that created the UDL framework for learning: “The UDL Guidelines are a tool used in the implementation of Universal Design for Learning, a framework to improve and optimize teaching and learning for all people based on scientific insights into how humans learn.”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7f4338582d_0_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7f4338582d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7f4338582d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7f4338582d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57e2a9964d_0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57e2a9964d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1 - With web annotation tools, learners can annotate online texts, discuss and interact with each other, and connect the texts with their prior knowledge for deeper understanding.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2 - While domain understanding can be facilitated by annotating materials, in some cases the generated annotations are further aggregated to construct arguments, support inquiry, and integrate multiple perspectives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 3 - Social annotation can not only be used as a knowledge processing and application tool, it can also support literacy skills to promote reading comprehension and language capabilities. This is especially useful in first and second language learning classrooms where reading plays a key role in achieving language learning objectives (Hwang et al., 2011; Lin et al., 2014). In this case, the reading content becomes less important than the language skills that are transferable across subject domains.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4 - Web annotations allow for an additional opportunity for assessment and peer/instructor feedback that is conducive to improved learning outcomes and engagement (Lin and Lai, 2013). In the simplest form, an instructor can provide feedback by leaving annotations in online documents submitted by EFL college students to help them correct writing errors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5 - Due to its networked qualities, web annotation can be used to help learners cross boundaries between learning spaces (e.g., formal and informal) to make learning experiences more integrated, enjoyable, and personally meaningful. This use is especially relevant to adult learners and learning professionals who bring professional identities and social networks as they embark on a learning journey. For this audience, web annotation, together with many tools available in their learning ecologies, create and sustain learners’ connections with people, resources, and ideas in the openly networked world.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7f4338582d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7f4338582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7f4338582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7f4338582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5258ea6415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5258ea6415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7f4338582d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7f4338582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Provide multiple means of representation without leaving the text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7f4338582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7f4338582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7f4338582d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7f4338582d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5258ea6415_0_2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5258ea6415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57e2a996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57e2a996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57e2a9964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57e2a9964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About notifications - </a:t>
            </a:r>
            <a:r>
              <a:rPr lang="en" sz="1150">
                <a:solidFill>
                  <a:srgbClr val="202020"/>
                </a:solidFill>
                <a:highlight>
                  <a:srgbClr val="FFFFFF"/>
                </a:highlight>
                <a:latin typeface="Lato"/>
                <a:ea typeface="Lato"/>
                <a:cs typeface="Lato"/>
                <a:sym typeface="Lato"/>
              </a:rPr>
              <a:t>Instructors using Canvas will now get fewer noisy submission notifications and more accurate submission dates from Hypothesis Assignments. Rather than submitting every time a student opens the assignment, Hypothesis will now only send in a submission if the student actually adds or edits an annotation. When a submission is sent, it will have a submission date that matches the time students completed their latest activity.</a:t>
            </a:r>
            <a:endParaRPr sz="1150">
              <a:solidFill>
                <a:srgbClr val="202020"/>
              </a:solidFill>
              <a:highlight>
                <a:srgbClr val="FFFFFF"/>
              </a:highlight>
              <a:latin typeface="Lato"/>
              <a:ea typeface="Lato"/>
              <a:cs typeface="Lato"/>
              <a:sym typeface="Lato"/>
            </a:endParaRPr>
          </a:p>
          <a:p>
            <a:pPr indent="0" lvl="0" marL="0" rtl="0" algn="l">
              <a:spcBef>
                <a:spcPts val="0"/>
              </a:spcBef>
              <a:spcAft>
                <a:spcPts val="0"/>
              </a:spcAft>
              <a:buNone/>
            </a:pPr>
            <a:r>
              <a:t/>
            </a:r>
            <a:endParaRPr sz="1150">
              <a:solidFill>
                <a:srgbClr val="202020"/>
              </a:solidFill>
              <a:highlight>
                <a:srgbClr val="FFFFFF"/>
              </a:highlight>
              <a:latin typeface="Lato"/>
              <a:ea typeface="Lato"/>
              <a:cs typeface="Lato"/>
              <a:sym typeface="Lato"/>
            </a:endParaRPr>
          </a:p>
          <a:p>
            <a:pPr indent="0" lvl="0" marL="0" rtl="0" algn="l">
              <a:spcBef>
                <a:spcPts val="0"/>
              </a:spcBef>
              <a:spcAft>
                <a:spcPts val="0"/>
              </a:spcAft>
              <a:buNone/>
            </a:pPr>
            <a:r>
              <a:rPr lang="en" sz="1150">
                <a:solidFill>
                  <a:srgbClr val="202020"/>
                </a:solidFill>
                <a:highlight>
                  <a:srgbClr val="FFFFFF"/>
                </a:highlight>
                <a:latin typeface="Lato"/>
                <a:ea typeface="Lato"/>
                <a:cs typeface="Lato"/>
                <a:sym typeface="Lato"/>
              </a:rPr>
              <a:t>FAQs</a:t>
            </a:r>
            <a:endParaRPr sz="1150">
              <a:solidFill>
                <a:srgbClr val="202020"/>
              </a:solidFill>
              <a:highlight>
                <a:srgbClr val="FFFFFF"/>
              </a:highlight>
              <a:latin typeface="Lato"/>
              <a:ea typeface="Lato"/>
              <a:cs typeface="Lato"/>
              <a:sym typeface="Lato"/>
            </a:endParaRPr>
          </a:p>
          <a:p>
            <a:pPr indent="0" lvl="0" marL="0" rtl="0" algn="l">
              <a:lnSpc>
                <a:spcPct val="115000"/>
              </a:lnSpc>
              <a:spcBef>
                <a:spcPts val="1800"/>
              </a:spcBef>
              <a:spcAft>
                <a:spcPts val="0"/>
              </a:spcAft>
              <a:buClr>
                <a:schemeClr val="dk1"/>
              </a:buClr>
              <a:buSzPts val="1100"/>
              <a:buFont typeface="Arial"/>
              <a:buNone/>
            </a:pPr>
            <a:r>
              <a:rPr b="1" lang="en" sz="1700">
                <a:solidFill>
                  <a:schemeClr val="dk1"/>
                </a:solidFill>
              </a:rPr>
              <a:t>When will I receive submissions?</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Hypothesis sends a new submission </a:t>
            </a:r>
            <a:r>
              <a:rPr b="1" lang="en">
                <a:solidFill>
                  <a:schemeClr val="dk1"/>
                </a:solidFill>
              </a:rPr>
              <a:t>the first time a student adds or edits an annotation or reply </a:t>
            </a:r>
            <a:r>
              <a:rPr b="1" i="1" lang="en">
                <a:solidFill>
                  <a:schemeClr val="dk1"/>
                </a:solidFill>
              </a:rPr>
              <a:t>each time</a:t>
            </a:r>
            <a:r>
              <a:rPr b="1" lang="en">
                <a:solidFill>
                  <a:schemeClr val="dk1"/>
                </a:solidFill>
              </a:rPr>
              <a:t> they open the assignment.</a:t>
            </a:r>
            <a:r>
              <a:rPr lang="en">
                <a:solidFill>
                  <a:schemeClr val="dk1"/>
                </a:solidFill>
              </a:rPr>
              <a:t> In short, the “first activity per app launch.” For example:</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lang="en">
                <a:solidFill>
                  <a:schemeClr val="dk1"/>
                </a:solidFill>
              </a:rPr>
              <a:t>A student opens the assignment. Nothing happens.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The student annotates the assignment. </a:t>
            </a:r>
            <a:r>
              <a:rPr b="1" lang="en">
                <a:solidFill>
                  <a:schemeClr val="dk1"/>
                </a:solidFill>
              </a:rPr>
              <a:t>This sends a submission.</a:t>
            </a:r>
            <a:endParaRPr b="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The student posts a second comment. Nothing happens.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The student closes the assignment.</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The student reopens the assignment.</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The student posts a reply. </a:t>
            </a:r>
            <a:r>
              <a:rPr b="1" lang="en">
                <a:solidFill>
                  <a:schemeClr val="dk1"/>
                </a:solidFill>
              </a:rPr>
              <a:t>This sends a submission.</a:t>
            </a:r>
            <a:endParaRPr b="1">
              <a:solidFill>
                <a:schemeClr val="dk1"/>
              </a:solidFill>
            </a:endParaRPr>
          </a:p>
          <a:p>
            <a:pPr indent="0" lvl="0" marL="0" rtl="0" algn="l">
              <a:lnSpc>
                <a:spcPct val="115000"/>
              </a:lnSpc>
              <a:spcBef>
                <a:spcPts val="1800"/>
              </a:spcBef>
              <a:spcAft>
                <a:spcPts val="0"/>
              </a:spcAft>
              <a:buClr>
                <a:schemeClr val="dk1"/>
              </a:buClr>
              <a:buSzPts val="1100"/>
              <a:buFont typeface="Arial"/>
              <a:buNone/>
            </a:pPr>
            <a:r>
              <a:rPr b="1" lang="en" sz="1700">
                <a:solidFill>
                  <a:schemeClr val="dk1"/>
                </a:solidFill>
              </a:rPr>
              <a:t>Will I get a submission for every annotation now?</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No. We only submit on the </a:t>
            </a:r>
            <a:r>
              <a:rPr b="1" lang="en">
                <a:solidFill>
                  <a:schemeClr val="dk1"/>
                </a:solidFill>
              </a:rPr>
              <a:t>first</a:t>
            </a:r>
            <a:r>
              <a:rPr lang="en">
                <a:solidFill>
                  <a:schemeClr val="dk1"/>
                </a:solidFill>
              </a:rPr>
              <a:t> activity. That means you only get a submission if a student actually does something when they open the assignment, and you will get </a:t>
            </a:r>
            <a:r>
              <a:rPr b="1" lang="en">
                <a:solidFill>
                  <a:schemeClr val="dk1"/>
                </a:solidFill>
              </a:rPr>
              <a:t>at most</a:t>
            </a:r>
            <a:r>
              <a:rPr lang="en">
                <a:solidFill>
                  <a:schemeClr val="dk1"/>
                </a:solidFill>
              </a:rPr>
              <a:t> one submission each time they open the assignment, if they add new activity after opening the assignment.</a:t>
            </a:r>
            <a:endParaRPr>
              <a:solidFill>
                <a:schemeClr val="dk1"/>
              </a:solidFill>
            </a:endParaRPr>
          </a:p>
          <a:p>
            <a:pPr indent="0" lvl="0" marL="0" rtl="0" algn="l">
              <a:lnSpc>
                <a:spcPct val="115000"/>
              </a:lnSpc>
              <a:spcBef>
                <a:spcPts val="1800"/>
              </a:spcBef>
              <a:spcAft>
                <a:spcPts val="0"/>
              </a:spcAft>
              <a:buClr>
                <a:schemeClr val="dk1"/>
              </a:buClr>
              <a:buSzPts val="1100"/>
              <a:buFont typeface="Arial"/>
              <a:buNone/>
            </a:pPr>
            <a:r>
              <a:rPr b="1" lang="en" sz="1700">
                <a:solidFill>
                  <a:schemeClr val="dk1"/>
                </a:solidFill>
              </a:rPr>
              <a:t>What about private annotations or highlights?</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These are not what we consider “meaningful” activity to the assignment, so we exclude submissions from private activity.</a:t>
            </a:r>
            <a:endParaRPr>
              <a:solidFill>
                <a:schemeClr val="dk1"/>
              </a:solidFill>
            </a:endParaRPr>
          </a:p>
          <a:p>
            <a:pPr indent="0" lvl="0" marL="0" rtl="0" algn="l">
              <a:lnSpc>
                <a:spcPct val="115000"/>
              </a:lnSpc>
              <a:spcBef>
                <a:spcPts val="1800"/>
              </a:spcBef>
              <a:spcAft>
                <a:spcPts val="0"/>
              </a:spcAft>
              <a:buClr>
                <a:schemeClr val="dk1"/>
              </a:buClr>
              <a:buSzPts val="1100"/>
              <a:buFont typeface="Arial"/>
              <a:buNone/>
            </a:pPr>
            <a:r>
              <a:rPr b="1" lang="en" sz="1700">
                <a:solidFill>
                  <a:schemeClr val="dk1"/>
                </a:solidFill>
              </a:rPr>
              <a:t>Does a new submission count as a re-submission, or does it update the old submission?</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Each submission will count as a new submission with a new submission date.</a:t>
            </a:r>
            <a:endParaRPr>
              <a:solidFill>
                <a:schemeClr val="dk1"/>
              </a:solidFill>
            </a:endParaRPr>
          </a:p>
          <a:p>
            <a:pPr indent="0" lvl="0" marL="0" rtl="0" algn="l">
              <a:lnSpc>
                <a:spcPct val="115000"/>
              </a:lnSpc>
              <a:spcBef>
                <a:spcPts val="1800"/>
              </a:spcBef>
              <a:spcAft>
                <a:spcPts val="0"/>
              </a:spcAft>
              <a:buClr>
                <a:schemeClr val="dk1"/>
              </a:buClr>
              <a:buSzPts val="1100"/>
              <a:buFont typeface="Arial"/>
              <a:buNone/>
            </a:pPr>
            <a:r>
              <a:rPr b="1" lang="en" sz="1700">
                <a:solidFill>
                  <a:schemeClr val="dk1"/>
                </a:solidFill>
              </a:rPr>
              <a:t>This doesn’t solve my problem.</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Sorry to hear that. We expect this to alleviate most but not all problems, and we expect to continue to improve the experience. Please send in your feedback, so we can better understand the problem you’re having.</a:t>
            </a:r>
            <a:endParaRPr>
              <a:solidFill>
                <a:schemeClr val="dk1"/>
              </a:solidFill>
            </a:endParaRPr>
          </a:p>
          <a:p>
            <a:pPr indent="0" lvl="0" marL="0" rtl="0" algn="l">
              <a:spcBef>
                <a:spcPts val="1200"/>
              </a:spcBef>
              <a:spcAft>
                <a:spcPts val="0"/>
              </a:spcAft>
              <a:buNone/>
            </a:pPr>
            <a:r>
              <a:t/>
            </a:r>
            <a:endParaRPr sz="1150">
              <a:solidFill>
                <a:srgbClr val="202020"/>
              </a:solidFill>
              <a:highlight>
                <a:srgbClr val="FFFFFF"/>
              </a:highlight>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af07cff83b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af07cff83b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50">
              <a:solidFill>
                <a:srgbClr val="202020"/>
              </a:solidFill>
              <a:highlight>
                <a:srgbClr val="FFFFFF"/>
              </a:highlight>
              <a:latin typeface="Lato"/>
              <a:ea typeface="Lato"/>
              <a:cs typeface="Lato"/>
              <a:sym typeface="La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bc7c35d99f_0_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bc7c35d99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f518fa50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f518fa50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f518fa507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f518fa507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 really powerful thing about the multimodality of annotation is that it enables different students to contribute to the discussions in different ways.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f1c7f2f863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f1c7f2f86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5258ea6415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5258ea6415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5258ea6415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5258ea6415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465b5dc4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465b5dc4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may have seen these resources before but I want to highlight them again.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5258ea6415_0_2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5258ea6415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5be932276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5be932276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be932276c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5be932276c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bc7c35d99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bc7c35d99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5258ea6415_0_2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15258ea6415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9102fadc8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9102fadc8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600a1d248b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600a1d24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5258ea6415_0_2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5258ea6415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bc7c35d99f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bc7c35d9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5bf9c74d1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5bf9c74d1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5258ea6415_0_27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5258ea6415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bc7c35d99f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bc7c35d99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1600">
                <a:solidFill>
                  <a:schemeClr val="dk1"/>
                </a:solidFill>
                <a:latin typeface="Source Sans Pro"/>
                <a:ea typeface="Source Sans Pro"/>
                <a:cs typeface="Source Sans Pro"/>
                <a:sym typeface="Source Sans Pro"/>
              </a:rPr>
              <a:t>Have students annotate your syllabus or other ancillary course materials like assignments or lecture notes. </a:t>
            </a:r>
            <a:r>
              <a:rPr lang="en" sz="1600">
                <a:solidFill>
                  <a:schemeClr val="dk1"/>
                </a:solidFill>
                <a:latin typeface="Source Sans Pro"/>
                <a:ea typeface="Source Sans Pro"/>
                <a:cs typeface="Source Sans Pro"/>
                <a:sym typeface="Source Sans Pro"/>
              </a:rPr>
              <a:t>This is a great way to get students playing with the Hypothesis tool ahead of more rigorous or high-stakes assignments, and a way to open up your course design to student input. Annotating the syllabus can help bring to light both student excitement and anxiety about a course and help create a safe space for all.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745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2750" y="694325"/>
            <a:ext cx="5412300" cy="22899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lvl1pPr lvl="0" rtl="0">
              <a:spcBef>
                <a:spcPts val="0"/>
              </a:spcBef>
              <a:spcAft>
                <a:spcPts val="0"/>
              </a:spcAft>
              <a:buClr>
                <a:srgbClr val="FFFFFF"/>
              </a:buClr>
              <a:buSzPts val="4800"/>
              <a:buFont typeface="Montserrat"/>
              <a:buNone/>
              <a:defRPr sz="4800">
                <a:solidFill>
                  <a:srgbClr val="FFFFFF"/>
                </a:solidFill>
                <a:latin typeface="Montserrat"/>
                <a:ea typeface="Montserrat"/>
                <a:cs typeface="Montserrat"/>
                <a:sym typeface="Montserrat"/>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p:txBody>
      </p:sp>
      <p:pic>
        <p:nvPicPr>
          <p:cNvPr id="12" name="Google Shape;12;p2"/>
          <p:cNvPicPr preferRelativeResize="0"/>
          <p:nvPr/>
        </p:nvPicPr>
        <p:blipFill>
          <a:blip r:embed="rId2">
            <a:alphaModFix/>
          </a:blip>
          <a:stretch>
            <a:fillRect/>
          </a:stretch>
        </p:blipFill>
        <p:spPr>
          <a:xfrm>
            <a:off x="8155025" y="4105625"/>
            <a:ext cx="796575" cy="929350"/>
          </a:xfrm>
          <a:prstGeom prst="rect">
            <a:avLst/>
          </a:prstGeom>
          <a:noFill/>
          <a:ln>
            <a:noFill/>
          </a:ln>
          <a:effectLst>
            <a:outerShdw blurRad="57150" rotWithShape="0" algn="bl" dir="5400000" dist="19050">
              <a:srgbClr val="000000">
                <a:alpha val="50000"/>
              </a:srgbClr>
            </a:outerShdw>
          </a:effectLst>
        </p:spPr>
      </p:pic>
      <p:pic>
        <p:nvPicPr>
          <p:cNvPr id="13" name="Google Shape;13;p2"/>
          <p:cNvPicPr preferRelativeResize="0"/>
          <p:nvPr/>
        </p:nvPicPr>
        <p:blipFill rotWithShape="1">
          <a:blip r:embed="rId3">
            <a:alphaModFix/>
          </a:blip>
          <a:srcRect b="0" l="0" r="0" t="0"/>
          <a:stretch/>
        </p:blipFill>
        <p:spPr>
          <a:xfrm>
            <a:off x="1666377" y="201229"/>
            <a:ext cx="7341296" cy="412948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TITLE_ONLY_1_1_1">
    <p:spTree>
      <p:nvGrpSpPr>
        <p:cNvPr id="60" name="Shape 60"/>
        <p:cNvGrpSpPr/>
        <p:nvPr/>
      </p:nvGrpSpPr>
      <p:grpSpPr>
        <a:xfrm>
          <a:off x="0" y="0"/>
          <a:ext cx="0" cy="0"/>
          <a:chOff x="0" y="0"/>
          <a:chExt cx="0" cy="0"/>
        </a:xfrm>
      </p:grpSpPr>
      <p:pic>
        <p:nvPicPr>
          <p:cNvPr id="61" name="Google Shape;61;p11"/>
          <p:cNvPicPr preferRelativeResize="0"/>
          <p:nvPr/>
        </p:nvPicPr>
        <p:blipFill rotWithShape="1">
          <a:blip r:embed="rId2">
            <a:alphaModFix/>
          </a:blip>
          <a:srcRect b="0" l="45292" r="0" t="0"/>
          <a:stretch/>
        </p:blipFill>
        <p:spPr>
          <a:xfrm rot="1043306">
            <a:off x="-467099" y="304704"/>
            <a:ext cx="4016168" cy="4129492"/>
          </a:xfrm>
          <a:prstGeom prst="rect">
            <a:avLst/>
          </a:prstGeom>
          <a:noFill/>
          <a:ln>
            <a:noFill/>
          </a:ln>
        </p:spPr>
      </p:pic>
      <p:sp>
        <p:nvSpPr>
          <p:cNvPr id="62" name="Google Shape;62;p11"/>
          <p:cNvSpPr/>
          <p:nvPr/>
        </p:nvSpPr>
        <p:spPr>
          <a:xfrm>
            <a:off x="0" y="0"/>
            <a:ext cx="3086100" cy="5143500"/>
          </a:xfrm>
          <a:prstGeom prst="rect">
            <a:avLst/>
          </a:prstGeom>
          <a:solidFill>
            <a:srgbClr val="666666">
              <a:alpha val="56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1"/>
          <p:cNvSpPr txBox="1"/>
          <p:nvPr>
            <p:ph idx="12" type="sldNum"/>
          </p:nvPr>
        </p:nvSpPr>
        <p:spPr>
          <a:xfrm>
            <a:off x="8480584" y="4749851"/>
            <a:ext cx="548700" cy="393600"/>
          </a:xfrm>
          <a:prstGeom prst="rect">
            <a:avLst/>
          </a:prstGeom>
        </p:spPr>
        <p:txBody>
          <a:bodyPr anchorCtr="0" anchor="t"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11"/>
          <p:cNvSpPr/>
          <p:nvPr/>
        </p:nvSpPr>
        <p:spPr>
          <a:xfrm>
            <a:off x="3086100" y="881725"/>
            <a:ext cx="610500" cy="2656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5" name="Shape 65"/>
        <p:cNvGrpSpPr/>
        <p:nvPr/>
      </p:nvGrpSpPr>
      <p:grpSpPr>
        <a:xfrm>
          <a:off x="0" y="0"/>
          <a:ext cx="0" cy="0"/>
          <a:chOff x="0" y="0"/>
          <a:chExt cx="0" cy="0"/>
        </a:xfrm>
      </p:grpSpPr>
      <p:sp>
        <p:nvSpPr>
          <p:cNvPr id="66" name="Google Shape;66;p12"/>
          <p:cNvSpPr txBox="1"/>
          <p:nvPr>
            <p:ph idx="1" type="body"/>
          </p:nvPr>
        </p:nvSpPr>
        <p:spPr>
          <a:xfrm>
            <a:off x="633300" y="4285675"/>
            <a:ext cx="8053500" cy="519600"/>
          </a:xfrm>
          <a:prstGeom prst="rect">
            <a:avLst/>
          </a:prstGeom>
        </p:spPr>
        <p:txBody>
          <a:bodyPr anchorCtr="0" anchor="t" bIns="91425" lIns="91425" spcFirstLastPara="1" rIns="91425" wrap="square" tIns="91425">
            <a:noAutofit/>
          </a:bodyPr>
          <a:lstStyle>
            <a:lvl1pPr indent="-228600" lvl="0" marL="457200" rtl="0">
              <a:spcBef>
                <a:spcPts val="360"/>
              </a:spcBef>
              <a:spcAft>
                <a:spcPts val="0"/>
              </a:spcAft>
              <a:buSzPts val="1400"/>
              <a:buNone/>
              <a:defRPr sz="1400"/>
            </a:lvl1pPr>
          </a:lstStyle>
          <a:p/>
        </p:txBody>
      </p:sp>
      <p:sp>
        <p:nvSpPr>
          <p:cNvPr id="67" name="Google Shape;67;p12"/>
          <p:cNvSpPr/>
          <p:nvPr/>
        </p:nvSpPr>
        <p:spPr>
          <a:xfrm>
            <a:off x="579000" y="4467900"/>
            <a:ext cx="54300" cy="675600"/>
          </a:xfrm>
          <a:prstGeom prst="rect">
            <a:avLst/>
          </a:prstGeom>
          <a:solidFill>
            <a:srgbClr val="BD1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2"/>
          <p:cNvSpPr/>
          <p:nvPr/>
        </p:nvSpPr>
        <p:spPr>
          <a:xfrm>
            <a:off x="9089700" y="0"/>
            <a:ext cx="54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2"/>
          <p:cNvSpPr txBox="1"/>
          <p:nvPr>
            <p:ph idx="12" type="sldNum"/>
          </p:nvPr>
        </p:nvSpPr>
        <p:spPr>
          <a:xfrm>
            <a:off x="84805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13"/>
          <p:cNvSpPr/>
          <p:nvPr/>
        </p:nvSpPr>
        <p:spPr>
          <a:xfrm>
            <a:off x="9089700" y="0"/>
            <a:ext cx="54300" cy="5143500"/>
          </a:xfrm>
          <a:prstGeom prst="rect">
            <a:avLst/>
          </a:prstGeom>
          <a:solidFill>
            <a:srgbClr val="BD1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2">
    <p:bg>
      <p:bgPr>
        <a:solidFill>
          <a:schemeClr val="lt2"/>
        </a:solidFill>
      </p:bgPr>
    </p:bg>
    <p:spTree>
      <p:nvGrpSpPr>
        <p:cNvPr id="72" name="Shape 72"/>
        <p:cNvGrpSpPr/>
        <p:nvPr/>
      </p:nvGrpSpPr>
      <p:grpSpPr>
        <a:xfrm>
          <a:off x="0" y="0"/>
          <a:ext cx="0" cy="0"/>
          <a:chOff x="0" y="0"/>
          <a:chExt cx="0" cy="0"/>
        </a:xfrm>
      </p:grpSpPr>
      <p:sp>
        <p:nvSpPr>
          <p:cNvPr id="73" name="Google Shape;73;p14"/>
          <p:cNvSpPr/>
          <p:nvPr/>
        </p:nvSpPr>
        <p:spPr>
          <a:xfrm>
            <a:off x="9089700" y="0"/>
            <a:ext cx="54300" cy="5143500"/>
          </a:xfrm>
          <a:prstGeom prst="rect">
            <a:avLst/>
          </a:prstGeom>
          <a:solidFill>
            <a:srgbClr val="BD1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5416450" y="411175"/>
            <a:ext cx="3727500" cy="4732200"/>
          </a:xfrm>
          <a:prstGeom prst="triangle">
            <a:avLst>
              <a:gd fmla="val 100000" name="adj"/>
            </a:avLst>
          </a:prstGeom>
          <a:solidFill>
            <a:srgbClr val="BD1C2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14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BLANK_1">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2">
            <a:alphaModFix/>
          </a:blip>
          <a:srcRect b="14193" l="0" r="0" t="43551"/>
          <a:stretch/>
        </p:blipFill>
        <p:spPr>
          <a:xfrm>
            <a:off x="-31175" y="0"/>
            <a:ext cx="9206352" cy="2593501"/>
          </a:xfrm>
          <a:prstGeom prst="rect">
            <a:avLst/>
          </a:prstGeom>
          <a:noFill/>
          <a:ln>
            <a:noFill/>
          </a:ln>
        </p:spPr>
      </p:pic>
      <p:sp>
        <p:nvSpPr>
          <p:cNvPr id="77" name="Google Shape;77;p15"/>
          <p:cNvSpPr/>
          <p:nvPr/>
        </p:nvSpPr>
        <p:spPr>
          <a:xfrm>
            <a:off x="-31200" y="-38100"/>
            <a:ext cx="9206400" cy="2669700"/>
          </a:xfrm>
          <a:prstGeom prst="rect">
            <a:avLst/>
          </a:prstGeom>
          <a:solidFill>
            <a:srgbClr val="BD1C2B">
              <a:alpha val="88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txBox="1"/>
          <p:nvPr>
            <p:ph idx="12" type="sldNum"/>
          </p:nvPr>
        </p:nvSpPr>
        <p:spPr>
          <a:xfrm>
            <a:off x="84805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_2">
    <p:bg>
      <p:bgPr>
        <a:solidFill>
          <a:srgbClr val="BD1C2B"/>
        </a:solidFill>
      </p:bgPr>
    </p:bg>
    <p:spTree>
      <p:nvGrpSpPr>
        <p:cNvPr id="79" name="Shape 79"/>
        <p:cNvGrpSpPr/>
        <p:nvPr/>
      </p:nvGrpSpPr>
      <p:grpSpPr>
        <a:xfrm>
          <a:off x="0" y="0"/>
          <a:ext cx="0" cy="0"/>
          <a:chOff x="0" y="0"/>
          <a:chExt cx="0" cy="0"/>
        </a:xfrm>
      </p:grpSpPr>
      <p:sp>
        <p:nvSpPr>
          <p:cNvPr id="80" name="Google Shape;80;p16"/>
          <p:cNvSpPr txBox="1"/>
          <p:nvPr>
            <p:ph type="ctrTitle"/>
          </p:nvPr>
        </p:nvSpPr>
        <p:spPr>
          <a:xfrm>
            <a:off x="457200" y="1534650"/>
            <a:ext cx="8153400" cy="11598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lvl1pPr lvl="0" rtl="0">
              <a:spcBef>
                <a:spcPts val="0"/>
              </a:spcBef>
              <a:spcAft>
                <a:spcPts val="0"/>
              </a:spcAft>
              <a:buClr>
                <a:srgbClr val="FFFFFF"/>
              </a:buClr>
              <a:buSzPts val="4200"/>
              <a:buFont typeface="Source Sans Pro"/>
              <a:buNone/>
              <a:defRPr sz="4200">
                <a:solidFill>
                  <a:srgbClr val="FFFFFF"/>
                </a:solidFill>
                <a:latin typeface="Source Sans Pro"/>
                <a:ea typeface="Source Sans Pro"/>
                <a:cs typeface="Source Sans Pro"/>
                <a:sym typeface="Source Sans Pro"/>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81" name="Google Shape;81;p16"/>
          <p:cNvSpPr txBox="1"/>
          <p:nvPr>
            <p:ph idx="1" type="subTitle"/>
          </p:nvPr>
        </p:nvSpPr>
        <p:spPr>
          <a:xfrm>
            <a:off x="457200" y="2707075"/>
            <a:ext cx="81534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000"/>
              <a:buFont typeface="Source Sans Pro"/>
              <a:buNone/>
              <a:defRPr sz="2000">
                <a:solidFill>
                  <a:srgbClr val="FFFFFF"/>
                </a:solidFill>
                <a:latin typeface="Source Sans Pro"/>
                <a:ea typeface="Source Sans Pro"/>
                <a:cs typeface="Source Sans Pro"/>
                <a:sym typeface="Source Sans Pro"/>
              </a:defRPr>
            </a:lvl1pPr>
            <a:lvl2pPr lvl="1" rtl="0" algn="ctr">
              <a:spcBef>
                <a:spcPts val="0"/>
              </a:spcBef>
              <a:spcAft>
                <a:spcPts val="0"/>
              </a:spcAft>
              <a:buClr>
                <a:schemeClr val="dk2"/>
              </a:buClr>
              <a:buSzPts val="3000"/>
              <a:buNone/>
              <a:defRPr sz="3000">
                <a:solidFill>
                  <a:schemeClr val="dk2"/>
                </a:solidFill>
              </a:defRPr>
            </a:lvl2pPr>
            <a:lvl3pPr lvl="2" rtl="0" algn="ctr">
              <a:spcBef>
                <a:spcPts val="0"/>
              </a:spcBef>
              <a:spcAft>
                <a:spcPts val="0"/>
              </a:spcAft>
              <a:buClr>
                <a:schemeClr val="dk2"/>
              </a:buClr>
              <a:buSzPts val="3000"/>
              <a:buNone/>
              <a:defRPr sz="3000">
                <a:solidFill>
                  <a:schemeClr val="dk2"/>
                </a:solidFill>
              </a:defRPr>
            </a:lvl3pPr>
            <a:lvl4pPr lvl="3" rtl="0" algn="ctr">
              <a:spcBef>
                <a:spcPts val="0"/>
              </a:spcBef>
              <a:spcAft>
                <a:spcPts val="0"/>
              </a:spcAft>
              <a:buClr>
                <a:schemeClr val="dk2"/>
              </a:buClr>
              <a:buSzPts val="3000"/>
              <a:buNone/>
              <a:defRPr sz="3000">
                <a:solidFill>
                  <a:schemeClr val="dk2"/>
                </a:solidFill>
              </a:defRPr>
            </a:lvl4pPr>
            <a:lvl5pPr lvl="4" rtl="0" algn="ctr">
              <a:spcBef>
                <a:spcPts val="0"/>
              </a:spcBef>
              <a:spcAft>
                <a:spcPts val="0"/>
              </a:spcAft>
              <a:buClr>
                <a:schemeClr val="dk2"/>
              </a:buClr>
              <a:buSzPts val="3000"/>
              <a:buNone/>
              <a:defRPr sz="3000">
                <a:solidFill>
                  <a:schemeClr val="dk2"/>
                </a:solidFill>
              </a:defRPr>
            </a:lvl5pPr>
            <a:lvl6pPr lvl="5" rtl="0" algn="ctr">
              <a:spcBef>
                <a:spcPts val="0"/>
              </a:spcBef>
              <a:spcAft>
                <a:spcPts val="0"/>
              </a:spcAft>
              <a:buClr>
                <a:schemeClr val="dk2"/>
              </a:buClr>
              <a:buSzPts val="3000"/>
              <a:buNone/>
              <a:defRPr sz="3000">
                <a:solidFill>
                  <a:schemeClr val="dk2"/>
                </a:solidFill>
              </a:defRPr>
            </a:lvl6pPr>
            <a:lvl7pPr lvl="6" rtl="0" algn="ctr">
              <a:spcBef>
                <a:spcPts val="0"/>
              </a:spcBef>
              <a:spcAft>
                <a:spcPts val="0"/>
              </a:spcAft>
              <a:buClr>
                <a:schemeClr val="dk2"/>
              </a:buClr>
              <a:buSzPts val="3000"/>
              <a:buNone/>
              <a:defRPr sz="3000">
                <a:solidFill>
                  <a:schemeClr val="dk2"/>
                </a:solidFill>
              </a:defRPr>
            </a:lvl7pPr>
            <a:lvl8pPr lvl="7" rtl="0" algn="ctr">
              <a:spcBef>
                <a:spcPts val="0"/>
              </a:spcBef>
              <a:spcAft>
                <a:spcPts val="0"/>
              </a:spcAft>
              <a:buClr>
                <a:schemeClr val="dk2"/>
              </a:buClr>
              <a:buSzPts val="3000"/>
              <a:buNone/>
              <a:defRPr sz="3000">
                <a:solidFill>
                  <a:schemeClr val="dk2"/>
                </a:solidFill>
              </a:defRPr>
            </a:lvl8pPr>
            <a:lvl9pPr lvl="8" rtl="0" algn="ctr">
              <a:spcBef>
                <a:spcPts val="0"/>
              </a:spcBef>
              <a:spcAft>
                <a:spcPts val="0"/>
              </a:spcAft>
              <a:buClr>
                <a:schemeClr val="dk2"/>
              </a:buClr>
              <a:buSzPts val="3000"/>
              <a:buNone/>
              <a:defRPr sz="3000">
                <a:solidFill>
                  <a:schemeClr val="dk2"/>
                </a:solidFill>
              </a:defRPr>
            </a:lvl9pPr>
          </a:lstStyle>
          <a:p/>
        </p:txBody>
      </p:sp>
      <p:pic>
        <p:nvPicPr>
          <p:cNvPr id="82" name="Google Shape;82;p16"/>
          <p:cNvPicPr preferRelativeResize="0"/>
          <p:nvPr/>
        </p:nvPicPr>
        <p:blipFill>
          <a:blip r:embed="rId2">
            <a:alphaModFix/>
          </a:blip>
          <a:stretch>
            <a:fillRect/>
          </a:stretch>
        </p:blipFill>
        <p:spPr>
          <a:xfrm>
            <a:off x="7572925" y="4623325"/>
            <a:ext cx="1113875" cy="2153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AND_BODY_1_1">
    <p:spTree>
      <p:nvGrpSpPr>
        <p:cNvPr id="83" name="Shape 83"/>
        <p:cNvGrpSpPr/>
        <p:nvPr/>
      </p:nvGrpSpPr>
      <p:grpSpPr>
        <a:xfrm>
          <a:off x="0" y="0"/>
          <a:ext cx="0" cy="0"/>
          <a:chOff x="0" y="0"/>
          <a:chExt cx="0" cy="0"/>
        </a:xfrm>
      </p:grpSpPr>
      <p:pic>
        <p:nvPicPr>
          <p:cNvPr descr="hypothesis-mark.png" id="84" name="Google Shape;84;p17"/>
          <p:cNvPicPr preferRelativeResize="0"/>
          <p:nvPr/>
        </p:nvPicPr>
        <p:blipFill>
          <a:blip r:embed="rId2">
            <a:alphaModFix/>
          </a:blip>
          <a:stretch>
            <a:fillRect/>
          </a:stretch>
        </p:blipFill>
        <p:spPr>
          <a:xfrm>
            <a:off x="8615837" y="4615838"/>
            <a:ext cx="256525" cy="299300"/>
          </a:xfrm>
          <a:prstGeom prst="rect">
            <a:avLst/>
          </a:prstGeom>
          <a:noFill/>
          <a:ln>
            <a:noFill/>
          </a:ln>
        </p:spPr>
      </p:pic>
      <p:sp>
        <p:nvSpPr>
          <p:cNvPr id="85" name="Google Shape;85;p17"/>
          <p:cNvSpPr txBox="1"/>
          <p:nvPr>
            <p:ph type="title"/>
          </p:nvPr>
        </p:nvSpPr>
        <p:spPr>
          <a:xfrm>
            <a:off x="457200" y="333375"/>
            <a:ext cx="8229600" cy="618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1"/>
              </a:buClr>
              <a:buSzPts val="3000"/>
              <a:buFont typeface="Source Sans Pro"/>
              <a:buNone/>
              <a:defRPr b="1" sz="30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logo right)">
  <p:cSld name="TITLE_AND_BODY_1_2">
    <p:spTree>
      <p:nvGrpSpPr>
        <p:cNvPr id="86" name="Shape 86"/>
        <p:cNvGrpSpPr/>
        <p:nvPr/>
      </p:nvGrpSpPr>
      <p:grpSpPr>
        <a:xfrm>
          <a:off x="0" y="0"/>
          <a:ext cx="0" cy="0"/>
          <a:chOff x="0" y="0"/>
          <a:chExt cx="0" cy="0"/>
        </a:xfrm>
      </p:grpSpPr>
      <p:pic>
        <p:nvPicPr>
          <p:cNvPr descr="hypothesis-mark.png" id="87" name="Google Shape;87;p18"/>
          <p:cNvPicPr preferRelativeResize="0"/>
          <p:nvPr/>
        </p:nvPicPr>
        <p:blipFill>
          <a:blip r:embed="rId2">
            <a:alphaModFix/>
          </a:blip>
          <a:stretch>
            <a:fillRect/>
          </a:stretch>
        </p:blipFill>
        <p:spPr>
          <a:xfrm>
            <a:off x="8615837" y="4615838"/>
            <a:ext cx="256525" cy="299300"/>
          </a:xfrm>
          <a:prstGeom prst="rect">
            <a:avLst/>
          </a:prstGeom>
          <a:noFill/>
          <a:ln>
            <a:noFill/>
          </a:ln>
        </p:spPr>
      </p:pic>
      <p:sp>
        <p:nvSpPr>
          <p:cNvPr id="88" name="Google Shape;88;p18"/>
          <p:cNvSpPr txBox="1"/>
          <p:nvPr>
            <p:ph type="title"/>
          </p:nvPr>
        </p:nvSpPr>
        <p:spPr>
          <a:xfrm>
            <a:off x="457200" y="333375"/>
            <a:ext cx="8229600" cy="618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1"/>
              </a:buClr>
              <a:buSzPts val="3000"/>
              <a:buFont typeface="Source Sans Pro"/>
              <a:buNone/>
              <a:defRPr b="1" sz="30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lay Product, text right">
  <p:cSld name="TITLE_AND_BODY_1_3">
    <p:bg>
      <p:bgPr>
        <a:solidFill>
          <a:srgbClr val="FFFFFF"/>
        </a:solidFill>
      </p:bgPr>
    </p:bg>
    <p:spTree>
      <p:nvGrpSpPr>
        <p:cNvPr id="89" name="Shape 89"/>
        <p:cNvGrpSpPr/>
        <p:nvPr/>
      </p:nvGrpSpPr>
      <p:grpSpPr>
        <a:xfrm>
          <a:off x="0" y="0"/>
          <a:ext cx="0" cy="0"/>
          <a:chOff x="0" y="0"/>
          <a:chExt cx="0" cy="0"/>
        </a:xfrm>
      </p:grpSpPr>
      <p:sp>
        <p:nvSpPr>
          <p:cNvPr id="90" name="Google Shape;90;p19"/>
          <p:cNvSpPr txBox="1"/>
          <p:nvPr>
            <p:ph type="title"/>
          </p:nvPr>
        </p:nvSpPr>
        <p:spPr>
          <a:xfrm>
            <a:off x="4055875" y="393750"/>
            <a:ext cx="3264600" cy="9141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BD1C2B"/>
              </a:buClr>
              <a:buSzPts val="2600"/>
              <a:buNone/>
              <a:defRPr sz="2600">
                <a:solidFill>
                  <a:srgbClr val="BD1C2B"/>
                </a:solidFill>
              </a:defRPr>
            </a:lvl1pPr>
            <a:lvl2pPr lvl="1" rtl="0">
              <a:spcBef>
                <a:spcPts val="0"/>
              </a:spcBef>
              <a:spcAft>
                <a:spcPts val="0"/>
              </a:spcAft>
              <a:buClr>
                <a:srgbClr val="166DA5"/>
              </a:buClr>
              <a:buSzPts val="2400"/>
              <a:buNone/>
              <a:defRPr sz="2400">
                <a:solidFill>
                  <a:srgbClr val="166DA5"/>
                </a:solidFill>
              </a:defRPr>
            </a:lvl2pPr>
            <a:lvl3pPr lvl="2" rtl="0">
              <a:spcBef>
                <a:spcPts val="0"/>
              </a:spcBef>
              <a:spcAft>
                <a:spcPts val="0"/>
              </a:spcAft>
              <a:buClr>
                <a:srgbClr val="166DA5"/>
              </a:buClr>
              <a:buSzPts val="2400"/>
              <a:buNone/>
              <a:defRPr sz="2400">
                <a:solidFill>
                  <a:srgbClr val="166DA5"/>
                </a:solidFill>
              </a:defRPr>
            </a:lvl3pPr>
            <a:lvl4pPr lvl="3" rtl="0">
              <a:spcBef>
                <a:spcPts val="0"/>
              </a:spcBef>
              <a:spcAft>
                <a:spcPts val="0"/>
              </a:spcAft>
              <a:buClr>
                <a:srgbClr val="166DA5"/>
              </a:buClr>
              <a:buSzPts val="2400"/>
              <a:buNone/>
              <a:defRPr sz="2400">
                <a:solidFill>
                  <a:srgbClr val="166DA5"/>
                </a:solidFill>
              </a:defRPr>
            </a:lvl4pPr>
            <a:lvl5pPr lvl="4" rtl="0">
              <a:spcBef>
                <a:spcPts val="0"/>
              </a:spcBef>
              <a:spcAft>
                <a:spcPts val="0"/>
              </a:spcAft>
              <a:buClr>
                <a:srgbClr val="166DA5"/>
              </a:buClr>
              <a:buSzPts val="2400"/>
              <a:buNone/>
              <a:defRPr sz="2400">
                <a:solidFill>
                  <a:srgbClr val="166DA5"/>
                </a:solidFill>
              </a:defRPr>
            </a:lvl5pPr>
            <a:lvl6pPr lvl="5" rtl="0">
              <a:spcBef>
                <a:spcPts val="0"/>
              </a:spcBef>
              <a:spcAft>
                <a:spcPts val="0"/>
              </a:spcAft>
              <a:buClr>
                <a:srgbClr val="166DA5"/>
              </a:buClr>
              <a:buSzPts val="2400"/>
              <a:buNone/>
              <a:defRPr sz="2400">
                <a:solidFill>
                  <a:srgbClr val="166DA5"/>
                </a:solidFill>
              </a:defRPr>
            </a:lvl6pPr>
            <a:lvl7pPr lvl="6" rtl="0">
              <a:spcBef>
                <a:spcPts val="0"/>
              </a:spcBef>
              <a:spcAft>
                <a:spcPts val="0"/>
              </a:spcAft>
              <a:buClr>
                <a:srgbClr val="166DA5"/>
              </a:buClr>
              <a:buSzPts val="2400"/>
              <a:buNone/>
              <a:defRPr sz="2400">
                <a:solidFill>
                  <a:srgbClr val="166DA5"/>
                </a:solidFill>
              </a:defRPr>
            </a:lvl7pPr>
            <a:lvl8pPr lvl="7" rtl="0">
              <a:spcBef>
                <a:spcPts val="0"/>
              </a:spcBef>
              <a:spcAft>
                <a:spcPts val="0"/>
              </a:spcAft>
              <a:buClr>
                <a:srgbClr val="166DA5"/>
              </a:buClr>
              <a:buSzPts val="2400"/>
              <a:buNone/>
              <a:defRPr sz="2400">
                <a:solidFill>
                  <a:srgbClr val="166DA5"/>
                </a:solidFill>
              </a:defRPr>
            </a:lvl8pPr>
            <a:lvl9pPr lvl="8" rtl="0">
              <a:spcBef>
                <a:spcPts val="0"/>
              </a:spcBef>
              <a:spcAft>
                <a:spcPts val="0"/>
              </a:spcAft>
              <a:buClr>
                <a:srgbClr val="166DA5"/>
              </a:buClr>
              <a:buSzPts val="2400"/>
              <a:buNone/>
              <a:defRPr sz="2400">
                <a:solidFill>
                  <a:srgbClr val="166DA5"/>
                </a:solidFill>
              </a:defRPr>
            </a:lvl9pPr>
          </a:lstStyle>
          <a:p/>
        </p:txBody>
      </p:sp>
      <p:sp>
        <p:nvSpPr>
          <p:cNvPr id="91" name="Google Shape;91;p19"/>
          <p:cNvSpPr txBox="1"/>
          <p:nvPr>
            <p:ph idx="1" type="body"/>
          </p:nvPr>
        </p:nvSpPr>
        <p:spPr>
          <a:xfrm>
            <a:off x="4018025" y="1567550"/>
            <a:ext cx="4318500" cy="1766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Clr>
                <a:srgbClr val="666666"/>
              </a:buClr>
              <a:buSzPts val="1800"/>
              <a:buFont typeface="Roboto"/>
              <a:buChar char="▪"/>
              <a:defRPr>
                <a:solidFill>
                  <a:srgbClr val="666666"/>
                </a:solidFill>
                <a:latin typeface="Roboto"/>
                <a:ea typeface="Roboto"/>
                <a:cs typeface="Roboto"/>
                <a:sym typeface="Roboto"/>
              </a:defRPr>
            </a:lvl1pPr>
            <a:lvl2pPr indent="-342900" lvl="1" marL="914400"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2pPr>
            <a:lvl3pPr indent="-342900" lvl="2" marL="1371600"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3pPr>
            <a:lvl4pPr indent="-342900" lvl="3" marL="1828800"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4pPr>
            <a:lvl5pPr indent="-342900" lvl="4" marL="2286000"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5pPr>
            <a:lvl6pPr indent="-342900" lvl="5" marL="2743200"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6pPr>
            <a:lvl7pPr indent="-342900" lvl="6" marL="3200400"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7pPr>
            <a:lvl8pPr indent="-342900" lvl="7" marL="3657600"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8pPr>
            <a:lvl9pPr indent="-342900" lvl="8" marL="4114800"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9pPr>
          </a:lstStyle>
          <a:p/>
        </p:txBody>
      </p:sp>
      <p:sp>
        <p:nvSpPr>
          <p:cNvPr id="92" name="Google Shape;92;p1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3" name="Google Shape;93;p19"/>
          <p:cNvPicPr preferRelativeResize="0"/>
          <p:nvPr/>
        </p:nvPicPr>
        <p:blipFill rotWithShape="1">
          <a:blip r:embed="rId2">
            <a:alphaModFix/>
          </a:blip>
          <a:srcRect b="0" l="38442" r="0" t="0"/>
          <a:stretch/>
        </p:blipFill>
        <p:spPr>
          <a:xfrm>
            <a:off x="-1" y="691000"/>
            <a:ext cx="5100226" cy="4192324"/>
          </a:xfrm>
          <a:prstGeom prst="rect">
            <a:avLst/>
          </a:prstGeom>
          <a:noFill/>
          <a:ln>
            <a:noFill/>
          </a:ln>
        </p:spPr>
      </p:pic>
      <p:sp>
        <p:nvSpPr>
          <p:cNvPr id="94" name="Google Shape;94;p19"/>
          <p:cNvSpPr txBox="1"/>
          <p:nvPr/>
        </p:nvSpPr>
        <p:spPr>
          <a:xfrm>
            <a:off x="180512" y="4752000"/>
            <a:ext cx="2005500" cy="232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Font typeface="Helvetica Neue"/>
              <a:buNone/>
            </a:pPr>
            <a:r>
              <a:rPr lang="en" sz="700">
                <a:solidFill>
                  <a:srgbClr val="666666"/>
                </a:solidFill>
                <a:latin typeface="Roboto"/>
                <a:ea typeface="Roboto"/>
                <a:cs typeface="Roboto"/>
                <a:sym typeface="Roboto"/>
              </a:rPr>
              <a:t>© 2022 Hypothesis Company </a:t>
            </a:r>
            <a:endParaRPr sz="700">
              <a:solidFill>
                <a:srgbClr val="666666"/>
              </a:solidFill>
              <a:latin typeface="Roboto"/>
              <a:ea typeface="Roboto"/>
              <a:cs typeface="Roboto"/>
              <a:sym typeface="Roboto"/>
            </a:endParaRPr>
          </a:p>
        </p:txBody>
      </p:sp>
      <p:pic>
        <p:nvPicPr>
          <p:cNvPr id="95" name="Google Shape;95;p19"/>
          <p:cNvPicPr preferRelativeResize="0"/>
          <p:nvPr/>
        </p:nvPicPr>
        <p:blipFill>
          <a:blip r:embed="rId3">
            <a:alphaModFix/>
          </a:blip>
          <a:stretch>
            <a:fillRect/>
          </a:stretch>
        </p:blipFill>
        <p:spPr>
          <a:xfrm>
            <a:off x="7514926" y="311025"/>
            <a:ext cx="1426576" cy="3256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spTree>
      <p:nvGrpSpPr>
        <p:cNvPr id="96" name="Shape 96"/>
        <p:cNvGrpSpPr/>
        <p:nvPr/>
      </p:nvGrpSpPr>
      <p:grpSpPr>
        <a:xfrm>
          <a:off x="0" y="0"/>
          <a:ext cx="0" cy="0"/>
          <a:chOff x="0" y="0"/>
          <a:chExt cx="0" cy="0"/>
        </a:xfrm>
      </p:grpSpPr>
      <p:sp>
        <p:nvSpPr>
          <p:cNvPr id="97" name="Google Shape;97;p20"/>
          <p:cNvSpPr txBox="1"/>
          <p:nvPr>
            <p:ph idx="1" type="subTitle"/>
          </p:nvPr>
        </p:nvSpPr>
        <p:spPr>
          <a:xfrm>
            <a:off x="342000" y="621996"/>
            <a:ext cx="8520600" cy="489300"/>
          </a:xfrm>
          <a:prstGeom prst="rect">
            <a:avLst/>
          </a:prstGeom>
        </p:spPr>
        <p:txBody>
          <a:bodyPr anchorCtr="0" anchor="t" bIns="91425" lIns="91425" spcFirstLastPara="1" rIns="91425" wrap="square" tIns="91425">
            <a:noAutofit/>
          </a:bodyPr>
          <a:lstStyle>
            <a:lvl1pPr lvl="0" rtl="0">
              <a:lnSpc>
                <a:spcPct val="100000"/>
              </a:lnSpc>
              <a:spcBef>
                <a:spcPts val="600"/>
              </a:spcBef>
              <a:spcAft>
                <a:spcPts val="0"/>
              </a:spcAft>
              <a:buSzPts val="1600"/>
              <a:buFont typeface="Source Serif Pro"/>
              <a:buNone/>
              <a:defRPr sz="1600">
                <a:latin typeface="Source Serif Pro"/>
                <a:ea typeface="Source Serif Pro"/>
                <a:cs typeface="Source Serif Pro"/>
                <a:sym typeface="Source Serif Pr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8" name="Google Shape;98;p2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9" name="Google Shape;99;p2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p:cNvSpPr/>
          <p:nvPr/>
        </p:nvSpPr>
        <p:spPr>
          <a:xfrm>
            <a:off x="0" y="0"/>
            <a:ext cx="9144000" cy="3745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p:nvPr/>
        </p:nvSpPr>
        <p:spPr>
          <a:xfrm>
            <a:off x="579000" y="1722000"/>
            <a:ext cx="54300" cy="136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 name="Google Shape;17;p3"/>
          <p:cNvSpPr txBox="1"/>
          <p:nvPr>
            <p:ph type="ctrTitle"/>
          </p:nvPr>
        </p:nvSpPr>
        <p:spPr>
          <a:xfrm>
            <a:off x="826350" y="1519225"/>
            <a:ext cx="4638300" cy="1159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lvl1pPr lvl="0" rtl="0">
              <a:spcBef>
                <a:spcPts val="0"/>
              </a:spcBef>
              <a:spcAft>
                <a:spcPts val="0"/>
              </a:spcAft>
              <a:buClr>
                <a:srgbClr val="FFFFFF"/>
              </a:buClr>
              <a:buSzPts val="3600"/>
              <a:buFont typeface="Montserrat"/>
              <a:buNone/>
              <a:defRPr sz="3600">
                <a:solidFill>
                  <a:srgbClr val="FFFFFF"/>
                </a:solidFill>
                <a:latin typeface="Montserrat"/>
                <a:ea typeface="Montserrat"/>
                <a:cs typeface="Montserrat"/>
                <a:sym typeface="Montserrat"/>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18" name="Google Shape;18;p3"/>
          <p:cNvSpPr txBox="1"/>
          <p:nvPr>
            <p:ph idx="1" type="subTitle"/>
          </p:nvPr>
        </p:nvSpPr>
        <p:spPr>
          <a:xfrm>
            <a:off x="826350" y="2763850"/>
            <a:ext cx="76320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1800"/>
              <a:buFont typeface="Montserrat"/>
              <a:buNone/>
              <a:defRPr>
                <a:solidFill>
                  <a:srgbClr val="FFFFFF"/>
                </a:solidFill>
                <a:latin typeface="Montserrat"/>
                <a:ea typeface="Montserrat"/>
                <a:cs typeface="Montserrat"/>
                <a:sym typeface="Montserrat"/>
              </a:defRPr>
            </a:lvl1pPr>
            <a:lvl2pPr lvl="1" rtl="0">
              <a:spcBef>
                <a:spcPts val="0"/>
              </a:spcBef>
              <a:spcAft>
                <a:spcPts val="0"/>
              </a:spcAft>
              <a:buClr>
                <a:srgbClr val="000000"/>
              </a:buClr>
              <a:buSzPts val="3000"/>
              <a:buNone/>
              <a:defRPr sz="3000">
                <a:solidFill>
                  <a:srgbClr val="000000"/>
                </a:solidFill>
              </a:defRPr>
            </a:lvl2pPr>
            <a:lvl3pPr lvl="2" rtl="0">
              <a:spcBef>
                <a:spcPts val="0"/>
              </a:spcBef>
              <a:spcAft>
                <a:spcPts val="0"/>
              </a:spcAft>
              <a:buClr>
                <a:srgbClr val="000000"/>
              </a:buClr>
              <a:buSzPts val="3000"/>
              <a:buNone/>
              <a:defRPr sz="3000">
                <a:solidFill>
                  <a:srgbClr val="000000"/>
                </a:solidFill>
              </a:defRPr>
            </a:lvl3pPr>
            <a:lvl4pPr lvl="3" rtl="0">
              <a:spcBef>
                <a:spcPts val="0"/>
              </a:spcBef>
              <a:spcAft>
                <a:spcPts val="0"/>
              </a:spcAft>
              <a:buClr>
                <a:srgbClr val="000000"/>
              </a:buClr>
              <a:buSzPts val="3000"/>
              <a:buNone/>
              <a:defRPr sz="3000">
                <a:solidFill>
                  <a:srgbClr val="000000"/>
                </a:solidFill>
              </a:defRPr>
            </a:lvl4pPr>
            <a:lvl5pPr lvl="4" rtl="0">
              <a:spcBef>
                <a:spcPts val="0"/>
              </a:spcBef>
              <a:spcAft>
                <a:spcPts val="0"/>
              </a:spcAft>
              <a:buClr>
                <a:srgbClr val="000000"/>
              </a:buClr>
              <a:buSzPts val="3000"/>
              <a:buNone/>
              <a:defRPr sz="3000">
                <a:solidFill>
                  <a:srgbClr val="000000"/>
                </a:solidFill>
              </a:defRPr>
            </a:lvl5pPr>
            <a:lvl6pPr lvl="5" rtl="0">
              <a:spcBef>
                <a:spcPts val="0"/>
              </a:spcBef>
              <a:spcAft>
                <a:spcPts val="0"/>
              </a:spcAft>
              <a:buClr>
                <a:srgbClr val="000000"/>
              </a:buClr>
              <a:buSzPts val="3000"/>
              <a:buNone/>
              <a:defRPr sz="3000">
                <a:solidFill>
                  <a:srgbClr val="000000"/>
                </a:solidFill>
              </a:defRPr>
            </a:lvl6pPr>
            <a:lvl7pPr lvl="6" rtl="0">
              <a:spcBef>
                <a:spcPts val="0"/>
              </a:spcBef>
              <a:spcAft>
                <a:spcPts val="0"/>
              </a:spcAft>
              <a:buClr>
                <a:srgbClr val="000000"/>
              </a:buClr>
              <a:buSzPts val="3000"/>
              <a:buNone/>
              <a:defRPr sz="3000">
                <a:solidFill>
                  <a:srgbClr val="000000"/>
                </a:solidFill>
              </a:defRPr>
            </a:lvl7pPr>
            <a:lvl8pPr lvl="7" rtl="0">
              <a:spcBef>
                <a:spcPts val="0"/>
              </a:spcBef>
              <a:spcAft>
                <a:spcPts val="0"/>
              </a:spcAft>
              <a:buClr>
                <a:srgbClr val="000000"/>
              </a:buClr>
              <a:buSzPts val="3000"/>
              <a:buNone/>
              <a:defRPr sz="3000">
                <a:solidFill>
                  <a:srgbClr val="000000"/>
                </a:solidFill>
              </a:defRPr>
            </a:lvl8pPr>
            <a:lvl9pPr lvl="8" rtl="0">
              <a:spcBef>
                <a:spcPts val="0"/>
              </a:spcBef>
              <a:spcAft>
                <a:spcPts val="0"/>
              </a:spcAft>
              <a:buClr>
                <a:srgbClr val="000000"/>
              </a:buClr>
              <a:buSzPts val="3000"/>
              <a:buNone/>
              <a:defRPr sz="3000">
                <a:solidFill>
                  <a:srgbClr val="000000"/>
                </a:solidFill>
              </a:defRPr>
            </a:lvl9pPr>
          </a:lstStyle>
          <a:p/>
        </p:txBody>
      </p:sp>
      <p:pic>
        <p:nvPicPr>
          <p:cNvPr id="19" name="Google Shape;19;p3"/>
          <p:cNvPicPr preferRelativeResize="0"/>
          <p:nvPr/>
        </p:nvPicPr>
        <p:blipFill>
          <a:blip r:embed="rId3">
            <a:alphaModFix/>
          </a:blip>
          <a:stretch>
            <a:fillRect/>
          </a:stretch>
        </p:blipFill>
        <p:spPr>
          <a:xfrm>
            <a:off x="8155025" y="4105625"/>
            <a:ext cx="796575" cy="9293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0" name="Shape 20"/>
        <p:cNvGrpSpPr/>
        <p:nvPr/>
      </p:nvGrpSpPr>
      <p:grpSpPr>
        <a:xfrm>
          <a:off x="0" y="0"/>
          <a:ext cx="0" cy="0"/>
          <a:chOff x="0" y="0"/>
          <a:chExt cx="0" cy="0"/>
        </a:xfrm>
      </p:grpSpPr>
      <p:sp>
        <p:nvSpPr>
          <p:cNvPr id="21" name="Google Shape;21;p4"/>
          <p:cNvSpPr/>
          <p:nvPr/>
        </p:nvSpPr>
        <p:spPr>
          <a:xfrm>
            <a:off x="0" y="-9750"/>
            <a:ext cx="7726800" cy="5163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idx="1" type="body"/>
          </p:nvPr>
        </p:nvSpPr>
        <p:spPr>
          <a:xfrm>
            <a:off x="1261050" y="1058150"/>
            <a:ext cx="5404500" cy="27444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Clr>
                <a:srgbClr val="FFFFFF"/>
              </a:buClr>
              <a:buSzPts val="3000"/>
              <a:buChar char="▪"/>
              <a:defRPr i="1" sz="3000">
                <a:solidFill>
                  <a:srgbClr val="FFFFFF"/>
                </a:solidFill>
              </a:defRPr>
            </a:lvl1pPr>
            <a:lvl2pPr indent="-419100" lvl="1" marL="914400" rtl="0">
              <a:spcBef>
                <a:spcPts val="0"/>
              </a:spcBef>
              <a:spcAft>
                <a:spcPts val="0"/>
              </a:spcAft>
              <a:buClr>
                <a:srgbClr val="FFFFFF"/>
              </a:buClr>
              <a:buSzPts val="3000"/>
              <a:buChar char="▫"/>
              <a:defRPr i="1" sz="3000">
                <a:solidFill>
                  <a:srgbClr val="FFFFFF"/>
                </a:solidFill>
              </a:defRPr>
            </a:lvl2pPr>
            <a:lvl3pPr indent="-419100" lvl="2" marL="1371600" rtl="0">
              <a:spcBef>
                <a:spcPts val="0"/>
              </a:spcBef>
              <a:spcAft>
                <a:spcPts val="0"/>
              </a:spcAft>
              <a:buClr>
                <a:srgbClr val="FFFFFF"/>
              </a:buClr>
              <a:buSzPts val="3000"/>
              <a:buChar char="▸"/>
              <a:defRPr i="1" sz="3000">
                <a:solidFill>
                  <a:srgbClr val="FFFFFF"/>
                </a:solidFill>
              </a:defRPr>
            </a:lvl3pPr>
            <a:lvl4pPr indent="-419100" lvl="3" marL="1828800" rtl="0">
              <a:spcBef>
                <a:spcPts val="0"/>
              </a:spcBef>
              <a:spcAft>
                <a:spcPts val="0"/>
              </a:spcAft>
              <a:buClr>
                <a:srgbClr val="FFFFFF"/>
              </a:buClr>
              <a:buSzPts val="3000"/>
              <a:buChar char="▹"/>
              <a:defRPr i="1" sz="3000">
                <a:solidFill>
                  <a:srgbClr val="FFFFFF"/>
                </a:solidFill>
              </a:defRPr>
            </a:lvl4pPr>
            <a:lvl5pPr indent="-419100" lvl="4" marL="2286000" rtl="0">
              <a:spcBef>
                <a:spcPts val="0"/>
              </a:spcBef>
              <a:spcAft>
                <a:spcPts val="0"/>
              </a:spcAft>
              <a:buClr>
                <a:srgbClr val="FFFFFF"/>
              </a:buClr>
              <a:buSzPts val="3000"/>
              <a:buChar char="▹"/>
              <a:defRPr i="1" sz="3000">
                <a:solidFill>
                  <a:srgbClr val="FFFFFF"/>
                </a:solidFill>
              </a:defRPr>
            </a:lvl5pPr>
            <a:lvl6pPr indent="-419100" lvl="5" marL="2743200" rtl="0">
              <a:spcBef>
                <a:spcPts val="0"/>
              </a:spcBef>
              <a:spcAft>
                <a:spcPts val="0"/>
              </a:spcAft>
              <a:buClr>
                <a:srgbClr val="FFFFFF"/>
              </a:buClr>
              <a:buSzPts val="3000"/>
              <a:buChar char="▹"/>
              <a:defRPr i="1" sz="3000">
                <a:solidFill>
                  <a:srgbClr val="FFFFFF"/>
                </a:solidFill>
              </a:defRPr>
            </a:lvl6pPr>
            <a:lvl7pPr indent="-419100" lvl="6" marL="3200400" rtl="0">
              <a:spcBef>
                <a:spcPts val="0"/>
              </a:spcBef>
              <a:spcAft>
                <a:spcPts val="0"/>
              </a:spcAft>
              <a:buClr>
                <a:srgbClr val="FFFFFF"/>
              </a:buClr>
              <a:buSzPts val="3000"/>
              <a:buChar char="▹"/>
              <a:defRPr i="1" sz="3000">
                <a:solidFill>
                  <a:srgbClr val="FFFFFF"/>
                </a:solidFill>
              </a:defRPr>
            </a:lvl7pPr>
            <a:lvl8pPr indent="-419100" lvl="7" marL="3657600" rtl="0">
              <a:spcBef>
                <a:spcPts val="0"/>
              </a:spcBef>
              <a:spcAft>
                <a:spcPts val="0"/>
              </a:spcAft>
              <a:buClr>
                <a:srgbClr val="FFFFFF"/>
              </a:buClr>
              <a:buSzPts val="3000"/>
              <a:buChar char="▹"/>
              <a:defRPr i="1" sz="3000">
                <a:solidFill>
                  <a:srgbClr val="FFFFFF"/>
                </a:solidFill>
              </a:defRPr>
            </a:lvl8pPr>
            <a:lvl9pPr indent="-419100" lvl="8" marL="4114800" rtl="0">
              <a:spcBef>
                <a:spcPts val="0"/>
              </a:spcBef>
              <a:spcAft>
                <a:spcPts val="0"/>
              </a:spcAft>
              <a:buClr>
                <a:srgbClr val="FFFFFF"/>
              </a:buClr>
              <a:buSzPts val="3000"/>
              <a:buChar char="▹"/>
              <a:defRPr i="1" sz="3000">
                <a:solidFill>
                  <a:srgbClr val="FFFFFF"/>
                </a:solidFill>
              </a:defRPr>
            </a:lvl9pPr>
          </a:lstStyle>
          <a:p/>
        </p:txBody>
      </p:sp>
      <p:sp>
        <p:nvSpPr>
          <p:cNvPr id="23" name="Google Shape;23;p4"/>
          <p:cNvSpPr txBox="1"/>
          <p:nvPr/>
        </p:nvSpPr>
        <p:spPr>
          <a:xfrm>
            <a:off x="439873" y="742344"/>
            <a:ext cx="1957200" cy="65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600">
                <a:solidFill>
                  <a:srgbClr val="FFFFFF"/>
                </a:solidFill>
              </a:rPr>
              <a:t>“</a:t>
            </a:r>
            <a:endParaRPr b="1" sz="960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4" name="Shape 24"/>
        <p:cNvGrpSpPr/>
        <p:nvPr/>
      </p:nvGrpSpPr>
      <p:grpSpPr>
        <a:xfrm>
          <a:off x="0" y="0"/>
          <a:ext cx="0" cy="0"/>
          <a:chOff x="0" y="0"/>
          <a:chExt cx="0" cy="0"/>
        </a:xfrm>
      </p:grpSpPr>
      <p:sp>
        <p:nvSpPr>
          <p:cNvPr id="25" name="Google Shape;25;p5"/>
          <p:cNvSpPr txBox="1"/>
          <p:nvPr>
            <p:ph type="title"/>
          </p:nvPr>
        </p:nvSpPr>
        <p:spPr>
          <a:xfrm>
            <a:off x="844425" y="422500"/>
            <a:ext cx="3226800" cy="8574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26" name="Google Shape;26;p5"/>
          <p:cNvSpPr txBox="1"/>
          <p:nvPr>
            <p:ph idx="1" type="body"/>
          </p:nvPr>
        </p:nvSpPr>
        <p:spPr>
          <a:xfrm>
            <a:off x="844425" y="1586325"/>
            <a:ext cx="5971500" cy="31485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7" name="Google Shape;27;p5"/>
          <p:cNvSpPr/>
          <p:nvPr/>
        </p:nvSpPr>
        <p:spPr>
          <a:xfrm>
            <a:off x="579000" y="579000"/>
            <a:ext cx="54300" cy="675600"/>
          </a:xfrm>
          <a:prstGeom prst="rect">
            <a:avLst/>
          </a:prstGeom>
          <a:solidFill>
            <a:srgbClr val="BD1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p:nvPr/>
        </p:nvSpPr>
        <p:spPr>
          <a:xfrm>
            <a:off x="9089700" y="0"/>
            <a:ext cx="54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ph idx="12" type="sldNum"/>
          </p:nvPr>
        </p:nvSpPr>
        <p:spPr>
          <a:xfrm>
            <a:off x="84805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0" name="Shape 30"/>
        <p:cNvGrpSpPr/>
        <p:nvPr/>
      </p:nvGrpSpPr>
      <p:grpSpPr>
        <a:xfrm>
          <a:off x="0" y="0"/>
          <a:ext cx="0" cy="0"/>
          <a:chOff x="0" y="0"/>
          <a:chExt cx="0" cy="0"/>
        </a:xfrm>
      </p:grpSpPr>
      <p:sp>
        <p:nvSpPr>
          <p:cNvPr id="31" name="Google Shape;31;p6"/>
          <p:cNvSpPr txBox="1"/>
          <p:nvPr>
            <p:ph type="title"/>
          </p:nvPr>
        </p:nvSpPr>
        <p:spPr>
          <a:xfrm>
            <a:off x="844425" y="422500"/>
            <a:ext cx="3226800" cy="8574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32" name="Google Shape;32;p6"/>
          <p:cNvSpPr txBox="1"/>
          <p:nvPr>
            <p:ph idx="1" type="body"/>
          </p:nvPr>
        </p:nvSpPr>
        <p:spPr>
          <a:xfrm>
            <a:off x="844425" y="1584700"/>
            <a:ext cx="3267300" cy="3219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3" name="Google Shape;33;p6"/>
          <p:cNvSpPr txBox="1"/>
          <p:nvPr>
            <p:ph idx="2" type="body"/>
          </p:nvPr>
        </p:nvSpPr>
        <p:spPr>
          <a:xfrm>
            <a:off x="4308498" y="1584700"/>
            <a:ext cx="3267300" cy="3219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4" name="Google Shape;34;p6"/>
          <p:cNvSpPr/>
          <p:nvPr/>
        </p:nvSpPr>
        <p:spPr>
          <a:xfrm>
            <a:off x="579000" y="579000"/>
            <a:ext cx="54300" cy="675600"/>
          </a:xfrm>
          <a:prstGeom prst="rect">
            <a:avLst/>
          </a:prstGeom>
          <a:solidFill>
            <a:srgbClr val="BD1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p:nvPr/>
        </p:nvSpPr>
        <p:spPr>
          <a:xfrm>
            <a:off x="9089700" y="0"/>
            <a:ext cx="54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txBox="1"/>
          <p:nvPr>
            <p:ph idx="12" type="sldNum"/>
          </p:nvPr>
        </p:nvSpPr>
        <p:spPr>
          <a:xfrm>
            <a:off x="84805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7" name="Shape 37"/>
        <p:cNvGrpSpPr/>
        <p:nvPr/>
      </p:nvGrpSpPr>
      <p:grpSpPr>
        <a:xfrm>
          <a:off x="0" y="0"/>
          <a:ext cx="0" cy="0"/>
          <a:chOff x="0" y="0"/>
          <a:chExt cx="0" cy="0"/>
        </a:xfrm>
      </p:grpSpPr>
      <p:sp>
        <p:nvSpPr>
          <p:cNvPr id="38" name="Google Shape;38;p7"/>
          <p:cNvSpPr txBox="1"/>
          <p:nvPr>
            <p:ph type="title"/>
          </p:nvPr>
        </p:nvSpPr>
        <p:spPr>
          <a:xfrm>
            <a:off x="844425" y="422500"/>
            <a:ext cx="3226800" cy="8574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39" name="Google Shape;39;p7"/>
          <p:cNvSpPr txBox="1"/>
          <p:nvPr>
            <p:ph idx="1" type="body"/>
          </p:nvPr>
        </p:nvSpPr>
        <p:spPr>
          <a:xfrm>
            <a:off x="844425" y="1610450"/>
            <a:ext cx="2257200" cy="33153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0" name="Google Shape;40;p7"/>
          <p:cNvSpPr txBox="1"/>
          <p:nvPr>
            <p:ph idx="2" type="body"/>
          </p:nvPr>
        </p:nvSpPr>
        <p:spPr>
          <a:xfrm>
            <a:off x="3217286" y="1610450"/>
            <a:ext cx="2257200" cy="33153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1" name="Google Shape;41;p7"/>
          <p:cNvSpPr txBox="1"/>
          <p:nvPr>
            <p:ph idx="3" type="body"/>
          </p:nvPr>
        </p:nvSpPr>
        <p:spPr>
          <a:xfrm>
            <a:off x="5590146" y="1610450"/>
            <a:ext cx="2257200" cy="33153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2" name="Google Shape;42;p7"/>
          <p:cNvSpPr/>
          <p:nvPr/>
        </p:nvSpPr>
        <p:spPr>
          <a:xfrm>
            <a:off x="579000" y="579000"/>
            <a:ext cx="54300" cy="675600"/>
          </a:xfrm>
          <a:prstGeom prst="rect">
            <a:avLst/>
          </a:prstGeom>
          <a:solidFill>
            <a:srgbClr val="BD1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7"/>
          <p:cNvSpPr/>
          <p:nvPr/>
        </p:nvSpPr>
        <p:spPr>
          <a:xfrm>
            <a:off x="9089700" y="0"/>
            <a:ext cx="54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
          <p:cNvSpPr txBox="1"/>
          <p:nvPr>
            <p:ph idx="12" type="sldNum"/>
          </p:nvPr>
        </p:nvSpPr>
        <p:spPr>
          <a:xfrm>
            <a:off x="84805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844425" y="422500"/>
            <a:ext cx="3226800" cy="8574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47" name="Google Shape;47;p8"/>
          <p:cNvSpPr/>
          <p:nvPr/>
        </p:nvSpPr>
        <p:spPr>
          <a:xfrm>
            <a:off x="579000" y="579000"/>
            <a:ext cx="54300" cy="675600"/>
          </a:xfrm>
          <a:prstGeom prst="rect">
            <a:avLst/>
          </a:prstGeom>
          <a:solidFill>
            <a:srgbClr val="BD1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p:nvPr/>
        </p:nvSpPr>
        <p:spPr>
          <a:xfrm>
            <a:off x="9089700" y="0"/>
            <a:ext cx="54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txBox="1"/>
          <p:nvPr>
            <p:ph idx="12" type="sldNum"/>
          </p:nvPr>
        </p:nvSpPr>
        <p:spPr>
          <a:xfrm>
            <a:off x="84805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color">
  <p:cSld name="TITLE_ONLY_1">
    <p:spTree>
      <p:nvGrpSpPr>
        <p:cNvPr id="50" name="Shape 50"/>
        <p:cNvGrpSpPr/>
        <p:nvPr/>
      </p:nvGrpSpPr>
      <p:grpSpPr>
        <a:xfrm>
          <a:off x="0" y="0"/>
          <a:ext cx="0" cy="0"/>
          <a:chOff x="0" y="0"/>
          <a:chExt cx="0" cy="0"/>
        </a:xfrm>
      </p:grpSpPr>
      <p:sp>
        <p:nvSpPr>
          <p:cNvPr id="51" name="Google Shape;51;p9"/>
          <p:cNvSpPr/>
          <p:nvPr/>
        </p:nvSpPr>
        <p:spPr>
          <a:xfrm>
            <a:off x="0" y="0"/>
            <a:ext cx="9144000" cy="3745800"/>
          </a:xfrm>
          <a:prstGeom prst="rect">
            <a:avLst/>
          </a:prstGeom>
          <a:solidFill>
            <a:srgbClr val="BD1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9"/>
          <p:cNvSpPr txBox="1"/>
          <p:nvPr>
            <p:ph type="title"/>
          </p:nvPr>
        </p:nvSpPr>
        <p:spPr>
          <a:xfrm>
            <a:off x="844425" y="422500"/>
            <a:ext cx="3226800" cy="857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Font typeface="Montserrat"/>
              <a:buNone/>
              <a:defRPr>
                <a:solidFill>
                  <a:srgbClr val="FFFFFF"/>
                </a:solidFill>
                <a:latin typeface="Montserrat"/>
                <a:ea typeface="Montserrat"/>
                <a:cs typeface="Montserrat"/>
                <a:sym typeface="Montserrat"/>
              </a:defRPr>
            </a:lvl1pPr>
            <a:lvl2pPr lvl="1" rtl="0">
              <a:spcBef>
                <a:spcPts val="0"/>
              </a:spcBef>
              <a:spcAft>
                <a:spcPts val="0"/>
              </a:spcAft>
              <a:buClr>
                <a:srgbClr val="FFFFFF"/>
              </a:buClr>
              <a:buSzPts val="2600"/>
              <a:buNone/>
              <a:defRPr>
                <a:solidFill>
                  <a:srgbClr val="FFFFFF"/>
                </a:solidFill>
              </a:defRPr>
            </a:lvl2pPr>
            <a:lvl3pPr lvl="2" rtl="0">
              <a:spcBef>
                <a:spcPts val="0"/>
              </a:spcBef>
              <a:spcAft>
                <a:spcPts val="0"/>
              </a:spcAft>
              <a:buClr>
                <a:srgbClr val="FFFFFF"/>
              </a:buClr>
              <a:buSzPts val="2600"/>
              <a:buNone/>
              <a:defRPr>
                <a:solidFill>
                  <a:srgbClr val="FFFFFF"/>
                </a:solidFill>
              </a:defRPr>
            </a:lvl3pPr>
            <a:lvl4pPr lvl="3" rtl="0">
              <a:spcBef>
                <a:spcPts val="0"/>
              </a:spcBef>
              <a:spcAft>
                <a:spcPts val="0"/>
              </a:spcAft>
              <a:buClr>
                <a:srgbClr val="FFFFFF"/>
              </a:buClr>
              <a:buSzPts val="2600"/>
              <a:buNone/>
              <a:defRPr>
                <a:solidFill>
                  <a:srgbClr val="FFFFFF"/>
                </a:solidFill>
              </a:defRPr>
            </a:lvl4pPr>
            <a:lvl5pPr lvl="4" rtl="0">
              <a:spcBef>
                <a:spcPts val="0"/>
              </a:spcBef>
              <a:spcAft>
                <a:spcPts val="0"/>
              </a:spcAft>
              <a:buClr>
                <a:srgbClr val="FFFFFF"/>
              </a:buClr>
              <a:buSzPts val="2600"/>
              <a:buNone/>
              <a:defRPr>
                <a:solidFill>
                  <a:srgbClr val="FFFFFF"/>
                </a:solidFill>
              </a:defRPr>
            </a:lvl5pPr>
            <a:lvl6pPr lvl="5" rtl="0">
              <a:spcBef>
                <a:spcPts val="0"/>
              </a:spcBef>
              <a:spcAft>
                <a:spcPts val="0"/>
              </a:spcAft>
              <a:buClr>
                <a:srgbClr val="FFFFFF"/>
              </a:buClr>
              <a:buSzPts val="2600"/>
              <a:buNone/>
              <a:defRPr>
                <a:solidFill>
                  <a:srgbClr val="FFFFFF"/>
                </a:solidFill>
              </a:defRPr>
            </a:lvl6pPr>
            <a:lvl7pPr lvl="6" rtl="0">
              <a:spcBef>
                <a:spcPts val="0"/>
              </a:spcBef>
              <a:spcAft>
                <a:spcPts val="0"/>
              </a:spcAft>
              <a:buClr>
                <a:srgbClr val="FFFFFF"/>
              </a:buClr>
              <a:buSzPts val="2600"/>
              <a:buNone/>
              <a:defRPr>
                <a:solidFill>
                  <a:srgbClr val="FFFFFF"/>
                </a:solidFill>
              </a:defRPr>
            </a:lvl7pPr>
            <a:lvl8pPr lvl="7" rtl="0">
              <a:spcBef>
                <a:spcPts val="0"/>
              </a:spcBef>
              <a:spcAft>
                <a:spcPts val="0"/>
              </a:spcAft>
              <a:buClr>
                <a:srgbClr val="FFFFFF"/>
              </a:buClr>
              <a:buSzPts val="2600"/>
              <a:buNone/>
              <a:defRPr>
                <a:solidFill>
                  <a:srgbClr val="FFFFFF"/>
                </a:solidFill>
              </a:defRPr>
            </a:lvl8pPr>
            <a:lvl9pPr lvl="8" rtl="0">
              <a:spcBef>
                <a:spcPts val="0"/>
              </a:spcBef>
              <a:spcAft>
                <a:spcPts val="0"/>
              </a:spcAft>
              <a:buClr>
                <a:srgbClr val="FFFFFF"/>
              </a:buClr>
              <a:buSzPts val="2600"/>
              <a:buNone/>
              <a:defRPr>
                <a:solidFill>
                  <a:srgbClr val="FFFFFF"/>
                </a:solidFill>
              </a:defRPr>
            </a:lvl9pPr>
          </a:lstStyle>
          <a:p/>
        </p:txBody>
      </p:sp>
      <p:sp>
        <p:nvSpPr>
          <p:cNvPr id="53" name="Google Shape;53;p9"/>
          <p:cNvSpPr/>
          <p:nvPr/>
        </p:nvSpPr>
        <p:spPr>
          <a:xfrm>
            <a:off x="579000" y="579000"/>
            <a:ext cx="54300" cy="67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4" name="Google Shape;54;p9"/>
          <p:cNvSpPr txBox="1"/>
          <p:nvPr>
            <p:ph idx="12" type="sldNum"/>
          </p:nvPr>
        </p:nvSpPr>
        <p:spPr>
          <a:xfrm>
            <a:off x="84805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half">
  <p:cSld name="TITLE_ONLY_1_1">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10"/>
          <p:cNvSpPr/>
          <p:nvPr/>
        </p:nvSpPr>
        <p:spPr>
          <a:xfrm>
            <a:off x="0" y="0"/>
            <a:ext cx="4578000" cy="5143500"/>
          </a:xfrm>
          <a:prstGeom prst="rect">
            <a:avLst/>
          </a:prstGeom>
          <a:solidFill>
            <a:srgbClr val="BD1C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0"/>
          <p:cNvSpPr txBox="1"/>
          <p:nvPr>
            <p:ph type="title"/>
          </p:nvPr>
        </p:nvSpPr>
        <p:spPr>
          <a:xfrm>
            <a:off x="844425" y="422500"/>
            <a:ext cx="3226800" cy="857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lvl1pPr lvl="0" rtl="0">
              <a:spcBef>
                <a:spcPts val="0"/>
              </a:spcBef>
              <a:spcAft>
                <a:spcPts val="0"/>
              </a:spcAft>
              <a:buClr>
                <a:srgbClr val="FFFFFF"/>
              </a:buClr>
              <a:buSzPts val="2600"/>
              <a:buFont typeface="Montserrat"/>
              <a:buNone/>
              <a:defRPr>
                <a:solidFill>
                  <a:srgbClr val="FFFFFF"/>
                </a:solidFill>
                <a:latin typeface="Montserrat"/>
                <a:ea typeface="Montserrat"/>
                <a:cs typeface="Montserrat"/>
                <a:sym typeface="Montserrat"/>
              </a:defRPr>
            </a:lvl1pPr>
            <a:lvl2pPr lvl="1" rtl="0">
              <a:spcBef>
                <a:spcPts val="0"/>
              </a:spcBef>
              <a:spcAft>
                <a:spcPts val="0"/>
              </a:spcAft>
              <a:buClr>
                <a:srgbClr val="FFFFFF"/>
              </a:buClr>
              <a:buSzPts val="2600"/>
              <a:buNone/>
              <a:defRPr>
                <a:solidFill>
                  <a:srgbClr val="FFFFFF"/>
                </a:solidFill>
              </a:defRPr>
            </a:lvl2pPr>
            <a:lvl3pPr lvl="2" rtl="0">
              <a:spcBef>
                <a:spcPts val="0"/>
              </a:spcBef>
              <a:spcAft>
                <a:spcPts val="0"/>
              </a:spcAft>
              <a:buClr>
                <a:srgbClr val="FFFFFF"/>
              </a:buClr>
              <a:buSzPts val="2600"/>
              <a:buNone/>
              <a:defRPr>
                <a:solidFill>
                  <a:srgbClr val="FFFFFF"/>
                </a:solidFill>
              </a:defRPr>
            </a:lvl3pPr>
            <a:lvl4pPr lvl="3" rtl="0">
              <a:spcBef>
                <a:spcPts val="0"/>
              </a:spcBef>
              <a:spcAft>
                <a:spcPts val="0"/>
              </a:spcAft>
              <a:buClr>
                <a:srgbClr val="FFFFFF"/>
              </a:buClr>
              <a:buSzPts val="2600"/>
              <a:buNone/>
              <a:defRPr>
                <a:solidFill>
                  <a:srgbClr val="FFFFFF"/>
                </a:solidFill>
              </a:defRPr>
            </a:lvl4pPr>
            <a:lvl5pPr lvl="4" rtl="0">
              <a:spcBef>
                <a:spcPts val="0"/>
              </a:spcBef>
              <a:spcAft>
                <a:spcPts val="0"/>
              </a:spcAft>
              <a:buClr>
                <a:srgbClr val="FFFFFF"/>
              </a:buClr>
              <a:buSzPts val="2600"/>
              <a:buNone/>
              <a:defRPr>
                <a:solidFill>
                  <a:srgbClr val="FFFFFF"/>
                </a:solidFill>
              </a:defRPr>
            </a:lvl5pPr>
            <a:lvl6pPr lvl="5" rtl="0">
              <a:spcBef>
                <a:spcPts val="0"/>
              </a:spcBef>
              <a:spcAft>
                <a:spcPts val="0"/>
              </a:spcAft>
              <a:buClr>
                <a:srgbClr val="FFFFFF"/>
              </a:buClr>
              <a:buSzPts val="2600"/>
              <a:buNone/>
              <a:defRPr>
                <a:solidFill>
                  <a:srgbClr val="FFFFFF"/>
                </a:solidFill>
              </a:defRPr>
            </a:lvl6pPr>
            <a:lvl7pPr lvl="6" rtl="0">
              <a:spcBef>
                <a:spcPts val="0"/>
              </a:spcBef>
              <a:spcAft>
                <a:spcPts val="0"/>
              </a:spcAft>
              <a:buClr>
                <a:srgbClr val="FFFFFF"/>
              </a:buClr>
              <a:buSzPts val="2600"/>
              <a:buNone/>
              <a:defRPr>
                <a:solidFill>
                  <a:srgbClr val="FFFFFF"/>
                </a:solidFill>
              </a:defRPr>
            </a:lvl7pPr>
            <a:lvl8pPr lvl="7" rtl="0">
              <a:spcBef>
                <a:spcPts val="0"/>
              </a:spcBef>
              <a:spcAft>
                <a:spcPts val="0"/>
              </a:spcAft>
              <a:buClr>
                <a:srgbClr val="FFFFFF"/>
              </a:buClr>
              <a:buSzPts val="2600"/>
              <a:buNone/>
              <a:defRPr>
                <a:solidFill>
                  <a:srgbClr val="FFFFFF"/>
                </a:solidFill>
              </a:defRPr>
            </a:lvl8pPr>
            <a:lvl9pPr lvl="8" rtl="0">
              <a:spcBef>
                <a:spcPts val="0"/>
              </a:spcBef>
              <a:spcAft>
                <a:spcPts val="0"/>
              </a:spcAft>
              <a:buClr>
                <a:srgbClr val="FFFFFF"/>
              </a:buClr>
              <a:buSzPts val="2600"/>
              <a:buNone/>
              <a:defRPr>
                <a:solidFill>
                  <a:srgbClr val="FFFFFF"/>
                </a:solidFill>
              </a:defRPr>
            </a:lvl9pPr>
          </a:lstStyle>
          <a:p/>
        </p:txBody>
      </p:sp>
      <p:sp>
        <p:nvSpPr>
          <p:cNvPr id="58" name="Google Shape;58;p10"/>
          <p:cNvSpPr/>
          <p:nvPr/>
        </p:nvSpPr>
        <p:spPr>
          <a:xfrm>
            <a:off x="579000" y="579000"/>
            <a:ext cx="54300" cy="67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9" name="Google Shape;59;p10"/>
          <p:cNvSpPr/>
          <p:nvPr/>
        </p:nvSpPr>
        <p:spPr>
          <a:xfrm>
            <a:off x="9089700" y="0"/>
            <a:ext cx="54300" cy="5143500"/>
          </a:xfrm>
          <a:prstGeom prst="rect">
            <a:avLst/>
          </a:prstGeom>
          <a:solidFill>
            <a:srgbClr val="B7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44425" y="422500"/>
            <a:ext cx="3226800" cy="857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600"/>
              <a:buFont typeface="Source Sans Pro"/>
              <a:buNone/>
              <a:defRPr b="1" sz="26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2600"/>
              <a:buFont typeface="Titillium Web"/>
              <a:buNone/>
              <a:defRPr b="1" sz="2600">
                <a:solidFill>
                  <a:schemeClr val="dk1"/>
                </a:solidFill>
                <a:latin typeface="Titillium Web"/>
                <a:ea typeface="Titillium Web"/>
                <a:cs typeface="Titillium Web"/>
                <a:sym typeface="Titillium Web"/>
              </a:defRPr>
            </a:lvl2pPr>
            <a:lvl3pPr lvl="2" rtl="0">
              <a:spcBef>
                <a:spcPts val="0"/>
              </a:spcBef>
              <a:spcAft>
                <a:spcPts val="0"/>
              </a:spcAft>
              <a:buClr>
                <a:schemeClr val="dk1"/>
              </a:buClr>
              <a:buSzPts val="2600"/>
              <a:buFont typeface="Titillium Web"/>
              <a:buNone/>
              <a:defRPr b="1" sz="2600">
                <a:solidFill>
                  <a:schemeClr val="dk1"/>
                </a:solidFill>
                <a:latin typeface="Titillium Web"/>
                <a:ea typeface="Titillium Web"/>
                <a:cs typeface="Titillium Web"/>
                <a:sym typeface="Titillium Web"/>
              </a:defRPr>
            </a:lvl3pPr>
            <a:lvl4pPr lvl="3" rtl="0">
              <a:spcBef>
                <a:spcPts val="0"/>
              </a:spcBef>
              <a:spcAft>
                <a:spcPts val="0"/>
              </a:spcAft>
              <a:buClr>
                <a:schemeClr val="dk1"/>
              </a:buClr>
              <a:buSzPts val="2600"/>
              <a:buFont typeface="Titillium Web"/>
              <a:buNone/>
              <a:defRPr b="1" sz="2600">
                <a:solidFill>
                  <a:schemeClr val="dk1"/>
                </a:solidFill>
                <a:latin typeface="Titillium Web"/>
                <a:ea typeface="Titillium Web"/>
                <a:cs typeface="Titillium Web"/>
                <a:sym typeface="Titillium Web"/>
              </a:defRPr>
            </a:lvl4pPr>
            <a:lvl5pPr lvl="4" rtl="0">
              <a:spcBef>
                <a:spcPts val="0"/>
              </a:spcBef>
              <a:spcAft>
                <a:spcPts val="0"/>
              </a:spcAft>
              <a:buClr>
                <a:schemeClr val="dk1"/>
              </a:buClr>
              <a:buSzPts val="2600"/>
              <a:buFont typeface="Titillium Web"/>
              <a:buNone/>
              <a:defRPr b="1" sz="2600">
                <a:solidFill>
                  <a:schemeClr val="dk1"/>
                </a:solidFill>
                <a:latin typeface="Titillium Web"/>
                <a:ea typeface="Titillium Web"/>
                <a:cs typeface="Titillium Web"/>
                <a:sym typeface="Titillium Web"/>
              </a:defRPr>
            </a:lvl5pPr>
            <a:lvl6pPr lvl="5" rtl="0">
              <a:spcBef>
                <a:spcPts val="0"/>
              </a:spcBef>
              <a:spcAft>
                <a:spcPts val="0"/>
              </a:spcAft>
              <a:buClr>
                <a:schemeClr val="dk1"/>
              </a:buClr>
              <a:buSzPts val="2600"/>
              <a:buFont typeface="Titillium Web"/>
              <a:buNone/>
              <a:defRPr b="1" sz="2600">
                <a:solidFill>
                  <a:schemeClr val="dk1"/>
                </a:solidFill>
                <a:latin typeface="Titillium Web"/>
                <a:ea typeface="Titillium Web"/>
                <a:cs typeface="Titillium Web"/>
                <a:sym typeface="Titillium Web"/>
              </a:defRPr>
            </a:lvl6pPr>
            <a:lvl7pPr lvl="6" rtl="0">
              <a:spcBef>
                <a:spcPts val="0"/>
              </a:spcBef>
              <a:spcAft>
                <a:spcPts val="0"/>
              </a:spcAft>
              <a:buClr>
                <a:schemeClr val="dk1"/>
              </a:buClr>
              <a:buSzPts val="2600"/>
              <a:buFont typeface="Titillium Web"/>
              <a:buNone/>
              <a:defRPr b="1" sz="2600">
                <a:solidFill>
                  <a:schemeClr val="dk1"/>
                </a:solidFill>
                <a:latin typeface="Titillium Web"/>
                <a:ea typeface="Titillium Web"/>
                <a:cs typeface="Titillium Web"/>
                <a:sym typeface="Titillium Web"/>
              </a:defRPr>
            </a:lvl7pPr>
            <a:lvl8pPr lvl="7" rtl="0">
              <a:spcBef>
                <a:spcPts val="0"/>
              </a:spcBef>
              <a:spcAft>
                <a:spcPts val="0"/>
              </a:spcAft>
              <a:buClr>
                <a:schemeClr val="dk1"/>
              </a:buClr>
              <a:buSzPts val="2600"/>
              <a:buFont typeface="Titillium Web"/>
              <a:buNone/>
              <a:defRPr b="1" sz="2600">
                <a:solidFill>
                  <a:schemeClr val="dk1"/>
                </a:solidFill>
                <a:latin typeface="Titillium Web"/>
                <a:ea typeface="Titillium Web"/>
                <a:cs typeface="Titillium Web"/>
                <a:sym typeface="Titillium Web"/>
              </a:defRPr>
            </a:lvl8pPr>
            <a:lvl9pPr lvl="8" rtl="0">
              <a:spcBef>
                <a:spcPts val="0"/>
              </a:spcBef>
              <a:spcAft>
                <a:spcPts val="0"/>
              </a:spcAft>
              <a:buClr>
                <a:schemeClr val="dk1"/>
              </a:buClr>
              <a:buSzPts val="2600"/>
              <a:buFont typeface="Titillium Web"/>
              <a:buNone/>
              <a:defRPr b="1" sz="2600">
                <a:solidFill>
                  <a:schemeClr val="dk1"/>
                </a:solidFill>
                <a:latin typeface="Titillium Web"/>
                <a:ea typeface="Titillium Web"/>
                <a:cs typeface="Titillium Web"/>
                <a:sym typeface="Titillium Web"/>
              </a:defRPr>
            </a:lvl9pPr>
          </a:lstStyle>
          <a:p/>
        </p:txBody>
      </p:sp>
      <p:sp>
        <p:nvSpPr>
          <p:cNvPr id="7" name="Google Shape;7;p1"/>
          <p:cNvSpPr txBox="1"/>
          <p:nvPr>
            <p:ph idx="1" type="body"/>
          </p:nvPr>
        </p:nvSpPr>
        <p:spPr>
          <a:xfrm>
            <a:off x="723798" y="1586325"/>
            <a:ext cx="6092100" cy="3148500"/>
          </a:xfrm>
          <a:prstGeom prst="rect">
            <a:avLst/>
          </a:prstGeom>
          <a:noFill/>
          <a:ln>
            <a:noFill/>
          </a:ln>
        </p:spPr>
        <p:txBody>
          <a:bodyPr anchorCtr="0" anchor="t" bIns="91425" lIns="91425" spcFirstLastPara="1" rIns="91425" wrap="square" tIns="91425">
            <a:noAutofit/>
          </a:bodyPr>
          <a:lstStyle>
            <a:lvl1pPr indent="-342900" lvl="0" marL="457200" rtl="0">
              <a:spcBef>
                <a:spcPts val="60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1pPr>
            <a:lvl2pPr indent="-342900" lvl="1" marL="9144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2pPr>
            <a:lvl3pPr indent="-342900" lvl="2" marL="13716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3pPr>
            <a:lvl4pPr indent="-342900" lvl="3" marL="18288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4pPr>
            <a:lvl5pPr indent="-342900" lvl="4" marL="22860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5pPr>
            <a:lvl6pPr indent="-342900" lvl="5" marL="27432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6pPr>
            <a:lvl7pPr indent="-342900" lvl="6" marL="32004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7pPr>
            <a:lvl8pPr indent="-342900" lvl="7" marL="36576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8pPr>
            <a:lvl9pPr indent="-342900" lvl="8" marL="4114800" rtl="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80584" y="4749851"/>
            <a:ext cx="548700" cy="393600"/>
          </a:xfrm>
          <a:prstGeom prst="rect">
            <a:avLst/>
          </a:prstGeom>
          <a:noFill/>
          <a:ln>
            <a:noFill/>
          </a:ln>
        </p:spPr>
        <p:txBody>
          <a:bodyPr anchorCtr="0" anchor="t" bIns="91425" lIns="91425" spcFirstLastPara="1" rIns="91425" wrap="square" tIns="91425">
            <a:noAutofit/>
          </a:bodyPr>
          <a:lstStyle>
            <a:lvl1pPr lvl="0" rtl="0" algn="r">
              <a:buNone/>
              <a:defRPr b="1" sz="1200">
                <a:solidFill>
                  <a:schemeClr val="accent1"/>
                </a:solidFill>
                <a:latin typeface="Titillium Web"/>
                <a:ea typeface="Titillium Web"/>
                <a:cs typeface="Titillium Web"/>
                <a:sym typeface="Titillium Web"/>
              </a:defRPr>
            </a:lvl1pPr>
            <a:lvl2pPr lvl="1" rtl="0" algn="r">
              <a:buNone/>
              <a:defRPr b="1" sz="1200">
                <a:solidFill>
                  <a:schemeClr val="accent1"/>
                </a:solidFill>
                <a:latin typeface="Titillium Web"/>
                <a:ea typeface="Titillium Web"/>
                <a:cs typeface="Titillium Web"/>
                <a:sym typeface="Titillium Web"/>
              </a:defRPr>
            </a:lvl2pPr>
            <a:lvl3pPr lvl="2" rtl="0" algn="r">
              <a:buNone/>
              <a:defRPr b="1" sz="1200">
                <a:solidFill>
                  <a:schemeClr val="accent1"/>
                </a:solidFill>
                <a:latin typeface="Titillium Web"/>
                <a:ea typeface="Titillium Web"/>
                <a:cs typeface="Titillium Web"/>
                <a:sym typeface="Titillium Web"/>
              </a:defRPr>
            </a:lvl3pPr>
            <a:lvl4pPr lvl="3" rtl="0" algn="r">
              <a:buNone/>
              <a:defRPr b="1" sz="1200">
                <a:solidFill>
                  <a:schemeClr val="accent1"/>
                </a:solidFill>
                <a:latin typeface="Titillium Web"/>
                <a:ea typeface="Titillium Web"/>
                <a:cs typeface="Titillium Web"/>
                <a:sym typeface="Titillium Web"/>
              </a:defRPr>
            </a:lvl4pPr>
            <a:lvl5pPr lvl="4" rtl="0" algn="r">
              <a:buNone/>
              <a:defRPr b="1" sz="1200">
                <a:solidFill>
                  <a:schemeClr val="accent1"/>
                </a:solidFill>
                <a:latin typeface="Titillium Web"/>
                <a:ea typeface="Titillium Web"/>
                <a:cs typeface="Titillium Web"/>
                <a:sym typeface="Titillium Web"/>
              </a:defRPr>
            </a:lvl5pPr>
            <a:lvl6pPr lvl="5" rtl="0" algn="r">
              <a:buNone/>
              <a:defRPr b="1" sz="1200">
                <a:solidFill>
                  <a:schemeClr val="accent1"/>
                </a:solidFill>
                <a:latin typeface="Titillium Web"/>
                <a:ea typeface="Titillium Web"/>
                <a:cs typeface="Titillium Web"/>
                <a:sym typeface="Titillium Web"/>
              </a:defRPr>
            </a:lvl6pPr>
            <a:lvl7pPr lvl="6" rtl="0" algn="r">
              <a:buNone/>
              <a:defRPr b="1" sz="1200">
                <a:solidFill>
                  <a:schemeClr val="accent1"/>
                </a:solidFill>
                <a:latin typeface="Titillium Web"/>
                <a:ea typeface="Titillium Web"/>
                <a:cs typeface="Titillium Web"/>
                <a:sym typeface="Titillium Web"/>
              </a:defRPr>
            </a:lvl7pPr>
            <a:lvl8pPr lvl="7" rtl="0" algn="r">
              <a:buNone/>
              <a:defRPr b="1" sz="1200">
                <a:solidFill>
                  <a:schemeClr val="accent1"/>
                </a:solidFill>
                <a:latin typeface="Titillium Web"/>
                <a:ea typeface="Titillium Web"/>
                <a:cs typeface="Titillium Web"/>
                <a:sym typeface="Titillium Web"/>
              </a:defRPr>
            </a:lvl8pPr>
            <a:lvl9pPr lvl="8" rtl="0" algn="r">
              <a:buNone/>
              <a:defRPr b="1" sz="1200">
                <a:solidFill>
                  <a:schemeClr val="accent1"/>
                </a:solidFill>
                <a:latin typeface="Titillium Web"/>
                <a:ea typeface="Titillium Web"/>
                <a:cs typeface="Titillium Web"/>
                <a:sym typeface="Titillium Web"/>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13.png"/><Relationship Id="rId5" Type="http://schemas.openxmlformats.org/officeDocument/2006/relationships/hyperlink" Target="https://web.hypothes.is/youtube-video-annotation-assignmen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13.png"/><Relationship Id="rId5" Type="http://schemas.openxmlformats.org/officeDocument/2006/relationships/hyperlink" Target="https://web.hypothes.is/general-annotation-assignmen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hyperlink" Target="https://web.hypothes.is/lecture-annotation-assignmen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hyperlink" Target="https://web.hypothes.is/annotation-starter-assignments/" TargetMode="External"/><Relationship Id="rId4" Type="http://schemas.openxmlformats.org/officeDocument/2006/relationships/hyperlink" Target="https://web.hypothes.is/general-annotation-assignment/" TargetMode="External"/><Relationship Id="rId5" Type="http://schemas.openxmlformats.org/officeDocument/2006/relationships/hyperlink" Target="https://web.hypothes.is/youtube-video-annotation-assignment/" TargetMode="External"/><Relationship Id="rId6" Type="http://schemas.openxmlformats.org/officeDocument/2006/relationships/hyperlink" Target="https://web.hypothes.is/stem-annotation-assignmen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comments" Target="../comments/commen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hyperlink" Target="https://www.facultyfocus.com/articles/effective-teaching-strategies/bringing-theories-to-practice-universal-design-principles-and-the-use-of-social-annotation-to-support-neurodivergent-students/" TargetMode="External"/><Relationship Id="rId5" Type="http://schemas.openxmlformats.org/officeDocument/2006/relationships/image" Target="../media/image24.png"/><Relationship Id="rId6"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hyperlink" Target="https://web.hypothes.is/help-categories/lms/#:~:text=Annotating%20YouTube%20Videos%20With%20the%20Hypothesis%20LMS%20App" TargetMode="External"/><Relationship Id="rId5" Type="http://schemas.openxmlformats.org/officeDocument/2006/relationships/hyperlink" Target="https://web.hypothes.is/help/using-hypothesis-with-jsto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hyperlink" Target="https://web.hypothes.is/help/adding-links-and-images-to-your-annotations/" TargetMode="External"/><Relationship Id="rId6" Type="http://schemas.openxmlformats.org/officeDocument/2006/relationships/hyperlink" Target="https://web.hypothes.is/help/adding-videos-to-your-annotation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hyperlink" Target="https://web.hypothes.is/help/using-canvas-groups-to-create-hypothesis-reading-groups/" TargetMode="External"/><Relationship Id="rId4" Type="http://schemas.openxmlformats.org/officeDocument/2006/relationships/hyperlink" Target="https://web.hypothes.is/help/using-canvas-groups-to-create-hypothesis-reading-groups/" TargetMode="External"/><Relationship Id="rId5" Type="http://schemas.openxmlformats.org/officeDocument/2006/relationships/image" Target="../media/image19.png"/><Relationship Id="rId6"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0" Type="http://schemas.openxmlformats.org/officeDocument/2006/relationships/image" Target="../media/image46.png"/><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41.png"/><Relationship Id="rId5" Type="http://schemas.openxmlformats.org/officeDocument/2006/relationships/image" Target="../media/image38.png"/><Relationship Id="rId6" Type="http://schemas.openxmlformats.org/officeDocument/2006/relationships/image" Target="../media/image36.png"/><Relationship Id="rId7" Type="http://schemas.openxmlformats.org/officeDocument/2006/relationships/image" Target="../media/image31.png"/><Relationship Id="rId8"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34.png"/><Relationship Id="rId5" Type="http://schemas.openxmlformats.org/officeDocument/2006/relationships/hyperlink" Target="https://web.hypothes.is/help/adding-links-and-images-to-your-annotations/" TargetMode="External"/><Relationship Id="rId6" Type="http://schemas.openxmlformats.org/officeDocument/2006/relationships/hyperlink" Target="https://web.hypothes.is/help/adding-videos-to-your-annotations/" TargetMode="External"/><Relationship Id="rId7"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13.png"/><Relationship Id="rId4" Type="http://schemas.openxmlformats.org/officeDocument/2006/relationships/hyperlink" Target="https://web.hypothes.is/help/how-to-ocr-optimize-pdfs/" TargetMode="External"/><Relationship Id="rId5" Type="http://schemas.openxmlformats.org/officeDocument/2006/relationships/image" Target="../media/image49.png"/></Relationships>
</file>

<file path=ppt/slides/_rels/slide31.xml.rels><?xml version="1.0" encoding="UTF-8" standalone="yes"?><Relationships xmlns="http://schemas.openxmlformats.org/package/2006/relationships"><Relationship Id="rId11" Type="http://schemas.openxmlformats.org/officeDocument/2006/relationships/image" Target="../media/image40.jpg"/><Relationship Id="rId10" Type="http://schemas.openxmlformats.org/officeDocument/2006/relationships/hyperlink" Target="http://www.youtube.com/watch?v=JgyOcXIB5Pk" TargetMode="External"/><Relationship Id="rId13" Type="http://schemas.openxmlformats.org/officeDocument/2006/relationships/image" Target="../media/image33.jpg"/><Relationship Id="rId12" Type="http://schemas.openxmlformats.org/officeDocument/2006/relationships/hyperlink" Target="http://www.youtube.com/watch?v=ioeA5C5gsUA" TargetMode="External"/><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hyperlink" Target="https://web.hypothes.is/help/using-the-hypothesis-app-with-modules-in-canvas/" TargetMode="External"/><Relationship Id="rId4" Type="http://schemas.openxmlformats.org/officeDocument/2006/relationships/hyperlink" Target="https://web.hypothes.is/help/using-the-hypothesis-app-with-assignments-in-canvas/" TargetMode="External"/><Relationship Id="rId9" Type="http://schemas.openxmlformats.org/officeDocument/2006/relationships/hyperlink" Target="https://web.hypothes.is/help-categories/canvas/" TargetMode="External"/><Relationship Id="rId5" Type="http://schemas.openxmlformats.org/officeDocument/2006/relationships/hyperlink" Target="https://web.hypothes.is/help/annotating-youtube-videos-with-the-hypothesis-lms-app/" TargetMode="External"/><Relationship Id="rId6" Type="http://schemas.openxmlformats.org/officeDocument/2006/relationships/hyperlink" Target="https://web.hypothes.is/help/grading-student-annotations-in-canvas/" TargetMode="External"/><Relationship Id="rId7" Type="http://schemas.openxmlformats.org/officeDocument/2006/relationships/hyperlink" Target="https://web.hypothes.is/help/using-canvas-groups-to-create-hypothesis-reading-groups/#:~:text=Hypothesis%20allows%20you%20to%20create,your%20own%20student%20reading%20groups." TargetMode="External"/><Relationship Id="rId8" Type="http://schemas.openxmlformats.org/officeDocument/2006/relationships/hyperlink" Target="https://web.hypothes.is/help/introduction-to-the-hypothesis-lms-app-for-student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hyperlink" Target="https://hypothes.is/annotation-tips-for-students/" TargetMode="External"/><Relationship Id="rId4" Type="http://schemas.openxmlformats.org/officeDocument/2006/relationships/hyperlink" Target="https://web.hypothes.is/blog/varieties-of-hypothesis-annotations-and-their-uses/" TargetMode="External"/><Relationship Id="rId5" Type="http://schemas.openxmlformats.org/officeDocument/2006/relationships/hyperlink" Target="https://hypothes.is/adding-links-images-and-videos/" TargetMode="External"/><Relationship Id="rId6" Type="http://schemas.openxmlformats.org/officeDocument/2006/relationships/hyperlink" Target="https://web.hypothes.is/examples-of-classroom-use/" TargetMode="External"/><Relationship Id="rId7" Type="http://schemas.openxmlformats.org/officeDocument/2006/relationships/hyperlink" Target="https://web.hypothes.is/teacher-resource-guid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hyperlink" Target="https://web.hypothes.is/liquid-margins/" TargetMode="External"/><Relationship Id="rId4" Type="http://schemas.openxmlformats.org/officeDocument/2006/relationships/hyperlink" Target="http://web.hypothes.is/resources" TargetMode="External"/><Relationship Id="rId5" Type="http://schemas.openxmlformats.org/officeDocument/2006/relationships/hyperlink" Target="https://join.slack.com/t/hypothesisedu-7004497/shared_invite/zt-1k2oh0tlf-OqTldkAo9VJX6hRfrKBVkQ" TargetMode="External"/><Relationship Id="rId6" Type="http://schemas.openxmlformats.org/officeDocument/2006/relationships/hyperlink" Target="mailto:support@hypothes.i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hyperlink" Target="https://web.hypothes.is/hypothesis-academy/" TargetMode="External"/><Relationship Id="rId4" Type="http://schemas.openxmlformats.org/officeDocument/2006/relationships/hyperlink" Target="https://web.hypothes.is/hypothesis-academy/"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hyperlink" Target="https://web.hypothes.is/education/hypothesis-partner-workshops/" TargetMode="External"/><Relationship Id="rId4" Type="http://schemas.openxmlformats.org/officeDocument/2006/relationships/hyperlink" Target="https://web.hypothes.is/education/hypothesis-partner-workshop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7.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0.png"/><Relationship Id="rId4" Type="http://schemas.openxmlformats.org/officeDocument/2006/relationships/image" Target="../media/image13.png"/><Relationship Id="rId5" Type="http://schemas.openxmlformats.org/officeDocument/2006/relationships/hyperlink" Target="https://web.hypothes.is/syllabus-annotation-assignment/"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3" name="Shape 103"/>
        <p:cNvGrpSpPr/>
        <p:nvPr/>
      </p:nvGrpSpPr>
      <p:grpSpPr>
        <a:xfrm>
          <a:off x="0" y="0"/>
          <a:ext cx="0" cy="0"/>
          <a:chOff x="0" y="0"/>
          <a:chExt cx="0" cy="0"/>
        </a:xfrm>
      </p:grpSpPr>
      <p:sp>
        <p:nvSpPr>
          <p:cNvPr id="104" name="Google Shape;104;p21"/>
          <p:cNvSpPr/>
          <p:nvPr/>
        </p:nvSpPr>
        <p:spPr>
          <a:xfrm>
            <a:off x="282250" y="4509950"/>
            <a:ext cx="2592600" cy="316800"/>
          </a:xfrm>
          <a:prstGeom prst="rect">
            <a:avLst/>
          </a:prstGeom>
          <a:solidFill>
            <a:srgbClr val="F3F3F3">
              <a:alpha val="8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txBox="1"/>
          <p:nvPr>
            <p:ph type="ctrTitle"/>
          </p:nvPr>
        </p:nvSpPr>
        <p:spPr>
          <a:xfrm>
            <a:off x="160350" y="541925"/>
            <a:ext cx="5134500" cy="22899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3300"/>
              <a:t>Hypothesis multimedia features: </a:t>
            </a:r>
            <a:br>
              <a:rPr lang="en" sz="4100"/>
            </a:br>
            <a:r>
              <a:rPr lang="en" sz="2800"/>
              <a:t>Incorporating</a:t>
            </a:r>
            <a:r>
              <a:rPr lang="en" sz="2800"/>
              <a:t> UDL into your course</a:t>
            </a:r>
            <a:endParaRPr sz="2800"/>
          </a:p>
        </p:txBody>
      </p:sp>
      <p:sp>
        <p:nvSpPr>
          <p:cNvPr id="106" name="Google Shape;106;p21"/>
          <p:cNvSpPr txBox="1"/>
          <p:nvPr>
            <p:ph idx="4294967295" type="subTitle"/>
          </p:nvPr>
        </p:nvSpPr>
        <p:spPr>
          <a:xfrm>
            <a:off x="190500" y="2770625"/>
            <a:ext cx="8153400" cy="784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600"/>
              </a:spcBef>
              <a:spcAft>
                <a:spcPts val="0"/>
              </a:spcAft>
              <a:buNone/>
            </a:pPr>
            <a:r>
              <a:rPr lang="en" sz="2200">
                <a:solidFill>
                  <a:schemeClr val="lt1"/>
                </a:solidFill>
                <a:latin typeface="Montserrat"/>
                <a:ea typeface="Montserrat"/>
                <a:cs typeface="Montserrat"/>
                <a:sym typeface="Montserrat"/>
              </a:rPr>
              <a:t>Hypothesis Workshop</a:t>
            </a:r>
            <a:endParaRPr sz="2200">
              <a:solidFill>
                <a:schemeClr val="lt1"/>
              </a:solidFill>
              <a:latin typeface="Montserrat"/>
              <a:ea typeface="Montserrat"/>
              <a:cs typeface="Montserrat"/>
              <a:sym typeface="Montserrat"/>
            </a:endParaRPr>
          </a:p>
        </p:txBody>
      </p:sp>
      <p:pic>
        <p:nvPicPr>
          <p:cNvPr id="107" name="Google Shape;107;p21"/>
          <p:cNvPicPr preferRelativeResize="0"/>
          <p:nvPr/>
        </p:nvPicPr>
        <p:blipFill>
          <a:blip r:embed="rId3">
            <a:alphaModFix/>
          </a:blip>
          <a:stretch>
            <a:fillRect/>
          </a:stretch>
        </p:blipFill>
        <p:spPr>
          <a:xfrm>
            <a:off x="8155025" y="4105625"/>
            <a:ext cx="796575" cy="929350"/>
          </a:xfrm>
          <a:prstGeom prst="rect">
            <a:avLst/>
          </a:prstGeom>
          <a:noFill/>
          <a:ln>
            <a:noFill/>
          </a:ln>
          <a:effectLst>
            <a:outerShdw blurRad="57150" rotWithShape="0" algn="bl" dir="5400000" dist="19050">
              <a:srgbClr val="000000">
                <a:alpha val="50000"/>
              </a:srgbClr>
            </a:outerShdw>
          </a:effectLst>
        </p:spPr>
      </p:pic>
      <p:sp>
        <p:nvSpPr>
          <p:cNvPr id="108" name="Google Shape;108;p21"/>
          <p:cNvSpPr txBox="1"/>
          <p:nvPr/>
        </p:nvSpPr>
        <p:spPr>
          <a:xfrm>
            <a:off x="1852450" y="4587075"/>
            <a:ext cx="365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https://bit.ly/lpchypf23</a:t>
            </a:r>
            <a:endParaRPr>
              <a:latin typeface="Montserrat"/>
              <a:ea typeface="Montserrat"/>
              <a:cs typeface="Montserrat"/>
              <a:sym typeface="Montserrat"/>
            </a:endParaRPr>
          </a:p>
        </p:txBody>
      </p:sp>
      <p:pic>
        <p:nvPicPr>
          <p:cNvPr id="109" name="Google Shape;109;p21"/>
          <p:cNvPicPr preferRelativeResize="0"/>
          <p:nvPr/>
        </p:nvPicPr>
        <p:blipFill>
          <a:blip r:embed="rId4">
            <a:alphaModFix/>
          </a:blip>
          <a:stretch>
            <a:fillRect/>
          </a:stretch>
        </p:blipFill>
        <p:spPr>
          <a:xfrm>
            <a:off x="411200" y="3770325"/>
            <a:ext cx="1315575" cy="1315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6" name="Shape 226"/>
        <p:cNvGrpSpPr/>
        <p:nvPr/>
      </p:nvGrpSpPr>
      <p:grpSpPr>
        <a:xfrm>
          <a:off x="0" y="0"/>
          <a:ext cx="0" cy="0"/>
          <a:chOff x="0" y="0"/>
          <a:chExt cx="0" cy="0"/>
        </a:xfrm>
      </p:grpSpPr>
      <p:pic>
        <p:nvPicPr>
          <p:cNvPr id="227" name="Google Shape;227;p30"/>
          <p:cNvPicPr preferRelativeResize="0"/>
          <p:nvPr/>
        </p:nvPicPr>
        <p:blipFill rotWithShape="1">
          <a:blip r:embed="rId3">
            <a:alphaModFix/>
          </a:blip>
          <a:srcRect b="0" l="21203" r="33411" t="0"/>
          <a:stretch/>
        </p:blipFill>
        <p:spPr>
          <a:xfrm>
            <a:off x="0" y="0"/>
            <a:ext cx="3501350" cy="5143501"/>
          </a:xfrm>
          <a:prstGeom prst="rect">
            <a:avLst/>
          </a:prstGeom>
          <a:noFill/>
          <a:ln>
            <a:noFill/>
          </a:ln>
        </p:spPr>
      </p:pic>
      <p:sp>
        <p:nvSpPr>
          <p:cNvPr id="228" name="Google Shape;228;p30"/>
          <p:cNvSpPr txBox="1"/>
          <p:nvPr/>
        </p:nvSpPr>
        <p:spPr>
          <a:xfrm>
            <a:off x="3738725" y="862200"/>
            <a:ext cx="4877100" cy="22164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b="1" lang="en" sz="4400">
                <a:solidFill>
                  <a:schemeClr val="accent1"/>
                </a:solidFill>
                <a:latin typeface="Montserrat"/>
                <a:ea typeface="Montserrat"/>
                <a:cs typeface="Montserrat"/>
                <a:sym typeface="Montserrat"/>
              </a:rPr>
              <a:t>Annotate lectures or additional course videos.</a:t>
            </a:r>
            <a:endParaRPr b="1" sz="4400">
              <a:solidFill>
                <a:schemeClr val="accent1"/>
              </a:solidFill>
              <a:latin typeface="Montserrat"/>
              <a:ea typeface="Montserrat"/>
              <a:cs typeface="Montserrat"/>
              <a:sym typeface="Montserrat"/>
            </a:endParaRPr>
          </a:p>
        </p:txBody>
      </p:sp>
      <p:sp>
        <p:nvSpPr>
          <p:cNvPr id="229" name="Google Shape;229;p30"/>
          <p:cNvSpPr txBox="1"/>
          <p:nvPr/>
        </p:nvSpPr>
        <p:spPr>
          <a:xfrm>
            <a:off x="3738725" y="2826900"/>
            <a:ext cx="4739400" cy="196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600">
                <a:latin typeface="Montserrat"/>
                <a:ea typeface="Montserrat"/>
                <a:cs typeface="Montserrat"/>
                <a:sym typeface="Montserrat"/>
              </a:rPr>
              <a:t>Connect video to text.</a:t>
            </a:r>
            <a:endParaRPr sz="2600">
              <a:latin typeface="Montserrat"/>
              <a:ea typeface="Montserrat"/>
              <a:cs typeface="Montserrat"/>
              <a:sym typeface="Montserrat"/>
            </a:endParaRPr>
          </a:p>
          <a:p>
            <a:pPr indent="0" lvl="0" marL="0" rtl="0" algn="l">
              <a:lnSpc>
                <a:spcPct val="115000"/>
              </a:lnSpc>
              <a:spcBef>
                <a:spcPts val="0"/>
              </a:spcBef>
              <a:spcAft>
                <a:spcPts val="0"/>
              </a:spcAft>
              <a:buNone/>
            </a:pPr>
            <a:r>
              <a:rPr lang="en" sz="2600">
                <a:latin typeface="Montserrat"/>
                <a:ea typeface="Montserrat"/>
                <a:cs typeface="Montserrat"/>
                <a:sym typeface="Montserrat"/>
              </a:rPr>
              <a:t>Provide another means of representation.</a:t>
            </a:r>
            <a:endParaRPr sz="2600">
              <a:latin typeface="Montserrat"/>
              <a:ea typeface="Montserrat"/>
              <a:cs typeface="Montserrat"/>
              <a:sym typeface="Montserrat"/>
            </a:endParaRPr>
          </a:p>
          <a:p>
            <a:pPr indent="0" lvl="0" marL="0" rtl="0" algn="l">
              <a:lnSpc>
                <a:spcPct val="115000"/>
              </a:lnSpc>
              <a:spcBef>
                <a:spcPts val="0"/>
              </a:spcBef>
              <a:spcAft>
                <a:spcPts val="0"/>
              </a:spcAft>
              <a:buNone/>
            </a:pPr>
            <a:r>
              <a:rPr lang="en" sz="2600">
                <a:latin typeface="Montserrat"/>
                <a:ea typeface="Montserrat"/>
                <a:cs typeface="Montserrat"/>
                <a:sym typeface="Montserrat"/>
              </a:rPr>
              <a:t>Add interaction to video.</a:t>
            </a:r>
            <a:endParaRPr sz="2600">
              <a:latin typeface="Montserrat"/>
              <a:ea typeface="Montserrat"/>
              <a:cs typeface="Montserrat"/>
              <a:sym typeface="Montserrat"/>
            </a:endParaRPr>
          </a:p>
        </p:txBody>
      </p:sp>
      <p:pic>
        <p:nvPicPr>
          <p:cNvPr descr="hypothesis-mark.png" id="230" name="Google Shape;230;p30"/>
          <p:cNvPicPr preferRelativeResize="0"/>
          <p:nvPr/>
        </p:nvPicPr>
        <p:blipFill>
          <a:blip r:embed="rId4">
            <a:alphaModFix/>
          </a:blip>
          <a:stretch>
            <a:fillRect/>
          </a:stretch>
        </p:blipFill>
        <p:spPr>
          <a:xfrm>
            <a:off x="8615837" y="4615838"/>
            <a:ext cx="256525" cy="299300"/>
          </a:xfrm>
          <a:prstGeom prst="rect">
            <a:avLst/>
          </a:prstGeom>
          <a:noFill/>
          <a:ln>
            <a:noFill/>
          </a:ln>
        </p:spPr>
      </p:pic>
      <p:sp>
        <p:nvSpPr>
          <p:cNvPr id="231" name="Google Shape;231;p30">
            <a:hlinkClick r:id="rId5"/>
          </p:cNvPr>
          <p:cNvSpPr/>
          <p:nvPr/>
        </p:nvSpPr>
        <p:spPr>
          <a:xfrm>
            <a:off x="8535288" y="103200"/>
            <a:ext cx="417600" cy="493200"/>
          </a:xfrm>
          <a:prstGeom prst="foldedCorner">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2" name="Google Shape;232;p30"/>
          <p:cNvGrpSpPr/>
          <p:nvPr/>
        </p:nvGrpSpPr>
        <p:grpSpPr>
          <a:xfrm>
            <a:off x="8594454" y="200169"/>
            <a:ext cx="299270" cy="299253"/>
            <a:chOff x="1923675" y="1633650"/>
            <a:chExt cx="436000" cy="435975"/>
          </a:xfrm>
        </p:grpSpPr>
        <p:sp>
          <p:nvSpPr>
            <p:cNvPr id="233" name="Google Shape;233;p30"/>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0"/>
            <p:cNvSpPr/>
            <p:nvPr/>
          </p:nvSpPr>
          <p:spPr>
            <a:xfrm>
              <a:off x="2019900" y="1757250"/>
              <a:ext cx="261825" cy="261850"/>
            </a:xfrm>
            <a:custGeom>
              <a:rect b="b" l="l" r="r" t="t"/>
              <a:pathLst>
                <a:path extrusionOk="0" fill="none" h="10474" w="10473">
                  <a:moveTo>
                    <a:pt x="10473" y="1"/>
                  </a:moveTo>
                  <a:lnTo>
                    <a:pt x="0" y="10473"/>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0"/>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0"/>
            <p:cNvSpPr/>
            <p:nvPr/>
          </p:nvSpPr>
          <p:spPr>
            <a:xfrm>
              <a:off x="1974225" y="1711575"/>
              <a:ext cx="261825" cy="261850"/>
            </a:xfrm>
            <a:custGeom>
              <a:rect b="b" l="l" r="r" t="t"/>
              <a:pathLst>
                <a:path extrusionOk="0" fill="none" h="10474" w="10473">
                  <a:moveTo>
                    <a:pt x="0" y="10474"/>
                  </a:moveTo>
                  <a:lnTo>
                    <a:pt x="10473" y="1"/>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0"/>
            <p:cNvSpPr/>
            <p:nvPr/>
          </p:nvSpPr>
          <p:spPr>
            <a:xfrm>
              <a:off x="1934650" y="2014200"/>
              <a:ext cx="44475" cy="44475"/>
            </a:xfrm>
            <a:custGeom>
              <a:rect b="b" l="l" r="r" t="t"/>
              <a:pathLst>
                <a:path extrusionOk="0" fill="none" h="1779" w="1779">
                  <a:moveTo>
                    <a:pt x="1778" y="1778"/>
                  </a:moveTo>
                  <a:lnTo>
                    <a:pt x="0"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0"/>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pic>
        <p:nvPicPr>
          <p:cNvPr id="243" name="Google Shape;243;p31"/>
          <p:cNvPicPr preferRelativeResize="0"/>
          <p:nvPr/>
        </p:nvPicPr>
        <p:blipFill rotWithShape="1">
          <a:blip r:embed="rId3">
            <a:alphaModFix/>
          </a:blip>
          <a:srcRect b="4044" l="30825" r="34305" t="4044"/>
          <a:stretch/>
        </p:blipFill>
        <p:spPr>
          <a:xfrm>
            <a:off x="0" y="0"/>
            <a:ext cx="3501349" cy="5143500"/>
          </a:xfrm>
          <a:prstGeom prst="rect">
            <a:avLst/>
          </a:prstGeom>
          <a:noFill/>
          <a:ln>
            <a:noFill/>
          </a:ln>
        </p:spPr>
      </p:pic>
      <p:sp>
        <p:nvSpPr>
          <p:cNvPr id="244" name="Google Shape;244;p31"/>
          <p:cNvSpPr txBox="1"/>
          <p:nvPr/>
        </p:nvSpPr>
        <p:spPr>
          <a:xfrm>
            <a:off x="3715425" y="1218563"/>
            <a:ext cx="5106600" cy="15354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b="1" lang="en" sz="3900">
                <a:solidFill>
                  <a:schemeClr val="accent1"/>
                </a:solidFill>
                <a:latin typeface="Montserrat"/>
                <a:ea typeface="Montserrat"/>
                <a:cs typeface="Montserrat"/>
                <a:sym typeface="Montserrat"/>
              </a:rPr>
              <a:t>Open the reading for a seminar-style discussion online.</a:t>
            </a:r>
            <a:endParaRPr b="1" sz="3900">
              <a:solidFill>
                <a:schemeClr val="accent1"/>
              </a:solidFill>
              <a:latin typeface="Montserrat"/>
              <a:ea typeface="Montserrat"/>
              <a:cs typeface="Montserrat"/>
              <a:sym typeface="Montserrat"/>
            </a:endParaRPr>
          </a:p>
        </p:txBody>
      </p:sp>
      <p:sp>
        <p:nvSpPr>
          <p:cNvPr id="245" name="Google Shape;245;p31"/>
          <p:cNvSpPr txBox="1"/>
          <p:nvPr/>
        </p:nvSpPr>
        <p:spPr>
          <a:xfrm>
            <a:off x="3715425" y="2643688"/>
            <a:ext cx="5178300" cy="150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600">
                <a:latin typeface="Montserrat"/>
                <a:ea typeface="Montserrat"/>
                <a:cs typeface="Montserrat"/>
                <a:sym typeface="Montserrat"/>
              </a:rPr>
              <a:t>Create discussion threads.</a:t>
            </a:r>
            <a:endParaRPr sz="2600">
              <a:latin typeface="Montserrat"/>
              <a:ea typeface="Montserrat"/>
              <a:cs typeface="Montserrat"/>
              <a:sym typeface="Montserrat"/>
            </a:endParaRPr>
          </a:p>
          <a:p>
            <a:pPr indent="0" lvl="0" marL="0" rtl="0" algn="l">
              <a:lnSpc>
                <a:spcPct val="115000"/>
              </a:lnSpc>
              <a:spcBef>
                <a:spcPts val="0"/>
              </a:spcBef>
              <a:spcAft>
                <a:spcPts val="0"/>
              </a:spcAft>
              <a:buNone/>
            </a:pPr>
            <a:r>
              <a:rPr lang="en" sz="2600">
                <a:latin typeface="Montserrat"/>
                <a:ea typeface="Montserrat"/>
                <a:cs typeface="Montserrat"/>
                <a:sym typeface="Montserrat"/>
              </a:rPr>
              <a:t>Anchor the conversation in text.</a:t>
            </a:r>
            <a:endParaRPr sz="2600">
              <a:latin typeface="Montserrat"/>
              <a:ea typeface="Montserrat"/>
              <a:cs typeface="Montserrat"/>
              <a:sym typeface="Montserrat"/>
            </a:endParaRPr>
          </a:p>
        </p:txBody>
      </p:sp>
      <p:pic>
        <p:nvPicPr>
          <p:cNvPr descr="hypothesis-mark.png" id="246" name="Google Shape;246;p31"/>
          <p:cNvPicPr preferRelativeResize="0"/>
          <p:nvPr/>
        </p:nvPicPr>
        <p:blipFill>
          <a:blip r:embed="rId4">
            <a:alphaModFix/>
          </a:blip>
          <a:stretch>
            <a:fillRect/>
          </a:stretch>
        </p:blipFill>
        <p:spPr>
          <a:xfrm>
            <a:off x="8615837" y="4615838"/>
            <a:ext cx="256525" cy="299300"/>
          </a:xfrm>
          <a:prstGeom prst="rect">
            <a:avLst/>
          </a:prstGeom>
          <a:noFill/>
          <a:ln>
            <a:noFill/>
          </a:ln>
        </p:spPr>
      </p:pic>
      <p:sp>
        <p:nvSpPr>
          <p:cNvPr id="247" name="Google Shape;247;p31">
            <a:hlinkClick r:id="rId5"/>
          </p:cNvPr>
          <p:cNvSpPr/>
          <p:nvPr/>
        </p:nvSpPr>
        <p:spPr>
          <a:xfrm>
            <a:off x="8535288" y="103200"/>
            <a:ext cx="417600" cy="493200"/>
          </a:xfrm>
          <a:prstGeom prst="foldedCorner">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8" name="Google Shape;248;p31"/>
          <p:cNvGrpSpPr/>
          <p:nvPr/>
        </p:nvGrpSpPr>
        <p:grpSpPr>
          <a:xfrm>
            <a:off x="8594454" y="200169"/>
            <a:ext cx="299270" cy="299253"/>
            <a:chOff x="1923675" y="1633650"/>
            <a:chExt cx="436000" cy="435975"/>
          </a:xfrm>
        </p:grpSpPr>
        <p:sp>
          <p:nvSpPr>
            <p:cNvPr id="249" name="Google Shape;249;p31"/>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1"/>
            <p:cNvSpPr/>
            <p:nvPr/>
          </p:nvSpPr>
          <p:spPr>
            <a:xfrm>
              <a:off x="2019900" y="1757250"/>
              <a:ext cx="261825" cy="261850"/>
            </a:xfrm>
            <a:custGeom>
              <a:rect b="b" l="l" r="r" t="t"/>
              <a:pathLst>
                <a:path extrusionOk="0" fill="none" h="10474" w="10473">
                  <a:moveTo>
                    <a:pt x="10473" y="1"/>
                  </a:moveTo>
                  <a:lnTo>
                    <a:pt x="0" y="10473"/>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1"/>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1"/>
            <p:cNvSpPr/>
            <p:nvPr/>
          </p:nvSpPr>
          <p:spPr>
            <a:xfrm>
              <a:off x="1974225" y="1711575"/>
              <a:ext cx="261825" cy="261850"/>
            </a:xfrm>
            <a:custGeom>
              <a:rect b="b" l="l" r="r" t="t"/>
              <a:pathLst>
                <a:path extrusionOk="0" fill="none" h="10474" w="10473">
                  <a:moveTo>
                    <a:pt x="0" y="10474"/>
                  </a:moveTo>
                  <a:lnTo>
                    <a:pt x="10473" y="1"/>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1"/>
            <p:cNvSpPr/>
            <p:nvPr/>
          </p:nvSpPr>
          <p:spPr>
            <a:xfrm>
              <a:off x="1934650" y="2014200"/>
              <a:ext cx="44475" cy="44475"/>
            </a:xfrm>
            <a:custGeom>
              <a:rect b="b" l="l" r="r" t="t"/>
              <a:pathLst>
                <a:path extrusionOk="0" fill="none" h="1779" w="1779">
                  <a:moveTo>
                    <a:pt x="1778" y="1778"/>
                  </a:moveTo>
                  <a:lnTo>
                    <a:pt x="0"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1"/>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 name="Shape 258"/>
        <p:cNvGrpSpPr/>
        <p:nvPr/>
      </p:nvGrpSpPr>
      <p:grpSpPr>
        <a:xfrm>
          <a:off x="0" y="0"/>
          <a:ext cx="0" cy="0"/>
          <a:chOff x="0" y="0"/>
          <a:chExt cx="0" cy="0"/>
        </a:xfrm>
      </p:grpSpPr>
      <p:pic>
        <p:nvPicPr>
          <p:cNvPr id="259" name="Google Shape;259;p32"/>
          <p:cNvPicPr preferRelativeResize="0"/>
          <p:nvPr/>
        </p:nvPicPr>
        <p:blipFill rotWithShape="1">
          <a:blip r:embed="rId3">
            <a:alphaModFix/>
          </a:blip>
          <a:srcRect b="0" l="50186" r="0" t="0"/>
          <a:stretch/>
        </p:blipFill>
        <p:spPr>
          <a:xfrm>
            <a:off x="-2" y="0"/>
            <a:ext cx="3501350" cy="5143500"/>
          </a:xfrm>
          <a:prstGeom prst="rect">
            <a:avLst/>
          </a:prstGeom>
          <a:noFill/>
          <a:ln>
            <a:noFill/>
          </a:ln>
        </p:spPr>
      </p:pic>
      <p:sp>
        <p:nvSpPr>
          <p:cNvPr id="260" name="Google Shape;260;p32"/>
          <p:cNvSpPr txBox="1"/>
          <p:nvPr/>
        </p:nvSpPr>
        <p:spPr>
          <a:xfrm>
            <a:off x="3774600" y="1043088"/>
            <a:ext cx="4968600" cy="23550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b="1" lang="en" sz="4700">
                <a:solidFill>
                  <a:schemeClr val="accent1"/>
                </a:solidFill>
                <a:latin typeface="Montserrat"/>
                <a:ea typeface="Montserrat"/>
                <a:cs typeface="Montserrat"/>
                <a:sym typeface="Montserrat"/>
              </a:rPr>
              <a:t>Have students annotate your course documents</a:t>
            </a:r>
            <a:r>
              <a:rPr b="1" lang="en" sz="4700">
                <a:solidFill>
                  <a:schemeClr val="accent1"/>
                </a:solidFill>
                <a:latin typeface="Montserrat"/>
                <a:ea typeface="Montserrat"/>
                <a:cs typeface="Montserrat"/>
                <a:sym typeface="Montserrat"/>
              </a:rPr>
              <a:t>.</a:t>
            </a:r>
            <a:endParaRPr b="1" sz="4700">
              <a:solidFill>
                <a:schemeClr val="accent1"/>
              </a:solidFill>
              <a:latin typeface="Montserrat"/>
              <a:ea typeface="Montserrat"/>
              <a:cs typeface="Montserrat"/>
              <a:sym typeface="Montserrat"/>
            </a:endParaRPr>
          </a:p>
        </p:txBody>
      </p:sp>
      <p:sp>
        <p:nvSpPr>
          <p:cNvPr id="261" name="Google Shape;261;p32"/>
          <p:cNvSpPr txBox="1"/>
          <p:nvPr/>
        </p:nvSpPr>
        <p:spPr>
          <a:xfrm>
            <a:off x="3774600" y="3160188"/>
            <a:ext cx="5178300" cy="104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600">
                <a:latin typeface="Montserrat"/>
                <a:ea typeface="Montserrat"/>
                <a:cs typeface="Montserrat"/>
                <a:sym typeface="Montserrat"/>
              </a:rPr>
              <a:t>Provide space for questions.</a:t>
            </a:r>
            <a:endParaRPr sz="2600">
              <a:latin typeface="Montserrat"/>
              <a:ea typeface="Montserrat"/>
              <a:cs typeface="Montserrat"/>
              <a:sym typeface="Montserrat"/>
            </a:endParaRPr>
          </a:p>
          <a:p>
            <a:pPr indent="0" lvl="0" marL="0" rtl="0" algn="l">
              <a:lnSpc>
                <a:spcPct val="115000"/>
              </a:lnSpc>
              <a:spcBef>
                <a:spcPts val="0"/>
              </a:spcBef>
              <a:spcAft>
                <a:spcPts val="0"/>
              </a:spcAft>
              <a:buNone/>
            </a:pPr>
            <a:r>
              <a:rPr lang="en" sz="2600">
                <a:latin typeface="Montserrat"/>
                <a:ea typeface="Montserrat"/>
                <a:cs typeface="Montserrat"/>
                <a:sym typeface="Montserrat"/>
              </a:rPr>
              <a:t>Clarify course concepts.</a:t>
            </a:r>
            <a:endParaRPr sz="2600">
              <a:latin typeface="Montserrat"/>
              <a:ea typeface="Montserrat"/>
              <a:cs typeface="Montserrat"/>
              <a:sym typeface="Montserrat"/>
            </a:endParaRPr>
          </a:p>
        </p:txBody>
      </p:sp>
      <p:pic>
        <p:nvPicPr>
          <p:cNvPr descr="hypothesis-mark.png" id="262" name="Google Shape;262;p32"/>
          <p:cNvPicPr preferRelativeResize="0"/>
          <p:nvPr/>
        </p:nvPicPr>
        <p:blipFill>
          <a:blip r:embed="rId4">
            <a:alphaModFix/>
          </a:blip>
          <a:stretch>
            <a:fillRect/>
          </a:stretch>
        </p:blipFill>
        <p:spPr>
          <a:xfrm>
            <a:off x="8615837" y="4615838"/>
            <a:ext cx="256525" cy="299300"/>
          </a:xfrm>
          <a:prstGeom prst="rect">
            <a:avLst/>
          </a:prstGeom>
          <a:noFill/>
          <a:ln>
            <a:noFill/>
          </a:ln>
        </p:spPr>
      </p:pic>
      <p:sp>
        <p:nvSpPr>
          <p:cNvPr id="263" name="Google Shape;263;p32">
            <a:hlinkClick r:id="rId5"/>
          </p:cNvPr>
          <p:cNvSpPr/>
          <p:nvPr/>
        </p:nvSpPr>
        <p:spPr>
          <a:xfrm>
            <a:off x="8535288" y="103200"/>
            <a:ext cx="417600" cy="493200"/>
          </a:xfrm>
          <a:prstGeom prst="foldedCorner">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4" name="Google Shape;264;p32"/>
          <p:cNvGrpSpPr/>
          <p:nvPr/>
        </p:nvGrpSpPr>
        <p:grpSpPr>
          <a:xfrm>
            <a:off x="8594454" y="200169"/>
            <a:ext cx="299270" cy="299253"/>
            <a:chOff x="1923675" y="1633650"/>
            <a:chExt cx="436000" cy="435975"/>
          </a:xfrm>
        </p:grpSpPr>
        <p:sp>
          <p:nvSpPr>
            <p:cNvPr id="265" name="Google Shape;265;p32"/>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2"/>
            <p:cNvSpPr/>
            <p:nvPr/>
          </p:nvSpPr>
          <p:spPr>
            <a:xfrm>
              <a:off x="2019900" y="1757250"/>
              <a:ext cx="261825" cy="261850"/>
            </a:xfrm>
            <a:custGeom>
              <a:rect b="b" l="l" r="r" t="t"/>
              <a:pathLst>
                <a:path extrusionOk="0" fill="none" h="10474" w="10473">
                  <a:moveTo>
                    <a:pt x="10473" y="1"/>
                  </a:moveTo>
                  <a:lnTo>
                    <a:pt x="0" y="10473"/>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2"/>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2"/>
            <p:cNvSpPr/>
            <p:nvPr/>
          </p:nvSpPr>
          <p:spPr>
            <a:xfrm>
              <a:off x="1974225" y="1711575"/>
              <a:ext cx="261825" cy="261850"/>
            </a:xfrm>
            <a:custGeom>
              <a:rect b="b" l="l" r="r" t="t"/>
              <a:pathLst>
                <a:path extrusionOk="0" fill="none" h="10474" w="10473">
                  <a:moveTo>
                    <a:pt x="0" y="10474"/>
                  </a:moveTo>
                  <a:lnTo>
                    <a:pt x="10473" y="1"/>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2"/>
            <p:cNvSpPr/>
            <p:nvPr/>
          </p:nvSpPr>
          <p:spPr>
            <a:xfrm>
              <a:off x="1934650" y="2014200"/>
              <a:ext cx="44475" cy="44475"/>
            </a:xfrm>
            <a:custGeom>
              <a:rect b="b" l="l" r="r" t="t"/>
              <a:pathLst>
                <a:path extrusionOk="0" fill="none" h="1779" w="1779">
                  <a:moveTo>
                    <a:pt x="1778" y="1778"/>
                  </a:moveTo>
                  <a:lnTo>
                    <a:pt x="0"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2"/>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3"/>
          <p:cNvSpPr txBox="1"/>
          <p:nvPr>
            <p:ph idx="4294967295" type="title"/>
          </p:nvPr>
        </p:nvSpPr>
        <p:spPr>
          <a:xfrm>
            <a:off x="3168025" y="109250"/>
            <a:ext cx="5894100" cy="87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latin typeface="Montserrat"/>
                <a:ea typeface="Montserrat"/>
                <a:cs typeface="Montserrat"/>
                <a:sym typeface="Montserrat"/>
              </a:rPr>
              <a:t>Hypothesis Starter Assignments</a:t>
            </a:r>
            <a:endParaRPr sz="3200">
              <a:latin typeface="Montserrat"/>
              <a:ea typeface="Montserrat"/>
              <a:cs typeface="Montserrat"/>
              <a:sym typeface="Montserrat"/>
            </a:endParaRPr>
          </a:p>
        </p:txBody>
      </p:sp>
      <p:sp>
        <p:nvSpPr>
          <p:cNvPr id="276" name="Google Shape;276;p33"/>
          <p:cNvSpPr txBox="1"/>
          <p:nvPr>
            <p:ph idx="4294967295" type="body"/>
          </p:nvPr>
        </p:nvSpPr>
        <p:spPr>
          <a:xfrm>
            <a:off x="3168025" y="908539"/>
            <a:ext cx="5637000" cy="38055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2200">
                <a:latin typeface="Montserrat"/>
                <a:ea typeface="Montserrat"/>
                <a:cs typeface="Montserrat"/>
                <a:sym typeface="Montserrat"/>
              </a:rPr>
              <a:t>Assignment instructions that are ready to use or adapt in your courses</a:t>
            </a:r>
            <a:endParaRPr sz="2200">
              <a:latin typeface="Montserrat"/>
              <a:ea typeface="Montserrat"/>
              <a:cs typeface="Montserrat"/>
              <a:sym typeface="Montserrat"/>
            </a:endParaRPr>
          </a:p>
          <a:p>
            <a:pPr indent="-368300" lvl="0" marL="457200" rtl="0" algn="l">
              <a:lnSpc>
                <a:spcPct val="115000"/>
              </a:lnSpc>
              <a:spcBef>
                <a:spcPts val="1200"/>
              </a:spcBef>
              <a:spcAft>
                <a:spcPts val="0"/>
              </a:spcAft>
              <a:buClr>
                <a:srgbClr val="B70101"/>
              </a:buClr>
              <a:buSzPts val="2200"/>
              <a:buFont typeface="Montserrat"/>
              <a:buChar char="▪"/>
            </a:pPr>
            <a:r>
              <a:rPr lang="en" sz="2200" u="sng">
                <a:solidFill>
                  <a:srgbClr val="B70101"/>
                </a:solidFill>
                <a:latin typeface="Montserrat"/>
                <a:ea typeface="Montserrat"/>
                <a:cs typeface="Montserrat"/>
                <a:sym typeface="Montserrat"/>
                <a:hlinkClick r:id="rId3">
                  <a:extLst>
                    <a:ext uri="{A12FA001-AC4F-418D-AE19-62706E023703}">
                      <ahyp:hlinkClr val="tx"/>
                    </a:ext>
                  </a:extLst>
                </a:hlinkClick>
              </a:rPr>
              <a:t>Annotation starter assignments</a:t>
            </a:r>
            <a:endParaRPr sz="2200">
              <a:solidFill>
                <a:srgbClr val="B70101"/>
              </a:solidFill>
              <a:latin typeface="Montserrat"/>
              <a:ea typeface="Montserrat"/>
              <a:cs typeface="Montserrat"/>
              <a:sym typeface="Montserrat"/>
            </a:endParaRPr>
          </a:p>
          <a:p>
            <a:pPr indent="-368300" lvl="1" marL="914400" rtl="0" algn="l">
              <a:lnSpc>
                <a:spcPct val="115000"/>
              </a:lnSpc>
              <a:spcBef>
                <a:spcPts val="0"/>
              </a:spcBef>
              <a:spcAft>
                <a:spcPts val="0"/>
              </a:spcAft>
              <a:buClr>
                <a:srgbClr val="000000"/>
              </a:buClr>
              <a:buSzPts val="2200"/>
              <a:buFont typeface="Montserrat"/>
              <a:buChar char="▫"/>
            </a:pPr>
            <a:r>
              <a:rPr lang="en" sz="2200">
                <a:solidFill>
                  <a:srgbClr val="000000"/>
                </a:solidFill>
                <a:latin typeface="Montserrat"/>
                <a:ea typeface="Montserrat"/>
                <a:cs typeface="Montserrat"/>
                <a:sym typeface="Montserrat"/>
              </a:rPr>
              <a:t>Some examples:</a:t>
            </a:r>
            <a:endParaRPr sz="2200">
              <a:solidFill>
                <a:srgbClr val="000000"/>
              </a:solidFill>
              <a:latin typeface="Montserrat"/>
              <a:ea typeface="Montserrat"/>
              <a:cs typeface="Montserrat"/>
              <a:sym typeface="Montserrat"/>
            </a:endParaRPr>
          </a:p>
          <a:p>
            <a:pPr indent="-355600" lvl="2" marL="1371600" rtl="0" algn="l">
              <a:lnSpc>
                <a:spcPct val="115000"/>
              </a:lnSpc>
              <a:spcBef>
                <a:spcPts val="0"/>
              </a:spcBef>
              <a:spcAft>
                <a:spcPts val="0"/>
              </a:spcAft>
              <a:buClr>
                <a:schemeClr val="dk1"/>
              </a:buClr>
              <a:buSzPts val="2000"/>
              <a:buFont typeface="Montserrat"/>
              <a:buChar char="▸"/>
            </a:pPr>
            <a:r>
              <a:rPr lang="en" sz="2000" u="sng">
                <a:solidFill>
                  <a:srgbClr val="BD1C2B"/>
                </a:solidFill>
                <a:latin typeface="Montserrat"/>
                <a:ea typeface="Montserrat"/>
                <a:cs typeface="Montserrat"/>
                <a:sym typeface="Montserrat"/>
                <a:hlinkClick r:id="rId4">
                  <a:extLst>
                    <a:ext uri="{A12FA001-AC4F-418D-AE19-62706E023703}">
                      <ahyp:hlinkClr val="tx"/>
                    </a:ext>
                  </a:extLst>
                </a:hlinkClick>
              </a:rPr>
              <a:t>General annotation assignment</a:t>
            </a:r>
            <a:endParaRPr sz="2000">
              <a:solidFill>
                <a:srgbClr val="BD1C2B"/>
              </a:solidFill>
              <a:latin typeface="Montserrat"/>
              <a:ea typeface="Montserrat"/>
              <a:cs typeface="Montserrat"/>
              <a:sym typeface="Montserrat"/>
            </a:endParaRPr>
          </a:p>
          <a:p>
            <a:pPr indent="-355600" lvl="2" marL="1371600" rtl="0" algn="l">
              <a:lnSpc>
                <a:spcPct val="115000"/>
              </a:lnSpc>
              <a:spcBef>
                <a:spcPts val="0"/>
              </a:spcBef>
              <a:spcAft>
                <a:spcPts val="0"/>
              </a:spcAft>
              <a:buClr>
                <a:schemeClr val="dk1"/>
              </a:buClr>
              <a:buSzPts val="2000"/>
              <a:buFont typeface="Montserrat"/>
              <a:buChar char="▸"/>
            </a:pPr>
            <a:r>
              <a:rPr lang="en" sz="2000" u="sng">
                <a:solidFill>
                  <a:schemeClr val="hlink"/>
                </a:solidFill>
                <a:latin typeface="Montserrat"/>
                <a:ea typeface="Montserrat"/>
                <a:cs typeface="Montserrat"/>
                <a:sym typeface="Montserrat"/>
                <a:hlinkClick r:id="rId5"/>
              </a:rPr>
              <a:t>YouTube video annotation starter assignment</a:t>
            </a:r>
            <a:endParaRPr sz="2000">
              <a:solidFill>
                <a:srgbClr val="BD1C2B"/>
              </a:solidFill>
              <a:latin typeface="Montserrat"/>
              <a:ea typeface="Montserrat"/>
              <a:cs typeface="Montserrat"/>
              <a:sym typeface="Montserrat"/>
            </a:endParaRPr>
          </a:p>
          <a:p>
            <a:pPr indent="-355600" lvl="2" marL="1371600" rtl="0" algn="l">
              <a:lnSpc>
                <a:spcPct val="115000"/>
              </a:lnSpc>
              <a:spcBef>
                <a:spcPts val="0"/>
              </a:spcBef>
              <a:spcAft>
                <a:spcPts val="0"/>
              </a:spcAft>
              <a:buClr>
                <a:schemeClr val="dk1"/>
              </a:buClr>
              <a:buSzPts val="2000"/>
              <a:buFont typeface="Montserrat"/>
              <a:buChar char="▸"/>
            </a:pPr>
            <a:r>
              <a:rPr lang="en" sz="2000" u="sng">
                <a:solidFill>
                  <a:srgbClr val="BD1C2B"/>
                </a:solidFill>
                <a:latin typeface="Montserrat"/>
                <a:ea typeface="Montserrat"/>
                <a:cs typeface="Montserrat"/>
                <a:sym typeface="Montserrat"/>
                <a:hlinkClick r:id="rId6">
                  <a:extLst>
                    <a:ext uri="{A12FA001-AC4F-418D-AE19-62706E023703}">
                      <ahyp:hlinkClr val="tx"/>
                    </a:ext>
                  </a:extLst>
                </a:hlinkClick>
              </a:rPr>
              <a:t>Annotation assignment for STEM texts</a:t>
            </a:r>
            <a:endParaRPr sz="2000">
              <a:solidFill>
                <a:srgbClr val="BD1C2B"/>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4"/>
          <p:cNvSpPr txBox="1"/>
          <p:nvPr>
            <p:ph idx="4294967295" type="ctrTitle"/>
          </p:nvPr>
        </p:nvSpPr>
        <p:spPr>
          <a:xfrm>
            <a:off x="2270075" y="1930450"/>
            <a:ext cx="6453300" cy="1159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4300">
                <a:solidFill>
                  <a:srgbClr val="FFFFFF"/>
                </a:solidFill>
                <a:latin typeface="Montserrat"/>
                <a:ea typeface="Montserrat"/>
                <a:cs typeface="Montserrat"/>
                <a:sym typeface="Montserrat"/>
              </a:rPr>
              <a:t>What is UDL?</a:t>
            </a:r>
            <a:endParaRPr sz="4300">
              <a:solidFill>
                <a:srgbClr val="FFFFFF"/>
              </a:solidFill>
              <a:latin typeface="Montserrat"/>
              <a:ea typeface="Montserrat"/>
              <a:cs typeface="Montserrat"/>
              <a:sym typeface="Montserrat"/>
            </a:endParaRPr>
          </a:p>
        </p:txBody>
      </p:sp>
      <p:pic>
        <p:nvPicPr>
          <p:cNvPr id="282" name="Google Shape;282;p34"/>
          <p:cNvPicPr preferRelativeResize="0"/>
          <p:nvPr/>
        </p:nvPicPr>
        <p:blipFill>
          <a:blip r:embed="rId3">
            <a:alphaModFix/>
          </a:blip>
          <a:stretch>
            <a:fillRect/>
          </a:stretch>
        </p:blipFill>
        <p:spPr>
          <a:xfrm>
            <a:off x="8669750" y="4608500"/>
            <a:ext cx="421400" cy="491650"/>
          </a:xfrm>
          <a:prstGeom prst="rect">
            <a:avLst/>
          </a:prstGeom>
          <a:noFill/>
          <a:ln>
            <a:noFill/>
          </a:ln>
          <a:effectLst>
            <a:outerShdw blurRad="57150" rotWithShape="0" algn="bl" dir="5400000" dist="19050">
              <a:srgbClr val="000000">
                <a:alpha val="50000"/>
              </a:srgbClr>
            </a:outerShdw>
          </a:effectLst>
        </p:spPr>
      </p:pic>
      <p:sp>
        <p:nvSpPr>
          <p:cNvPr id="283" name="Google Shape;283;p34"/>
          <p:cNvSpPr/>
          <p:nvPr/>
        </p:nvSpPr>
        <p:spPr>
          <a:xfrm>
            <a:off x="667000" y="1764850"/>
            <a:ext cx="1491000" cy="1491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4"/>
          <p:cNvSpPr/>
          <p:nvPr/>
        </p:nvSpPr>
        <p:spPr>
          <a:xfrm>
            <a:off x="1019999" y="2067554"/>
            <a:ext cx="848710" cy="848670"/>
          </a:xfrm>
          <a:custGeom>
            <a:rect b="b" l="l" r="r" t="t"/>
            <a:pathLst>
              <a:path extrusionOk="0" fill="none" h="16027" w="16027">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cap="rnd"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5"/>
          <p:cNvSpPr txBox="1"/>
          <p:nvPr>
            <p:ph idx="4294967295" type="ctrTitle"/>
          </p:nvPr>
        </p:nvSpPr>
        <p:spPr>
          <a:xfrm>
            <a:off x="2270075" y="1930450"/>
            <a:ext cx="6453300" cy="1159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500">
                <a:solidFill>
                  <a:srgbClr val="FFFFFF"/>
                </a:solidFill>
                <a:latin typeface="Montserrat"/>
                <a:ea typeface="Montserrat"/>
                <a:cs typeface="Montserrat"/>
                <a:sym typeface="Montserrat"/>
              </a:rPr>
              <a:t>How can Hypothesis help?</a:t>
            </a:r>
            <a:endParaRPr sz="3500">
              <a:solidFill>
                <a:srgbClr val="FFFFFF"/>
              </a:solidFill>
              <a:latin typeface="Montserrat"/>
              <a:ea typeface="Montserrat"/>
              <a:cs typeface="Montserrat"/>
              <a:sym typeface="Montserrat"/>
            </a:endParaRPr>
          </a:p>
        </p:txBody>
      </p:sp>
      <p:pic>
        <p:nvPicPr>
          <p:cNvPr id="290" name="Google Shape;290;p35"/>
          <p:cNvPicPr preferRelativeResize="0"/>
          <p:nvPr/>
        </p:nvPicPr>
        <p:blipFill>
          <a:blip r:embed="rId3">
            <a:alphaModFix/>
          </a:blip>
          <a:stretch>
            <a:fillRect/>
          </a:stretch>
        </p:blipFill>
        <p:spPr>
          <a:xfrm>
            <a:off x="8669750" y="4608500"/>
            <a:ext cx="421400" cy="491650"/>
          </a:xfrm>
          <a:prstGeom prst="rect">
            <a:avLst/>
          </a:prstGeom>
          <a:noFill/>
          <a:ln>
            <a:noFill/>
          </a:ln>
          <a:effectLst>
            <a:outerShdw blurRad="57150" rotWithShape="0" algn="bl" dir="5400000" dist="19050">
              <a:srgbClr val="000000">
                <a:alpha val="50000"/>
              </a:srgbClr>
            </a:outerShdw>
          </a:effectLst>
        </p:spPr>
      </p:pic>
      <p:sp>
        <p:nvSpPr>
          <p:cNvPr id="291" name="Google Shape;291;p35"/>
          <p:cNvSpPr/>
          <p:nvPr/>
        </p:nvSpPr>
        <p:spPr>
          <a:xfrm>
            <a:off x="667000" y="1764850"/>
            <a:ext cx="1491000" cy="1491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2" name="Google Shape;292;p35"/>
          <p:cNvGrpSpPr/>
          <p:nvPr/>
        </p:nvGrpSpPr>
        <p:grpSpPr>
          <a:xfrm>
            <a:off x="906659" y="2059229"/>
            <a:ext cx="1011671" cy="902241"/>
            <a:chOff x="3927500" y="301425"/>
            <a:chExt cx="461550" cy="411625"/>
          </a:xfrm>
        </p:grpSpPr>
        <p:sp>
          <p:nvSpPr>
            <p:cNvPr id="293" name="Google Shape;293;p35"/>
            <p:cNvSpPr/>
            <p:nvPr/>
          </p:nvSpPr>
          <p:spPr>
            <a:xfrm>
              <a:off x="4080925" y="302050"/>
              <a:ext cx="154075" cy="411000"/>
            </a:xfrm>
            <a:custGeom>
              <a:rect b="b" l="l" r="r" t="t"/>
              <a:pathLst>
                <a:path extrusionOk="0" fill="none" h="16440" w="6163">
                  <a:moveTo>
                    <a:pt x="6162" y="3118"/>
                  </a:moveTo>
                  <a:lnTo>
                    <a:pt x="0" y="0"/>
                  </a:lnTo>
                  <a:lnTo>
                    <a:pt x="0" y="13322"/>
                  </a:lnTo>
                  <a:lnTo>
                    <a:pt x="6162" y="16440"/>
                  </a:lnTo>
                  <a:lnTo>
                    <a:pt x="6162" y="3118"/>
                  </a:lnTo>
                  <a:close/>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5"/>
            <p:cNvSpPr/>
            <p:nvPr/>
          </p:nvSpPr>
          <p:spPr>
            <a:xfrm>
              <a:off x="3927500" y="301425"/>
              <a:ext cx="153450" cy="406150"/>
            </a:xfrm>
            <a:custGeom>
              <a:rect b="b" l="l" r="r" t="t"/>
              <a:pathLst>
                <a:path extrusionOk="0" fill="none" h="16246" w="6138">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5"/>
            <p:cNvSpPr/>
            <p:nvPr/>
          </p:nvSpPr>
          <p:spPr>
            <a:xfrm>
              <a:off x="4234975" y="306925"/>
              <a:ext cx="154075" cy="405525"/>
            </a:xfrm>
            <a:custGeom>
              <a:rect b="b" l="l" r="r" t="t"/>
              <a:pathLst>
                <a:path extrusionOk="0" fill="none" h="16221" w="6163">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5"/>
            <p:cNvSpPr/>
            <p:nvPr/>
          </p:nvSpPr>
          <p:spPr>
            <a:xfrm>
              <a:off x="4295850" y="442075"/>
              <a:ext cx="46300" cy="26225"/>
            </a:xfrm>
            <a:custGeom>
              <a:rect b="b" l="l" r="r" t="t"/>
              <a:pathLst>
                <a:path extrusionOk="0" fill="none" h="1049" w="1852">
                  <a:moveTo>
                    <a:pt x="1" y="1"/>
                  </a:moveTo>
                  <a:lnTo>
                    <a:pt x="1852" y="1048"/>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5"/>
            <p:cNvSpPr/>
            <p:nvPr/>
          </p:nvSpPr>
          <p:spPr>
            <a:xfrm>
              <a:off x="4296475" y="415900"/>
              <a:ext cx="45075" cy="78575"/>
            </a:xfrm>
            <a:custGeom>
              <a:rect b="b" l="l" r="r" t="t"/>
              <a:pathLst>
                <a:path extrusionOk="0" fill="none" h="3143" w="1803">
                  <a:moveTo>
                    <a:pt x="1802" y="1"/>
                  </a:moveTo>
                  <a:lnTo>
                    <a:pt x="0" y="3142"/>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5"/>
            <p:cNvSpPr/>
            <p:nvPr/>
          </p:nvSpPr>
          <p:spPr>
            <a:xfrm>
              <a:off x="3968275" y="590050"/>
              <a:ext cx="25" cy="6100"/>
            </a:xfrm>
            <a:custGeom>
              <a:rect b="b" l="l" r="r" t="t"/>
              <a:pathLst>
                <a:path extrusionOk="0" fill="none" h="244" w="1">
                  <a:moveTo>
                    <a:pt x="1" y="244"/>
                  </a:moveTo>
                  <a:lnTo>
                    <a:pt x="1" y="244"/>
                  </a:lnTo>
                  <a:lnTo>
                    <a:pt x="1"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5"/>
            <p:cNvSpPr/>
            <p:nvPr/>
          </p:nvSpPr>
          <p:spPr>
            <a:xfrm>
              <a:off x="3970725" y="558375"/>
              <a:ext cx="1850" cy="12200"/>
            </a:xfrm>
            <a:custGeom>
              <a:rect b="b" l="l" r="r" t="t"/>
              <a:pathLst>
                <a:path extrusionOk="0" fill="none" h="488" w="74">
                  <a:moveTo>
                    <a:pt x="0" y="488"/>
                  </a:moveTo>
                  <a:lnTo>
                    <a:pt x="73"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5"/>
            <p:cNvSpPr/>
            <p:nvPr/>
          </p:nvSpPr>
          <p:spPr>
            <a:xfrm>
              <a:off x="3976200" y="527325"/>
              <a:ext cx="3675" cy="12200"/>
            </a:xfrm>
            <a:custGeom>
              <a:rect b="b" l="l" r="r" t="t"/>
              <a:pathLst>
                <a:path extrusionOk="0" fill="none" h="488" w="147">
                  <a:moveTo>
                    <a:pt x="0" y="488"/>
                  </a:moveTo>
                  <a:lnTo>
                    <a:pt x="98" y="147"/>
                  </a:lnTo>
                  <a:lnTo>
                    <a:pt x="147"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5"/>
            <p:cNvSpPr/>
            <p:nvPr/>
          </p:nvSpPr>
          <p:spPr>
            <a:xfrm>
              <a:off x="3985950" y="498100"/>
              <a:ext cx="4875" cy="10975"/>
            </a:xfrm>
            <a:custGeom>
              <a:rect b="b" l="l" r="r" t="t"/>
              <a:pathLst>
                <a:path extrusionOk="0" fill="none" h="439" w="195">
                  <a:moveTo>
                    <a:pt x="0" y="439"/>
                  </a:moveTo>
                  <a:lnTo>
                    <a:pt x="195" y="25"/>
                  </a:lnTo>
                  <a:lnTo>
                    <a:pt x="195"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5"/>
            <p:cNvSpPr/>
            <p:nvPr/>
          </p:nvSpPr>
          <p:spPr>
            <a:xfrm>
              <a:off x="4000550" y="471300"/>
              <a:ext cx="7325" cy="9775"/>
            </a:xfrm>
            <a:custGeom>
              <a:rect b="b" l="l" r="r" t="t"/>
              <a:pathLst>
                <a:path extrusionOk="0" fill="none" h="391" w="293">
                  <a:moveTo>
                    <a:pt x="1" y="391"/>
                  </a:moveTo>
                  <a:lnTo>
                    <a:pt x="74" y="269"/>
                  </a:lnTo>
                  <a:lnTo>
                    <a:pt x="293"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5"/>
            <p:cNvSpPr/>
            <p:nvPr/>
          </p:nvSpPr>
          <p:spPr>
            <a:xfrm>
              <a:off x="4021250" y="450600"/>
              <a:ext cx="10375" cy="6725"/>
            </a:xfrm>
            <a:custGeom>
              <a:rect b="b" l="l" r="r" t="t"/>
              <a:pathLst>
                <a:path extrusionOk="0" fill="none" h="269" w="415">
                  <a:moveTo>
                    <a:pt x="1" y="269"/>
                  </a:moveTo>
                  <a:lnTo>
                    <a:pt x="25" y="244"/>
                  </a:lnTo>
                  <a:lnTo>
                    <a:pt x="220" y="123"/>
                  </a:lnTo>
                  <a:lnTo>
                    <a:pt x="415"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5"/>
            <p:cNvSpPr/>
            <p:nvPr/>
          </p:nvSpPr>
          <p:spPr>
            <a:xfrm>
              <a:off x="4049250" y="440250"/>
              <a:ext cx="11600" cy="2475"/>
            </a:xfrm>
            <a:custGeom>
              <a:rect b="b" l="l" r="r" t="t"/>
              <a:pathLst>
                <a:path extrusionOk="0" fill="none" h="99" w="464">
                  <a:moveTo>
                    <a:pt x="1" y="98"/>
                  </a:moveTo>
                  <a:lnTo>
                    <a:pt x="220" y="50"/>
                  </a:lnTo>
                  <a:lnTo>
                    <a:pt x="464" y="1"/>
                  </a:lnTo>
                  <a:lnTo>
                    <a:pt x="464"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5"/>
            <p:cNvSpPr/>
            <p:nvPr/>
          </p:nvSpPr>
          <p:spPr>
            <a:xfrm>
              <a:off x="4080325" y="439650"/>
              <a:ext cx="12200" cy="1850"/>
            </a:xfrm>
            <a:custGeom>
              <a:rect b="b" l="l" r="r" t="t"/>
              <a:pathLst>
                <a:path extrusionOk="0" fill="none" h="74" w="488">
                  <a:moveTo>
                    <a:pt x="0" y="0"/>
                  </a:moveTo>
                  <a:lnTo>
                    <a:pt x="146" y="0"/>
                  </a:lnTo>
                  <a:lnTo>
                    <a:pt x="463" y="74"/>
                  </a:lnTo>
                  <a:lnTo>
                    <a:pt x="487" y="74"/>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p:nvPr/>
          </p:nvSpPr>
          <p:spPr>
            <a:xfrm>
              <a:off x="4110150" y="450000"/>
              <a:ext cx="9150" cy="7950"/>
            </a:xfrm>
            <a:custGeom>
              <a:rect b="b" l="l" r="r" t="t"/>
              <a:pathLst>
                <a:path extrusionOk="0" fill="none" h="318" w="366">
                  <a:moveTo>
                    <a:pt x="0" y="1"/>
                  </a:moveTo>
                  <a:lnTo>
                    <a:pt x="98" y="74"/>
                  </a:lnTo>
                  <a:lnTo>
                    <a:pt x="317" y="268"/>
                  </a:lnTo>
                  <a:lnTo>
                    <a:pt x="366" y="317"/>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5"/>
            <p:cNvSpPr/>
            <p:nvPr/>
          </p:nvSpPr>
          <p:spPr>
            <a:xfrm>
              <a:off x="4130250" y="473750"/>
              <a:ext cx="4900" cy="10975"/>
            </a:xfrm>
            <a:custGeom>
              <a:rect b="b" l="l" r="r" t="t"/>
              <a:pathLst>
                <a:path extrusionOk="0" fill="none" h="439" w="196">
                  <a:moveTo>
                    <a:pt x="0" y="0"/>
                  </a:moveTo>
                  <a:lnTo>
                    <a:pt x="25" y="73"/>
                  </a:lnTo>
                  <a:lnTo>
                    <a:pt x="171" y="366"/>
                  </a:lnTo>
                  <a:lnTo>
                    <a:pt x="195" y="439"/>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5"/>
            <p:cNvSpPr/>
            <p:nvPr/>
          </p:nvSpPr>
          <p:spPr>
            <a:xfrm>
              <a:off x="4141800" y="502975"/>
              <a:ext cx="3700" cy="11600"/>
            </a:xfrm>
            <a:custGeom>
              <a:rect b="b" l="l" r="r" t="t"/>
              <a:pathLst>
                <a:path extrusionOk="0" fill="none" h="464" w="148">
                  <a:moveTo>
                    <a:pt x="1" y="0"/>
                  </a:moveTo>
                  <a:lnTo>
                    <a:pt x="147" y="463"/>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5"/>
            <p:cNvSpPr/>
            <p:nvPr/>
          </p:nvSpPr>
          <p:spPr>
            <a:xfrm>
              <a:off x="4150950" y="533425"/>
              <a:ext cx="3675" cy="11575"/>
            </a:xfrm>
            <a:custGeom>
              <a:rect b="b" l="l" r="r" t="t"/>
              <a:pathLst>
                <a:path extrusionOk="0" fill="none" h="463" w="147">
                  <a:moveTo>
                    <a:pt x="0" y="0"/>
                  </a:moveTo>
                  <a:lnTo>
                    <a:pt x="146" y="463"/>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5"/>
            <p:cNvSpPr/>
            <p:nvPr/>
          </p:nvSpPr>
          <p:spPr>
            <a:xfrm>
              <a:off x="4160675" y="563850"/>
              <a:ext cx="4900" cy="11000"/>
            </a:xfrm>
            <a:custGeom>
              <a:rect b="b" l="l" r="r" t="t"/>
              <a:pathLst>
                <a:path extrusionOk="0" fill="none" h="440" w="196">
                  <a:moveTo>
                    <a:pt x="1" y="1"/>
                  </a:moveTo>
                  <a:lnTo>
                    <a:pt x="50" y="123"/>
                  </a:lnTo>
                  <a:lnTo>
                    <a:pt x="196" y="415"/>
                  </a:lnTo>
                  <a:lnTo>
                    <a:pt x="196" y="439"/>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5"/>
            <p:cNvSpPr/>
            <p:nvPr/>
          </p:nvSpPr>
          <p:spPr>
            <a:xfrm>
              <a:off x="4175300" y="591875"/>
              <a:ext cx="7325" cy="9150"/>
            </a:xfrm>
            <a:custGeom>
              <a:rect b="b" l="l" r="r" t="t"/>
              <a:pathLst>
                <a:path extrusionOk="0" fill="none" h="366" w="293">
                  <a:moveTo>
                    <a:pt x="0" y="0"/>
                  </a:moveTo>
                  <a:lnTo>
                    <a:pt x="98" y="146"/>
                  </a:lnTo>
                  <a:lnTo>
                    <a:pt x="293" y="366"/>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5"/>
            <p:cNvSpPr/>
            <p:nvPr/>
          </p:nvSpPr>
          <p:spPr>
            <a:xfrm>
              <a:off x="4198425" y="613175"/>
              <a:ext cx="11000" cy="4900"/>
            </a:xfrm>
            <a:custGeom>
              <a:rect b="b" l="l" r="r" t="t"/>
              <a:pathLst>
                <a:path extrusionOk="0" fill="none" h="196" w="440">
                  <a:moveTo>
                    <a:pt x="1" y="1"/>
                  </a:moveTo>
                  <a:lnTo>
                    <a:pt x="171" y="98"/>
                  </a:lnTo>
                  <a:lnTo>
                    <a:pt x="439" y="195"/>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5"/>
            <p:cNvSpPr/>
            <p:nvPr/>
          </p:nvSpPr>
          <p:spPr>
            <a:xfrm>
              <a:off x="4228275" y="621100"/>
              <a:ext cx="12200" cy="625"/>
            </a:xfrm>
            <a:custGeom>
              <a:rect b="b" l="l" r="r" t="t"/>
              <a:pathLst>
                <a:path extrusionOk="0" fill="none" h="25" w="488">
                  <a:moveTo>
                    <a:pt x="0" y="0"/>
                  </a:moveTo>
                  <a:lnTo>
                    <a:pt x="49" y="25"/>
                  </a:lnTo>
                  <a:lnTo>
                    <a:pt x="487" y="0"/>
                  </a:lnTo>
                  <a:lnTo>
                    <a:pt x="487"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5"/>
            <p:cNvSpPr/>
            <p:nvPr/>
          </p:nvSpPr>
          <p:spPr>
            <a:xfrm>
              <a:off x="4259925" y="616225"/>
              <a:ext cx="11600" cy="3075"/>
            </a:xfrm>
            <a:custGeom>
              <a:rect b="b" l="l" r="r" t="t"/>
              <a:pathLst>
                <a:path extrusionOk="0" fill="none" h="123" w="464">
                  <a:moveTo>
                    <a:pt x="1" y="122"/>
                  </a:moveTo>
                  <a:lnTo>
                    <a:pt x="196" y="73"/>
                  </a:lnTo>
                  <a:lnTo>
                    <a:pt x="464" y="0"/>
                  </a:lnTo>
                  <a:lnTo>
                    <a:pt x="464"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5"/>
            <p:cNvSpPr/>
            <p:nvPr/>
          </p:nvSpPr>
          <p:spPr>
            <a:xfrm>
              <a:off x="4289775" y="602225"/>
              <a:ext cx="10375" cy="6725"/>
            </a:xfrm>
            <a:custGeom>
              <a:rect b="b" l="l" r="r" t="t"/>
              <a:pathLst>
                <a:path extrusionOk="0" fill="none" h="269" w="415">
                  <a:moveTo>
                    <a:pt x="0" y="268"/>
                  </a:moveTo>
                  <a:lnTo>
                    <a:pt x="195" y="146"/>
                  </a:lnTo>
                  <a:lnTo>
                    <a:pt x="390" y="0"/>
                  </a:lnTo>
                  <a:lnTo>
                    <a:pt x="414"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313525" y="577875"/>
              <a:ext cx="6100" cy="10375"/>
            </a:xfrm>
            <a:custGeom>
              <a:rect b="b" l="l" r="r" t="t"/>
              <a:pathLst>
                <a:path extrusionOk="0" fill="none" h="415" w="244">
                  <a:moveTo>
                    <a:pt x="0" y="414"/>
                  </a:moveTo>
                  <a:lnTo>
                    <a:pt x="24" y="365"/>
                  </a:lnTo>
                  <a:lnTo>
                    <a:pt x="146" y="195"/>
                  </a:lnTo>
                  <a:lnTo>
                    <a:pt x="244"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4326300" y="547425"/>
              <a:ext cx="2450" cy="12200"/>
            </a:xfrm>
            <a:custGeom>
              <a:rect b="b" l="l" r="r" t="t"/>
              <a:pathLst>
                <a:path extrusionOk="0" fill="none" h="488" w="98">
                  <a:moveTo>
                    <a:pt x="0" y="487"/>
                  </a:moveTo>
                  <a:lnTo>
                    <a:pt x="49" y="293"/>
                  </a:lnTo>
                  <a:lnTo>
                    <a:pt x="98"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5"/>
            <p:cNvSpPr/>
            <p:nvPr/>
          </p:nvSpPr>
          <p:spPr>
            <a:xfrm>
              <a:off x="4329350" y="515750"/>
              <a:ext cx="625" cy="12200"/>
            </a:xfrm>
            <a:custGeom>
              <a:rect b="b" l="l" r="r" t="t"/>
              <a:pathLst>
                <a:path extrusionOk="0" fill="none" h="488" w="25">
                  <a:moveTo>
                    <a:pt x="25" y="488"/>
                  </a:moveTo>
                  <a:lnTo>
                    <a:pt x="25" y="464"/>
                  </a:lnTo>
                  <a:lnTo>
                    <a:pt x="25" y="123"/>
                  </a:lnTo>
                  <a:lnTo>
                    <a:pt x="0"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5"/>
            <p:cNvSpPr/>
            <p:nvPr/>
          </p:nvSpPr>
          <p:spPr>
            <a:xfrm>
              <a:off x="4325075" y="488975"/>
              <a:ext cx="1250" cy="6100"/>
            </a:xfrm>
            <a:custGeom>
              <a:rect b="b" l="l" r="r" t="t"/>
              <a:pathLst>
                <a:path extrusionOk="0" fill="none" h="244" w="50">
                  <a:moveTo>
                    <a:pt x="49" y="244"/>
                  </a:moveTo>
                  <a:lnTo>
                    <a:pt x="49" y="244"/>
                  </a:lnTo>
                  <a:lnTo>
                    <a:pt x="1"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6"/>
          <p:cNvPicPr preferRelativeResize="0"/>
          <p:nvPr/>
        </p:nvPicPr>
        <p:blipFill rotWithShape="1">
          <a:blip r:embed="rId4">
            <a:alphaModFix/>
          </a:blip>
          <a:srcRect b="2856" l="0" r="65460" t="0"/>
          <a:stretch/>
        </p:blipFill>
        <p:spPr>
          <a:xfrm>
            <a:off x="76200" y="152250"/>
            <a:ext cx="3053074" cy="1367000"/>
          </a:xfrm>
          <a:prstGeom prst="rect">
            <a:avLst/>
          </a:prstGeom>
          <a:noFill/>
          <a:ln>
            <a:noFill/>
          </a:ln>
        </p:spPr>
      </p:pic>
      <p:graphicFrame>
        <p:nvGraphicFramePr>
          <p:cNvPr id="325" name="Google Shape;325;p36"/>
          <p:cNvGraphicFramePr/>
          <p:nvPr/>
        </p:nvGraphicFramePr>
        <p:xfrm>
          <a:off x="237575" y="1562150"/>
          <a:ext cx="3000000" cy="3000000"/>
        </p:xfrm>
        <a:graphic>
          <a:graphicData uri="http://schemas.openxmlformats.org/drawingml/2006/table">
            <a:tbl>
              <a:tblPr>
                <a:noFill/>
                <a:tableStyleId>{44806085-63D1-434B-8913-32E381E2C312}</a:tableStyleId>
              </a:tblPr>
              <a:tblGrid>
                <a:gridCol w="2844350"/>
              </a:tblGrid>
              <a:tr h="3207150">
                <a:tc>
                  <a:txBody>
                    <a:bodyPr/>
                    <a:lstStyle/>
                    <a:p>
                      <a:pPr indent="0" lvl="0" marL="0" rtl="0" algn="ctr">
                        <a:spcBef>
                          <a:spcPts val="600"/>
                        </a:spcBef>
                        <a:spcAft>
                          <a:spcPts val="0"/>
                        </a:spcAft>
                        <a:buNone/>
                      </a:pPr>
                      <a:r>
                        <a:rPr b="1" lang="en">
                          <a:solidFill>
                            <a:schemeClr val="dk1"/>
                          </a:solidFill>
                          <a:latin typeface="Montserrat"/>
                          <a:ea typeface="Montserrat"/>
                          <a:cs typeface="Montserrat"/>
                          <a:sym typeface="Montserrat"/>
                        </a:rPr>
                        <a:t>Offer multiple types of opportunities to engage in the course.</a:t>
                      </a:r>
                      <a:endParaRPr b="1">
                        <a:solidFill>
                          <a:schemeClr val="dk1"/>
                        </a:solidFill>
                        <a:latin typeface="Montserrat"/>
                        <a:ea typeface="Montserrat"/>
                        <a:cs typeface="Montserrat"/>
                        <a:sym typeface="Montserrat"/>
                      </a:endParaRPr>
                    </a:p>
                    <a:p>
                      <a:pPr indent="0" lvl="0" marL="0" rtl="0" algn="l">
                        <a:spcBef>
                          <a:spcPts val="600"/>
                        </a:spcBef>
                        <a:spcAft>
                          <a:spcPts val="0"/>
                        </a:spcAft>
                        <a:buNone/>
                      </a:pPr>
                      <a:r>
                        <a:rPr lang="en">
                          <a:solidFill>
                            <a:schemeClr val="dk1"/>
                          </a:solidFill>
                          <a:latin typeface="Montserrat"/>
                          <a:ea typeface="Montserrat"/>
                          <a:cs typeface="Montserrat"/>
                          <a:sym typeface="Montserrat"/>
                        </a:rPr>
                        <a:t>What will motivate and engage my students?</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rPr b="1" lang="en">
                          <a:solidFill>
                            <a:schemeClr val="dk1"/>
                          </a:solidFill>
                          <a:latin typeface="Montserrat"/>
                          <a:ea typeface="Montserrat"/>
                          <a:cs typeface="Montserrat"/>
                          <a:sym typeface="Montserrat"/>
                        </a:rPr>
                        <a:t>Goals:</a:t>
                      </a:r>
                      <a:endParaRPr>
                        <a:solidFill>
                          <a:schemeClr val="dk1"/>
                        </a:solidFill>
                        <a:latin typeface="Montserrat"/>
                        <a:ea typeface="Montserrat"/>
                        <a:cs typeface="Montserrat"/>
                        <a:sym typeface="Montserrat"/>
                      </a:endParaRPr>
                    </a:p>
                    <a:p>
                      <a:pPr indent="-317500" lvl="0" marL="457200" rtl="0" algn="l">
                        <a:spcBef>
                          <a:spcPts val="60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Create value and authenticity</a:t>
                      </a:r>
                      <a:endParaRPr>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Vary demands to optimize challenge</a:t>
                      </a:r>
                      <a:endParaRPr>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Foster community</a:t>
                      </a:r>
                      <a:endParaRPr>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Develop self-assessment and reflection</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600">
                        <a:solidFill>
                          <a:schemeClr val="dk1"/>
                        </a:solidFill>
                        <a:latin typeface="Montserrat"/>
                        <a:ea typeface="Montserrat"/>
                        <a:cs typeface="Montserrat"/>
                        <a:sym typeface="Montserrat"/>
                      </a:endParaRPr>
                    </a:p>
                  </a:txBody>
                  <a:tcPr marT="91425" marB="91425" marR="91425" marL="91425">
                    <a:solidFill>
                      <a:srgbClr val="B4DAC0"/>
                    </a:solidFill>
                  </a:tcPr>
                </a:tc>
              </a:tr>
            </a:tbl>
          </a:graphicData>
        </a:graphic>
      </p:graphicFrame>
      <p:sp>
        <p:nvSpPr>
          <p:cNvPr id="326" name="Google Shape;326;p36"/>
          <p:cNvSpPr txBox="1"/>
          <p:nvPr>
            <p:ph idx="4294967295" type="title"/>
          </p:nvPr>
        </p:nvSpPr>
        <p:spPr>
          <a:xfrm>
            <a:off x="3200400" y="205975"/>
            <a:ext cx="71223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latin typeface="Montserrat"/>
                <a:ea typeface="Montserrat"/>
                <a:cs typeface="Montserrat"/>
                <a:sym typeface="Montserrat"/>
              </a:rPr>
              <a:t>Hypothesis offers…</a:t>
            </a:r>
            <a:endParaRPr sz="3200">
              <a:latin typeface="Montserrat"/>
              <a:ea typeface="Montserrat"/>
              <a:cs typeface="Montserrat"/>
              <a:sym typeface="Montserrat"/>
            </a:endParaRPr>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p:txBody>
      </p:sp>
      <p:sp>
        <p:nvSpPr>
          <p:cNvPr id="327" name="Google Shape;327;p36"/>
          <p:cNvSpPr txBox="1"/>
          <p:nvPr>
            <p:ph idx="4294967295" type="body"/>
          </p:nvPr>
        </p:nvSpPr>
        <p:spPr>
          <a:xfrm>
            <a:off x="3437100" y="989275"/>
            <a:ext cx="5706900" cy="2220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2200">
                <a:latin typeface="Montserrat"/>
                <a:ea typeface="Montserrat"/>
                <a:cs typeface="Montserrat"/>
                <a:sym typeface="Montserrat"/>
              </a:rPr>
              <a:t>✅ An alternative way to engage</a:t>
            </a:r>
            <a:endParaRPr sz="22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lang="en" sz="2200">
                <a:latin typeface="Montserrat"/>
                <a:ea typeface="Montserrat"/>
                <a:cs typeface="Montserrat"/>
                <a:sym typeface="Montserrat"/>
              </a:rPr>
              <a:t>✅ </a:t>
            </a:r>
            <a:r>
              <a:rPr lang="en" sz="2200">
                <a:latin typeface="Montserrat"/>
                <a:ea typeface="Montserrat"/>
                <a:cs typeface="Montserrat"/>
                <a:sym typeface="Montserrat"/>
              </a:rPr>
              <a:t>A method of community-building</a:t>
            </a:r>
            <a:endParaRPr sz="22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lang="en" sz="2200">
                <a:latin typeface="Montserrat"/>
                <a:ea typeface="Montserrat"/>
                <a:cs typeface="Montserrat"/>
                <a:sym typeface="Montserrat"/>
              </a:rPr>
              <a:t>✅ An explicit time for students to practice metacognition</a:t>
            </a:r>
            <a:endParaRPr sz="22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lang="en" sz="2200">
                <a:latin typeface="Montserrat"/>
                <a:ea typeface="Montserrat"/>
                <a:cs typeface="Montserrat"/>
                <a:sym typeface="Montserrat"/>
              </a:rPr>
              <a:t>✅ A formative assessment strategy</a:t>
            </a:r>
            <a:endParaRPr sz="22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lang="en" sz="2200">
                <a:latin typeface="Montserrat"/>
                <a:ea typeface="Montserrat"/>
                <a:cs typeface="Montserrat"/>
                <a:sym typeface="Montserrat"/>
              </a:rPr>
              <a:t>✅ An opportunity for students to</a:t>
            </a:r>
            <a:r>
              <a:rPr lang="en" sz="2200">
                <a:latin typeface="Montserrat"/>
                <a:ea typeface="Montserrat"/>
                <a:cs typeface="Montserrat"/>
                <a:sym typeface="Montserrat"/>
              </a:rPr>
              <a:t> to see themselves as knowledge creators</a:t>
            </a:r>
            <a:endParaRPr sz="22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t/>
            </a:r>
            <a:endParaRPr sz="2000">
              <a:latin typeface="Source Serif Pro"/>
              <a:ea typeface="Source Serif Pro"/>
              <a:cs typeface="Source Serif Pro"/>
              <a:sym typeface="Source Serif Pro"/>
            </a:endParaRPr>
          </a:p>
          <a:p>
            <a:pPr indent="0" lvl="0" marL="0" rtl="0" algn="l">
              <a:spcBef>
                <a:spcPts val="0"/>
              </a:spcBef>
              <a:spcAft>
                <a:spcPts val="1000"/>
              </a:spcAft>
              <a:buNone/>
            </a:pPr>
            <a:r>
              <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7"/>
          <p:cNvSpPr txBox="1"/>
          <p:nvPr>
            <p:ph idx="4294967295" type="title"/>
          </p:nvPr>
        </p:nvSpPr>
        <p:spPr>
          <a:xfrm>
            <a:off x="3200400" y="205975"/>
            <a:ext cx="71223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Montserrat"/>
                <a:ea typeface="Montserrat"/>
                <a:cs typeface="Montserrat"/>
                <a:sym typeface="Montserrat"/>
              </a:rPr>
              <a:t>Social annotation </a:t>
            </a:r>
            <a:endParaRPr sz="3000">
              <a:latin typeface="Montserrat"/>
              <a:ea typeface="Montserrat"/>
              <a:cs typeface="Montserrat"/>
              <a:sym typeface="Montserrat"/>
            </a:endParaRPr>
          </a:p>
          <a:p>
            <a:pPr indent="0" lvl="0" marL="0" rtl="0" algn="l">
              <a:spcBef>
                <a:spcPts val="0"/>
              </a:spcBef>
              <a:spcAft>
                <a:spcPts val="0"/>
              </a:spcAft>
              <a:buNone/>
            </a:pPr>
            <a:r>
              <a:rPr lang="en" sz="3000">
                <a:latin typeface="Montserrat"/>
                <a:ea typeface="Montserrat"/>
                <a:cs typeface="Montserrat"/>
                <a:sym typeface="Montserrat"/>
              </a:rPr>
              <a:t>to support neurodivergent learners</a:t>
            </a:r>
            <a:endParaRPr sz="3000">
              <a:latin typeface="Montserrat"/>
              <a:ea typeface="Montserrat"/>
              <a:cs typeface="Montserrat"/>
              <a:sym typeface="Montserrat"/>
            </a:endParaRPr>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p:txBody>
      </p:sp>
      <p:pic>
        <p:nvPicPr>
          <p:cNvPr descr="hypothesis-mark.png" id="333" name="Google Shape;333;p37"/>
          <p:cNvPicPr preferRelativeResize="0"/>
          <p:nvPr/>
        </p:nvPicPr>
        <p:blipFill>
          <a:blip r:embed="rId3">
            <a:alphaModFix/>
          </a:blip>
          <a:stretch>
            <a:fillRect/>
          </a:stretch>
        </p:blipFill>
        <p:spPr>
          <a:xfrm>
            <a:off x="8692037" y="4692038"/>
            <a:ext cx="256525" cy="299300"/>
          </a:xfrm>
          <a:prstGeom prst="rect">
            <a:avLst/>
          </a:prstGeom>
          <a:noFill/>
          <a:ln>
            <a:noFill/>
          </a:ln>
        </p:spPr>
      </p:pic>
      <p:sp>
        <p:nvSpPr>
          <p:cNvPr id="334" name="Google Shape;334;p37"/>
          <p:cNvSpPr txBox="1"/>
          <p:nvPr>
            <p:ph idx="4294967295" type="body"/>
          </p:nvPr>
        </p:nvSpPr>
        <p:spPr>
          <a:xfrm>
            <a:off x="3200400" y="1530700"/>
            <a:ext cx="6168900" cy="22200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Clr>
                <a:srgbClr val="000000"/>
              </a:buClr>
              <a:buSzPts val="2000"/>
              <a:buFont typeface="Montserrat"/>
              <a:buChar char="▪"/>
            </a:pPr>
            <a:r>
              <a:rPr lang="en" sz="2000" u="sng">
                <a:solidFill>
                  <a:schemeClr val="hlink"/>
                </a:solidFill>
                <a:latin typeface="Montserrat"/>
                <a:ea typeface="Montserrat"/>
                <a:cs typeface="Montserrat"/>
                <a:sym typeface="Montserrat"/>
                <a:hlinkClick r:id="rId4"/>
              </a:rPr>
              <a:t>Offers instructors a method for incorporating UDL into their courses</a:t>
            </a:r>
            <a:endParaRPr sz="2000">
              <a:latin typeface="Montserrat"/>
              <a:ea typeface="Montserrat"/>
              <a:cs typeface="Montserrat"/>
              <a:sym typeface="Montserrat"/>
            </a:endParaRPr>
          </a:p>
          <a:p>
            <a:pPr indent="-355600" lvl="0" marL="457200" rtl="0" algn="l">
              <a:spcBef>
                <a:spcPts val="0"/>
              </a:spcBef>
              <a:spcAft>
                <a:spcPts val="0"/>
              </a:spcAft>
              <a:buClr>
                <a:srgbClr val="000000"/>
              </a:buClr>
              <a:buSzPts val="2000"/>
              <a:buFont typeface="Montserrat"/>
              <a:buChar char="▪"/>
            </a:pPr>
            <a:r>
              <a:rPr lang="en" sz="2000">
                <a:latin typeface="Montserrat"/>
                <a:ea typeface="Montserrat"/>
                <a:cs typeface="Montserrat"/>
                <a:sym typeface="Montserrat"/>
              </a:rPr>
              <a:t>Hypothesis’ features allow students to choose </a:t>
            </a:r>
            <a:r>
              <a:rPr i="1" lang="en" sz="2000">
                <a:latin typeface="Montserrat"/>
                <a:ea typeface="Montserrat"/>
                <a:cs typeface="Montserrat"/>
                <a:sym typeface="Montserrat"/>
              </a:rPr>
              <a:t>when</a:t>
            </a:r>
            <a:r>
              <a:rPr lang="en" sz="2000">
                <a:latin typeface="Montserrat"/>
                <a:ea typeface="Montserrat"/>
                <a:cs typeface="Montserrat"/>
                <a:sym typeface="Montserrat"/>
              </a:rPr>
              <a:t> and </a:t>
            </a:r>
            <a:r>
              <a:rPr i="1" lang="en" sz="2000">
                <a:latin typeface="Montserrat"/>
                <a:ea typeface="Montserrat"/>
                <a:cs typeface="Montserrat"/>
                <a:sym typeface="Montserrat"/>
              </a:rPr>
              <a:t>how</a:t>
            </a:r>
            <a:r>
              <a:rPr lang="en" sz="2000">
                <a:latin typeface="Montserrat"/>
                <a:ea typeface="Montserrat"/>
                <a:cs typeface="Montserrat"/>
                <a:sym typeface="Montserrat"/>
              </a:rPr>
              <a:t> to engage in a way that best works for them</a:t>
            </a:r>
            <a:endParaRPr sz="20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t/>
            </a:r>
            <a:endParaRPr b="1">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b="1" lang="en">
                <a:latin typeface="Montserrat"/>
                <a:ea typeface="Montserrat"/>
                <a:cs typeface="Montserrat"/>
                <a:sym typeface="Montserrat"/>
              </a:rPr>
              <a:t>Examples of controlling distractions:</a:t>
            </a:r>
            <a:endParaRPr b="1">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lang="en">
                <a:latin typeface="Montserrat"/>
                <a:ea typeface="Montserrat"/>
                <a:cs typeface="Montserrat"/>
                <a:sym typeface="Montserrat"/>
              </a:rPr>
              <a:t>Hide/reveal highlights with the eye icon:</a:t>
            </a:r>
            <a:endParaRPr>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lang="en">
                <a:latin typeface="Montserrat"/>
                <a:ea typeface="Montserrat"/>
                <a:cs typeface="Montserrat"/>
                <a:sym typeface="Montserrat"/>
              </a:rPr>
              <a:t>Choose when to load new annotations:</a:t>
            </a:r>
            <a:endParaRPr>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t/>
            </a:r>
            <a:endParaRPr sz="2000">
              <a:latin typeface="Source Serif Pro"/>
              <a:ea typeface="Source Serif Pro"/>
              <a:cs typeface="Source Serif Pro"/>
              <a:sym typeface="Source Serif Pro"/>
            </a:endParaRPr>
          </a:p>
          <a:p>
            <a:pPr indent="0" lvl="0" marL="0" rtl="0" algn="l">
              <a:spcBef>
                <a:spcPts val="0"/>
              </a:spcBef>
              <a:spcAft>
                <a:spcPts val="1000"/>
              </a:spcAft>
              <a:buNone/>
            </a:pPr>
            <a:r>
              <a:t/>
            </a:r>
            <a:endParaRPr sz="2200"/>
          </a:p>
        </p:txBody>
      </p:sp>
      <p:pic>
        <p:nvPicPr>
          <p:cNvPr id="335" name="Google Shape;335;p37"/>
          <p:cNvPicPr preferRelativeResize="0"/>
          <p:nvPr/>
        </p:nvPicPr>
        <p:blipFill>
          <a:blip r:embed="rId5">
            <a:alphaModFix/>
          </a:blip>
          <a:stretch>
            <a:fillRect/>
          </a:stretch>
        </p:blipFill>
        <p:spPr>
          <a:xfrm>
            <a:off x="7927500" y="3861225"/>
            <a:ext cx="614550" cy="630300"/>
          </a:xfrm>
          <a:prstGeom prst="rect">
            <a:avLst/>
          </a:prstGeom>
          <a:noFill/>
          <a:ln>
            <a:noFill/>
          </a:ln>
        </p:spPr>
      </p:pic>
      <p:pic>
        <p:nvPicPr>
          <p:cNvPr id="336" name="Google Shape;336;p37"/>
          <p:cNvPicPr preferRelativeResize="0"/>
          <p:nvPr/>
        </p:nvPicPr>
        <p:blipFill>
          <a:blip r:embed="rId6">
            <a:alphaModFix/>
          </a:blip>
          <a:stretch>
            <a:fillRect/>
          </a:stretch>
        </p:blipFill>
        <p:spPr>
          <a:xfrm>
            <a:off x="7865825" y="4491525"/>
            <a:ext cx="499800" cy="499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38"/>
          <p:cNvPicPr preferRelativeResize="0"/>
          <p:nvPr/>
        </p:nvPicPr>
        <p:blipFill rotWithShape="1">
          <a:blip r:embed="rId3">
            <a:alphaModFix/>
          </a:blip>
          <a:srcRect b="2856" l="33967" r="32886" t="0"/>
          <a:stretch/>
        </p:blipFill>
        <p:spPr>
          <a:xfrm>
            <a:off x="286800" y="194550"/>
            <a:ext cx="2929874" cy="1367000"/>
          </a:xfrm>
          <a:prstGeom prst="rect">
            <a:avLst/>
          </a:prstGeom>
          <a:noFill/>
          <a:ln>
            <a:noFill/>
          </a:ln>
        </p:spPr>
      </p:pic>
      <p:graphicFrame>
        <p:nvGraphicFramePr>
          <p:cNvPr id="342" name="Google Shape;342;p38"/>
          <p:cNvGraphicFramePr/>
          <p:nvPr/>
        </p:nvGraphicFramePr>
        <p:xfrm>
          <a:off x="343925" y="1612375"/>
          <a:ext cx="3000000" cy="3000000"/>
        </p:xfrm>
        <a:graphic>
          <a:graphicData uri="http://schemas.openxmlformats.org/drawingml/2006/table">
            <a:tbl>
              <a:tblPr>
                <a:noFill/>
                <a:tableStyleId>{44806085-63D1-434B-8913-32E381E2C312}</a:tableStyleId>
              </a:tblPr>
              <a:tblGrid>
                <a:gridCol w="2872750"/>
              </a:tblGrid>
              <a:tr h="3207150">
                <a:tc>
                  <a:txBody>
                    <a:bodyPr/>
                    <a:lstStyle/>
                    <a:p>
                      <a:pPr indent="0" lvl="0" marL="0" rtl="0" algn="ctr">
                        <a:spcBef>
                          <a:spcPts val="600"/>
                        </a:spcBef>
                        <a:spcAft>
                          <a:spcPts val="0"/>
                        </a:spcAft>
                        <a:buNone/>
                      </a:pPr>
                      <a:r>
                        <a:rPr b="1" lang="en">
                          <a:solidFill>
                            <a:schemeClr val="dk1"/>
                          </a:solidFill>
                          <a:latin typeface="Montserrat"/>
                          <a:ea typeface="Montserrat"/>
                          <a:cs typeface="Montserrat"/>
                          <a:sym typeface="Montserrat"/>
                        </a:rPr>
                        <a:t>Offer different types of course materials for your students to consume.</a:t>
                      </a:r>
                      <a:endParaRPr b="1">
                        <a:solidFill>
                          <a:schemeClr val="dk1"/>
                        </a:solidFill>
                        <a:latin typeface="Montserrat"/>
                        <a:ea typeface="Montserrat"/>
                        <a:cs typeface="Montserrat"/>
                        <a:sym typeface="Montserrat"/>
                      </a:endParaRPr>
                    </a:p>
                    <a:p>
                      <a:pPr indent="0" lvl="0" marL="0" rtl="0" algn="l">
                        <a:spcBef>
                          <a:spcPts val="600"/>
                        </a:spcBef>
                        <a:spcAft>
                          <a:spcPts val="0"/>
                        </a:spcAft>
                        <a:buNone/>
                      </a:pPr>
                      <a:r>
                        <a:rPr lang="en">
                          <a:solidFill>
                            <a:schemeClr val="dk1"/>
                          </a:solidFill>
                          <a:latin typeface="Montserrat"/>
                          <a:ea typeface="Montserrat"/>
                          <a:cs typeface="Montserrat"/>
                          <a:sym typeface="Montserrat"/>
                        </a:rPr>
                        <a:t>How will my students best learn a concept or topic?</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rPr b="1" lang="en">
                          <a:solidFill>
                            <a:schemeClr val="dk1"/>
                          </a:solidFill>
                          <a:latin typeface="Montserrat"/>
                          <a:ea typeface="Montserrat"/>
                          <a:cs typeface="Montserrat"/>
                          <a:sym typeface="Montserrat"/>
                        </a:rPr>
                        <a:t>Goals:</a:t>
                      </a:r>
                      <a:endParaRPr>
                        <a:solidFill>
                          <a:schemeClr val="dk1"/>
                        </a:solidFill>
                        <a:latin typeface="Montserrat"/>
                        <a:ea typeface="Montserrat"/>
                        <a:cs typeface="Montserrat"/>
                        <a:sym typeface="Montserrat"/>
                      </a:endParaRPr>
                    </a:p>
                    <a:p>
                      <a:pPr indent="-285750" lvl="0" marL="457200" rtl="0" algn="l">
                        <a:spcBef>
                          <a:spcPts val="600"/>
                        </a:spcBef>
                        <a:spcAft>
                          <a:spcPts val="0"/>
                        </a:spcAft>
                        <a:buClr>
                          <a:schemeClr val="dk1"/>
                        </a:buClr>
                        <a:buSzPts val="900"/>
                        <a:buFont typeface="Montserrat"/>
                        <a:buChar char="■"/>
                      </a:pPr>
                      <a:r>
                        <a:rPr lang="en">
                          <a:solidFill>
                            <a:schemeClr val="dk1"/>
                          </a:solidFill>
                          <a:latin typeface="Montserrat"/>
                          <a:ea typeface="Montserrat"/>
                          <a:cs typeface="Montserrat"/>
                          <a:sym typeface="Montserrat"/>
                        </a:rPr>
                        <a:t>Clarify jargon and syntax</a:t>
                      </a:r>
                      <a:endParaRPr>
                        <a:solidFill>
                          <a:schemeClr val="dk1"/>
                        </a:solidFill>
                        <a:latin typeface="Montserrat"/>
                        <a:ea typeface="Montserrat"/>
                        <a:cs typeface="Montserrat"/>
                        <a:sym typeface="Montserrat"/>
                      </a:endParaRPr>
                    </a:p>
                    <a:p>
                      <a:pPr indent="-285750" lvl="0" marL="457200" rtl="0" algn="l">
                        <a:spcBef>
                          <a:spcPts val="0"/>
                        </a:spcBef>
                        <a:spcAft>
                          <a:spcPts val="0"/>
                        </a:spcAft>
                        <a:buClr>
                          <a:schemeClr val="dk1"/>
                        </a:buClr>
                        <a:buSzPts val="900"/>
                        <a:buFont typeface="Montserrat"/>
                        <a:buChar char="■"/>
                      </a:pPr>
                      <a:r>
                        <a:rPr lang="en">
                          <a:solidFill>
                            <a:schemeClr val="dk1"/>
                          </a:solidFill>
                          <a:latin typeface="Montserrat"/>
                          <a:ea typeface="Montserrat"/>
                          <a:cs typeface="Montserrat"/>
                          <a:sym typeface="Montserrat"/>
                        </a:rPr>
                        <a:t>Offer alternatives to text (audio, images, video)</a:t>
                      </a:r>
                      <a:endParaRPr>
                        <a:solidFill>
                          <a:schemeClr val="dk1"/>
                        </a:solidFill>
                        <a:latin typeface="Montserrat"/>
                        <a:ea typeface="Montserrat"/>
                        <a:cs typeface="Montserrat"/>
                        <a:sym typeface="Montserrat"/>
                      </a:endParaRPr>
                    </a:p>
                    <a:p>
                      <a:pPr indent="-285750" lvl="0" marL="457200" rtl="0" algn="l">
                        <a:spcBef>
                          <a:spcPts val="0"/>
                        </a:spcBef>
                        <a:spcAft>
                          <a:spcPts val="0"/>
                        </a:spcAft>
                        <a:buClr>
                          <a:schemeClr val="dk1"/>
                        </a:buClr>
                        <a:buSzPts val="900"/>
                        <a:buFont typeface="Montserrat"/>
                        <a:buChar char="■"/>
                      </a:pPr>
                      <a:r>
                        <a:rPr lang="en">
                          <a:solidFill>
                            <a:schemeClr val="dk1"/>
                          </a:solidFill>
                          <a:latin typeface="Montserrat"/>
                          <a:ea typeface="Montserrat"/>
                          <a:cs typeface="Montserrat"/>
                          <a:sym typeface="Montserrat"/>
                        </a:rPr>
                        <a:t>Offer alternatives to visual information (text, audio)</a:t>
                      </a:r>
                      <a:endParaRPr>
                        <a:solidFill>
                          <a:schemeClr val="dk1"/>
                        </a:solidFill>
                        <a:latin typeface="Montserrat"/>
                        <a:ea typeface="Montserrat"/>
                        <a:cs typeface="Montserrat"/>
                        <a:sym typeface="Montserrat"/>
                      </a:endParaRPr>
                    </a:p>
                    <a:p>
                      <a:pPr indent="-285750" lvl="0" marL="457200" rtl="0" algn="l">
                        <a:spcBef>
                          <a:spcPts val="0"/>
                        </a:spcBef>
                        <a:spcAft>
                          <a:spcPts val="0"/>
                        </a:spcAft>
                        <a:buClr>
                          <a:schemeClr val="dk1"/>
                        </a:buClr>
                        <a:buSzPts val="900"/>
                        <a:buFont typeface="Montserrat"/>
                        <a:buChar char="■"/>
                      </a:pPr>
                      <a:r>
                        <a:rPr lang="en">
                          <a:solidFill>
                            <a:schemeClr val="dk1"/>
                          </a:solidFill>
                          <a:latin typeface="Montserrat"/>
                          <a:ea typeface="Montserrat"/>
                          <a:cs typeface="Montserrat"/>
                          <a:sym typeface="Montserrat"/>
                        </a:rPr>
                        <a:t>Highlight patterns</a:t>
                      </a:r>
                      <a:endParaRPr>
                        <a:solidFill>
                          <a:schemeClr val="dk1"/>
                        </a:solidFill>
                        <a:latin typeface="Montserrat"/>
                        <a:ea typeface="Montserrat"/>
                        <a:cs typeface="Montserrat"/>
                        <a:sym typeface="Montserrat"/>
                      </a:endParaRPr>
                    </a:p>
                  </a:txBody>
                  <a:tcPr marT="91425" marB="91425" marR="91425" marL="91425">
                    <a:solidFill>
                      <a:srgbClr val="D0B9EC"/>
                    </a:solidFill>
                  </a:tcPr>
                </a:tc>
              </a:tr>
            </a:tbl>
          </a:graphicData>
        </a:graphic>
      </p:graphicFrame>
      <p:sp>
        <p:nvSpPr>
          <p:cNvPr id="343" name="Google Shape;343;p38"/>
          <p:cNvSpPr txBox="1"/>
          <p:nvPr>
            <p:ph idx="4294967295" type="title"/>
          </p:nvPr>
        </p:nvSpPr>
        <p:spPr>
          <a:xfrm>
            <a:off x="3200400" y="205975"/>
            <a:ext cx="71223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latin typeface="Montserrat"/>
                <a:ea typeface="Montserrat"/>
                <a:cs typeface="Montserrat"/>
                <a:sym typeface="Montserrat"/>
              </a:rPr>
              <a:t>Hypothesis offers…</a:t>
            </a:r>
            <a:endParaRPr sz="3200">
              <a:latin typeface="Montserrat"/>
              <a:ea typeface="Montserrat"/>
              <a:cs typeface="Montserrat"/>
              <a:sym typeface="Montserrat"/>
            </a:endParaRPr>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p:txBody>
      </p:sp>
      <p:sp>
        <p:nvSpPr>
          <p:cNvPr id="344" name="Google Shape;344;p38"/>
          <p:cNvSpPr txBox="1"/>
          <p:nvPr>
            <p:ph idx="4294967295" type="body"/>
          </p:nvPr>
        </p:nvSpPr>
        <p:spPr>
          <a:xfrm>
            <a:off x="3437100" y="989275"/>
            <a:ext cx="5706900" cy="2220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2200">
                <a:latin typeface="Montserrat"/>
                <a:ea typeface="Montserrat"/>
                <a:cs typeface="Montserrat"/>
                <a:sym typeface="Montserrat"/>
              </a:rPr>
              <a:t>✅ Multimedia options in both </a:t>
            </a:r>
            <a:r>
              <a:rPr b="1" lang="en" sz="2200">
                <a:latin typeface="Montserrat"/>
                <a:ea typeface="Montserrat"/>
                <a:cs typeface="Montserrat"/>
                <a:sym typeface="Montserrat"/>
              </a:rPr>
              <a:t>what</a:t>
            </a:r>
            <a:r>
              <a:rPr lang="en" sz="2200">
                <a:latin typeface="Montserrat"/>
                <a:ea typeface="Montserrat"/>
                <a:cs typeface="Montserrat"/>
                <a:sym typeface="Montserrat"/>
              </a:rPr>
              <a:t> you annotate and </a:t>
            </a:r>
            <a:r>
              <a:rPr b="1" lang="en" sz="2200">
                <a:latin typeface="Montserrat"/>
                <a:ea typeface="Montserrat"/>
                <a:cs typeface="Montserrat"/>
                <a:sym typeface="Montserrat"/>
              </a:rPr>
              <a:t>how</a:t>
            </a:r>
            <a:r>
              <a:rPr lang="en" sz="2200">
                <a:latin typeface="Montserrat"/>
                <a:ea typeface="Montserrat"/>
                <a:cs typeface="Montserrat"/>
                <a:sym typeface="Montserrat"/>
              </a:rPr>
              <a:t> you annotate</a:t>
            </a:r>
            <a:endParaRPr sz="22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lang="en" sz="2200">
                <a:latin typeface="Montserrat"/>
                <a:ea typeface="Montserrat"/>
                <a:cs typeface="Montserrat"/>
                <a:sym typeface="Montserrat"/>
              </a:rPr>
              <a:t>✅  Clarification of vocabulary and concepts anchored within the text</a:t>
            </a:r>
            <a:endParaRPr sz="22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lang="en" sz="2200">
                <a:latin typeface="Montserrat"/>
                <a:ea typeface="Montserrat"/>
                <a:cs typeface="Montserrat"/>
                <a:sym typeface="Montserrat"/>
              </a:rPr>
              <a:t>✅  A way to guide the students through readings, highlighting key concepts and patterns</a:t>
            </a:r>
            <a:endParaRPr sz="22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t/>
            </a:r>
            <a:endParaRPr sz="2000">
              <a:latin typeface="Source Serif Pro"/>
              <a:ea typeface="Source Serif Pro"/>
              <a:cs typeface="Source Serif Pro"/>
              <a:sym typeface="Source Serif Pro"/>
            </a:endParaRPr>
          </a:p>
          <a:p>
            <a:pPr indent="0" lvl="0" marL="0" rtl="0" algn="l">
              <a:spcBef>
                <a:spcPts val="0"/>
              </a:spcBef>
              <a:spcAft>
                <a:spcPts val="1000"/>
              </a:spcAft>
              <a:buNone/>
            </a:pPr>
            <a:r>
              <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9"/>
          <p:cNvSpPr txBox="1"/>
          <p:nvPr>
            <p:ph idx="4294967295" type="title"/>
          </p:nvPr>
        </p:nvSpPr>
        <p:spPr>
          <a:xfrm>
            <a:off x="205825" y="286825"/>
            <a:ext cx="81063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latin typeface="Montserrat"/>
                <a:ea typeface="Montserrat"/>
                <a:cs typeface="Montserrat"/>
                <a:sym typeface="Montserrat"/>
              </a:rPr>
              <a:t>Bring in multiple means of representation with our YouTube and JSTOR integrations</a:t>
            </a:r>
            <a:endParaRPr sz="2800">
              <a:solidFill>
                <a:srgbClr val="000000"/>
              </a:solidFill>
              <a:latin typeface="Montserrat"/>
              <a:ea typeface="Montserrat"/>
              <a:cs typeface="Montserrat"/>
              <a:sym typeface="Montserrat"/>
            </a:endParaRPr>
          </a:p>
        </p:txBody>
      </p:sp>
      <p:pic>
        <p:nvPicPr>
          <p:cNvPr id="350" name="Google Shape;350;p39"/>
          <p:cNvPicPr preferRelativeResize="0"/>
          <p:nvPr/>
        </p:nvPicPr>
        <p:blipFill>
          <a:blip r:embed="rId3">
            <a:alphaModFix/>
          </a:blip>
          <a:stretch>
            <a:fillRect/>
          </a:stretch>
        </p:blipFill>
        <p:spPr>
          <a:xfrm>
            <a:off x="239675" y="1381075"/>
            <a:ext cx="5588249" cy="3228426"/>
          </a:xfrm>
          <a:prstGeom prst="rect">
            <a:avLst/>
          </a:prstGeom>
          <a:noFill/>
          <a:ln>
            <a:noFill/>
          </a:ln>
          <a:effectLst>
            <a:outerShdw blurRad="57150" rotWithShape="0" algn="bl" dir="5400000" dist="19050">
              <a:srgbClr val="000000">
                <a:alpha val="50000"/>
              </a:srgbClr>
            </a:outerShdw>
          </a:effectLst>
        </p:spPr>
      </p:pic>
      <p:sp>
        <p:nvSpPr>
          <p:cNvPr id="351" name="Google Shape;351;p39"/>
          <p:cNvSpPr txBox="1"/>
          <p:nvPr>
            <p:ph idx="4294967295" type="body"/>
          </p:nvPr>
        </p:nvSpPr>
        <p:spPr>
          <a:xfrm>
            <a:off x="5853175" y="1875150"/>
            <a:ext cx="3231600" cy="9360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Clr>
                <a:srgbClr val="000000"/>
              </a:buClr>
              <a:buSzPts val="2000"/>
              <a:buFont typeface="Montserrat"/>
              <a:buChar char="▪"/>
            </a:pPr>
            <a:r>
              <a:rPr lang="en" sz="2000" u="sng">
                <a:solidFill>
                  <a:schemeClr val="hlink"/>
                </a:solidFill>
                <a:latin typeface="Montserrat"/>
                <a:ea typeface="Montserrat"/>
                <a:cs typeface="Montserrat"/>
                <a:sym typeface="Montserrat"/>
                <a:hlinkClick r:id="rId4"/>
              </a:rPr>
              <a:t>YouTube instructions</a:t>
            </a:r>
            <a:endParaRPr sz="2000">
              <a:latin typeface="Montserrat"/>
              <a:ea typeface="Montserrat"/>
              <a:cs typeface="Montserrat"/>
              <a:sym typeface="Montserrat"/>
            </a:endParaRPr>
          </a:p>
          <a:p>
            <a:pPr indent="-355600" lvl="0" marL="457200" rtl="0" algn="l">
              <a:spcBef>
                <a:spcPts val="0"/>
              </a:spcBef>
              <a:spcAft>
                <a:spcPts val="0"/>
              </a:spcAft>
              <a:buClr>
                <a:srgbClr val="000000"/>
              </a:buClr>
              <a:buSzPts val="2000"/>
              <a:buFont typeface="Montserrat"/>
              <a:buChar char="▪"/>
            </a:pPr>
            <a:r>
              <a:rPr lang="en" sz="2000" u="sng">
                <a:solidFill>
                  <a:schemeClr val="hlink"/>
                </a:solidFill>
                <a:latin typeface="Montserrat"/>
                <a:ea typeface="Montserrat"/>
                <a:cs typeface="Montserrat"/>
                <a:sym typeface="Montserrat"/>
                <a:hlinkClick r:id="rId5"/>
              </a:rPr>
              <a:t>JSTOR instructions</a:t>
            </a:r>
            <a:endParaRPr sz="20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t/>
            </a:r>
            <a:endParaRPr sz="2000">
              <a:latin typeface="Source Serif Pro"/>
              <a:ea typeface="Source Serif Pro"/>
              <a:cs typeface="Source Serif Pro"/>
              <a:sym typeface="Source Serif Pro"/>
            </a:endParaRPr>
          </a:p>
          <a:p>
            <a:pPr indent="0" lvl="0" marL="0" rtl="0" algn="l">
              <a:spcBef>
                <a:spcPts val="0"/>
              </a:spcBef>
              <a:spcAft>
                <a:spcPts val="1000"/>
              </a:spcAft>
              <a:buNone/>
            </a:pPr>
            <a:r>
              <a:t/>
            </a:r>
            <a:endParaRPr sz="2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 name="Shape 113"/>
        <p:cNvGrpSpPr/>
        <p:nvPr/>
      </p:nvGrpSpPr>
      <p:grpSpPr>
        <a:xfrm>
          <a:off x="0" y="0"/>
          <a:ext cx="0" cy="0"/>
          <a:chOff x="0" y="0"/>
          <a:chExt cx="0" cy="0"/>
        </a:xfrm>
      </p:grpSpPr>
      <p:sp>
        <p:nvSpPr>
          <p:cNvPr id="114" name="Google Shape;114;p22"/>
          <p:cNvSpPr txBox="1"/>
          <p:nvPr>
            <p:ph type="title"/>
          </p:nvPr>
        </p:nvSpPr>
        <p:spPr>
          <a:xfrm>
            <a:off x="844425" y="422500"/>
            <a:ext cx="3226800" cy="857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4500"/>
              <a:t>Agenda</a:t>
            </a:r>
            <a:endParaRPr sz="4500"/>
          </a:p>
        </p:txBody>
      </p:sp>
      <p:pic>
        <p:nvPicPr>
          <p:cNvPr id="115" name="Google Shape;115;p22"/>
          <p:cNvPicPr preferRelativeResize="0"/>
          <p:nvPr/>
        </p:nvPicPr>
        <p:blipFill>
          <a:blip r:embed="rId4">
            <a:alphaModFix/>
          </a:blip>
          <a:stretch>
            <a:fillRect/>
          </a:stretch>
        </p:blipFill>
        <p:spPr>
          <a:xfrm>
            <a:off x="8593550" y="4608500"/>
            <a:ext cx="421400" cy="491650"/>
          </a:xfrm>
          <a:prstGeom prst="rect">
            <a:avLst/>
          </a:prstGeom>
          <a:noFill/>
          <a:ln>
            <a:noFill/>
          </a:ln>
          <a:effectLst>
            <a:outerShdw blurRad="57150" rotWithShape="0" algn="bl" dir="5400000" dist="19050">
              <a:srgbClr val="000000">
                <a:alpha val="50000"/>
              </a:srgbClr>
            </a:outerShdw>
          </a:effectLst>
        </p:spPr>
      </p:pic>
      <p:sp>
        <p:nvSpPr>
          <p:cNvPr id="116" name="Google Shape;116;p22"/>
          <p:cNvSpPr txBox="1"/>
          <p:nvPr/>
        </p:nvSpPr>
        <p:spPr>
          <a:xfrm>
            <a:off x="329950" y="1279900"/>
            <a:ext cx="4143000" cy="4202100"/>
          </a:xfrm>
          <a:prstGeom prst="rect">
            <a:avLst/>
          </a:prstGeom>
          <a:noFill/>
          <a:ln>
            <a:noFill/>
          </a:ln>
        </p:spPr>
        <p:txBody>
          <a:bodyPr anchorCtr="0" anchor="t" bIns="91425" lIns="91425" spcFirstLastPara="1" rIns="91425" wrap="square" tIns="91425">
            <a:spAutoFit/>
          </a:bodyPr>
          <a:lstStyle/>
          <a:p>
            <a:pPr indent="-374650" lvl="0" marL="457200" rtl="0" algn="l">
              <a:spcBef>
                <a:spcPts val="600"/>
              </a:spcBef>
              <a:spcAft>
                <a:spcPts val="0"/>
              </a:spcAft>
              <a:buClr>
                <a:schemeClr val="lt1"/>
              </a:buClr>
              <a:buSzPts val="2300"/>
              <a:buFont typeface="Montserrat"/>
              <a:buAutoNum type="arabicPeriod"/>
            </a:pPr>
            <a:r>
              <a:rPr lang="en" sz="2300">
                <a:solidFill>
                  <a:schemeClr val="lt1"/>
                </a:solidFill>
                <a:latin typeface="Montserrat"/>
                <a:ea typeface="Montserrat"/>
                <a:cs typeface="Montserrat"/>
                <a:sym typeface="Montserrat"/>
              </a:rPr>
              <a:t>Discuss: What is social annotation? What is UDL?</a:t>
            </a:r>
            <a:endParaRPr sz="2300">
              <a:solidFill>
                <a:schemeClr val="lt1"/>
              </a:solidFill>
              <a:latin typeface="Montserrat"/>
              <a:ea typeface="Montserrat"/>
              <a:cs typeface="Montserrat"/>
              <a:sym typeface="Montserrat"/>
            </a:endParaRPr>
          </a:p>
          <a:p>
            <a:pPr indent="-374650" lvl="0" marL="457200" rtl="0" algn="l">
              <a:spcBef>
                <a:spcPts val="0"/>
              </a:spcBef>
              <a:spcAft>
                <a:spcPts val="0"/>
              </a:spcAft>
              <a:buClr>
                <a:schemeClr val="lt1"/>
              </a:buClr>
              <a:buSzPts val="2300"/>
              <a:buFont typeface="Montserrat"/>
              <a:buAutoNum type="arabicPeriod"/>
            </a:pPr>
            <a:r>
              <a:rPr lang="en" sz="2300">
                <a:solidFill>
                  <a:schemeClr val="lt1"/>
                </a:solidFill>
                <a:latin typeface="Montserrat"/>
                <a:ea typeface="Montserrat"/>
                <a:cs typeface="Montserrat"/>
                <a:sym typeface="Montserrat"/>
              </a:rPr>
              <a:t>Review how social </a:t>
            </a:r>
            <a:r>
              <a:rPr lang="en" sz="2300">
                <a:solidFill>
                  <a:schemeClr val="lt1"/>
                </a:solidFill>
                <a:latin typeface="Montserrat"/>
                <a:ea typeface="Montserrat"/>
                <a:cs typeface="Montserrat"/>
                <a:sym typeface="Montserrat"/>
              </a:rPr>
              <a:t>annotation</a:t>
            </a:r>
            <a:r>
              <a:rPr lang="en" sz="2300">
                <a:solidFill>
                  <a:schemeClr val="lt1"/>
                </a:solidFill>
                <a:latin typeface="Montserrat"/>
                <a:ea typeface="Montserrat"/>
                <a:cs typeface="Montserrat"/>
                <a:sym typeface="Montserrat"/>
              </a:rPr>
              <a:t> can help meet the principles of UDL</a:t>
            </a:r>
            <a:endParaRPr sz="2300">
              <a:solidFill>
                <a:schemeClr val="lt1"/>
              </a:solidFill>
              <a:latin typeface="Montserrat"/>
              <a:ea typeface="Montserrat"/>
              <a:cs typeface="Montserrat"/>
              <a:sym typeface="Montserrat"/>
            </a:endParaRPr>
          </a:p>
          <a:p>
            <a:pPr indent="-374650" lvl="0" marL="457200" rtl="0" algn="l">
              <a:spcBef>
                <a:spcPts val="0"/>
              </a:spcBef>
              <a:spcAft>
                <a:spcPts val="0"/>
              </a:spcAft>
              <a:buClr>
                <a:schemeClr val="lt1"/>
              </a:buClr>
              <a:buSzPts val="2300"/>
              <a:buFont typeface="Montserrat"/>
              <a:buAutoNum type="arabicPeriod"/>
            </a:pPr>
            <a:r>
              <a:rPr lang="en" sz="2300">
                <a:solidFill>
                  <a:schemeClr val="lt1"/>
                </a:solidFill>
                <a:latin typeface="Montserrat"/>
                <a:ea typeface="Montserrat"/>
                <a:cs typeface="Montserrat"/>
                <a:sym typeface="Montserrat"/>
              </a:rPr>
              <a:t>Assignment examples</a:t>
            </a:r>
            <a:endParaRPr sz="2300">
              <a:solidFill>
                <a:schemeClr val="lt1"/>
              </a:solidFill>
              <a:latin typeface="Montserrat"/>
              <a:ea typeface="Montserrat"/>
              <a:cs typeface="Montserrat"/>
              <a:sym typeface="Montserrat"/>
            </a:endParaRPr>
          </a:p>
          <a:p>
            <a:pPr indent="-374650" lvl="0" marL="457200" rtl="0" algn="l">
              <a:spcBef>
                <a:spcPts val="0"/>
              </a:spcBef>
              <a:spcAft>
                <a:spcPts val="0"/>
              </a:spcAft>
              <a:buClr>
                <a:schemeClr val="lt1"/>
              </a:buClr>
              <a:buSzPts val="2300"/>
              <a:buFont typeface="Montserrat"/>
              <a:buAutoNum type="arabicPeriod"/>
            </a:pPr>
            <a:r>
              <a:rPr lang="en" sz="2300">
                <a:solidFill>
                  <a:schemeClr val="lt1"/>
                </a:solidFill>
                <a:latin typeface="Montserrat"/>
                <a:ea typeface="Montserrat"/>
                <a:cs typeface="Montserrat"/>
                <a:sym typeface="Montserrat"/>
              </a:rPr>
              <a:t>Demo</a:t>
            </a:r>
            <a:endParaRPr sz="2300">
              <a:solidFill>
                <a:schemeClr val="lt1"/>
              </a:solidFill>
              <a:latin typeface="Montserrat"/>
              <a:ea typeface="Montserrat"/>
              <a:cs typeface="Montserrat"/>
              <a:sym typeface="Montserrat"/>
            </a:endParaRPr>
          </a:p>
          <a:p>
            <a:pPr indent="-374650" lvl="0" marL="457200" rtl="0" algn="l">
              <a:spcBef>
                <a:spcPts val="0"/>
              </a:spcBef>
              <a:spcAft>
                <a:spcPts val="0"/>
              </a:spcAft>
              <a:buClr>
                <a:schemeClr val="lt1"/>
              </a:buClr>
              <a:buSzPts val="2300"/>
              <a:buFont typeface="Montserrat"/>
              <a:buAutoNum type="arabicPeriod"/>
            </a:pPr>
            <a:r>
              <a:rPr lang="en" sz="2300">
                <a:solidFill>
                  <a:schemeClr val="lt1"/>
                </a:solidFill>
                <a:latin typeface="Montserrat"/>
                <a:ea typeface="Montserrat"/>
                <a:cs typeface="Montserrat"/>
                <a:sym typeface="Montserrat"/>
              </a:rPr>
              <a:t>Discussion/Q&amp;A</a:t>
            </a:r>
            <a:endParaRPr sz="2300">
              <a:solidFill>
                <a:schemeClr val="lt1"/>
              </a:solidFill>
              <a:latin typeface="Montserrat"/>
              <a:ea typeface="Montserrat"/>
              <a:cs typeface="Montserrat"/>
              <a:sym typeface="Montserrat"/>
            </a:endParaRPr>
          </a:p>
          <a:p>
            <a:pPr indent="0" lvl="0" marL="0" rtl="0" algn="l">
              <a:spcBef>
                <a:spcPts val="600"/>
              </a:spcBef>
              <a:spcAft>
                <a:spcPts val="0"/>
              </a:spcAft>
              <a:buNone/>
            </a:pPr>
            <a:r>
              <a:t/>
            </a:r>
            <a:endParaRPr sz="2600">
              <a:solidFill>
                <a:schemeClr val="lt1"/>
              </a:solidFill>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40"/>
          <p:cNvPicPr preferRelativeResize="0"/>
          <p:nvPr/>
        </p:nvPicPr>
        <p:blipFill>
          <a:blip r:embed="rId3">
            <a:alphaModFix/>
          </a:blip>
          <a:stretch>
            <a:fillRect/>
          </a:stretch>
        </p:blipFill>
        <p:spPr>
          <a:xfrm>
            <a:off x="1249775" y="864299"/>
            <a:ext cx="3136075" cy="3898900"/>
          </a:xfrm>
          <a:prstGeom prst="rect">
            <a:avLst/>
          </a:prstGeom>
          <a:noFill/>
          <a:ln>
            <a:noFill/>
          </a:ln>
        </p:spPr>
      </p:pic>
      <p:pic>
        <p:nvPicPr>
          <p:cNvPr id="357" name="Google Shape;357;p40"/>
          <p:cNvPicPr preferRelativeResize="0"/>
          <p:nvPr/>
        </p:nvPicPr>
        <p:blipFill>
          <a:blip r:embed="rId4">
            <a:alphaModFix/>
          </a:blip>
          <a:stretch>
            <a:fillRect/>
          </a:stretch>
        </p:blipFill>
        <p:spPr>
          <a:xfrm>
            <a:off x="4900975" y="864300"/>
            <a:ext cx="2419600" cy="3860274"/>
          </a:xfrm>
          <a:prstGeom prst="rect">
            <a:avLst/>
          </a:prstGeom>
          <a:noFill/>
          <a:ln>
            <a:noFill/>
          </a:ln>
        </p:spPr>
      </p:pic>
      <p:sp>
        <p:nvSpPr>
          <p:cNvPr id="358" name="Google Shape;358;p40"/>
          <p:cNvSpPr txBox="1"/>
          <p:nvPr>
            <p:ph idx="4294967295" type="title"/>
          </p:nvPr>
        </p:nvSpPr>
        <p:spPr>
          <a:xfrm>
            <a:off x="205825" y="286825"/>
            <a:ext cx="81063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Montserrat"/>
                <a:ea typeface="Montserrat"/>
                <a:cs typeface="Montserrat"/>
                <a:sym typeface="Montserrat"/>
              </a:rPr>
              <a:t>… and by annotating with images and video</a:t>
            </a:r>
            <a:endParaRPr>
              <a:solidFill>
                <a:srgbClr val="000000"/>
              </a:solidFill>
              <a:latin typeface="Montserrat"/>
              <a:ea typeface="Montserrat"/>
              <a:cs typeface="Montserrat"/>
              <a:sym typeface="Montserrat"/>
            </a:endParaRPr>
          </a:p>
        </p:txBody>
      </p:sp>
      <p:sp>
        <p:nvSpPr>
          <p:cNvPr id="359" name="Google Shape;359;p40"/>
          <p:cNvSpPr txBox="1"/>
          <p:nvPr/>
        </p:nvSpPr>
        <p:spPr>
          <a:xfrm>
            <a:off x="135650" y="4730050"/>
            <a:ext cx="7067400" cy="444300"/>
          </a:xfrm>
          <a:prstGeom prst="rect">
            <a:avLst/>
          </a:prstGeom>
          <a:noFill/>
          <a:ln>
            <a:noFill/>
          </a:ln>
        </p:spPr>
        <p:txBody>
          <a:bodyPr anchorCtr="0" anchor="t" bIns="0" lIns="0" spcFirstLastPara="1" rIns="0" wrap="square" tIns="0">
            <a:noAutofit/>
          </a:bodyPr>
          <a:lstStyle/>
          <a:p>
            <a:pPr indent="0" lvl="0" marL="0" rtl="0" algn="l">
              <a:spcBef>
                <a:spcPts val="600"/>
              </a:spcBef>
              <a:spcAft>
                <a:spcPts val="0"/>
              </a:spcAft>
              <a:buNone/>
            </a:pPr>
            <a:r>
              <a:rPr lang="en">
                <a:solidFill>
                  <a:srgbClr val="000000"/>
                </a:solidFill>
                <a:latin typeface="Montserrat"/>
                <a:ea typeface="Montserrat"/>
                <a:cs typeface="Montserrat"/>
                <a:sym typeface="Montserrat"/>
              </a:rPr>
              <a:t>Help docs on </a:t>
            </a:r>
            <a:r>
              <a:rPr lang="en" u="sng">
                <a:solidFill>
                  <a:srgbClr val="BD1C2B"/>
                </a:solidFill>
                <a:latin typeface="Montserrat"/>
                <a:ea typeface="Montserrat"/>
                <a:cs typeface="Montserrat"/>
                <a:sym typeface="Montserrat"/>
                <a:hlinkClick r:id="rId5">
                  <a:extLst>
                    <a:ext uri="{A12FA001-AC4F-418D-AE19-62706E023703}">
                      <ahyp:hlinkClr val="tx"/>
                    </a:ext>
                  </a:extLst>
                </a:hlinkClick>
              </a:rPr>
              <a:t>adding links/images</a:t>
            </a:r>
            <a:r>
              <a:rPr lang="en">
                <a:solidFill>
                  <a:srgbClr val="000000"/>
                </a:solidFill>
                <a:latin typeface="Montserrat"/>
                <a:ea typeface="Montserrat"/>
                <a:cs typeface="Montserrat"/>
                <a:sym typeface="Montserrat"/>
              </a:rPr>
              <a:t> and </a:t>
            </a:r>
            <a:r>
              <a:rPr lang="en" u="sng">
                <a:solidFill>
                  <a:srgbClr val="BD1C2B"/>
                </a:solidFill>
                <a:latin typeface="Montserrat"/>
                <a:ea typeface="Montserrat"/>
                <a:cs typeface="Montserrat"/>
                <a:sym typeface="Montserrat"/>
                <a:hlinkClick r:id="rId6">
                  <a:extLst>
                    <a:ext uri="{A12FA001-AC4F-418D-AE19-62706E023703}">
                      <ahyp:hlinkClr val="tx"/>
                    </a:ext>
                  </a:extLst>
                </a:hlinkClick>
              </a:rPr>
              <a:t>adding videos</a:t>
            </a:r>
            <a:r>
              <a:rPr lang="en">
                <a:solidFill>
                  <a:srgbClr val="000000"/>
                </a:solidFill>
                <a:latin typeface="Montserrat"/>
                <a:ea typeface="Montserrat"/>
                <a:cs typeface="Montserrat"/>
                <a:sym typeface="Montserrat"/>
              </a:rPr>
              <a:t> to annotations</a:t>
            </a:r>
            <a:endParaRPr>
              <a:solidFill>
                <a:srgbClr val="000000"/>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1"/>
          <p:cNvSpPr txBox="1"/>
          <p:nvPr>
            <p:ph idx="4294967295" type="title"/>
          </p:nvPr>
        </p:nvSpPr>
        <p:spPr>
          <a:xfrm>
            <a:off x="261425" y="180975"/>
            <a:ext cx="84936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latin typeface="Montserrat"/>
                <a:ea typeface="Montserrat"/>
                <a:cs typeface="Montserrat"/>
                <a:sym typeface="Montserrat"/>
              </a:rPr>
              <a:t>Get creative with</a:t>
            </a:r>
            <a:r>
              <a:rPr lang="en" sz="2900">
                <a:latin typeface="Montserrat"/>
                <a:ea typeface="Montserrat"/>
                <a:cs typeface="Montserrat"/>
                <a:sym typeface="Montserrat"/>
              </a:rPr>
              <a:t> multimedia annotations</a:t>
            </a:r>
            <a:endParaRPr sz="2900">
              <a:latin typeface="Montserrat"/>
              <a:ea typeface="Montserrat"/>
              <a:cs typeface="Montserrat"/>
              <a:sym typeface="Montserrat"/>
            </a:endParaRPr>
          </a:p>
        </p:txBody>
      </p:sp>
      <p:sp>
        <p:nvSpPr>
          <p:cNvPr id="365" name="Google Shape;365;p41"/>
          <p:cNvSpPr txBox="1"/>
          <p:nvPr>
            <p:ph idx="4294967295" type="body"/>
          </p:nvPr>
        </p:nvSpPr>
        <p:spPr>
          <a:xfrm>
            <a:off x="593388" y="3856525"/>
            <a:ext cx="4085400" cy="1225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2200">
                <a:latin typeface="Montserrat"/>
                <a:ea typeface="Montserrat"/>
                <a:cs typeface="Montserrat"/>
                <a:sym typeface="Montserrat"/>
              </a:rPr>
              <a:t>Ask students to create memes and add them to annotations</a:t>
            </a:r>
            <a:endParaRPr sz="2200">
              <a:latin typeface="Montserrat"/>
              <a:ea typeface="Montserrat"/>
              <a:cs typeface="Montserrat"/>
              <a:sym typeface="Montserrat"/>
            </a:endParaRPr>
          </a:p>
        </p:txBody>
      </p:sp>
      <p:pic>
        <p:nvPicPr>
          <p:cNvPr id="366" name="Google Shape;366;p41"/>
          <p:cNvPicPr preferRelativeResize="0"/>
          <p:nvPr/>
        </p:nvPicPr>
        <p:blipFill>
          <a:blip r:embed="rId3">
            <a:alphaModFix/>
          </a:blip>
          <a:stretch>
            <a:fillRect/>
          </a:stretch>
        </p:blipFill>
        <p:spPr>
          <a:xfrm>
            <a:off x="202447" y="952272"/>
            <a:ext cx="4867275" cy="2863525"/>
          </a:xfrm>
          <a:prstGeom prst="rect">
            <a:avLst/>
          </a:prstGeom>
          <a:noFill/>
          <a:ln>
            <a:noFill/>
          </a:ln>
        </p:spPr>
      </p:pic>
      <p:sp>
        <p:nvSpPr>
          <p:cNvPr id="367" name="Google Shape;367;p41"/>
          <p:cNvSpPr txBox="1"/>
          <p:nvPr>
            <p:ph idx="4294967295" type="body"/>
          </p:nvPr>
        </p:nvSpPr>
        <p:spPr>
          <a:xfrm>
            <a:off x="5428425" y="1771450"/>
            <a:ext cx="3403200" cy="1225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2200">
                <a:latin typeface="Montserrat"/>
                <a:ea typeface="Montserrat"/>
                <a:cs typeface="Montserrat"/>
                <a:sym typeface="Montserrat"/>
              </a:rPr>
              <a:t>Use the emoji keyboard to add emoji to annotations</a:t>
            </a:r>
            <a:endParaRPr sz="2200">
              <a:latin typeface="Montserrat"/>
              <a:ea typeface="Montserrat"/>
              <a:cs typeface="Montserrat"/>
              <a:sym typeface="Montserrat"/>
            </a:endParaRPr>
          </a:p>
          <a:p>
            <a:pPr indent="0" lvl="0" marL="0" rtl="0" algn="ctr">
              <a:spcBef>
                <a:spcPts val="600"/>
              </a:spcBef>
              <a:spcAft>
                <a:spcPts val="0"/>
              </a:spcAft>
              <a:buNone/>
            </a:pPr>
            <a:r>
              <a:rPr lang="en" sz="2200">
                <a:latin typeface="Montserrat"/>
                <a:ea typeface="Montserrat"/>
                <a:cs typeface="Montserrat"/>
                <a:sym typeface="Montserrat"/>
              </a:rPr>
              <a:t>🤓 🫣</a:t>
            </a:r>
            <a:endParaRPr sz="220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2"/>
          <p:cNvSpPr txBox="1"/>
          <p:nvPr>
            <p:ph idx="4294967295" type="title"/>
          </p:nvPr>
        </p:nvSpPr>
        <p:spPr>
          <a:xfrm>
            <a:off x="3200400" y="205975"/>
            <a:ext cx="71223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latin typeface="Montserrat"/>
                <a:ea typeface="Montserrat"/>
                <a:cs typeface="Montserrat"/>
                <a:sym typeface="Montserrat"/>
              </a:rPr>
              <a:t>Hypothesis offers…</a:t>
            </a:r>
            <a:endParaRPr sz="3200">
              <a:latin typeface="Montserrat"/>
              <a:ea typeface="Montserrat"/>
              <a:cs typeface="Montserrat"/>
              <a:sym typeface="Montserrat"/>
            </a:endParaRPr>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p:txBody>
      </p:sp>
      <p:sp>
        <p:nvSpPr>
          <p:cNvPr id="373" name="Google Shape;373;p42"/>
          <p:cNvSpPr txBox="1"/>
          <p:nvPr>
            <p:ph idx="4294967295" type="body"/>
          </p:nvPr>
        </p:nvSpPr>
        <p:spPr>
          <a:xfrm>
            <a:off x="3437100" y="989275"/>
            <a:ext cx="5706900" cy="2220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2200">
                <a:latin typeface="Montserrat"/>
                <a:ea typeface="Montserrat"/>
                <a:cs typeface="Montserrat"/>
                <a:sym typeface="Montserrat"/>
              </a:rPr>
              <a:t>✅ A way to scaffold learning and emphasize process over product</a:t>
            </a:r>
            <a:endParaRPr sz="22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lang="en" sz="2200">
                <a:latin typeface="Montserrat"/>
                <a:ea typeface="Montserrat"/>
                <a:cs typeface="Montserrat"/>
                <a:sym typeface="Montserrat"/>
              </a:rPr>
              <a:t>✅  A strategy for students to manage information in preparation for summative assessments</a:t>
            </a:r>
            <a:endParaRPr sz="22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rPr lang="en" sz="2200">
                <a:latin typeface="Montserrat"/>
                <a:ea typeface="Montserrat"/>
                <a:cs typeface="Montserrat"/>
                <a:sym typeface="Montserrat"/>
              </a:rPr>
              <a:t>✅  A safe space for students to make mistakes in learning</a:t>
            </a:r>
            <a:endParaRPr sz="2200">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t/>
            </a:r>
            <a:endParaRPr sz="2000">
              <a:latin typeface="Source Serif Pro"/>
              <a:ea typeface="Source Serif Pro"/>
              <a:cs typeface="Source Serif Pro"/>
              <a:sym typeface="Source Serif Pro"/>
            </a:endParaRPr>
          </a:p>
          <a:p>
            <a:pPr indent="0" lvl="0" marL="0" rtl="0" algn="l">
              <a:spcBef>
                <a:spcPts val="0"/>
              </a:spcBef>
              <a:spcAft>
                <a:spcPts val="1000"/>
              </a:spcAft>
              <a:buNone/>
            </a:pPr>
            <a:r>
              <a:t/>
            </a:r>
            <a:endParaRPr sz="2200"/>
          </a:p>
        </p:txBody>
      </p:sp>
      <p:pic>
        <p:nvPicPr>
          <p:cNvPr id="374" name="Google Shape;374;p42"/>
          <p:cNvPicPr preferRelativeResize="0"/>
          <p:nvPr/>
        </p:nvPicPr>
        <p:blipFill rotWithShape="1">
          <a:blip r:embed="rId3">
            <a:alphaModFix/>
          </a:blip>
          <a:srcRect b="2856" l="66792" r="0" t="0"/>
          <a:stretch/>
        </p:blipFill>
        <p:spPr>
          <a:xfrm>
            <a:off x="126075" y="160725"/>
            <a:ext cx="2935200" cy="1367000"/>
          </a:xfrm>
          <a:prstGeom prst="rect">
            <a:avLst/>
          </a:prstGeom>
          <a:noFill/>
          <a:ln>
            <a:noFill/>
          </a:ln>
        </p:spPr>
      </p:pic>
      <p:graphicFrame>
        <p:nvGraphicFramePr>
          <p:cNvPr id="375" name="Google Shape;375;p42"/>
          <p:cNvGraphicFramePr/>
          <p:nvPr/>
        </p:nvGraphicFramePr>
        <p:xfrm>
          <a:off x="160175" y="1578475"/>
          <a:ext cx="3000000" cy="3000000"/>
        </p:xfrm>
        <a:graphic>
          <a:graphicData uri="http://schemas.openxmlformats.org/drawingml/2006/table">
            <a:tbl>
              <a:tblPr>
                <a:noFill/>
                <a:tableStyleId>{44806085-63D1-434B-8913-32E381E2C312}</a:tableStyleId>
              </a:tblPr>
              <a:tblGrid>
                <a:gridCol w="2867000"/>
              </a:tblGrid>
              <a:tr h="3207150">
                <a:tc>
                  <a:txBody>
                    <a:bodyPr/>
                    <a:lstStyle/>
                    <a:p>
                      <a:pPr indent="0" lvl="0" marL="0" rtl="0" algn="ctr">
                        <a:spcBef>
                          <a:spcPts val="600"/>
                        </a:spcBef>
                        <a:spcAft>
                          <a:spcPts val="0"/>
                        </a:spcAft>
                        <a:buNone/>
                      </a:pPr>
                      <a:r>
                        <a:rPr b="1" lang="en">
                          <a:solidFill>
                            <a:schemeClr val="dk1"/>
                          </a:solidFill>
                          <a:latin typeface="Montserrat"/>
                          <a:ea typeface="Montserrat"/>
                          <a:cs typeface="Montserrat"/>
                          <a:sym typeface="Montserrat"/>
                        </a:rPr>
                        <a:t>Offer varying types of assignments through which learners will be assessed.</a:t>
                      </a:r>
                      <a:endParaRPr b="1">
                        <a:solidFill>
                          <a:schemeClr val="dk1"/>
                        </a:solidFill>
                        <a:latin typeface="Montserrat"/>
                        <a:ea typeface="Montserrat"/>
                        <a:cs typeface="Montserrat"/>
                        <a:sym typeface="Montserrat"/>
                      </a:endParaRPr>
                    </a:p>
                    <a:p>
                      <a:pPr indent="0" lvl="0" marL="0" rtl="0" algn="l">
                        <a:spcBef>
                          <a:spcPts val="600"/>
                        </a:spcBef>
                        <a:spcAft>
                          <a:spcPts val="0"/>
                        </a:spcAft>
                        <a:buNone/>
                      </a:pPr>
                      <a:r>
                        <a:rPr lang="en">
                          <a:solidFill>
                            <a:schemeClr val="dk1"/>
                          </a:solidFill>
                          <a:latin typeface="Montserrat"/>
                          <a:ea typeface="Montserrat"/>
                          <a:cs typeface="Montserrat"/>
                          <a:sym typeface="Montserrat"/>
                        </a:rPr>
                        <a:t>How can my students best express what they know?</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rPr b="1" lang="en">
                          <a:solidFill>
                            <a:schemeClr val="dk1"/>
                          </a:solidFill>
                          <a:latin typeface="Montserrat"/>
                          <a:ea typeface="Montserrat"/>
                          <a:cs typeface="Montserrat"/>
                          <a:sym typeface="Montserrat"/>
                        </a:rPr>
                        <a:t>Goals:</a:t>
                      </a:r>
                      <a:endParaRPr>
                        <a:solidFill>
                          <a:schemeClr val="dk1"/>
                        </a:solidFill>
                        <a:latin typeface="Montserrat"/>
                        <a:ea typeface="Montserrat"/>
                        <a:cs typeface="Montserrat"/>
                        <a:sym typeface="Montserrat"/>
                      </a:endParaRPr>
                    </a:p>
                    <a:p>
                      <a:pPr indent="-285750" lvl="0" marL="457200" rtl="0" algn="l">
                        <a:spcBef>
                          <a:spcPts val="600"/>
                        </a:spcBef>
                        <a:spcAft>
                          <a:spcPts val="0"/>
                        </a:spcAft>
                        <a:buClr>
                          <a:schemeClr val="dk1"/>
                        </a:buClr>
                        <a:buSzPts val="900"/>
                        <a:buFont typeface="Montserrat"/>
                        <a:buChar char="■"/>
                      </a:pPr>
                      <a:r>
                        <a:rPr lang="en">
                          <a:solidFill>
                            <a:schemeClr val="dk1"/>
                          </a:solidFill>
                          <a:latin typeface="Montserrat"/>
                          <a:ea typeface="Montserrat"/>
                          <a:cs typeface="Montserrat"/>
                          <a:sym typeface="Montserrat"/>
                        </a:rPr>
                        <a:t>Provide scaffolding to support performance</a:t>
                      </a:r>
                      <a:endParaRPr>
                        <a:solidFill>
                          <a:schemeClr val="dk1"/>
                        </a:solidFill>
                        <a:latin typeface="Montserrat"/>
                        <a:ea typeface="Montserrat"/>
                        <a:cs typeface="Montserrat"/>
                        <a:sym typeface="Montserrat"/>
                      </a:endParaRPr>
                    </a:p>
                    <a:p>
                      <a:pPr indent="-285750" lvl="0" marL="457200" rtl="0" algn="l">
                        <a:spcBef>
                          <a:spcPts val="0"/>
                        </a:spcBef>
                        <a:spcAft>
                          <a:spcPts val="0"/>
                        </a:spcAft>
                        <a:buClr>
                          <a:schemeClr val="dk1"/>
                        </a:buClr>
                        <a:buSzPts val="900"/>
                        <a:buFont typeface="Montserrat"/>
                        <a:buChar char="■"/>
                      </a:pPr>
                      <a:r>
                        <a:rPr lang="en">
                          <a:solidFill>
                            <a:schemeClr val="dk1"/>
                          </a:solidFill>
                          <a:latin typeface="Montserrat"/>
                          <a:ea typeface="Montserrat"/>
                          <a:cs typeface="Montserrat"/>
                          <a:sym typeface="Montserrat"/>
                        </a:rPr>
                        <a:t>Use multiple tools for construction &amp; composition</a:t>
                      </a:r>
                      <a:endParaRPr>
                        <a:solidFill>
                          <a:schemeClr val="dk1"/>
                        </a:solidFill>
                        <a:latin typeface="Montserrat"/>
                        <a:ea typeface="Montserrat"/>
                        <a:cs typeface="Montserrat"/>
                        <a:sym typeface="Montserrat"/>
                      </a:endParaRPr>
                    </a:p>
                    <a:p>
                      <a:pPr indent="-285750" lvl="0" marL="457200" rtl="0" algn="l">
                        <a:spcBef>
                          <a:spcPts val="0"/>
                        </a:spcBef>
                        <a:spcAft>
                          <a:spcPts val="0"/>
                        </a:spcAft>
                        <a:buClr>
                          <a:schemeClr val="dk1"/>
                        </a:buClr>
                        <a:buSzPts val="900"/>
                        <a:buFont typeface="Montserrat"/>
                        <a:buChar char="■"/>
                      </a:pPr>
                      <a:r>
                        <a:rPr lang="en">
                          <a:solidFill>
                            <a:schemeClr val="dk1"/>
                          </a:solidFill>
                          <a:latin typeface="Montserrat"/>
                          <a:ea typeface="Montserrat"/>
                          <a:cs typeface="Montserrat"/>
                          <a:sym typeface="Montserrat"/>
                        </a:rPr>
                        <a:t>Facilitate managing information &amp; resources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p>
                  </a:txBody>
                  <a:tcPr marT="91425" marB="91425" marR="91425" marL="91425">
                    <a:solidFill>
                      <a:srgbClr val="A7D4F0"/>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79" name="Shape 379"/>
        <p:cNvGrpSpPr/>
        <p:nvPr/>
      </p:nvGrpSpPr>
      <p:grpSpPr>
        <a:xfrm>
          <a:off x="0" y="0"/>
          <a:ext cx="0" cy="0"/>
          <a:chOff x="0" y="0"/>
          <a:chExt cx="0" cy="0"/>
        </a:xfrm>
      </p:grpSpPr>
      <p:sp>
        <p:nvSpPr>
          <p:cNvPr id="380" name="Google Shape;380;p43"/>
          <p:cNvSpPr txBox="1"/>
          <p:nvPr>
            <p:ph type="ctrTitle"/>
          </p:nvPr>
        </p:nvSpPr>
        <p:spPr>
          <a:xfrm>
            <a:off x="312750" y="694325"/>
            <a:ext cx="5412300" cy="22899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Hypothesis in </a:t>
            </a:r>
            <a:r>
              <a:rPr lang="en"/>
              <a:t>Canvas</a:t>
            </a:r>
            <a:endParaRPr/>
          </a:p>
        </p:txBody>
      </p:sp>
      <p:pic>
        <p:nvPicPr>
          <p:cNvPr id="381" name="Google Shape;381;p43"/>
          <p:cNvPicPr preferRelativeResize="0"/>
          <p:nvPr/>
        </p:nvPicPr>
        <p:blipFill>
          <a:blip r:embed="rId3">
            <a:alphaModFix/>
          </a:blip>
          <a:stretch>
            <a:fillRect/>
          </a:stretch>
        </p:blipFill>
        <p:spPr>
          <a:xfrm>
            <a:off x="8155025" y="4105625"/>
            <a:ext cx="796575" cy="9293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4"/>
          <p:cNvSpPr txBox="1"/>
          <p:nvPr>
            <p:ph idx="4294967295" type="title"/>
          </p:nvPr>
        </p:nvSpPr>
        <p:spPr>
          <a:xfrm>
            <a:off x="205825" y="286825"/>
            <a:ext cx="8798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000000"/>
                </a:solidFill>
                <a:latin typeface="Montserrat"/>
                <a:ea typeface="Montserrat"/>
                <a:cs typeface="Montserrat"/>
                <a:sym typeface="Montserrat"/>
              </a:rPr>
              <a:t>Make your course documents annotatable</a:t>
            </a:r>
            <a:endParaRPr sz="3200">
              <a:solidFill>
                <a:srgbClr val="000000"/>
              </a:solidFill>
              <a:latin typeface="Montserrat"/>
              <a:ea typeface="Montserrat"/>
              <a:cs typeface="Montserrat"/>
              <a:sym typeface="Montserrat"/>
            </a:endParaRPr>
          </a:p>
        </p:txBody>
      </p:sp>
      <p:pic>
        <p:nvPicPr>
          <p:cNvPr id="387" name="Google Shape;387;p44"/>
          <p:cNvPicPr preferRelativeResize="0"/>
          <p:nvPr/>
        </p:nvPicPr>
        <p:blipFill>
          <a:blip r:embed="rId3">
            <a:alphaModFix/>
          </a:blip>
          <a:stretch>
            <a:fillRect/>
          </a:stretch>
        </p:blipFill>
        <p:spPr>
          <a:xfrm>
            <a:off x="6978353" y="3083852"/>
            <a:ext cx="1419250" cy="1419275"/>
          </a:xfrm>
          <a:prstGeom prst="rect">
            <a:avLst/>
          </a:prstGeom>
          <a:noFill/>
          <a:ln>
            <a:noFill/>
          </a:ln>
        </p:spPr>
      </p:pic>
      <p:sp>
        <p:nvSpPr>
          <p:cNvPr id="388" name="Google Shape;388;p44"/>
          <p:cNvSpPr txBox="1"/>
          <p:nvPr/>
        </p:nvSpPr>
        <p:spPr>
          <a:xfrm>
            <a:off x="6158125" y="1293150"/>
            <a:ext cx="2792700" cy="1285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ontserrat"/>
              <a:buChar char="●"/>
            </a:pPr>
            <a:r>
              <a:rPr lang="en" sz="1800">
                <a:latin typeface="Montserrat"/>
                <a:ea typeface="Montserrat"/>
                <a:cs typeface="Montserrat"/>
                <a:sym typeface="Montserrat"/>
              </a:rPr>
              <a:t>Students signed in automatically</a:t>
            </a:r>
            <a:endParaRPr sz="1800">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 sz="1800">
                <a:latin typeface="Montserrat"/>
                <a:ea typeface="Montserrat"/>
                <a:cs typeface="Montserrat"/>
                <a:sym typeface="Montserrat"/>
              </a:rPr>
              <a:t>Private groups created for courses</a:t>
            </a:r>
            <a:endParaRPr sz="1800">
              <a:latin typeface="Montserrat"/>
              <a:ea typeface="Montserrat"/>
              <a:cs typeface="Montserrat"/>
              <a:sym typeface="Montserrat"/>
            </a:endParaRPr>
          </a:p>
          <a:p>
            <a:pPr indent="0" lvl="0" marL="0" rtl="0" algn="l">
              <a:spcBef>
                <a:spcPts val="0"/>
              </a:spcBef>
              <a:spcAft>
                <a:spcPts val="0"/>
              </a:spcAft>
              <a:buNone/>
            </a:pPr>
            <a:r>
              <a:t/>
            </a:r>
            <a:endParaRPr sz="1800">
              <a:solidFill>
                <a:schemeClr val="accent1"/>
              </a:solidFill>
              <a:latin typeface="Source Sans Pro"/>
              <a:ea typeface="Source Sans Pro"/>
              <a:cs typeface="Source Sans Pro"/>
              <a:sym typeface="Source Sans Pro"/>
            </a:endParaRPr>
          </a:p>
        </p:txBody>
      </p:sp>
      <p:pic>
        <p:nvPicPr>
          <p:cNvPr id="389" name="Google Shape;389;p44"/>
          <p:cNvPicPr preferRelativeResize="0"/>
          <p:nvPr/>
        </p:nvPicPr>
        <p:blipFill>
          <a:blip r:embed="rId4">
            <a:alphaModFix/>
          </a:blip>
          <a:stretch>
            <a:fillRect/>
          </a:stretch>
        </p:blipFill>
        <p:spPr>
          <a:xfrm>
            <a:off x="205825" y="1498075"/>
            <a:ext cx="6029401" cy="307559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5"/>
          <p:cNvSpPr txBox="1"/>
          <p:nvPr>
            <p:ph idx="4294967295" type="title"/>
          </p:nvPr>
        </p:nvSpPr>
        <p:spPr>
          <a:xfrm>
            <a:off x="203100" y="270100"/>
            <a:ext cx="87699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latin typeface="Montserrat"/>
                <a:ea typeface="Montserrat"/>
                <a:cs typeface="Montserrat"/>
                <a:sym typeface="Montserrat"/>
              </a:rPr>
              <a:t>Grade annotation “sets” in SpeedGrader</a:t>
            </a:r>
            <a:endParaRPr sz="3200">
              <a:latin typeface="Montserrat"/>
              <a:ea typeface="Montserrat"/>
              <a:cs typeface="Montserrat"/>
              <a:sym typeface="Montserrat"/>
            </a:endParaRPr>
          </a:p>
        </p:txBody>
      </p:sp>
      <p:sp>
        <p:nvSpPr>
          <p:cNvPr id="395" name="Google Shape;395;p45"/>
          <p:cNvSpPr/>
          <p:nvPr/>
        </p:nvSpPr>
        <p:spPr>
          <a:xfrm>
            <a:off x="6320900" y="1526225"/>
            <a:ext cx="762900" cy="12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6" name="Google Shape;396;p45"/>
          <p:cNvPicPr preferRelativeResize="0"/>
          <p:nvPr/>
        </p:nvPicPr>
        <p:blipFill>
          <a:blip r:embed="rId3">
            <a:alphaModFix/>
          </a:blip>
          <a:stretch>
            <a:fillRect/>
          </a:stretch>
        </p:blipFill>
        <p:spPr>
          <a:xfrm>
            <a:off x="1241275" y="1079975"/>
            <a:ext cx="6281801" cy="36975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6"/>
          <p:cNvSpPr txBox="1"/>
          <p:nvPr>
            <p:ph idx="4294967295" type="title"/>
          </p:nvPr>
        </p:nvSpPr>
        <p:spPr>
          <a:xfrm>
            <a:off x="225575" y="193900"/>
            <a:ext cx="8309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100" u="sng">
                <a:solidFill>
                  <a:schemeClr val="accent1"/>
                </a:solidFill>
                <a:latin typeface="Montserrat"/>
                <a:ea typeface="Montserrat"/>
                <a:cs typeface="Montserrat"/>
                <a:sym typeface="Montserrat"/>
                <a:hlinkClick r:id="rId3">
                  <a:extLst>
                    <a:ext uri="{A12FA001-AC4F-418D-AE19-62706E023703}">
                      <ahyp:hlinkClr val="tx"/>
                    </a:ext>
                  </a:extLst>
                </a:hlinkClick>
              </a:rPr>
              <a:t>Use Canvas Group </a:t>
            </a:r>
            <a:r>
              <a:rPr lang="en" sz="3100" u="sng">
                <a:solidFill>
                  <a:schemeClr val="accent1"/>
                </a:solidFill>
                <a:latin typeface="Montserrat"/>
                <a:ea typeface="Montserrat"/>
                <a:cs typeface="Montserrat"/>
                <a:sym typeface="Montserrat"/>
                <a:hlinkClick r:id="rId4">
                  <a:extLst>
                    <a:ext uri="{A12FA001-AC4F-418D-AE19-62706E023703}">
                      <ahyp:hlinkClr val="tx"/>
                    </a:ext>
                  </a:extLst>
                </a:hlinkClick>
              </a:rPr>
              <a:t>Sets</a:t>
            </a:r>
            <a:r>
              <a:rPr lang="en" sz="3100">
                <a:solidFill>
                  <a:schemeClr val="accent1"/>
                </a:solidFill>
                <a:latin typeface="Montserrat"/>
                <a:ea typeface="Montserrat"/>
                <a:cs typeface="Montserrat"/>
                <a:sym typeface="Montserrat"/>
              </a:rPr>
              <a:t> </a:t>
            </a:r>
            <a:r>
              <a:rPr lang="en" sz="3100">
                <a:latin typeface="Montserrat"/>
                <a:ea typeface="Montserrat"/>
                <a:cs typeface="Montserrat"/>
                <a:sym typeface="Montserrat"/>
              </a:rPr>
              <a:t>for small group work</a:t>
            </a:r>
            <a:endParaRPr sz="3100">
              <a:latin typeface="Montserrat"/>
              <a:ea typeface="Montserrat"/>
              <a:cs typeface="Montserrat"/>
              <a:sym typeface="Montserrat"/>
            </a:endParaRPr>
          </a:p>
        </p:txBody>
      </p:sp>
      <p:sp>
        <p:nvSpPr>
          <p:cNvPr id="402" name="Google Shape;402;p46"/>
          <p:cNvSpPr/>
          <p:nvPr/>
        </p:nvSpPr>
        <p:spPr>
          <a:xfrm>
            <a:off x="6320900" y="1526225"/>
            <a:ext cx="762900" cy="12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3" name="Google Shape;403;p46"/>
          <p:cNvPicPr preferRelativeResize="0"/>
          <p:nvPr/>
        </p:nvPicPr>
        <p:blipFill rotWithShape="1">
          <a:blip r:embed="rId5">
            <a:alphaModFix/>
          </a:blip>
          <a:srcRect b="0" l="0" r="0" t="14199"/>
          <a:stretch/>
        </p:blipFill>
        <p:spPr>
          <a:xfrm>
            <a:off x="2776702" y="2797525"/>
            <a:ext cx="6214897" cy="2244325"/>
          </a:xfrm>
          <a:prstGeom prst="rect">
            <a:avLst/>
          </a:prstGeom>
          <a:noFill/>
          <a:ln>
            <a:noFill/>
          </a:ln>
          <a:effectLst>
            <a:outerShdw blurRad="57150" rotWithShape="0" algn="bl" dir="5400000" dist="19050">
              <a:srgbClr val="999999">
                <a:alpha val="50000"/>
              </a:srgbClr>
            </a:outerShdw>
          </a:effectLst>
        </p:spPr>
      </p:pic>
      <p:pic>
        <p:nvPicPr>
          <p:cNvPr id="404" name="Google Shape;404;p46"/>
          <p:cNvPicPr preferRelativeResize="0"/>
          <p:nvPr/>
        </p:nvPicPr>
        <p:blipFill>
          <a:blip r:embed="rId6">
            <a:alphaModFix/>
          </a:blip>
          <a:stretch>
            <a:fillRect/>
          </a:stretch>
        </p:blipFill>
        <p:spPr>
          <a:xfrm>
            <a:off x="301378" y="1360275"/>
            <a:ext cx="4455575" cy="2244325"/>
          </a:xfrm>
          <a:prstGeom prst="rect">
            <a:avLst/>
          </a:prstGeom>
          <a:noFill/>
          <a:ln>
            <a:noFill/>
          </a:ln>
          <a:effectLst>
            <a:outerShdw blurRad="57150" rotWithShape="0" algn="bl" dir="5400000" dist="19050">
              <a:srgbClr val="B7B7B7">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8" name="Shape 408"/>
        <p:cNvGrpSpPr/>
        <p:nvPr/>
      </p:nvGrpSpPr>
      <p:grpSpPr>
        <a:xfrm>
          <a:off x="0" y="0"/>
          <a:ext cx="0" cy="0"/>
          <a:chOff x="0" y="0"/>
          <a:chExt cx="0" cy="0"/>
        </a:xfrm>
      </p:grpSpPr>
      <p:sp>
        <p:nvSpPr>
          <p:cNvPr id="409" name="Google Shape;409;p47"/>
          <p:cNvSpPr txBox="1"/>
          <p:nvPr>
            <p:ph type="ctrTitle"/>
          </p:nvPr>
        </p:nvSpPr>
        <p:spPr>
          <a:xfrm>
            <a:off x="152400" y="1236200"/>
            <a:ext cx="5247900" cy="17310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3800"/>
              <a:t>Getting started with Hypothesis social annotation</a:t>
            </a:r>
            <a:endParaRPr sz="3800"/>
          </a:p>
        </p:txBody>
      </p:sp>
      <p:pic>
        <p:nvPicPr>
          <p:cNvPr id="410" name="Google Shape;410;p47"/>
          <p:cNvPicPr preferRelativeResize="0"/>
          <p:nvPr/>
        </p:nvPicPr>
        <p:blipFill>
          <a:blip r:embed="rId3">
            <a:alphaModFix/>
          </a:blip>
          <a:stretch>
            <a:fillRect/>
          </a:stretch>
        </p:blipFill>
        <p:spPr>
          <a:xfrm>
            <a:off x="8155025" y="4105625"/>
            <a:ext cx="796575" cy="9293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48"/>
          <p:cNvPicPr preferRelativeResize="0"/>
          <p:nvPr/>
        </p:nvPicPr>
        <p:blipFill>
          <a:blip r:embed="rId3">
            <a:alphaModFix/>
          </a:blip>
          <a:stretch>
            <a:fillRect/>
          </a:stretch>
        </p:blipFill>
        <p:spPr>
          <a:xfrm rot="490394">
            <a:off x="7145651" y="1934625"/>
            <a:ext cx="1664650" cy="2141701"/>
          </a:xfrm>
          <a:prstGeom prst="rect">
            <a:avLst/>
          </a:prstGeom>
          <a:noFill/>
          <a:ln>
            <a:noFill/>
          </a:ln>
        </p:spPr>
      </p:pic>
      <p:pic>
        <p:nvPicPr>
          <p:cNvPr id="416" name="Google Shape;416;p48"/>
          <p:cNvPicPr preferRelativeResize="0"/>
          <p:nvPr/>
        </p:nvPicPr>
        <p:blipFill rotWithShape="1">
          <a:blip r:embed="rId4">
            <a:alphaModFix/>
          </a:blip>
          <a:srcRect b="28790" l="0" r="0" t="0"/>
          <a:stretch/>
        </p:blipFill>
        <p:spPr>
          <a:xfrm rot="-277640">
            <a:off x="278678" y="1068605"/>
            <a:ext cx="3317994" cy="1601793"/>
          </a:xfrm>
          <a:prstGeom prst="rect">
            <a:avLst/>
          </a:prstGeom>
          <a:noFill/>
          <a:ln>
            <a:noFill/>
          </a:ln>
        </p:spPr>
      </p:pic>
      <p:pic>
        <p:nvPicPr>
          <p:cNvPr id="417" name="Google Shape;417;p48"/>
          <p:cNvPicPr preferRelativeResize="0"/>
          <p:nvPr/>
        </p:nvPicPr>
        <p:blipFill rotWithShape="1">
          <a:blip r:embed="rId5">
            <a:alphaModFix/>
          </a:blip>
          <a:srcRect b="14368" l="0" r="25639" t="0"/>
          <a:stretch/>
        </p:blipFill>
        <p:spPr>
          <a:xfrm rot="552362">
            <a:off x="1823117" y="1149021"/>
            <a:ext cx="2467365" cy="1673059"/>
          </a:xfrm>
          <a:prstGeom prst="rect">
            <a:avLst/>
          </a:prstGeom>
          <a:noFill/>
          <a:ln>
            <a:noFill/>
          </a:ln>
        </p:spPr>
      </p:pic>
      <p:pic>
        <p:nvPicPr>
          <p:cNvPr id="418" name="Google Shape;418;p48"/>
          <p:cNvPicPr preferRelativeResize="0"/>
          <p:nvPr/>
        </p:nvPicPr>
        <p:blipFill rotWithShape="1">
          <a:blip r:embed="rId6">
            <a:alphaModFix/>
          </a:blip>
          <a:srcRect b="26495" l="0" r="4634" t="35825"/>
          <a:stretch/>
        </p:blipFill>
        <p:spPr>
          <a:xfrm rot="574076">
            <a:off x="6015077" y="533148"/>
            <a:ext cx="2744899" cy="1380304"/>
          </a:xfrm>
          <a:prstGeom prst="rect">
            <a:avLst/>
          </a:prstGeom>
          <a:noFill/>
          <a:ln>
            <a:noFill/>
          </a:ln>
        </p:spPr>
      </p:pic>
      <p:pic>
        <p:nvPicPr>
          <p:cNvPr id="419" name="Google Shape;419;p48"/>
          <p:cNvPicPr preferRelativeResize="0"/>
          <p:nvPr/>
        </p:nvPicPr>
        <p:blipFill rotWithShape="1">
          <a:blip r:embed="rId7">
            <a:alphaModFix/>
          </a:blip>
          <a:srcRect b="39605" l="24459" r="0" t="8513"/>
          <a:stretch/>
        </p:blipFill>
        <p:spPr>
          <a:xfrm rot="-316575">
            <a:off x="4929301" y="312458"/>
            <a:ext cx="1899122" cy="1680609"/>
          </a:xfrm>
          <a:prstGeom prst="rect">
            <a:avLst/>
          </a:prstGeom>
          <a:noFill/>
          <a:ln>
            <a:noFill/>
          </a:ln>
        </p:spPr>
      </p:pic>
      <p:sp>
        <p:nvSpPr>
          <p:cNvPr id="420" name="Google Shape;420;p48"/>
          <p:cNvSpPr txBox="1"/>
          <p:nvPr>
            <p:ph idx="4294967295" type="body"/>
          </p:nvPr>
        </p:nvSpPr>
        <p:spPr>
          <a:xfrm>
            <a:off x="6343275" y="376165"/>
            <a:ext cx="1371000" cy="4443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600"/>
              </a:spcBef>
              <a:spcAft>
                <a:spcPts val="0"/>
              </a:spcAft>
              <a:buNone/>
            </a:pPr>
            <a:r>
              <a:rPr b="1" lang="en" sz="1600">
                <a:solidFill>
                  <a:schemeClr val="lt1"/>
                </a:solidFill>
                <a:latin typeface="Montserrat"/>
                <a:ea typeface="Montserrat"/>
                <a:cs typeface="Montserrat"/>
                <a:sym typeface="Montserrat"/>
              </a:rPr>
              <a:t>PDFs</a:t>
            </a:r>
            <a:endParaRPr b="1" sz="1600">
              <a:solidFill>
                <a:schemeClr val="lt1"/>
              </a:solidFill>
              <a:latin typeface="Montserrat"/>
              <a:ea typeface="Montserrat"/>
              <a:cs typeface="Montserrat"/>
              <a:sym typeface="Montserrat"/>
            </a:endParaRPr>
          </a:p>
        </p:txBody>
      </p:sp>
      <p:sp>
        <p:nvSpPr>
          <p:cNvPr id="421" name="Google Shape;421;p48"/>
          <p:cNvSpPr txBox="1"/>
          <p:nvPr>
            <p:ph idx="4294967295" type="body"/>
          </p:nvPr>
        </p:nvSpPr>
        <p:spPr>
          <a:xfrm>
            <a:off x="539475" y="2131970"/>
            <a:ext cx="3505200" cy="4443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600"/>
              </a:spcBef>
              <a:spcAft>
                <a:spcPts val="0"/>
              </a:spcAft>
              <a:buNone/>
            </a:pPr>
            <a:r>
              <a:rPr b="1" lang="en" sz="1600">
                <a:solidFill>
                  <a:schemeClr val="lt1"/>
                </a:solidFill>
                <a:latin typeface="Montserrat"/>
                <a:ea typeface="Montserrat"/>
                <a:cs typeface="Montserrat"/>
                <a:sym typeface="Montserrat"/>
              </a:rPr>
              <a:t>Webpages &amp; online articles</a:t>
            </a:r>
            <a:endParaRPr b="1" sz="1600">
              <a:solidFill>
                <a:schemeClr val="lt1"/>
              </a:solidFill>
              <a:latin typeface="Montserrat"/>
              <a:ea typeface="Montserrat"/>
              <a:cs typeface="Montserrat"/>
              <a:sym typeface="Montserrat"/>
            </a:endParaRPr>
          </a:p>
        </p:txBody>
      </p:sp>
      <p:pic>
        <p:nvPicPr>
          <p:cNvPr id="422" name="Google Shape;422;p48"/>
          <p:cNvPicPr preferRelativeResize="0"/>
          <p:nvPr/>
        </p:nvPicPr>
        <p:blipFill>
          <a:blip r:embed="rId8">
            <a:alphaModFix/>
          </a:blip>
          <a:stretch>
            <a:fillRect/>
          </a:stretch>
        </p:blipFill>
        <p:spPr>
          <a:xfrm>
            <a:off x="1101121" y="3227355"/>
            <a:ext cx="915699" cy="1161495"/>
          </a:xfrm>
          <a:prstGeom prst="rect">
            <a:avLst/>
          </a:prstGeom>
          <a:noFill/>
          <a:ln>
            <a:noFill/>
          </a:ln>
        </p:spPr>
      </p:pic>
      <p:pic>
        <p:nvPicPr>
          <p:cNvPr id="423" name="Google Shape;423;p48"/>
          <p:cNvPicPr preferRelativeResize="0"/>
          <p:nvPr/>
        </p:nvPicPr>
        <p:blipFill>
          <a:blip r:embed="rId9">
            <a:alphaModFix/>
          </a:blip>
          <a:stretch>
            <a:fillRect/>
          </a:stretch>
        </p:blipFill>
        <p:spPr>
          <a:xfrm>
            <a:off x="2080524" y="3355975"/>
            <a:ext cx="1032877" cy="1032877"/>
          </a:xfrm>
          <a:prstGeom prst="rect">
            <a:avLst/>
          </a:prstGeom>
          <a:noFill/>
          <a:ln>
            <a:noFill/>
          </a:ln>
        </p:spPr>
      </p:pic>
      <p:sp>
        <p:nvSpPr>
          <p:cNvPr id="424" name="Google Shape;424;p48"/>
          <p:cNvSpPr txBox="1"/>
          <p:nvPr>
            <p:ph idx="4294967295" type="body"/>
          </p:nvPr>
        </p:nvSpPr>
        <p:spPr>
          <a:xfrm>
            <a:off x="539475" y="4488575"/>
            <a:ext cx="3210300" cy="5031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1000"/>
              </a:spcBef>
              <a:spcAft>
                <a:spcPts val="0"/>
              </a:spcAft>
              <a:buNone/>
            </a:pPr>
            <a:r>
              <a:rPr b="1" lang="en" sz="1600">
                <a:solidFill>
                  <a:schemeClr val="lt1"/>
                </a:solidFill>
                <a:latin typeface="Montserrat"/>
                <a:ea typeface="Montserrat"/>
                <a:cs typeface="Montserrat"/>
                <a:sym typeface="Montserrat"/>
              </a:rPr>
              <a:t>JSTOR &amp; VS articles/e-texts</a:t>
            </a:r>
            <a:endParaRPr b="1" sz="1600">
              <a:solidFill>
                <a:schemeClr val="lt1"/>
              </a:solidFill>
              <a:latin typeface="Montserrat"/>
              <a:ea typeface="Montserrat"/>
              <a:cs typeface="Montserrat"/>
              <a:sym typeface="Montserrat"/>
            </a:endParaRPr>
          </a:p>
        </p:txBody>
      </p:sp>
      <p:pic>
        <p:nvPicPr>
          <p:cNvPr id="425" name="Google Shape;425;p48"/>
          <p:cNvPicPr preferRelativeResize="0"/>
          <p:nvPr/>
        </p:nvPicPr>
        <p:blipFill rotWithShape="1">
          <a:blip r:embed="rId10">
            <a:alphaModFix/>
          </a:blip>
          <a:srcRect b="37252" l="0" r="32921" t="0"/>
          <a:stretch/>
        </p:blipFill>
        <p:spPr>
          <a:xfrm rot="-391653">
            <a:off x="3828968" y="2899824"/>
            <a:ext cx="3362832" cy="1817351"/>
          </a:xfrm>
          <a:prstGeom prst="rect">
            <a:avLst/>
          </a:prstGeom>
          <a:noFill/>
          <a:ln>
            <a:noFill/>
          </a:ln>
        </p:spPr>
      </p:pic>
      <p:sp>
        <p:nvSpPr>
          <p:cNvPr id="426" name="Google Shape;426;p48"/>
          <p:cNvSpPr txBox="1"/>
          <p:nvPr>
            <p:ph idx="4294967295" type="body"/>
          </p:nvPr>
        </p:nvSpPr>
        <p:spPr>
          <a:xfrm>
            <a:off x="5199650" y="4517975"/>
            <a:ext cx="2960700" cy="4443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600"/>
              </a:spcBef>
              <a:spcAft>
                <a:spcPts val="0"/>
              </a:spcAft>
              <a:buNone/>
            </a:pPr>
            <a:r>
              <a:rPr b="1" lang="en" sz="1600">
                <a:solidFill>
                  <a:schemeClr val="lt1"/>
                </a:solidFill>
                <a:latin typeface="Montserrat"/>
                <a:ea typeface="Montserrat"/>
                <a:cs typeface="Montserrat"/>
                <a:sym typeface="Montserrat"/>
              </a:rPr>
              <a:t>YouTube video transcripts</a:t>
            </a:r>
            <a:endParaRPr b="1" sz="1600">
              <a:solidFill>
                <a:schemeClr val="lt1"/>
              </a:solidFill>
              <a:latin typeface="Montserrat"/>
              <a:ea typeface="Montserrat"/>
              <a:cs typeface="Montserrat"/>
              <a:sym typeface="Montserrat"/>
            </a:endParaRPr>
          </a:p>
        </p:txBody>
      </p:sp>
      <p:sp>
        <p:nvSpPr>
          <p:cNvPr id="427" name="Google Shape;427;p48"/>
          <p:cNvSpPr txBox="1"/>
          <p:nvPr>
            <p:ph idx="4294967295" type="body"/>
          </p:nvPr>
        </p:nvSpPr>
        <p:spPr>
          <a:xfrm>
            <a:off x="5321350" y="2124900"/>
            <a:ext cx="2960700" cy="4443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600"/>
              </a:spcBef>
              <a:spcAft>
                <a:spcPts val="0"/>
              </a:spcAft>
              <a:buNone/>
            </a:pPr>
            <a:r>
              <a:rPr b="1" lang="en" sz="1600">
                <a:solidFill>
                  <a:schemeClr val="lt1"/>
                </a:solidFill>
                <a:latin typeface="Montserrat"/>
                <a:ea typeface="Montserrat"/>
                <a:cs typeface="Montserrat"/>
                <a:sym typeface="Montserrat"/>
              </a:rPr>
              <a:t>Open textbooks &amp; OER</a:t>
            </a:r>
            <a:endParaRPr b="1" sz="1600">
              <a:solidFill>
                <a:schemeClr val="lt1"/>
              </a:solidFill>
              <a:latin typeface="Montserrat"/>
              <a:ea typeface="Montserrat"/>
              <a:cs typeface="Montserrat"/>
              <a:sym typeface="Montserrat"/>
            </a:endParaRPr>
          </a:p>
        </p:txBody>
      </p:sp>
      <p:sp>
        <p:nvSpPr>
          <p:cNvPr id="428" name="Google Shape;428;p48"/>
          <p:cNvSpPr txBox="1"/>
          <p:nvPr>
            <p:ph type="title"/>
          </p:nvPr>
        </p:nvSpPr>
        <p:spPr>
          <a:xfrm>
            <a:off x="381000" y="333375"/>
            <a:ext cx="82296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solidFill>
                  <a:srgbClr val="BD1C2B"/>
                </a:solidFill>
                <a:latin typeface="Montserrat"/>
                <a:ea typeface="Montserrat"/>
                <a:cs typeface="Montserrat"/>
                <a:sym typeface="Montserrat"/>
              </a:rPr>
              <a:t>What</a:t>
            </a:r>
            <a:r>
              <a:rPr lang="en" sz="3200">
                <a:latin typeface="Montserrat"/>
                <a:ea typeface="Montserrat"/>
                <a:cs typeface="Montserrat"/>
                <a:sym typeface="Montserrat"/>
              </a:rPr>
              <a:t> can you annotate?</a:t>
            </a:r>
            <a:endParaRPr sz="3200">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49"/>
          <p:cNvPicPr preferRelativeResize="0"/>
          <p:nvPr/>
        </p:nvPicPr>
        <p:blipFill>
          <a:blip r:embed="rId3">
            <a:alphaModFix/>
          </a:blip>
          <a:stretch>
            <a:fillRect/>
          </a:stretch>
        </p:blipFill>
        <p:spPr>
          <a:xfrm>
            <a:off x="3929963" y="1097755"/>
            <a:ext cx="2370086" cy="1666245"/>
          </a:xfrm>
          <a:prstGeom prst="rect">
            <a:avLst/>
          </a:prstGeom>
          <a:noFill/>
          <a:ln>
            <a:noFill/>
          </a:ln>
        </p:spPr>
      </p:pic>
      <p:pic>
        <p:nvPicPr>
          <p:cNvPr id="434" name="Google Shape;434;p49"/>
          <p:cNvPicPr preferRelativeResize="0"/>
          <p:nvPr/>
        </p:nvPicPr>
        <p:blipFill>
          <a:blip r:embed="rId4">
            <a:alphaModFix/>
          </a:blip>
          <a:stretch>
            <a:fillRect/>
          </a:stretch>
        </p:blipFill>
        <p:spPr>
          <a:xfrm>
            <a:off x="6687900" y="860438"/>
            <a:ext cx="2230200" cy="1903562"/>
          </a:xfrm>
          <a:prstGeom prst="rect">
            <a:avLst/>
          </a:prstGeom>
          <a:noFill/>
          <a:ln>
            <a:noFill/>
          </a:ln>
        </p:spPr>
      </p:pic>
      <p:sp>
        <p:nvSpPr>
          <p:cNvPr id="435" name="Google Shape;435;p49"/>
          <p:cNvSpPr txBox="1"/>
          <p:nvPr>
            <p:ph idx="4294967295" type="body"/>
          </p:nvPr>
        </p:nvSpPr>
        <p:spPr>
          <a:xfrm>
            <a:off x="591750" y="2423875"/>
            <a:ext cx="1827900" cy="444300"/>
          </a:xfrm>
          <a:prstGeom prst="rect">
            <a:avLst/>
          </a:prstGeom>
          <a:noFill/>
        </p:spPr>
        <p:txBody>
          <a:bodyPr anchorCtr="0" anchor="t" bIns="0" lIns="0" spcFirstLastPara="1" rIns="0" wrap="square" tIns="0">
            <a:normAutofit/>
          </a:bodyPr>
          <a:lstStyle/>
          <a:p>
            <a:pPr indent="0" lvl="0" marL="0" rtl="0" algn="l">
              <a:spcBef>
                <a:spcPts val="600"/>
              </a:spcBef>
              <a:spcAft>
                <a:spcPts val="0"/>
              </a:spcAft>
              <a:buNone/>
            </a:pPr>
            <a:r>
              <a:rPr lang="en" sz="2800">
                <a:solidFill>
                  <a:srgbClr val="0000EE"/>
                </a:solidFill>
                <a:latin typeface="Roboto Mono Medium"/>
                <a:ea typeface="Roboto Mono Medium"/>
                <a:cs typeface="Roboto Mono Medium"/>
                <a:sym typeface="Roboto Mono Medium"/>
              </a:rPr>
              <a:t>https://</a:t>
            </a:r>
            <a:endParaRPr sz="2800">
              <a:solidFill>
                <a:srgbClr val="0000EE"/>
              </a:solidFill>
              <a:latin typeface="Roboto Mono Medium"/>
              <a:ea typeface="Roboto Mono Medium"/>
              <a:cs typeface="Roboto Mono Medium"/>
              <a:sym typeface="Roboto Mono Medium"/>
            </a:endParaRPr>
          </a:p>
        </p:txBody>
      </p:sp>
      <p:sp>
        <p:nvSpPr>
          <p:cNvPr id="436" name="Google Shape;436;p49"/>
          <p:cNvSpPr txBox="1"/>
          <p:nvPr>
            <p:ph idx="4294967295" type="body"/>
          </p:nvPr>
        </p:nvSpPr>
        <p:spPr>
          <a:xfrm>
            <a:off x="344100" y="1186025"/>
            <a:ext cx="3313800" cy="1008300"/>
          </a:xfrm>
          <a:prstGeom prst="rect">
            <a:avLst/>
          </a:prstGeom>
          <a:noFill/>
        </p:spPr>
        <p:txBody>
          <a:bodyPr anchorCtr="0" anchor="t" bIns="0" lIns="0" spcFirstLastPara="1" rIns="0" wrap="square" tIns="0">
            <a:normAutofit lnSpcReduction="20000"/>
          </a:bodyPr>
          <a:lstStyle/>
          <a:p>
            <a:pPr indent="0" lvl="0" marL="0" rtl="0" algn="l">
              <a:spcBef>
                <a:spcPts val="600"/>
              </a:spcBef>
              <a:spcAft>
                <a:spcPts val="0"/>
              </a:spcAft>
              <a:buNone/>
            </a:pPr>
            <a:r>
              <a:rPr b="1" lang="en" sz="1600">
                <a:latin typeface="Courier New"/>
                <a:ea typeface="Courier New"/>
                <a:cs typeface="Courier New"/>
                <a:sym typeface="Courier New"/>
              </a:rPr>
              <a:t>Lorem ipsum dolor sit amet, consectetur adipiscing elit, sed do eiusmod tempor incididunt ut labore et dolore magna aliqua.</a:t>
            </a:r>
            <a:endParaRPr b="1" sz="1600">
              <a:latin typeface="Courier New"/>
              <a:ea typeface="Courier New"/>
              <a:cs typeface="Courier New"/>
              <a:sym typeface="Courier New"/>
            </a:endParaRPr>
          </a:p>
        </p:txBody>
      </p:sp>
      <p:sp>
        <p:nvSpPr>
          <p:cNvPr id="437" name="Google Shape;437;p49"/>
          <p:cNvSpPr txBox="1"/>
          <p:nvPr>
            <p:ph type="title"/>
          </p:nvPr>
        </p:nvSpPr>
        <p:spPr>
          <a:xfrm>
            <a:off x="457200" y="333375"/>
            <a:ext cx="8229600" cy="61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solidFill>
                  <a:srgbClr val="BD1C2B"/>
                </a:solidFill>
                <a:latin typeface="Montserrat"/>
                <a:ea typeface="Montserrat"/>
                <a:cs typeface="Montserrat"/>
                <a:sym typeface="Montserrat"/>
              </a:rPr>
              <a:t>What</a:t>
            </a:r>
            <a:r>
              <a:rPr lang="en" sz="3200">
                <a:latin typeface="Montserrat"/>
                <a:ea typeface="Montserrat"/>
                <a:cs typeface="Montserrat"/>
                <a:sym typeface="Montserrat"/>
              </a:rPr>
              <a:t> can you put in an annotation?</a:t>
            </a:r>
            <a:endParaRPr sz="3200">
              <a:latin typeface="Montserrat"/>
              <a:ea typeface="Montserrat"/>
              <a:cs typeface="Montserrat"/>
              <a:sym typeface="Montserrat"/>
            </a:endParaRPr>
          </a:p>
        </p:txBody>
      </p:sp>
      <p:sp>
        <p:nvSpPr>
          <p:cNvPr id="438" name="Google Shape;438;p49"/>
          <p:cNvSpPr txBox="1"/>
          <p:nvPr>
            <p:ph idx="4294967295" type="body"/>
          </p:nvPr>
        </p:nvSpPr>
        <p:spPr>
          <a:xfrm>
            <a:off x="1091925" y="1391825"/>
            <a:ext cx="1041900" cy="4443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600"/>
              </a:spcBef>
              <a:spcAft>
                <a:spcPts val="0"/>
              </a:spcAft>
              <a:buNone/>
            </a:pPr>
            <a:r>
              <a:rPr b="1" lang="en" sz="1600">
                <a:solidFill>
                  <a:schemeClr val="lt1"/>
                </a:solidFill>
                <a:latin typeface="Montserrat"/>
                <a:ea typeface="Montserrat"/>
                <a:cs typeface="Montserrat"/>
                <a:sym typeface="Montserrat"/>
              </a:rPr>
              <a:t>Text</a:t>
            </a:r>
            <a:endParaRPr b="1" sz="1600">
              <a:solidFill>
                <a:schemeClr val="lt1"/>
              </a:solidFill>
              <a:latin typeface="Montserrat"/>
              <a:ea typeface="Montserrat"/>
              <a:cs typeface="Montserrat"/>
              <a:sym typeface="Montserrat"/>
            </a:endParaRPr>
          </a:p>
        </p:txBody>
      </p:sp>
      <p:sp>
        <p:nvSpPr>
          <p:cNvPr id="439" name="Google Shape;439;p49"/>
          <p:cNvSpPr txBox="1"/>
          <p:nvPr>
            <p:ph idx="4294967295" type="body"/>
          </p:nvPr>
        </p:nvSpPr>
        <p:spPr>
          <a:xfrm>
            <a:off x="2349300" y="2439575"/>
            <a:ext cx="1041900" cy="4443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600"/>
              </a:spcBef>
              <a:spcAft>
                <a:spcPts val="0"/>
              </a:spcAft>
              <a:buNone/>
            </a:pPr>
            <a:r>
              <a:rPr b="1" lang="en" sz="1600">
                <a:solidFill>
                  <a:schemeClr val="lt1"/>
                </a:solidFill>
                <a:latin typeface="Montserrat"/>
                <a:ea typeface="Montserrat"/>
                <a:cs typeface="Montserrat"/>
                <a:sym typeface="Montserrat"/>
              </a:rPr>
              <a:t>Links</a:t>
            </a:r>
            <a:endParaRPr b="1" sz="1600">
              <a:solidFill>
                <a:schemeClr val="lt1"/>
              </a:solidFill>
              <a:latin typeface="Montserrat"/>
              <a:ea typeface="Montserrat"/>
              <a:cs typeface="Montserrat"/>
              <a:sym typeface="Montserrat"/>
            </a:endParaRPr>
          </a:p>
        </p:txBody>
      </p:sp>
      <p:sp>
        <p:nvSpPr>
          <p:cNvPr id="440" name="Google Shape;440;p49"/>
          <p:cNvSpPr txBox="1"/>
          <p:nvPr>
            <p:ph idx="4294967295" type="body"/>
          </p:nvPr>
        </p:nvSpPr>
        <p:spPr>
          <a:xfrm>
            <a:off x="7566450" y="2568450"/>
            <a:ext cx="1041900" cy="4443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600"/>
              </a:spcBef>
              <a:spcAft>
                <a:spcPts val="0"/>
              </a:spcAft>
              <a:buNone/>
            </a:pPr>
            <a:r>
              <a:rPr b="1" lang="en" sz="1600">
                <a:solidFill>
                  <a:schemeClr val="lt1"/>
                </a:solidFill>
                <a:latin typeface="Montserrat"/>
                <a:ea typeface="Montserrat"/>
                <a:cs typeface="Montserrat"/>
                <a:sym typeface="Montserrat"/>
              </a:rPr>
              <a:t>Videos</a:t>
            </a:r>
            <a:endParaRPr b="1" sz="1600">
              <a:solidFill>
                <a:schemeClr val="lt1"/>
              </a:solidFill>
              <a:latin typeface="Montserrat"/>
              <a:ea typeface="Montserrat"/>
              <a:cs typeface="Montserrat"/>
              <a:sym typeface="Montserrat"/>
            </a:endParaRPr>
          </a:p>
        </p:txBody>
      </p:sp>
      <p:sp>
        <p:nvSpPr>
          <p:cNvPr id="441" name="Google Shape;441;p49"/>
          <p:cNvSpPr txBox="1"/>
          <p:nvPr>
            <p:ph idx="4294967295" type="body"/>
          </p:nvPr>
        </p:nvSpPr>
        <p:spPr>
          <a:xfrm>
            <a:off x="419675" y="4451000"/>
            <a:ext cx="920400" cy="4443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600"/>
              </a:spcBef>
              <a:spcAft>
                <a:spcPts val="0"/>
              </a:spcAft>
              <a:buNone/>
            </a:pPr>
            <a:r>
              <a:rPr b="1" lang="en" sz="1600">
                <a:solidFill>
                  <a:schemeClr val="lt1"/>
                </a:solidFill>
                <a:latin typeface="Montserrat"/>
                <a:ea typeface="Montserrat"/>
                <a:cs typeface="Montserrat"/>
                <a:sym typeface="Montserrat"/>
              </a:rPr>
              <a:t>Emojis</a:t>
            </a:r>
            <a:endParaRPr b="1" sz="1600">
              <a:solidFill>
                <a:schemeClr val="lt1"/>
              </a:solidFill>
              <a:latin typeface="Montserrat"/>
              <a:ea typeface="Montserrat"/>
              <a:cs typeface="Montserrat"/>
              <a:sym typeface="Montserrat"/>
            </a:endParaRPr>
          </a:p>
        </p:txBody>
      </p:sp>
      <p:sp>
        <p:nvSpPr>
          <p:cNvPr id="442" name="Google Shape;442;p49"/>
          <p:cNvSpPr txBox="1"/>
          <p:nvPr>
            <p:ph idx="4294967295" type="body"/>
          </p:nvPr>
        </p:nvSpPr>
        <p:spPr>
          <a:xfrm>
            <a:off x="2460250" y="4599775"/>
            <a:ext cx="7067400" cy="444300"/>
          </a:xfrm>
          <a:prstGeom prst="rect">
            <a:avLst/>
          </a:prstGeom>
          <a:noFill/>
        </p:spPr>
        <p:txBody>
          <a:bodyPr anchorCtr="0" anchor="t" bIns="0" lIns="0" spcFirstLastPara="1" rIns="0" wrap="square" tIns="0">
            <a:noAutofit/>
          </a:bodyPr>
          <a:lstStyle/>
          <a:p>
            <a:pPr indent="0" lvl="0" marL="0" rtl="0" algn="l">
              <a:spcBef>
                <a:spcPts val="600"/>
              </a:spcBef>
              <a:spcAft>
                <a:spcPts val="0"/>
              </a:spcAft>
              <a:buNone/>
            </a:pPr>
            <a:r>
              <a:rPr lang="en" sz="1400">
                <a:latin typeface="Montserrat"/>
                <a:ea typeface="Montserrat"/>
                <a:cs typeface="Montserrat"/>
                <a:sym typeface="Montserrat"/>
              </a:rPr>
              <a:t>Help docs on </a:t>
            </a:r>
            <a:r>
              <a:rPr lang="en" sz="1400" u="sng">
                <a:solidFill>
                  <a:srgbClr val="BD1C2B"/>
                </a:solidFill>
                <a:latin typeface="Montserrat"/>
                <a:ea typeface="Montserrat"/>
                <a:cs typeface="Montserrat"/>
                <a:sym typeface="Montserrat"/>
                <a:hlinkClick r:id="rId5">
                  <a:extLst>
                    <a:ext uri="{A12FA001-AC4F-418D-AE19-62706E023703}">
                      <ahyp:hlinkClr val="tx"/>
                    </a:ext>
                  </a:extLst>
                </a:hlinkClick>
              </a:rPr>
              <a:t>adding links/images</a:t>
            </a:r>
            <a:r>
              <a:rPr lang="en" sz="1400">
                <a:latin typeface="Montserrat"/>
                <a:ea typeface="Montserrat"/>
                <a:cs typeface="Montserrat"/>
                <a:sym typeface="Montserrat"/>
              </a:rPr>
              <a:t> and </a:t>
            </a:r>
            <a:r>
              <a:rPr lang="en" sz="1400" u="sng">
                <a:solidFill>
                  <a:srgbClr val="BD1C2B"/>
                </a:solidFill>
                <a:latin typeface="Montserrat"/>
                <a:ea typeface="Montserrat"/>
                <a:cs typeface="Montserrat"/>
                <a:sym typeface="Montserrat"/>
                <a:hlinkClick r:id="rId6">
                  <a:extLst>
                    <a:ext uri="{A12FA001-AC4F-418D-AE19-62706E023703}">
                      <ahyp:hlinkClr val="tx"/>
                    </a:ext>
                  </a:extLst>
                </a:hlinkClick>
              </a:rPr>
              <a:t>adding videos</a:t>
            </a:r>
            <a:r>
              <a:rPr lang="en" sz="1400">
                <a:latin typeface="Montserrat"/>
                <a:ea typeface="Montserrat"/>
                <a:cs typeface="Montserrat"/>
                <a:sym typeface="Montserrat"/>
              </a:rPr>
              <a:t> to annotations</a:t>
            </a:r>
            <a:endParaRPr sz="1400">
              <a:latin typeface="Montserrat"/>
              <a:ea typeface="Montserrat"/>
              <a:cs typeface="Montserrat"/>
              <a:sym typeface="Montserrat"/>
            </a:endParaRPr>
          </a:p>
        </p:txBody>
      </p:sp>
      <p:sp>
        <p:nvSpPr>
          <p:cNvPr id="443" name="Google Shape;443;p49"/>
          <p:cNvSpPr txBox="1"/>
          <p:nvPr>
            <p:ph idx="4294967295" type="body"/>
          </p:nvPr>
        </p:nvSpPr>
        <p:spPr>
          <a:xfrm>
            <a:off x="497775" y="3895975"/>
            <a:ext cx="2230200" cy="554100"/>
          </a:xfrm>
          <a:prstGeom prst="rect">
            <a:avLst/>
          </a:prstGeom>
          <a:noFill/>
        </p:spPr>
        <p:txBody>
          <a:bodyPr anchorCtr="0" anchor="t" bIns="0" lIns="0" spcFirstLastPara="1" rIns="0" wrap="square" tIns="0">
            <a:spAutoFit/>
          </a:bodyPr>
          <a:lstStyle/>
          <a:p>
            <a:pPr indent="0" lvl="0" marL="0" rtl="0" algn="ctr">
              <a:spcBef>
                <a:spcPts val="600"/>
              </a:spcBef>
              <a:spcAft>
                <a:spcPts val="0"/>
              </a:spcAft>
              <a:buNone/>
            </a:pPr>
            <a:r>
              <a:rPr b="1" lang="en" sz="3600">
                <a:latin typeface="Courier New"/>
                <a:ea typeface="Courier New"/>
                <a:cs typeface="Courier New"/>
                <a:sym typeface="Courier New"/>
              </a:rPr>
              <a:t>😹👍❤️👾</a:t>
            </a:r>
            <a:endParaRPr b="1" sz="3600">
              <a:latin typeface="Courier New"/>
              <a:ea typeface="Courier New"/>
              <a:cs typeface="Courier New"/>
              <a:sym typeface="Courier New"/>
            </a:endParaRPr>
          </a:p>
        </p:txBody>
      </p:sp>
      <p:pic>
        <p:nvPicPr>
          <p:cNvPr id="444" name="Google Shape;444;p49"/>
          <p:cNvPicPr preferRelativeResize="0"/>
          <p:nvPr/>
        </p:nvPicPr>
        <p:blipFill>
          <a:blip r:embed="rId7">
            <a:alphaModFix/>
          </a:blip>
          <a:stretch>
            <a:fillRect/>
          </a:stretch>
        </p:blipFill>
        <p:spPr>
          <a:xfrm>
            <a:off x="4462475" y="3019330"/>
            <a:ext cx="2525700" cy="1248933"/>
          </a:xfrm>
          <a:prstGeom prst="rect">
            <a:avLst/>
          </a:prstGeom>
          <a:noFill/>
          <a:ln>
            <a:noFill/>
          </a:ln>
        </p:spPr>
      </p:pic>
      <p:sp>
        <p:nvSpPr>
          <p:cNvPr id="445" name="Google Shape;445;p49"/>
          <p:cNvSpPr txBox="1"/>
          <p:nvPr>
            <p:ph idx="4294967295" type="body"/>
          </p:nvPr>
        </p:nvSpPr>
        <p:spPr>
          <a:xfrm>
            <a:off x="5108425" y="3574050"/>
            <a:ext cx="1454700" cy="4443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600"/>
              </a:spcBef>
              <a:spcAft>
                <a:spcPts val="0"/>
              </a:spcAft>
              <a:buNone/>
            </a:pPr>
            <a:r>
              <a:rPr b="1" lang="en" sz="1600">
                <a:solidFill>
                  <a:schemeClr val="lt1"/>
                </a:solidFill>
                <a:latin typeface="Montserrat"/>
                <a:ea typeface="Montserrat"/>
                <a:cs typeface="Montserrat"/>
                <a:sym typeface="Montserrat"/>
              </a:rPr>
              <a:t>Equations</a:t>
            </a:r>
            <a:endParaRPr b="1" sz="1600">
              <a:solidFill>
                <a:schemeClr val="lt1"/>
              </a:solidFill>
              <a:latin typeface="Montserrat"/>
              <a:ea typeface="Montserrat"/>
              <a:cs typeface="Montserrat"/>
              <a:sym typeface="Montserrat"/>
            </a:endParaRPr>
          </a:p>
        </p:txBody>
      </p:sp>
      <p:sp>
        <p:nvSpPr>
          <p:cNvPr id="446" name="Google Shape;446;p49"/>
          <p:cNvSpPr txBox="1"/>
          <p:nvPr>
            <p:ph idx="4294967295" type="body"/>
          </p:nvPr>
        </p:nvSpPr>
        <p:spPr>
          <a:xfrm>
            <a:off x="4594050" y="2240275"/>
            <a:ext cx="1041900" cy="4443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600"/>
              </a:spcBef>
              <a:spcAft>
                <a:spcPts val="0"/>
              </a:spcAft>
              <a:buNone/>
            </a:pPr>
            <a:r>
              <a:rPr b="1" lang="en" sz="1600">
                <a:solidFill>
                  <a:schemeClr val="lt1"/>
                </a:solidFill>
                <a:latin typeface="Montserrat"/>
                <a:ea typeface="Montserrat"/>
                <a:cs typeface="Montserrat"/>
                <a:sym typeface="Montserrat"/>
              </a:rPr>
              <a:t>Images</a:t>
            </a:r>
            <a:endParaRPr b="1" sz="1600">
              <a:solidFill>
                <a:schemeClr val="lt1"/>
              </a:solidFill>
              <a:latin typeface="Montserrat"/>
              <a:ea typeface="Montserrat"/>
              <a:cs typeface="Montserrat"/>
              <a:sym typeface="Montserrat"/>
            </a:endParaRPr>
          </a:p>
        </p:txBody>
      </p:sp>
      <p:sp>
        <p:nvSpPr>
          <p:cNvPr id="447" name="Google Shape;447;p49"/>
          <p:cNvSpPr txBox="1"/>
          <p:nvPr>
            <p:ph idx="4294967295" type="body"/>
          </p:nvPr>
        </p:nvSpPr>
        <p:spPr>
          <a:xfrm>
            <a:off x="1187250" y="3200713"/>
            <a:ext cx="1041900" cy="444300"/>
          </a:xfrm>
          <a:prstGeom prst="rect">
            <a:avLst/>
          </a:prstGeom>
          <a:solidFill>
            <a:srgbClr val="BD1C2B"/>
          </a:solidFill>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ctr">
              <a:spcBef>
                <a:spcPts val="600"/>
              </a:spcBef>
              <a:spcAft>
                <a:spcPts val="0"/>
              </a:spcAft>
              <a:buNone/>
            </a:pPr>
            <a:r>
              <a:rPr b="1" lang="en" sz="1600">
                <a:solidFill>
                  <a:schemeClr val="lt1"/>
                </a:solidFill>
                <a:latin typeface="Montserrat"/>
                <a:ea typeface="Montserrat"/>
                <a:cs typeface="Montserrat"/>
                <a:sym typeface="Montserrat"/>
              </a:rPr>
              <a:t>Tags</a:t>
            </a:r>
            <a:endParaRPr b="1" sz="1600">
              <a:solidFill>
                <a:schemeClr val="lt1"/>
              </a:solidFill>
              <a:latin typeface="Montserrat"/>
              <a:ea typeface="Montserrat"/>
              <a:cs typeface="Montserrat"/>
              <a:sym typeface="Montserrat"/>
            </a:endParaRPr>
          </a:p>
        </p:txBody>
      </p:sp>
      <p:sp>
        <p:nvSpPr>
          <p:cNvPr id="448" name="Google Shape;448;p49"/>
          <p:cNvSpPr txBox="1"/>
          <p:nvPr>
            <p:ph idx="4294967295" type="body"/>
          </p:nvPr>
        </p:nvSpPr>
        <p:spPr>
          <a:xfrm>
            <a:off x="2306250" y="3200713"/>
            <a:ext cx="1827900" cy="444300"/>
          </a:xfrm>
          <a:prstGeom prst="rect">
            <a:avLst/>
          </a:prstGeom>
          <a:noFill/>
        </p:spPr>
        <p:txBody>
          <a:bodyPr anchorCtr="0" anchor="t" bIns="0" lIns="0" spcFirstLastPara="1" rIns="0" wrap="square" tIns="0">
            <a:normAutofit/>
          </a:bodyPr>
          <a:lstStyle/>
          <a:p>
            <a:pPr indent="0" lvl="0" marL="0" rtl="0" algn="l">
              <a:spcBef>
                <a:spcPts val="600"/>
              </a:spcBef>
              <a:spcAft>
                <a:spcPts val="0"/>
              </a:spcAft>
              <a:buNone/>
            </a:pPr>
            <a:r>
              <a:rPr lang="en" sz="2800">
                <a:latin typeface="Roboto Mono Medium"/>
                <a:ea typeface="Roboto Mono Medium"/>
                <a:cs typeface="Roboto Mono Medium"/>
                <a:sym typeface="Roboto Mono Medium"/>
              </a:rPr>
              <a:t>#thesis</a:t>
            </a:r>
            <a:endParaRPr sz="2800">
              <a:latin typeface="Roboto Mono Medium"/>
              <a:ea typeface="Roboto Mono Medium"/>
              <a:cs typeface="Roboto Mono Medium"/>
              <a:sym typeface="Roboto Mono Medium"/>
            </a:endParaRPr>
          </a:p>
        </p:txBody>
      </p:sp>
      <p:sp>
        <p:nvSpPr>
          <p:cNvPr id="449" name="Google Shape;449;p49"/>
          <p:cNvSpPr txBox="1"/>
          <p:nvPr>
            <p:ph idx="4294967295" type="body"/>
          </p:nvPr>
        </p:nvSpPr>
        <p:spPr>
          <a:xfrm>
            <a:off x="7153650" y="3088950"/>
            <a:ext cx="1454700" cy="444300"/>
          </a:xfrm>
          <a:prstGeom prst="rect">
            <a:avLst/>
          </a:prstGeom>
          <a:noFill/>
        </p:spPr>
        <p:txBody>
          <a:bodyPr anchorCtr="0" anchor="t" bIns="0" lIns="0" spcFirstLastPara="1" rIns="0" wrap="square" tIns="0">
            <a:noAutofit/>
          </a:bodyPr>
          <a:lstStyle/>
          <a:p>
            <a:pPr indent="0" lvl="0" marL="0" rtl="0" algn="r">
              <a:lnSpc>
                <a:spcPct val="115000"/>
              </a:lnSpc>
              <a:spcBef>
                <a:spcPts val="0"/>
              </a:spcBef>
              <a:spcAft>
                <a:spcPts val="0"/>
              </a:spcAft>
              <a:buNone/>
            </a:pPr>
            <a:r>
              <a:rPr b="1" lang="en" sz="1600">
                <a:latin typeface="Montserrat"/>
                <a:ea typeface="Montserrat"/>
                <a:cs typeface="Montserrat"/>
                <a:sym typeface="Montserrat"/>
              </a:rPr>
              <a:t>YouTube</a:t>
            </a:r>
            <a:endParaRPr b="1" sz="1600">
              <a:latin typeface="Montserrat"/>
              <a:ea typeface="Montserrat"/>
              <a:cs typeface="Montserrat"/>
              <a:sym typeface="Montserrat"/>
            </a:endParaRPr>
          </a:p>
          <a:p>
            <a:pPr indent="0" lvl="0" marL="0" rtl="0" algn="r">
              <a:lnSpc>
                <a:spcPct val="115000"/>
              </a:lnSpc>
              <a:spcBef>
                <a:spcPts val="0"/>
              </a:spcBef>
              <a:spcAft>
                <a:spcPts val="0"/>
              </a:spcAft>
              <a:buNone/>
            </a:pPr>
            <a:r>
              <a:rPr b="1" lang="en" sz="1600">
                <a:latin typeface="Montserrat"/>
                <a:ea typeface="Montserrat"/>
                <a:cs typeface="Montserrat"/>
                <a:sym typeface="Montserrat"/>
              </a:rPr>
              <a:t>Vimeo</a:t>
            </a:r>
            <a:endParaRPr b="1" sz="160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3"/>
          <p:cNvSpPr txBox="1"/>
          <p:nvPr>
            <p:ph type="ctrTitle"/>
          </p:nvPr>
        </p:nvSpPr>
        <p:spPr>
          <a:xfrm>
            <a:off x="457200" y="1534650"/>
            <a:ext cx="8153400" cy="11598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l">
              <a:spcBef>
                <a:spcPts val="0"/>
              </a:spcBef>
              <a:spcAft>
                <a:spcPts val="0"/>
              </a:spcAft>
              <a:buNone/>
            </a:pPr>
            <a:r>
              <a:rPr lang="en" sz="4600">
                <a:latin typeface="Montserrat"/>
                <a:ea typeface="Montserrat"/>
                <a:cs typeface="Montserrat"/>
                <a:sym typeface="Montserrat"/>
              </a:rPr>
              <a:t>Introductions</a:t>
            </a:r>
            <a:endParaRPr sz="4600">
              <a:latin typeface="Montserrat"/>
              <a:ea typeface="Montserrat"/>
              <a:cs typeface="Montserrat"/>
              <a:sym typeface="Montserrat"/>
            </a:endParaRPr>
          </a:p>
        </p:txBody>
      </p:sp>
      <p:sp>
        <p:nvSpPr>
          <p:cNvPr id="122" name="Google Shape;122;p23"/>
          <p:cNvSpPr txBox="1"/>
          <p:nvPr>
            <p:ph idx="1" type="subTitle"/>
          </p:nvPr>
        </p:nvSpPr>
        <p:spPr>
          <a:xfrm>
            <a:off x="457200" y="2707075"/>
            <a:ext cx="8153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latin typeface="Montserrat"/>
                <a:ea typeface="Montserrat"/>
                <a:cs typeface="Montserrat"/>
                <a:sym typeface="Montserrat"/>
              </a:rPr>
              <a:t>Name</a:t>
            </a:r>
            <a:r>
              <a:rPr lang="en">
                <a:solidFill>
                  <a:schemeClr val="lt1"/>
                </a:solidFill>
                <a:latin typeface="Montserrat"/>
                <a:ea typeface="Montserrat"/>
                <a:cs typeface="Montserrat"/>
                <a:sym typeface="Montserrat"/>
              </a:rPr>
              <a:t>, </a:t>
            </a:r>
            <a:r>
              <a:rPr lang="en">
                <a:solidFill>
                  <a:schemeClr val="lt1"/>
                </a:solidFill>
                <a:latin typeface="Montserrat"/>
                <a:ea typeface="Montserrat"/>
                <a:cs typeface="Montserrat"/>
                <a:sym typeface="Montserrat"/>
              </a:rPr>
              <a:t>Discipline, Experience with Hypothesis</a:t>
            </a:r>
            <a:endParaRPr>
              <a:latin typeface="Montserrat"/>
              <a:ea typeface="Montserrat"/>
              <a:cs typeface="Montserrat"/>
              <a:sym typeface="Montserrat"/>
            </a:endParaRPr>
          </a:p>
          <a:p>
            <a:pPr indent="0" lvl="0" marL="0" rtl="0" algn="l">
              <a:spcBef>
                <a:spcPts val="0"/>
              </a:spcBef>
              <a:spcAft>
                <a:spcPts val="0"/>
              </a:spcAft>
              <a:buNone/>
            </a:pPr>
            <a:r>
              <a:t/>
            </a:r>
            <a:endParaRPr/>
          </a:p>
        </p:txBody>
      </p:sp>
      <p:sp>
        <p:nvSpPr>
          <p:cNvPr id="123" name="Google Shape;123;p23"/>
          <p:cNvSpPr txBox="1"/>
          <p:nvPr/>
        </p:nvSpPr>
        <p:spPr>
          <a:xfrm>
            <a:off x="778650" y="4545350"/>
            <a:ext cx="6368700" cy="4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Montserrat"/>
                <a:ea typeface="Montserrat"/>
                <a:cs typeface="Montserrat"/>
                <a:sym typeface="Montserrat"/>
              </a:rPr>
              <a:t>Find us on Twitter @hypothes_is #socialannotation</a:t>
            </a:r>
            <a:endParaRPr sz="1800">
              <a:solidFill>
                <a:srgbClr val="FFFFFF"/>
              </a:solidFill>
              <a:latin typeface="Montserrat"/>
              <a:ea typeface="Montserrat"/>
              <a:cs typeface="Montserrat"/>
              <a:sym typeface="Montserrat"/>
            </a:endParaRPr>
          </a:p>
        </p:txBody>
      </p:sp>
      <p:pic>
        <p:nvPicPr>
          <p:cNvPr id="124" name="Google Shape;124;p23"/>
          <p:cNvPicPr preferRelativeResize="0"/>
          <p:nvPr/>
        </p:nvPicPr>
        <p:blipFill>
          <a:blip r:embed="rId3">
            <a:alphaModFix/>
          </a:blip>
          <a:stretch>
            <a:fillRect/>
          </a:stretch>
        </p:blipFill>
        <p:spPr>
          <a:xfrm>
            <a:off x="4882126" y="453350"/>
            <a:ext cx="3946749" cy="1081300"/>
          </a:xfrm>
          <a:prstGeom prst="rect">
            <a:avLst/>
          </a:prstGeom>
          <a:noFill/>
          <a:ln>
            <a:noFill/>
          </a:ln>
          <a:effectLst>
            <a:outerShdw blurRad="57150" rotWithShape="0" algn="bl" dir="10020000" dist="19050">
              <a:srgbClr val="000000">
                <a:alpha val="50000"/>
              </a:srgbClr>
            </a:outerShdw>
          </a:effectLst>
        </p:spPr>
      </p:pic>
      <p:grpSp>
        <p:nvGrpSpPr>
          <p:cNvPr id="125" name="Google Shape;125;p23"/>
          <p:cNvGrpSpPr/>
          <p:nvPr/>
        </p:nvGrpSpPr>
        <p:grpSpPr>
          <a:xfrm>
            <a:off x="75528" y="4672129"/>
            <a:ext cx="555981" cy="403502"/>
            <a:chOff x="3932350" y="3714775"/>
            <a:chExt cx="439650" cy="319075"/>
          </a:xfrm>
        </p:grpSpPr>
        <p:sp>
          <p:nvSpPr>
            <p:cNvPr id="126" name="Google Shape;126;p23"/>
            <p:cNvSpPr/>
            <p:nvPr/>
          </p:nvSpPr>
          <p:spPr>
            <a:xfrm>
              <a:off x="3932350" y="3714775"/>
              <a:ext cx="439650" cy="319075"/>
            </a:xfrm>
            <a:custGeom>
              <a:rect b="b" l="l" r="r" t="t"/>
              <a:pathLst>
                <a:path extrusionOk="0" fill="none" h="12763" w="17586">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3"/>
            <p:cNvSpPr/>
            <p:nvPr/>
          </p:nvSpPr>
          <p:spPr>
            <a:xfrm>
              <a:off x="39701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3"/>
            <p:cNvSpPr/>
            <p:nvPr/>
          </p:nvSpPr>
          <p:spPr>
            <a:xfrm>
              <a:off x="42788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3"/>
            <p:cNvSpPr/>
            <p:nvPr/>
          </p:nvSpPr>
          <p:spPr>
            <a:xfrm>
              <a:off x="4073000" y="3716600"/>
              <a:ext cx="77350" cy="278900"/>
            </a:xfrm>
            <a:custGeom>
              <a:rect b="b" l="l" r="r" t="t"/>
              <a:pathLst>
                <a:path extrusionOk="0" fill="none" h="11156" w="3094">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p:nvPr/>
          </p:nvSpPr>
          <p:spPr>
            <a:xfrm>
              <a:off x="4175900" y="3787250"/>
              <a:ext cx="77350" cy="208250"/>
            </a:xfrm>
            <a:custGeom>
              <a:rect b="b" l="l" r="r" t="t"/>
              <a:pathLst>
                <a:path extrusionOk="0" fill="none" h="8330" w="3094">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descr="hypothesis-mark.png" id="454" name="Google Shape;454;p50"/>
          <p:cNvPicPr preferRelativeResize="0"/>
          <p:nvPr/>
        </p:nvPicPr>
        <p:blipFill>
          <a:blip r:embed="rId3">
            <a:alphaModFix/>
          </a:blip>
          <a:stretch>
            <a:fillRect/>
          </a:stretch>
        </p:blipFill>
        <p:spPr>
          <a:xfrm>
            <a:off x="8692037" y="4692038"/>
            <a:ext cx="256525" cy="299300"/>
          </a:xfrm>
          <a:prstGeom prst="rect">
            <a:avLst/>
          </a:prstGeom>
          <a:noFill/>
          <a:ln>
            <a:noFill/>
          </a:ln>
        </p:spPr>
      </p:pic>
      <p:sp>
        <p:nvSpPr>
          <p:cNvPr id="455" name="Google Shape;455;p50"/>
          <p:cNvSpPr txBox="1"/>
          <p:nvPr>
            <p:ph idx="4294967295" type="title"/>
          </p:nvPr>
        </p:nvSpPr>
        <p:spPr>
          <a:xfrm>
            <a:off x="3268175" y="205975"/>
            <a:ext cx="5875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latin typeface="Montserrat"/>
                <a:ea typeface="Montserrat"/>
                <a:cs typeface="Montserrat"/>
                <a:sym typeface="Montserrat"/>
              </a:rPr>
              <a:t>PDFs must have a selectable text layer</a:t>
            </a:r>
            <a:endParaRPr sz="2700">
              <a:latin typeface="Montserrat"/>
              <a:ea typeface="Montserrat"/>
              <a:cs typeface="Montserrat"/>
              <a:sym typeface="Montserrat"/>
            </a:endParaRPr>
          </a:p>
        </p:txBody>
      </p:sp>
      <p:sp>
        <p:nvSpPr>
          <p:cNvPr id="456" name="Google Shape;456;p50"/>
          <p:cNvSpPr txBox="1"/>
          <p:nvPr>
            <p:ph idx="4294967295" type="body"/>
          </p:nvPr>
        </p:nvSpPr>
        <p:spPr>
          <a:xfrm>
            <a:off x="3191975" y="4294050"/>
            <a:ext cx="5337900" cy="519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latin typeface="Montserrat"/>
                <a:ea typeface="Montserrat"/>
                <a:cs typeface="Montserrat"/>
                <a:sym typeface="Montserrat"/>
              </a:rPr>
              <a:t>If you can’t select text, copy, and paste, you can’t annotate (</a:t>
            </a:r>
            <a:r>
              <a:rPr lang="en" u="sng">
                <a:solidFill>
                  <a:schemeClr val="hlink"/>
                </a:solidFill>
                <a:latin typeface="Montserrat"/>
                <a:ea typeface="Montserrat"/>
                <a:cs typeface="Montserrat"/>
                <a:sym typeface="Montserrat"/>
                <a:hlinkClick r:id="rId4"/>
              </a:rPr>
              <a:t>more on PDF text layers</a:t>
            </a:r>
            <a:r>
              <a:rPr lang="en">
                <a:latin typeface="Montserrat"/>
                <a:ea typeface="Montserrat"/>
                <a:cs typeface="Montserrat"/>
                <a:sym typeface="Montserrat"/>
              </a:rPr>
              <a:t>)</a:t>
            </a:r>
            <a:endParaRPr>
              <a:latin typeface="Montserrat"/>
              <a:ea typeface="Montserrat"/>
              <a:cs typeface="Montserrat"/>
              <a:sym typeface="Montserrat"/>
            </a:endParaRPr>
          </a:p>
        </p:txBody>
      </p:sp>
      <p:pic>
        <p:nvPicPr>
          <p:cNvPr id="457" name="Google Shape;457;p50"/>
          <p:cNvPicPr preferRelativeResize="0"/>
          <p:nvPr/>
        </p:nvPicPr>
        <p:blipFill>
          <a:blip r:embed="rId5">
            <a:alphaModFix/>
          </a:blip>
          <a:stretch>
            <a:fillRect/>
          </a:stretch>
        </p:blipFill>
        <p:spPr>
          <a:xfrm>
            <a:off x="3373025" y="1280025"/>
            <a:ext cx="5337898" cy="286953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1"/>
          <p:cNvSpPr txBox="1"/>
          <p:nvPr>
            <p:ph idx="4294967295" type="title"/>
          </p:nvPr>
        </p:nvSpPr>
        <p:spPr>
          <a:xfrm>
            <a:off x="208700" y="31838"/>
            <a:ext cx="71223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latin typeface="Montserrat"/>
                <a:ea typeface="Montserrat"/>
                <a:cs typeface="Montserrat"/>
                <a:sym typeface="Montserrat"/>
              </a:rPr>
              <a:t>Hypothesis in Canvas Resources</a:t>
            </a:r>
            <a:endParaRPr sz="3200">
              <a:latin typeface="Montserrat"/>
              <a:ea typeface="Montserrat"/>
              <a:cs typeface="Montserrat"/>
              <a:sym typeface="Montserrat"/>
            </a:endParaRPr>
          </a:p>
        </p:txBody>
      </p:sp>
      <p:sp>
        <p:nvSpPr>
          <p:cNvPr id="463" name="Google Shape;463;p51"/>
          <p:cNvSpPr txBox="1"/>
          <p:nvPr>
            <p:ph idx="4294967295" type="body"/>
          </p:nvPr>
        </p:nvSpPr>
        <p:spPr>
          <a:xfrm>
            <a:off x="132500" y="2586875"/>
            <a:ext cx="6673500" cy="2220000"/>
          </a:xfrm>
          <a:prstGeom prst="rect">
            <a:avLst/>
          </a:prstGeom>
        </p:spPr>
        <p:txBody>
          <a:bodyPr anchorCtr="0" anchor="t" bIns="91425" lIns="91425" spcFirstLastPara="1" rIns="91425" wrap="square" tIns="91425">
            <a:noAutofit/>
          </a:bodyPr>
          <a:lstStyle/>
          <a:p>
            <a:pPr indent="-323850" lvl="0" marL="457200" rtl="0" algn="l">
              <a:lnSpc>
                <a:spcPct val="115000"/>
              </a:lnSpc>
              <a:spcBef>
                <a:spcPts val="1200"/>
              </a:spcBef>
              <a:spcAft>
                <a:spcPts val="0"/>
              </a:spcAft>
              <a:buClr>
                <a:srgbClr val="000000"/>
              </a:buClr>
              <a:buSzPts val="1500"/>
              <a:buFont typeface="Montserrat"/>
              <a:buChar char="▪"/>
            </a:pPr>
            <a:r>
              <a:rPr lang="en" sz="1500" u="sng">
                <a:solidFill>
                  <a:srgbClr val="B70101"/>
                </a:solidFill>
                <a:latin typeface="Montserrat"/>
                <a:ea typeface="Montserrat"/>
                <a:cs typeface="Montserrat"/>
                <a:sym typeface="Montserrat"/>
                <a:hlinkClick r:id="rId3">
                  <a:extLst>
                    <a:ext uri="{A12FA001-AC4F-418D-AE19-62706E023703}">
                      <ahyp:hlinkClr val="tx"/>
                    </a:ext>
                  </a:extLst>
                </a:hlinkClick>
              </a:rPr>
              <a:t>How to set up Hypothesis readings through Canvas Modules</a:t>
            </a:r>
            <a:endParaRPr sz="1500" u="sng">
              <a:solidFill>
                <a:srgbClr val="B70101"/>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0000"/>
              </a:buClr>
              <a:buSzPts val="1500"/>
              <a:buFont typeface="Montserrat"/>
              <a:buChar char="▪"/>
            </a:pPr>
            <a:r>
              <a:rPr lang="en" sz="1500" u="sng">
                <a:solidFill>
                  <a:srgbClr val="B70101"/>
                </a:solidFill>
                <a:latin typeface="Montserrat"/>
                <a:ea typeface="Montserrat"/>
                <a:cs typeface="Montserrat"/>
                <a:sym typeface="Montserrat"/>
                <a:hlinkClick r:id="rId4">
                  <a:extLst>
                    <a:ext uri="{A12FA001-AC4F-418D-AE19-62706E023703}">
                      <ahyp:hlinkClr val="tx"/>
                    </a:ext>
                  </a:extLst>
                </a:hlinkClick>
              </a:rPr>
              <a:t>How to set up Hypothesis readings through Canvas Assignments</a:t>
            </a:r>
            <a:endParaRPr sz="1500" u="sng">
              <a:solidFill>
                <a:srgbClr val="B70101"/>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0000"/>
              </a:buClr>
              <a:buSzPts val="1500"/>
              <a:buFont typeface="Montserrat"/>
              <a:buChar char="▪"/>
            </a:pPr>
            <a:r>
              <a:rPr lang="en" sz="1500" u="sng">
                <a:solidFill>
                  <a:schemeClr val="hlink"/>
                </a:solidFill>
                <a:latin typeface="Montserrat"/>
                <a:ea typeface="Montserrat"/>
                <a:cs typeface="Montserrat"/>
                <a:sym typeface="Montserrat"/>
                <a:hlinkClick r:id="rId5"/>
              </a:rPr>
              <a:t>How to annotate YouTube videos with Hypothesis in Canvas</a:t>
            </a:r>
            <a:endParaRPr sz="1500" u="sng">
              <a:solidFill>
                <a:srgbClr val="B70101"/>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0000"/>
              </a:buClr>
              <a:buSzPts val="1500"/>
              <a:buFont typeface="Montserrat"/>
              <a:buChar char="▪"/>
            </a:pPr>
            <a:r>
              <a:rPr lang="en" sz="1500" u="sng">
                <a:solidFill>
                  <a:srgbClr val="B70101"/>
                </a:solidFill>
                <a:latin typeface="Montserrat"/>
                <a:ea typeface="Montserrat"/>
                <a:cs typeface="Montserrat"/>
                <a:sym typeface="Montserrat"/>
                <a:hlinkClick r:id="rId6">
                  <a:extLst>
                    <a:ext uri="{A12FA001-AC4F-418D-AE19-62706E023703}">
                      <ahyp:hlinkClr val="tx"/>
                    </a:ext>
                  </a:extLst>
                </a:hlinkClick>
              </a:rPr>
              <a:t>How to grade Hypothesis annotations in Canvas</a:t>
            </a:r>
            <a:endParaRPr sz="1500" u="sng">
              <a:solidFill>
                <a:srgbClr val="B70101"/>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0000"/>
              </a:buClr>
              <a:buSzPts val="1500"/>
              <a:buFont typeface="Montserrat"/>
              <a:buChar char="▪"/>
            </a:pPr>
            <a:r>
              <a:rPr lang="en" sz="1500" u="sng">
                <a:solidFill>
                  <a:srgbClr val="B70101"/>
                </a:solidFill>
                <a:latin typeface="Montserrat"/>
                <a:ea typeface="Montserrat"/>
                <a:cs typeface="Montserrat"/>
                <a:sym typeface="Montserrat"/>
                <a:hlinkClick r:id="rId7">
                  <a:extLst>
                    <a:ext uri="{A12FA001-AC4F-418D-AE19-62706E023703}">
                      <ahyp:hlinkClr val="tx"/>
                    </a:ext>
                  </a:extLst>
                </a:hlinkClick>
              </a:rPr>
              <a:t>Using Group Sets with Hypothesis in Canvas</a:t>
            </a:r>
            <a:endParaRPr sz="1500" u="sng">
              <a:solidFill>
                <a:srgbClr val="B70101"/>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0000"/>
              </a:buClr>
              <a:buSzPts val="1500"/>
              <a:buFont typeface="Montserrat"/>
              <a:buChar char="▪"/>
            </a:pPr>
            <a:r>
              <a:rPr lang="en" sz="1500" u="sng">
                <a:solidFill>
                  <a:srgbClr val="B70101"/>
                </a:solidFill>
                <a:latin typeface="Montserrat"/>
                <a:ea typeface="Montserrat"/>
                <a:cs typeface="Montserrat"/>
                <a:sym typeface="Montserrat"/>
                <a:hlinkClick r:id="rId8">
                  <a:extLst>
                    <a:ext uri="{A12FA001-AC4F-418D-AE19-62706E023703}">
                      <ahyp:hlinkClr val="tx"/>
                    </a:ext>
                  </a:extLst>
                </a:hlinkClick>
              </a:rPr>
              <a:t>A student guide to Hypothesis in Canvas</a:t>
            </a:r>
            <a:endParaRPr sz="1500" u="sng">
              <a:solidFill>
                <a:srgbClr val="B70101"/>
              </a:solidFill>
              <a:latin typeface="Montserrat"/>
              <a:ea typeface="Montserrat"/>
              <a:cs typeface="Montserrat"/>
              <a:sym typeface="Montserrat"/>
            </a:endParaRPr>
          </a:p>
          <a:p>
            <a:pPr indent="0" lvl="0" marL="0" rtl="0" algn="l">
              <a:spcBef>
                <a:spcPts val="1200"/>
              </a:spcBef>
              <a:spcAft>
                <a:spcPts val="0"/>
              </a:spcAft>
              <a:buNone/>
            </a:pPr>
            <a:r>
              <a:rPr lang="en" sz="1500">
                <a:latin typeface="Montserrat"/>
                <a:ea typeface="Montserrat"/>
                <a:cs typeface="Montserrat"/>
                <a:sym typeface="Montserrat"/>
              </a:rPr>
              <a:t>More </a:t>
            </a:r>
            <a:r>
              <a:rPr lang="en" sz="1500" u="sng">
                <a:solidFill>
                  <a:srgbClr val="B70101"/>
                </a:solidFill>
                <a:latin typeface="Montserrat"/>
                <a:ea typeface="Montserrat"/>
                <a:cs typeface="Montserrat"/>
                <a:sym typeface="Montserrat"/>
                <a:hlinkClick r:id="rId9">
                  <a:extLst>
                    <a:ext uri="{A12FA001-AC4F-418D-AE19-62706E023703}">
                      <ahyp:hlinkClr val="tx"/>
                    </a:ext>
                  </a:extLst>
                </a:hlinkClick>
              </a:rPr>
              <a:t>here</a:t>
            </a:r>
            <a:r>
              <a:rPr lang="en" sz="1500">
                <a:latin typeface="Montserrat"/>
                <a:ea typeface="Montserrat"/>
                <a:cs typeface="Montserrat"/>
                <a:sym typeface="Montserrat"/>
              </a:rPr>
              <a:t>.</a:t>
            </a:r>
            <a:endParaRPr sz="1500" u="sng">
              <a:solidFill>
                <a:schemeClr val="hlink"/>
              </a:solidFill>
              <a:latin typeface="Montserrat"/>
              <a:ea typeface="Montserrat"/>
              <a:cs typeface="Montserrat"/>
              <a:sym typeface="Montserrat"/>
            </a:endParaRPr>
          </a:p>
          <a:p>
            <a:pPr indent="0" lvl="0" marL="0" rtl="0" algn="l">
              <a:spcBef>
                <a:spcPts val="600"/>
              </a:spcBef>
              <a:spcAft>
                <a:spcPts val="0"/>
              </a:spcAft>
              <a:buNone/>
            </a:pPr>
            <a:r>
              <a:t/>
            </a:r>
            <a:endParaRPr sz="1700"/>
          </a:p>
        </p:txBody>
      </p:sp>
      <p:pic>
        <p:nvPicPr>
          <p:cNvPr descr="In this video we'll show you how to use the Hypothesis LMS app with assignments in Canvas.&#10;&#10;Hypothesis is a tool that enables you to make notes in the margins of digital texts anywhere on the web and share them with others. Using social annotation fosters collaborative discussion, critical thinking, and a deeper understanding of readings.&#10;&#10;If you need additional support, please reach out to our support team at https://web.hypothes.is/get-help." id="464" name="Google Shape;464;p51" title="How To Use the Hypothesis LMS App With Assignments In Canvas">
            <a:hlinkClick r:id="rId10"/>
          </p:cNvPr>
          <p:cNvPicPr preferRelativeResize="0"/>
          <p:nvPr/>
        </p:nvPicPr>
        <p:blipFill>
          <a:blip r:embed="rId11">
            <a:alphaModFix/>
          </a:blip>
          <a:stretch>
            <a:fillRect/>
          </a:stretch>
        </p:blipFill>
        <p:spPr>
          <a:xfrm>
            <a:off x="939175" y="814688"/>
            <a:ext cx="2464500" cy="1848375"/>
          </a:xfrm>
          <a:prstGeom prst="rect">
            <a:avLst/>
          </a:prstGeom>
          <a:noFill/>
          <a:ln>
            <a:noFill/>
          </a:ln>
        </p:spPr>
      </p:pic>
      <p:pic>
        <p:nvPicPr>
          <p:cNvPr descr="In this video we'll show you how to use Canvas SpeedGrader to grade annotations in the Hypothesis LMS app.&#10;&#10;Hypothesis is a tool that enables you to make notes in the margins of digital texts anywhere on the web and share them with others. Using social annotation fosters collaborative discussion, critical thinking, and a deeper understanding of readings.&#10;&#10;If you need additional support, please reach out to our support team at https://web.hypothes.is/get-help." id="465" name="Google Shape;465;p51" title="How To Grade Student Annotations with Canvas In the Hypothesis LMS App">
            <a:hlinkClick r:id="rId12"/>
          </p:cNvPr>
          <p:cNvPicPr preferRelativeResize="0"/>
          <p:nvPr/>
        </p:nvPicPr>
        <p:blipFill>
          <a:blip r:embed="rId13">
            <a:alphaModFix/>
          </a:blip>
          <a:stretch>
            <a:fillRect/>
          </a:stretch>
        </p:blipFill>
        <p:spPr>
          <a:xfrm>
            <a:off x="3831225" y="814685"/>
            <a:ext cx="2464500" cy="1848375"/>
          </a:xfrm>
          <a:prstGeom prst="rect">
            <a:avLst/>
          </a:prstGeom>
          <a:noFill/>
          <a:ln>
            <a:noFill/>
          </a:ln>
        </p:spPr>
      </p:pic>
      <p:grpSp>
        <p:nvGrpSpPr>
          <p:cNvPr id="466" name="Google Shape;466;p51"/>
          <p:cNvGrpSpPr/>
          <p:nvPr/>
        </p:nvGrpSpPr>
        <p:grpSpPr>
          <a:xfrm flipH="1">
            <a:off x="8523628" y="4663029"/>
            <a:ext cx="555981" cy="403502"/>
            <a:chOff x="3932350" y="3714775"/>
            <a:chExt cx="439650" cy="319075"/>
          </a:xfrm>
        </p:grpSpPr>
        <p:sp>
          <p:nvSpPr>
            <p:cNvPr id="467" name="Google Shape;467;p51"/>
            <p:cNvSpPr/>
            <p:nvPr/>
          </p:nvSpPr>
          <p:spPr>
            <a:xfrm>
              <a:off x="3932350" y="3714775"/>
              <a:ext cx="439650" cy="319075"/>
            </a:xfrm>
            <a:custGeom>
              <a:rect b="b" l="l" r="r" t="t"/>
              <a:pathLst>
                <a:path extrusionOk="0" fill="none" h="12763" w="17586">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1"/>
            <p:cNvSpPr/>
            <p:nvPr/>
          </p:nvSpPr>
          <p:spPr>
            <a:xfrm>
              <a:off x="39701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1"/>
            <p:cNvSpPr/>
            <p:nvPr/>
          </p:nvSpPr>
          <p:spPr>
            <a:xfrm>
              <a:off x="42788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51"/>
            <p:cNvSpPr/>
            <p:nvPr/>
          </p:nvSpPr>
          <p:spPr>
            <a:xfrm>
              <a:off x="4073000" y="3716600"/>
              <a:ext cx="77350" cy="278900"/>
            </a:xfrm>
            <a:custGeom>
              <a:rect b="b" l="l" r="r" t="t"/>
              <a:pathLst>
                <a:path extrusionOk="0" fill="none" h="11156" w="3094">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1"/>
            <p:cNvSpPr/>
            <p:nvPr/>
          </p:nvSpPr>
          <p:spPr>
            <a:xfrm>
              <a:off x="4175900" y="3787250"/>
              <a:ext cx="77350" cy="208250"/>
            </a:xfrm>
            <a:custGeom>
              <a:rect b="b" l="l" r="r" t="t"/>
              <a:pathLst>
                <a:path extrusionOk="0" fill="none" h="8330" w="3094">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2"/>
          <p:cNvSpPr txBox="1"/>
          <p:nvPr>
            <p:ph idx="4294967295" type="title"/>
          </p:nvPr>
        </p:nvSpPr>
        <p:spPr>
          <a:xfrm>
            <a:off x="3267868" y="68750"/>
            <a:ext cx="5705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latin typeface="Montserrat"/>
                <a:ea typeface="Montserrat"/>
                <a:cs typeface="Montserrat"/>
                <a:sym typeface="Montserrat"/>
              </a:rPr>
              <a:t>Hypothesis Teaching and Learning Resources</a:t>
            </a:r>
            <a:endParaRPr sz="3200">
              <a:latin typeface="Montserrat"/>
              <a:ea typeface="Montserrat"/>
              <a:cs typeface="Montserrat"/>
              <a:sym typeface="Montserrat"/>
            </a:endParaRPr>
          </a:p>
        </p:txBody>
      </p:sp>
      <p:sp>
        <p:nvSpPr>
          <p:cNvPr id="477" name="Google Shape;477;p52"/>
          <p:cNvSpPr txBox="1"/>
          <p:nvPr>
            <p:ph idx="4294967295" type="body"/>
          </p:nvPr>
        </p:nvSpPr>
        <p:spPr>
          <a:xfrm>
            <a:off x="3195325" y="1030275"/>
            <a:ext cx="5445600" cy="37257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2000">
                <a:latin typeface="Montserrat"/>
                <a:ea typeface="Montserrat"/>
                <a:cs typeface="Montserrat"/>
                <a:sym typeface="Montserrat"/>
              </a:rPr>
              <a:t>General Hypothesis resources useful to teacher and students:</a:t>
            </a:r>
            <a:endParaRPr sz="2000">
              <a:latin typeface="Montserrat"/>
              <a:ea typeface="Montserrat"/>
              <a:cs typeface="Montserrat"/>
              <a:sym typeface="Montserrat"/>
            </a:endParaRPr>
          </a:p>
          <a:p>
            <a:pPr indent="-355600" lvl="0" marL="457200" rtl="0" algn="l">
              <a:lnSpc>
                <a:spcPct val="115000"/>
              </a:lnSpc>
              <a:spcBef>
                <a:spcPts val="1200"/>
              </a:spcBef>
              <a:spcAft>
                <a:spcPts val="0"/>
              </a:spcAft>
              <a:buClr>
                <a:schemeClr val="dk1"/>
              </a:buClr>
              <a:buSzPts val="2000"/>
              <a:buFont typeface="Montserrat"/>
              <a:buChar char="▪"/>
            </a:pPr>
            <a:r>
              <a:rPr lang="en" sz="2000" u="sng">
                <a:solidFill>
                  <a:schemeClr val="hlink"/>
                </a:solidFill>
                <a:latin typeface="Montserrat"/>
                <a:ea typeface="Montserrat"/>
                <a:cs typeface="Montserrat"/>
                <a:sym typeface="Montserrat"/>
                <a:hlinkClick r:id="rId3"/>
              </a:rPr>
              <a:t>Annotation tips for students</a:t>
            </a:r>
            <a:endParaRPr sz="2000" u="sng">
              <a:solidFill>
                <a:srgbClr val="BD1C2B"/>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Char char="▪"/>
            </a:pPr>
            <a:r>
              <a:rPr lang="en" sz="2000" u="sng">
                <a:solidFill>
                  <a:srgbClr val="BD1C2B"/>
                </a:solidFill>
                <a:latin typeface="Montserrat"/>
                <a:ea typeface="Montserrat"/>
                <a:cs typeface="Montserrat"/>
                <a:sym typeface="Montserrat"/>
                <a:hlinkClick r:id="rId4">
                  <a:extLst>
                    <a:ext uri="{A12FA001-AC4F-418D-AE19-62706E023703}">
                      <ahyp:hlinkClr val="tx"/>
                    </a:ext>
                  </a:extLst>
                </a:hlinkClick>
              </a:rPr>
              <a:t>An Illustrated Guide to Annotation Types</a:t>
            </a:r>
            <a:endParaRPr sz="2000" u="sng">
              <a:solidFill>
                <a:srgbClr val="BD1C2B"/>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Char char="▪"/>
            </a:pPr>
            <a:r>
              <a:rPr lang="en" sz="2000" u="sng">
                <a:solidFill>
                  <a:srgbClr val="BD1C2B"/>
                </a:solidFill>
                <a:latin typeface="Montserrat"/>
                <a:ea typeface="Montserrat"/>
                <a:cs typeface="Montserrat"/>
                <a:sym typeface="Montserrat"/>
                <a:hlinkClick r:id="rId5">
                  <a:extLst>
                    <a:ext uri="{A12FA001-AC4F-418D-AE19-62706E023703}">
                      <ahyp:hlinkClr val="tx"/>
                    </a:ext>
                  </a:extLst>
                </a:hlinkClick>
              </a:rPr>
              <a:t>Adding Images, Videos, and Links to your Annotations</a:t>
            </a:r>
            <a:endParaRPr sz="2000" u="sng">
              <a:solidFill>
                <a:srgbClr val="B7010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Char char="▪"/>
            </a:pPr>
            <a:r>
              <a:rPr lang="en" sz="2000" u="sng">
                <a:solidFill>
                  <a:srgbClr val="B70101"/>
                </a:solidFill>
                <a:latin typeface="Montserrat"/>
                <a:ea typeface="Montserrat"/>
                <a:cs typeface="Montserrat"/>
                <a:sym typeface="Montserrat"/>
                <a:hlinkClick r:id="rId6">
                  <a:extLst>
                    <a:ext uri="{A12FA001-AC4F-418D-AE19-62706E023703}">
                      <ahyp:hlinkClr val="tx"/>
                    </a:ext>
                  </a:extLst>
                </a:hlinkClick>
              </a:rPr>
              <a:t>Examples of classroom use</a:t>
            </a:r>
            <a:endParaRPr sz="2000" u="sng">
              <a:solidFill>
                <a:srgbClr val="BD1C2B"/>
              </a:solidFill>
              <a:latin typeface="Montserrat"/>
              <a:ea typeface="Montserrat"/>
              <a:cs typeface="Montserrat"/>
              <a:sym typeface="Montserrat"/>
            </a:endParaRPr>
          </a:p>
          <a:p>
            <a:pPr indent="0" lvl="0" marL="0" rtl="0" algn="l">
              <a:spcBef>
                <a:spcPts val="1200"/>
              </a:spcBef>
              <a:spcAft>
                <a:spcPts val="0"/>
              </a:spcAft>
              <a:buNone/>
            </a:pPr>
            <a:r>
              <a:rPr lang="en" sz="1600">
                <a:latin typeface="Montserrat"/>
                <a:ea typeface="Montserrat"/>
                <a:cs typeface="Montserrat"/>
                <a:sym typeface="Montserrat"/>
              </a:rPr>
              <a:t>More </a:t>
            </a:r>
            <a:r>
              <a:rPr lang="en" sz="1600" u="sng">
                <a:solidFill>
                  <a:srgbClr val="BD1C2B"/>
                </a:solidFill>
                <a:latin typeface="Montserrat"/>
                <a:ea typeface="Montserrat"/>
                <a:cs typeface="Montserrat"/>
                <a:sym typeface="Montserrat"/>
                <a:hlinkClick r:id="rId7">
                  <a:extLst>
                    <a:ext uri="{A12FA001-AC4F-418D-AE19-62706E023703}">
                      <ahyp:hlinkClr val="tx"/>
                    </a:ext>
                  </a:extLst>
                </a:hlinkClick>
              </a:rPr>
              <a:t>here</a:t>
            </a:r>
            <a:r>
              <a:rPr lang="en" sz="1600">
                <a:latin typeface="Montserrat"/>
                <a:ea typeface="Montserrat"/>
                <a:cs typeface="Montserrat"/>
                <a:sym typeface="Montserrat"/>
              </a:rPr>
              <a:t>.</a:t>
            </a:r>
            <a:endParaRPr sz="1600">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81" name="Shape 481"/>
        <p:cNvGrpSpPr/>
        <p:nvPr/>
      </p:nvGrpSpPr>
      <p:grpSpPr>
        <a:xfrm>
          <a:off x="0" y="0"/>
          <a:ext cx="0" cy="0"/>
          <a:chOff x="0" y="0"/>
          <a:chExt cx="0" cy="0"/>
        </a:xfrm>
      </p:grpSpPr>
      <p:sp>
        <p:nvSpPr>
          <p:cNvPr id="482" name="Google Shape;482;p53"/>
          <p:cNvSpPr txBox="1"/>
          <p:nvPr>
            <p:ph type="ctrTitle"/>
          </p:nvPr>
        </p:nvSpPr>
        <p:spPr>
          <a:xfrm>
            <a:off x="381000" y="1103900"/>
            <a:ext cx="4621500" cy="18192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Hypothesis</a:t>
            </a:r>
            <a:r>
              <a:rPr lang="en"/>
              <a:t> </a:t>
            </a:r>
            <a:r>
              <a:rPr lang="en"/>
              <a:t>Partnership Program</a:t>
            </a:r>
            <a:endParaRPr/>
          </a:p>
        </p:txBody>
      </p:sp>
      <p:pic>
        <p:nvPicPr>
          <p:cNvPr id="483" name="Google Shape;483;p53"/>
          <p:cNvPicPr preferRelativeResize="0"/>
          <p:nvPr/>
        </p:nvPicPr>
        <p:blipFill>
          <a:blip r:embed="rId3">
            <a:alphaModFix/>
          </a:blip>
          <a:stretch>
            <a:fillRect/>
          </a:stretch>
        </p:blipFill>
        <p:spPr>
          <a:xfrm>
            <a:off x="8155025" y="4105625"/>
            <a:ext cx="796575" cy="9293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4"/>
          <p:cNvSpPr txBox="1"/>
          <p:nvPr>
            <p:ph idx="4294967295" type="title"/>
          </p:nvPr>
        </p:nvSpPr>
        <p:spPr>
          <a:xfrm>
            <a:off x="3181200" y="72800"/>
            <a:ext cx="6222900" cy="6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BD1C2B"/>
                </a:solidFill>
                <a:latin typeface="Montserrat"/>
                <a:ea typeface="Montserrat"/>
                <a:cs typeface="Montserrat"/>
                <a:sym typeface="Montserrat"/>
              </a:rPr>
              <a:t>Pedagogical</a:t>
            </a:r>
            <a:r>
              <a:rPr lang="en" sz="3200">
                <a:latin typeface="Montserrat"/>
                <a:ea typeface="Montserrat"/>
                <a:cs typeface="Montserrat"/>
                <a:sym typeface="Montserrat"/>
              </a:rPr>
              <a:t> support</a:t>
            </a:r>
            <a:endParaRPr sz="3200">
              <a:latin typeface="Montserrat"/>
              <a:ea typeface="Montserrat"/>
              <a:cs typeface="Montserrat"/>
              <a:sym typeface="Montserrat"/>
            </a:endParaRPr>
          </a:p>
        </p:txBody>
      </p:sp>
      <p:sp>
        <p:nvSpPr>
          <p:cNvPr id="489" name="Google Shape;489;p54"/>
          <p:cNvSpPr txBox="1"/>
          <p:nvPr>
            <p:ph idx="4294967295" type="body"/>
          </p:nvPr>
        </p:nvSpPr>
        <p:spPr>
          <a:xfrm>
            <a:off x="3181200" y="733900"/>
            <a:ext cx="5962800" cy="4154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2000">
                <a:latin typeface="Montserrat"/>
                <a:ea typeface="Montserrat"/>
                <a:cs typeface="Montserrat"/>
                <a:sym typeface="Montserrat"/>
              </a:rPr>
              <a:t>Custom training and instructional design</a:t>
            </a:r>
            <a:endParaRPr b="1" sz="2000">
              <a:latin typeface="Montserrat"/>
              <a:ea typeface="Montserrat"/>
              <a:cs typeface="Montserrat"/>
              <a:sym typeface="Montserrat"/>
            </a:endParaRPr>
          </a:p>
          <a:p>
            <a:pPr indent="-355600" lvl="0" marL="457200" marR="0" rtl="0" algn="l">
              <a:lnSpc>
                <a:spcPct val="100000"/>
              </a:lnSpc>
              <a:spcBef>
                <a:spcPts val="1000"/>
              </a:spcBef>
              <a:spcAft>
                <a:spcPts val="0"/>
              </a:spcAft>
              <a:buClr>
                <a:schemeClr val="dk1"/>
              </a:buClr>
              <a:buSzPts val="2000"/>
              <a:buFont typeface="Montserrat"/>
              <a:buChar char="▪"/>
            </a:pPr>
            <a:r>
              <a:rPr lang="en" sz="2000">
                <a:latin typeface="Montserrat"/>
                <a:ea typeface="Montserrat"/>
                <a:cs typeface="Montserrat"/>
                <a:sym typeface="Montserrat"/>
              </a:rPr>
              <a:t>1:1 instructional design consultations</a:t>
            </a:r>
            <a:endParaRPr sz="2000">
              <a:solidFill>
                <a:srgbClr val="BD1C2B"/>
              </a:solidFill>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lang="en" sz="2000">
                <a:latin typeface="Montserrat"/>
                <a:ea typeface="Montserrat"/>
                <a:cs typeface="Montserrat"/>
                <a:sym typeface="Montserrat"/>
              </a:rPr>
              <a:t>Webinars</a:t>
            </a:r>
            <a:endParaRPr sz="2000">
              <a:latin typeface="Montserrat"/>
              <a:ea typeface="Montserrat"/>
              <a:cs typeface="Montserrat"/>
              <a:sym typeface="Montserrat"/>
            </a:endParaRPr>
          </a:p>
          <a:p>
            <a:pPr indent="0" lvl="0" marL="0" rtl="0" algn="l">
              <a:spcBef>
                <a:spcPts val="1000"/>
              </a:spcBef>
              <a:spcAft>
                <a:spcPts val="0"/>
              </a:spcAft>
              <a:buNone/>
            </a:pPr>
            <a:r>
              <a:rPr b="1" lang="en" sz="2000">
                <a:latin typeface="Montserrat"/>
                <a:ea typeface="Montserrat"/>
                <a:cs typeface="Montserrat"/>
                <a:sym typeface="Montserrat"/>
              </a:rPr>
              <a:t>More partner resources</a:t>
            </a:r>
            <a:endParaRPr b="1" sz="2000">
              <a:latin typeface="Montserrat"/>
              <a:ea typeface="Montserrat"/>
              <a:cs typeface="Montserrat"/>
              <a:sym typeface="Montserrat"/>
            </a:endParaRPr>
          </a:p>
          <a:p>
            <a:pPr indent="-355600" lvl="0" marL="457200" rtl="0" algn="l">
              <a:lnSpc>
                <a:spcPct val="100000"/>
              </a:lnSpc>
              <a:spcBef>
                <a:spcPts val="1000"/>
              </a:spcBef>
              <a:spcAft>
                <a:spcPts val="0"/>
              </a:spcAft>
              <a:buClr>
                <a:schemeClr val="dk1"/>
              </a:buClr>
              <a:buSzPts val="2000"/>
              <a:buFont typeface="Montserrat"/>
              <a:buChar char="▪"/>
            </a:pPr>
            <a:r>
              <a:rPr lang="en" sz="2000">
                <a:latin typeface="Montserrat"/>
                <a:ea typeface="Montserrat"/>
                <a:cs typeface="Montserrat"/>
                <a:sym typeface="Montserrat"/>
              </a:rPr>
              <a:t>Check out our faculty panel discussions, </a:t>
            </a:r>
            <a:r>
              <a:rPr lang="en" sz="2000" u="sng">
                <a:solidFill>
                  <a:srgbClr val="BD1C2B"/>
                </a:solidFill>
                <a:latin typeface="Montserrat"/>
                <a:ea typeface="Montserrat"/>
                <a:cs typeface="Montserrat"/>
                <a:sym typeface="Montserrat"/>
                <a:hlinkClick r:id="rId3">
                  <a:extLst>
                    <a:ext uri="{A12FA001-AC4F-418D-AE19-62706E023703}">
                      <ahyp:hlinkClr val="tx"/>
                    </a:ext>
                  </a:extLst>
                </a:hlinkClick>
              </a:rPr>
              <a:t>Liquid Margins</a:t>
            </a:r>
            <a:r>
              <a:rPr lang="en" sz="2000">
                <a:latin typeface="Montserrat"/>
                <a:ea typeface="Montserrat"/>
                <a:cs typeface="Montserrat"/>
                <a:sym typeface="Montserrat"/>
              </a:rPr>
              <a:t>, for inspiration</a:t>
            </a:r>
            <a:endParaRPr sz="2000">
              <a:latin typeface="Montserrat"/>
              <a:ea typeface="Montserrat"/>
              <a:cs typeface="Montserrat"/>
              <a:sym typeface="Montserrat"/>
            </a:endParaRPr>
          </a:p>
          <a:p>
            <a:pPr indent="-355600" lvl="0" marL="457200" rtl="0" algn="l">
              <a:lnSpc>
                <a:spcPct val="100000"/>
              </a:lnSpc>
              <a:spcBef>
                <a:spcPts val="0"/>
              </a:spcBef>
              <a:spcAft>
                <a:spcPts val="0"/>
              </a:spcAft>
              <a:buClr>
                <a:schemeClr val="dk1"/>
              </a:buClr>
              <a:buSzPts val="2000"/>
              <a:buFont typeface="Montserrat"/>
              <a:buChar char="▪"/>
            </a:pPr>
            <a:r>
              <a:rPr lang="en" sz="2000">
                <a:latin typeface="Montserrat"/>
                <a:ea typeface="Montserrat"/>
                <a:cs typeface="Montserrat"/>
                <a:sym typeface="Montserrat"/>
              </a:rPr>
              <a:t>Find assignment ideas </a:t>
            </a:r>
            <a:r>
              <a:rPr lang="en" sz="2000">
                <a:latin typeface="Montserrat"/>
                <a:ea typeface="Montserrat"/>
                <a:cs typeface="Montserrat"/>
                <a:sym typeface="Montserrat"/>
              </a:rPr>
              <a:t>in </a:t>
            </a:r>
            <a:r>
              <a:rPr lang="en" sz="2000" u="sng">
                <a:solidFill>
                  <a:schemeClr val="hlink"/>
                </a:solidFill>
                <a:latin typeface="Montserrat"/>
                <a:ea typeface="Montserrat"/>
                <a:cs typeface="Montserrat"/>
                <a:sym typeface="Montserrat"/>
                <a:hlinkClick r:id="rId4"/>
              </a:rPr>
              <a:t>Resources for Social Annotation</a:t>
            </a:r>
            <a:endParaRPr sz="2000">
              <a:latin typeface="Montserrat"/>
              <a:ea typeface="Montserrat"/>
              <a:cs typeface="Montserrat"/>
              <a:sym typeface="Montserrat"/>
            </a:endParaRPr>
          </a:p>
          <a:p>
            <a:pPr indent="-355600" lvl="0" marL="457200" rtl="0" algn="l">
              <a:lnSpc>
                <a:spcPct val="100000"/>
              </a:lnSpc>
              <a:spcBef>
                <a:spcPts val="0"/>
              </a:spcBef>
              <a:spcAft>
                <a:spcPts val="0"/>
              </a:spcAft>
              <a:buClr>
                <a:schemeClr val="dk1"/>
              </a:buClr>
              <a:buSzPts val="2000"/>
              <a:buFont typeface="Montserrat"/>
              <a:buChar char="▪"/>
            </a:pPr>
            <a:r>
              <a:rPr lang="en" sz="2000">
                <a:latin typeface="Montserrat"/>
                <a:ea typeface="Montserrat"/>
                <a:cs typeface="Montserrat"/>
                <a:sym typeface="Montserrat"/>
              </a:rPr>
              <a:t>Join the </a:t>
            </a:r>
            <a:r>
              <a:rPr lang="en" sz="2000" u="sng">
                <a:solidFill>
                  <a:schemeClr val="hlink"/>
                </a:solidFill>
                <a:latin typeface="Montserrat"/>
                <a:ea typeface="Montserrat"/>
                <a:cs typeface="Montserrat"/>
                <a:sym typeface="Montserrat"/>
                <a:hlinkClick r:id="rId5"/>
              </a:rPr>
              <a:t>Hypothesis Educator Forum</a:t>
            </a:r>
            <a:endParaRPr sz="2000">
              <a:latin typeface="Montserrat"/>
              <a:ea typeface="Montserrat"/>
              <a:cs typeface="Montserrat"/>
              <a:sym typeface="Montserrat"/>
            </a:endParaRPr>
          </a:p>
          <a:p>
            <a:pPr indent="-355600" lvl="0" marL="457200" rtl="0" algn="l">
              <a:lnSpc>
                <a:spcPct val="100000"/>
              </a:lnSpc>
              <a:spcBef>
                <a:spcPts val="0"/>
              </a:spcBef>
              <a:spcAft>
                <a:spcPts val="0"/>
              </a:spcAft>
              <a:buClr>
                <a:schemeClr val="dk1"/>
              </a:buClr>
              <a:buSzPts val="2000"/>
              <a:buFont typeface="Montserrat"/>
              <a:buChar char="▪"/>
            </a:pPr>
            <a:r>
              <a:rPr lang="en" sz="2000">
                <a:latin typeface="Montserrat"/>
                <a:ea typeface="Montserrat"/>
                <a:cs typeface="Montserrat"/>
                <a:sym typeface="Montserrat"/>
              </a:rPr>
              <a:t>Technical support from </a:t>
            </a:r>
            <a:r>
              <a:rPr lang="en" sz="2000" u="sng">
                <a:solidFill>
                  <a:schemeClr val="hlink"/>
                </a:solidFill>
                <a:latin typeface="Montserrat"/>
                <a:ea typeface="Montserrat"/>
                <a:cs typeface="Montserrat"/>
                <a:sym typeface="Montserrat"/>
                <a:hlinkClick r:id="rId6"/>
              </a:rPr>
              <a:t>support@hypothes.is</a:t>
            </a:r>
            <a:endParaRPr sz="2000">
              <a:latin typeface="Montserrat"/>
              <a:ea typeface="Montserrat"/>
              <a:cs typeface="Montserrat"/>
              <a:sym typeface="Montserrat"/>
            </a:endParaRPr>
          </a:p>
          <a:p>
            <a:pPr indent="0" lvl="0" marL="0" marR="0" rtl="0" algn="l">
              <a:lnSpc>
                <a:spcPct val="100000"/>
              </a:lnSpc>
              <a:spcBef>
                <a:spcPts val="1000"/>
              </a:spcBef>
              <a:spcAft>
                <a:spcPts val="10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5"/>
          <p:cNvSpPr txBox="1"/>
          <p:nvPr>
            <p:ph idx="4294967295" type="title"/>
          </p:nvPr>
        </p:nvSpPr>
        <p:spPr>
          <a:xfrm>
            <a:off x="3160950" y="171875"/>
            <a:ext cx="6629400" cy="63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BD1C2B"/>
                </a:solidFill>
                <a:latin typeface="Montserrat"/>
                <a:ea typeface="Montserrat"/>
                <a:cs typeface="Montserrat"/>
                <a:sym typeface="Montserrat"/>
              </a:rPr>
              <a:t>Hypothesis</a:t>
            </a:r>
            <a:r>
              <a:rPr lang="en" sz="3200">
                <a:latin typeface="Montserrat"/>
                <a:ea typeface="Montserrat"/>
                <a:cs typeface="Montserrat"/>
                <a:sym typeface="Montserrat"/>
              </a:rPr>
              <a:t> </a:t>
            </a:r>
            <a:r>
              <a:rPr lang="en" sz="3200">
                <a:latin typeface="Montserrat"/>
                <a:ea typeface="Montserrat"/>
                <a:cs typeface="Montserrat"/>
                <a:sym typeface="Montserrat"/>
              </a:rPr>
              <a:t>Academy</a:t>
            </a:r>
            <a:endParaRPr sz="3200">
              <a:latin typeface="Montserrat"/>
              <a:ea typeface="Montserrat"/>
              <a:cs typeface="Montserrat"/>
              <a:sym typeface="Montserrat"/>
            </a:endParaRPr>
          </a:p>
        </p:txBody>
      </p:sp>
      <p:sp>
        <p:nvSpPr>
          <p:cNvPr id="495" name="Google Shape;495;p55"/>
          <p:cNvSpPr txBox="1"/>
          <p:nvPr>
            <p:ph idx="4294967295" type="body"/>
          </p:nvPr>
        </p:nvSpPr>
        <p:spPr>
          <a:xfrm>
            <a:off x="3160950" y="803125"/>
            <a:ext cx="5605800" cy="3967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Char char="▪"/>
            </a:pPr>
            <a:r>
              <a:rPr lang="en" sz="2000">
                <a:latin typeface="Montserrat"/>
                <a:ea typeface="Montserrat"/>
                <a:cs typeface="Montserrat"/>
                <a:sym typeface="Montserrat"/>
              </a:rPr>
              <a:t>Earn a </a:t>
            </a:r>
            <a:r>
              <a:rPr b="1" lang="en" sz="2000">
                <a:latin typeface="Montserrat"/>
                <a:ea typeface="Montserrat"/>
                <a:cs typeface="Montserrat"/>
                <a:sym typeface="Montserrat"/>
              </a:rPr>
              <a:t>Hypothesis Certified Educator Credential</a:t>
            </a:r>
            <a:endParaRPr b="1" sz="2000">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lang="en" sz="2000">
                <a:latin typeface="Montserrat"/>
                <a:ea typeface="Montserrat"/>
                <a:cs typeface="Montserrat"/>
                <a:sym typeface="Montserrat"/>
              </a:rPr>
              <a:t>Hypothesis Academy are two-week asynchronous courses designed to teach you not only how to use the Hypothesis tool, but how to design social annotation assignments to best support your students’ learning.</a:t>
            </a:r>
            <a:endParaRPr sz="2000">
              <a:latin typeface="Montserrat"/>
              <a:ea typeface="Montserrat"/>
              <a:cs typeface="Montserrat"/>
              <a:sym typeface="Montserrat"/>
            </a:endParaRPr>
          </a:p>
          <a:p>
            <a:pPr indent="-342900" lvl="1" marL="1371600" rtl="0" algn="l">
              <a:spcBef>
                <a:spcPts val="0"/>
              </a:spcBef>
              <a:spcAft>
                <a:spcPts val="0"/>
              </a:spcAft>
              <a:buSzPts val="1800"/>
              <a:buFont typeface="Montserrat"/>
              <a:buChar char="▫"/>
            </a:pPr>
            <a:r>
              <a:rPr lang="en">
                <a:latin typeface="Montserrat"/>
                <a:ea typeface="Montserrat"/>
                <a:cs typeface="Montserrat"/>
                <a:sym typeface="Montserrat"/>
              </a:rPr>
              <a:t>Social Annotation 101</a:t>
            </a:r>
            <a:endParaRPr>
              <a:latin typeface="Montserrat"/>
              <a:ea typeface="Montserrat"/>
              <a:cs typeface="Montserrat"/>
              <a:sym typeface="Montserrat"/>
            </a:endParaRPr>
          </a:p>
          <a:p>
            <a:pPr indent="-342900" lvl="1" marL="1371600" rtl="0" algn="l">
              <a:spcBef>
                <a:spcPts val="0"/>
              </a:spcBef>
              <a:spcAft>
                <a:spcPts val="0"/>
              </a:spcAft>
              <a:buSzPts val="1800"/>
              <a:buFont typeface="Montserrat"/>
              <a:buChar char="▫"/>
            </a:pPr>
            <a:r>
              <a:rPr lang="en">
                <a:latin typeface="Montserrat"/>
                <a:ea typeface="Montserrat"/>
                <a:cs typeface="Montserrat"/>
                <a:sym typeface="Montserrat"/>
              </a:rPr>
              <a:t>Social Annotation in the Age of AI</a:t>
            </a:r>
            <a:endParaRPr>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b="1" lang="en" u="sng">
                <a:solidFill>
                  <a:schemeClr val="hlink"/>
                </a:solidFill>
                <a:latin typeface="Montserrat"/>
                <a:ea typeface="Montserrat"/>
                <a:cs typeface="Montserrat"/>
                <a:sym typeface="Montserrat"/>
                <a:hlinkClick r:id="rId3"/>
              </a:rPr>
              <a:t>Learn more and register</a:t>
            </a:r>
            <a:r>
              <a:rPr b="1" lang="en" sz="2000" u="sng">
                <a:solidFill>
                  <a:schemeClr val="hlink"/>
                </a:solidFill>
                <a:latin typeface="Montserrat"/>
                <a:ea typeface="Montserrat"/>
                <a:cs typeface="Montserrat"/>
                <a:sym typeface="Montserrat"/>
                <a:hlinkClick r:id="rId4"/>
              </a:rPr>
              <a:t> for the next cohort</a:t>
            </a:r>
            <a:endParaRPr b="1" sz="2000">
              <a:latin typeface="Montserrat"/>
              <a:ea typeface="Montserrat"/>
              <a:cs typeface="Montserrat"/>
              <a:sym typeface="Montserrat"/>
            </a:endParaRPr>
          </a:p>
          <a:p>
            <a:pPr indent="0" lvl="0" marL="0" marR="0" rtl="0" algn="l">
              <a:lnSpc>
                <a:spcPct val="100000"/>
              </a:lnSpc>
              <a:spcBef>
                <a:spcPts val="0"/>
              </a:spcBef>
              <a:spcAft>
                <a:spcPts val="10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6"/>
          <p:cNvSpPr/>
          <p:nvPr/>
        </p:nvSpPr>
        <p:spPr>
          <a:xfrm>
            <a:off x="724013" y="2876550"/>
            <a:ext cx="1590600" cy="86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Activating Annotation in your LMS</a:t>
            </a:r>
            <a:endParaRPr b="1">
              <a:solidFill>
                <a:schemeClr val="accent1"/>
              </a:solidFill>
              <a:latin typeface="Montserrat"/>
              <a:ea typeface="Montserrat"/>
              <a:cs typeface="Montserrat"/>
              <a:sym typeface="Montserrat"/>
            </a:endParaRPr>
          </a:p>
        </p:txBody>
      </p:sp>
      <p:sp>
        <p:nvSpPr>
          <p:cNvPr id="501" name="Google Shape;501;p56"/>
          <p:cNvSpPr/>
          <p:nvPr/>
        </p:nvSpPr>
        <p:spPr>
          <a:xfrm>
            <a:off x="724013" y="3924300"/>
            <a:ext cx="1590600" cy="86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Creative ways to use social annotation</a:t>
            </a:r>
            <a:endParaRPr b="1">
              <a:solidFill>
                <a:schemeClr val="accent1"/>
              </a:solidFill>
              <a:latin typeface="Montserrat"/>
              <a:ea typeface="Montserrat"/>
              <a:cs typeface="Montserrat"/>
              <a:sym typeface="Montserrat"/>
            </a:endParaRPr>
          </a:p>
        </p:txBody>
      </p:sp>
      <p:sp>
        <p:nvSpPr>
          <p:cNvPr id="502" name="Google Shape;502;p56"/>
          <p:cNvSpPr/>
          <p:nvPr/>
        </p:nvSpPr>
        <p:spPr>
          <a:xfrm>
            <a:off x="2638538" y="2876550"/>
            <a:ext cx="1590600" cy="86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Using multimedia and tags in annotation</a:t>
            </a:r>
            <a:endParaRPr b="1">
              <a:solidFill>
                <a:schemeClr val="accent1"/>
              </a:solidFill>
              <a:latin typeface="Montserrat"/>
              <a:ea typeface="Montserrat"/>
              <a:cs typeface="Montserrat"/>
              <a:sym typeface="Montserrat"/>
            </a:endParaRPr>
          </a:p>
        </p:txBody>
      </p:sp>
      <p:sp>
        <p:nvSpPr>
          <p:cNvPr id="503" name="Google Shape;503;p56"/>
          <p:cNvSpPr/>
          <p:nvPr/>
        </p:nvSpPr>
        <p:spPr>
          <a:xfrm>
            <a:off x="2638538" y="3924300"/>
            <a:ext cx="1590600" cy="86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Show-and-tell participatory workshop</a:t>
            </a:r>
            <a:endParaRPr b="1">
              <a:solidFill>
                <a:schemeClr val="accent1"/>
              </a:solidFill>
              <a:latin typeface="Montserrat"/>
              <a:ea typeface="Montserrat"/>
              <a:cs typeface="Montserrat"/>
              <a:sym typeface="Montserrat"/>
            </a:endParaRPr>
          </a:p>
        </p:txBody>
      </p:sp>
      <p:sp>
        <p:nvSpPr>
          <p:cNvPr id="504" name="Google Shape;504;p56"/>
          <p:cNvSpPr/>
          <p:nvPr/>
        </p:nvSpPr>
        <p:spPr>
          <a:xfrm>
            <a:off x="4543538" y="2876550"/>
            <a:ext cx="1590600" cy="86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Annotate your syllabus</a:t>
            </a:r>
            <a:endParaRPr b="1">
              <a:solidFill>
                <a:schemeClr val="accent1"/>
              </a:solidFill>
              <a:latin typeface="Montserrat"/>
              <a:ea typeface="Montserrat"/>
              <a:cs typeface="Montserrat"/>
              <a:sym typeface="Montserrat"/>
            </a:endParaRPr>
          </a:p>
        </p:txBody>
      </p:sp>
      <p:sp>
        <p:nvSpPr>
          <p:cNvPr id="505" name="Google Shape;505;p56"/>
          <p:cNvSpPr/>
          <p:nvPr/>
        </p:nvSpPr>
        <p:spPr>
          <a:xfrm>
            <a:off x="4553063" y="3924300"/>
            <a:ext cx="1590600" cy="86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Using Hypothesis with small groups</a:t>
            </a:r>
            <a:endParaRPr b="1">
              <a:solidFill>
                <a:schemeClr val="accent1"/>
              </a:solidFill>
              <a:latin typeface="Montserrat"/>
              <a:ea typeface="Montserrat"/>
              <a:cs typeface="Montserrat"/>
              <a:sym typeface="Montserrat"/>
            </a:endParaRPr>
          </a:p>
        </p:txBody>
      </p:sp>
      <p:sp>
        <p:nvSpPr>
          <p:cNvPr id="506" name="Google Shape;506;p56"/>
          <p:cNvSpPr/>
          <p:nvPr/>
        </p:nvSpPr>
        <p:spPr>
          <a:xfrm>
            <a:off x="6448538" y="2876550"/>
            <a:ext cx="1590600" cy="86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Grading and feedback for social annotation</a:t>
            </a:r>
            <a:endParaRPr b="1">
              <a:solidFill>
                <a:schemeClr val="accent1"/>
              </a:solidFill>
              <a:latin typeface="Montserrat"/>
              <a:ea typeface="Montserrat"/>
              <a:cs typeface="Montserrat"/>
              <a:sym typeface="Montserrat"/>
            </a:endParaRPr>
          </a:p>
        </p:txBody>
      </p:sp>
      <p:sp>
        <p:nvSpPr>
          <p:cNvPr id="507" name="Google Shape;507;p56"/>
          <p:cNvSpPr/>
          <p:nvPr/>
        </p:nvSpPr>
        <p:spPr>
          <a:xfrm>
            <a:off x="6467588" y="3924300"/>
            <a:ext cx="1590600" cy="86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Annotating in STEM subjects</a:t>
            </a:r>
            <a:endParaRPr b="1">
              <a:solidFill>
                <a:schemeClr val="accent1"/>
              </a:solidFill>
              <a:latin typeface="Montserrat"/>
              <a:ea typeface="Montserrat"/>
              <a:cs typeface="Montserrat"/>
              <a:sym typeface="Montserrat"/>
            </a:endParaRPr>
          </a:p>
        </p:txBody>
      </p:sp>
      <p:sp>
        <p:nvSpPr>
          <p:cNvPr id="508" name="Google Shape;508;p56"/>
          <p:cNvSpPr txBox="1"/>
          <p:nvPr>
            <p:ph idx="4294967295" type="ctrTitle"/>
          </p:nvPr>
        </p:nvSpPr>
        <p:spPr>
          <a:xfrm>
            <a:off x="0" y="1868475"/>
            <a:ext cx="8782200" cy="1159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200" u="sng">
                <a:solidFill>
                  <a:schemeClr val="lt1"/>
                </a:solidFill>
                <a:latin typeface="Montserrat"/>
                <a:ea typeface="Montserrat"/>
                <a:cs typeface="Montserrat"/>
                <a:sym typeface="Montserrat"/>
                <a:hlinkClick r:id="rId3">
                  <a:extLst>
                    <a:ext uri="{A12FA001-AC4F-418D-AE19-62706E023703}">
                      <ahyp:hlinkClr val="tx"/>
                    </a:ext>
                  </a:extLst>
                </a:hlinkClick>
              </a:rPr>
              <a:t>Register for our </a:t>
            </a:r>
            <a:r>
              <a:rPr lang="en" sz="3200" u="sng">
                <a:solidFill>
                  <a:schemeClr val="lt1"/>
                </a:solidFill>
                <a:latin typeface="Montserrat"/>
                <a:ea typeface="Montserrat"/>
                <a:cs typeface="Montserrat"/>
                <a:sym typeface="Montserrat"/>
                <a:hlinkClick r:id="rId4">
                  <a:extLst>
                    <a:ext uri="{A12FA001-AC4F-418D-AE19-62706E023703}">
                      <ahyp:hlinkClr val="tx"/>
                    </a:ext>
                  </a:extLst>
                </a:hlinkClick>
              </a:rPr>
              <a:t>Partner Workshops</a:t>
            </a:r>
            <a:endParaRPr sz="3200">
              <a:solidFill>
                <a:schemeClr val="lt1"/>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12" name="Shape 512"/>
        <p:cNvGrpSpPr/>
        <p:nvPr/>
      </p:nvGrpSpPr>
      <p:grpSpPr>
        <a:xfrm>
          <a:off x="0" y="0"/>
          <a:ext cx="0" cy="0"/>
          <a:chOff x="0" y="0"/>
          <a:chExt cx="0" cy="0"/>
        </a:xfrm>
      </p:grpSpPr>
      <p:sp>
        <p:nvSpPr>
          <p:cNvPr id="513" name="Google Shape;513;p57"/>
          <p:cNvSpPr txBox="1"/>
          <p:nvPr>
            <p:ph type="ctrTitle"/>
          </p:nvPr>
        </p:nvSpPr>
        <p:spPr>
          <a:xfrm>
            <a:off x="304800" y="971725"/>
            <a:ext cx="5040300" cy="22560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4000"/>
              <a:t>Hypothesis</a:t>
            </a:r>
            <a:r>
              <a:rPr lang="en" sz="4000"/>
              <a:t> Customer Success Team</a:t>
            </a:r>
            <a:endParaRPr sz="4000"/>
          </a:p>
          <a:p>
            <a:pPr indent="0" lvl="0" marL="0" rtl="0" algn="l">
              <a:spcBef>
                <a:spcPts val="0"/>
              </a:spcBef>
              <a:spcAft>
                <a:spcPts val="0"/>
              </a:spcAft>
              <a:buNone/>
            </a:pPr>
            <a:r>
              <a:rPr b="0" lang="en" sz="2800"/>
              <a:t>cdecarolis</a:t>
            </a:r>
            <a:r>
              <a:rPr b="0" lang="en" sz="2800"/>
              <a:t>@hypothes.is</a:t>
            </a:r>
            <a:endParaRPr b="0" sz="2800"/>
          </a:p>
        </p:txBody>
      </p:sp>
      <p:pic>
        <p:nvPicPr>
          <p:cNvPr id="514" name="Google Shape;514;p57"/>
          <p:cNvPicPr preferRelativeResize="0"/>
          <p:nvPr/>
        </p:nvPicPr>
        <p:blipFill>
          <a:blip r:embed="rId3">
            <a:alphaModFix/>
          </a:blip>
          <a:stretch>
            <a:fillRect/>
          </a:stretch>
        </p:blipFill>
        <p:spPr>
          <a:xfrm>
            <a:off x="8155025" y="4105625"/>
            <a:ext cx="796575" cy="9293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58"/>
          <p:cNvPicPr preferRelativeResize="0"/>
          <p:nvPr/>
        </p:nvPicPr>
        <p:blipFill>
          <a:blip r:embed="rId3">
            <a:alphaModFix/>
          </a:blip>
          <a:stretch>
            <a:fillRect/>
          </a:stretch>
        </p:blipFill>
        <p:spPr>
          <a:xfrm>
            <a:off x="2274300" y="152400"/>
            <a:ext cx="4168726"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txBox="1"/>
          <p:nvPr>
            <p:ph idx="4294967295" type="ctrTitle"/>
          </p:nvPr>
        </p:nvSpPr>
        <p:spPr>
          <a:xfrm>
            <a:off x="2270075" y="1841050"/>
            <a:ext cx="6041100" cy="1159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900">
                <a:solidFill>
                  <a:srgbClr val="FFFFFF"/>
                </a:solidFill>
                <a:latin typeface="Montserrat"/>
                <a:ea typeface="Montserrat"/>
                <a:cs typeface="Montserrat"/>
                <a:sym typeface="Montserrat"/>
              </a:rPr>
              <a:t>Your Hypothesis Team</a:t>
            </a:r>
            <a:endParaRPr sz="3900">
              <a:solidFill>
                <a:srgbClr val="FFFFFF"/>
              </a:solidFill>
              <a:latin typeface="Montserrat"/>
              <a:ea typeface="Montserrat"/>
              <a:cs typeface="Montserrat"/>
              <a:sym typeface="Montserrat"/>
            </a:endParaRPr>
          </a:p>
        </p:txBody>
      </p:sp>
      <p:sp>
        <p:nvSpPr>
          <p:cNvPr id="136" name="Google Shape;136;p24"/>
          <p:cNvSpPr txBox="1"/>
          <p:nvPr>
            <p:ph idx="4294967295" type="subTitle"/>
          </p:nvPr>
        </p:nvSpPr>
        <p:spPr>
          <a:xfrm>
            <a:off x="2270075" y="2488750"/>
            <a:ext cx="6041100" cy="22434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None/>
            </a:pPr>
            <a:r>
              <a:rPr b="1" lang="en" sz="3600">
                <a:solidFill>
                  <a:srgbClr val="000000"/>
                </a:solidFill>
                <a:latin typeface="Montserrat"/>
                <a:ea typeface="Montserrat"/>
                <a:cs typeface="Montserrat"/>
                <a:sym typeface="Montserrat"/>
              </a:rPr>
              <a:t>Christie DeCarolis</a:t>
            </a:r>
            <a:endParaRPr b="1" sz="3600">
              <a:solidFill>
                <a:srgbClr val="000000"/>
              </a:solidFill>
              <a:latin typeface="Montserrat"/>
              <a:ea typeface="Montserrat"/>
              <a:cs typeface="Montserrat"/>
              <a:sym typeface="Montserrat"/>
            </a:endParaRPr>
          </a:p>
          <a:p>
            <a:pPr indent="0" lvl="0" marL="0" rtl="0" algn="l">
              <a:spcBef>
                <a:spcPts val="300"/>
              </a:spcBef>
              <a:spcAft>
                <a:spcPts val="0"/>
              </a:spcAft>
              <a:buClr>
                <a:schemeClr val="dk1"/>
              </a:buClr>
              <a:buSzPts val="1100"/>
              <a:buFont typeface="Arial"/>
              <a:buNone/>
            </a:pPr>
            <a:r>
              <a:rPr lang="en">
                <a:solidFill>
                  <a:srgbClr val="000000"/>
                </a:solidFill>
                <a:latin typeface="Montserrat"/>
                <a:ea typeface="Montserrat"/>
                <a:cs typeface="Montserrat"/>
                <a:sym typeface="Montserrat"/>
              </a:rPr>
              <a:t>Customer Success Manager </a:t>
            </a:r>
            <a:endParaRPr>
              <a:solidFill>
                <a:srgbClr val="000000"/>
              </a:solidFill>
              <a:latin typeface="Montserrat"/>
              <a:ea typeface="Montserrat"/>
              <a:cs typeface="Montserrat"/>
              <a:sym typeface="Montserrat"/>
            </a:endParaRPr>
          </a:p>
          <a:p>
            <a:pPr indent="0" lvl="0" marL="0" rtl="0" algn="l">
              <a:spcBef>
                <a:spcPts val="300"/>
              </a:spcBef>
              <a:spcAft>
                <a:spcPts val="0"/>
              </a:spcAft>
              <a:buClr>
                <a:schemeClr val="dk1"/>
              </a:buClr>
              <a:buSzPts val="1100"/>
              <a:buFont typeface="Arial"/>
              <a:buNone/>
            </a:pPr>
            <a:r>
              <a:rPr lang="en">
                <a:solidFill>
                  <a:srgbClr val="000000"/>
                </a:solidFill>
                <a:latin typeface="Montserrat"/>
                <a:ea typeface="Montserrat"/>
                <a:cs typeface="Montserrat"/>
                <a:sym typeface="Montserrat"/>
              </a:rPr>
              <a:t>&amp; Instructional Designer</a:t>
            </a:r>
            <a:endParaRPr>
              <a:solidFill>
                <a:srgbClr val="000000"/>
              </a:solidFill>
              <a:latin typeface="Montserrat"/>
              <a:ea typeface="Montserrat"/>
              <a:cs typeface="Montserrat"/>
              <a:sym typeface="Montserrat"/>
            </a:endParaRPr>
          </a:p>
        </p:txBody>
      </p:sp>
      <p:pic>
        <p:nvPicPr>
          <p:cNvPr id="137" name="Google Shape;137;p24"/>
          <p:cNvPicPr preferRelativeResize="0"/>
          <p:nvPr/>
        </p:nvPicPr>
        <p:blipFill rotWithShape="1">
          <a:blip r:embed="rId3">
            <a:alphaModFix/>
          </a:blip>
          <a:srcRect b="0" l="29432" r="3918" t="0"/>
          <a:stretch/>
        </p:blipFill>
        <p:spPr>
          <a:xfrm>
            <a:off x="700001" y="1874860"/>
            <a:ext cx="1393800" cy="1393800"/>
          </a:xfrm>
          <a:prstGeom prst="ellipse">
            <a:avLst/>
          </a:prstGeom>
          <a:noFill/>
          <a:ln>
            <a:noFill/>
          </a:ln>
        </p:spPr>
      </p:pic>
      <p:pic>
        <p:nvPicPr>
          <p:cNvPr id="138" name="Google Shape;138;p24"/>
          <p:cNvPicPr preferRelativeResize="0"/>
          <p:nvPr/>
        </p:nvPicPr>
        <p:blipFill>
          <a:blip r:embed="rId4">
            <a:alphaModFix/>
          </a:blip>
          <a:stretch>
            <a:fillRect/>
          </a:stretch>
        </p:blipFill>
        <p:spPr>
          <a:xfrm>
            <a:off x="8669750" y="4608500"/>
            <a:ext cx="421400" cy="4916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2" name="Shape 142"/>
        <p:cNvGrpSpPr/>
        <p:nvPr/>
      </p:nvGrpSpPr>
      <p:grpSpPr>
        <a:xfrm>
          <a:off x="0" y="0"/>
          <a:ext cx="0" cy="0"/>
          <a:chOff x="0" y="0"/>
          <a:chExt cx="0" cy="0"/>
        </a:xfrm>
      </p:grpSpPr>
      <p:sp>
        <p:nvSpPr>
          <p:cNvPr id="143" name="Google Shape;143;p25"/>
          <p:cNvSpPr txBox="1"/>
          <p:nvPr>
            <p:ph type="ctrTitle"/>
          </p:nvPr>
        </p:nvSpPr>
        <p:spPr>
          <a:xfrm>
            <a:off x="312750" y="1039700"/>
            <a:ext cx="5412300" cy="22899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4600"/>
              <a:t>Hypothesis in Teaching &amp; Learning</a:t>
            </a:r>
            <a:endParaRPr sz="4600"/>
          </a:p>
        </p:txBody>
      </p:sp>
      <p:pic>
        <p:nvPicPr>
          <p:cNvPr id="144" name="Google Shape;144;p25"/>
          <p:cNvPicPr preferRelativeResize="0"/>
          <p:nvPr/>
        </p:nvPicPr>
        <p:blipFill>
          <a:blip r:embed="rId3">
            <a:alphaModFix/>
          </a:blip>
          <a:stretch>
            <a:fillRect/>
          </a:stretch>
        </p:blipFill>
        <p:spPr>
          <a:xfrm>
            <a:off x="8155025" y="4105625"/>
            <a:ext cx="796575" cy="929350"/>
          </a:xfrm>
          <a:prstGeom prst="rect">
            <a:avLst/>
          </a:prstGeom>
          <a:noFill/>
          <a:ln>
            <a:noFill/>
          </a:ln>
          <a:effectLst>
            <a:outerShdw blurRad="57150" rotWithShape="0" algn="bl" dir="5400000" dist="19050">
              <a:srgbClr val="000000">
                <a:alpha val="50000"/>
              </a:srgbClr>
            </a:outerShdw>
          </a:effectLst>
        </p:spPr>
      </p:pic>
      <p:grpSp>
        <p:nvGrpSpPr>
          <p:cNvPr id="145" name="Google Shape;145;p25"/>
          <p:cNvGrpSpPr/>
          <p:nvPr/>
        </p:nvGrpSpPr>
        <p:grpSpPr>
          <a:xfrm>
            <a:off x="75528" y="4672129"/>
            <a:ext cx="555981" cy="403502"/>
            <a:chOff x="3932350" y="3714775"/>
            <a:chExt cx="439650" cy="319075"/>
          </a:xfrm>
        </p:grpSpPr>
        <p:sp>
          <p:nvSpPr>
            <p:cNvPr id="146" name="Google Shape;146;p25"/>
            <p:cNvSpPr/>
            <p:nvPr/>
          </p:nvSpPr>
          <p:spPr>
            <a:xfrm>
              <a:off x="3932350" y="3714775"/>
              <a:ext cx="439650" cy="319075"/>
            </a:xfrm>
            <a:custGeom>
              <a:rect b="b" l="l" r="r" t="t"/>
              <a:pathLst>
                <a:path extrusionOk="0" fill="none" h="12763" w="17586">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solidFill>
              <a:schemeClr val="accent1"/>
            </a:solidFill>
            <a:ln cap="rnd"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5"/>
            <p:cNvSpPr/>
            <p:nvPr/>
          </p:nvSpPr>
          <p:spPr>
            <a:xfrm>
              <a:off x="39701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solidFill>
              <a:schemeClr val="accent1"/>
            </a:solidFill>
            <a:ln cap="rnd"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5"/>
            <p:cNvSpPr/>
            <p:nvPr/>
          </p:nvSpPr>
          <p:spPr>
            <a:xfrm>
              <a:off x="42788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solidFill>
              <a:schemeClr val="accent1"/>
            </a:solidFill>
            <a:ln cap="rnd"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5"/>
            <p:cNvSpPr/>
            <p:nvPr/>
          </p:nvSpPr>
          <p:spPr>
            <a:xfrm>
              <a:off x="4073000" y="3716600"/>
              <a:ext cx="77350" cy="278900"/>
            </a:xfrm>
            <a:custGeom>
              <a:rect b="b" l="l" r="r" t="t"/>
              <a:pathLst>
                <a:path extrusionOk="0" fill="none" h="11156" w="3094">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solidFill>
              <a:schemeClr val="accent1"/>
            </a:solidFill>
            <a:ln cap="rnd"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5"/>
            <p:cNvSpPr/>
            <p:nvPr/>
          </p:nvSpPr>
          <p:spPr>
            <a:xfrm>
              <a:off x="4175900" y="3787250"/>
              <a:ext cx="77350" cy="208250"/>
            </a:xfrm>
            <a:custGeom>
              <a:rect b="b" l="l" r="r" t="t"/>
              <a:pathLst>
                <a:path extrusionOk="0" fill="none" h="8330" w="3094">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solidFill>
              <a:schemeClr val="accent1"/>
            </a:solidFill>
            <a:ln cap="rnd"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txBox="1"/>
          <p:nvPr>
            <p:ph idx="4294967295" type="ctrTitle"/>
          </p:nvPr>
        </p:nvSpPr>
        <p:spPr>
          <a:xfrm>
            <a:off x="2270075" y="1930450"/>
            <a:ext cx="6453300" cy="1159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500">
                <a:solidFill>
                  <a:srgbClr val="FFFFFF"/>
                </a:solidFill>
                <a:latin typeface="Montserrat"/>
                <a:ea typeface="Montserrat"/>
                <a:cs typeface="Montserrat"/>
                <a:sym typeface="Montserrat"/>
              </a:rPr>
              <a:t>What does it look like to</a:t>
            </a:r>
            <a:endParaRPr sz="3500">
              <a:solidFill>
                <a:srgbClr val="FFFFFF"/>
              </a:solidFill>
              <a:latin typeface="Montserrat"/>
              <a:ea typeface="Montserrat"/>
              <a:cs typeface="Montserrat"/>
              <a:sym typeface="Montserrat"/>
            </a:endParaRPr>
          </a:p>
        </p:txBody>
      </p:sp>
      <p:sp>
        <p:nvSpPr>
          <p:cNvPr id="156" name="Google Shape;156;p26"/>
          <p:cNvSpPr txBox="1"/>
          <p:nvPr>
            <p:ph idx="4294967295" type="subTitle"/>
          </p:nvPr>
        </p:nvSpPr>
        <p:spPr>
          <a:xfrm>
            <a:off x="2270075" y="2488750"/>
            <a:ext cx="6948300" cy="22434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None/>
            </a:pPr>
            <a:r>
              <a:rPr b="1" lang="en" sz="3500">
                <a:solidFill>
                  <a:schemeClr val="accent1"/>
                </a:solidFill>
                <a:latin typeface="Montserrat"/>
                <a:ea typeface="Montserrat"/>
                <a:cs typeface="Montserrat"/>
                <a:sym typeface="Montserrat"/>
              </a:rPr>
              <a:t>annotate with Hypothesis?</a:t>
            </a:r>
            <a:endParaRPr b="1" sz="3500">
              <a:solidFill>
                <a:schemeClr val="accent1"/>
              </a:solidFill>
              <a:latin typeface="Montserrat"/>
              <a:ea typeface="Montserrat"/>
              <a:cs typeface="Montserrat"/>
              <a:sym typeface="Montserrat"/>
            </a:endParaRPr>
          </a:p>
          <a:p>
            <a:pPr indent="0" lvl="0" marL="0" rtl="0" algn="l">
              <a:spcBef>
                <a:spcPts val="300"/>
              </a:spcBef>
              <a:spcAft>
                <a:spcPts val="0"/>
              </a:spcAft>
              <a:buClr>
                <a:schemeClr val="dk1"/>
              </a:buClr>
              <a:buSzPts val="1100"/>
              <a:buFont typeface="Arial"/>
              <a:buNone/>
            </a:pPr>
            <a:r>
              <a:t/>
            </a:r>
            <a:endParaRPr>
              <a:solidFill>
                <a:schemeClr val="accent1"/>
              </a:solidFill>
            </a:endParaRPr>
          </a:p>
        </p:txBody>
      </p:sp>
      <p:pic>
        <p:nvPicPr>
          <p:cNvPr id="157" name="Google Shape;157;p26"/>
          <p:cNvPicPr preferRelativeResize="0"/>
          <p:nvPr/>
        </p:nvPicPr>
        <p:blipFill>
          <a:blip r:embed="rId3">
            <a:alphaModFix/>
          </a:blip>
          <a:stretch>
            <a:fillRect/>
          </a:stretch>
        </p:blipFill>
        <p:spPr>
          <a:xfrm>
            <a:off x="8669750" y="4608500"/>
            <a:ext cx="421400" cy="491650"/>
          </a:xfrm>
          <a:prstGeom prst="rect">
            <a:avLst/>
          </a:prstGeom>
          <a:noFill/>
          <a:ln>
            <a:noFill/>
          </a:ln>
          <a:effectLst>
            <a:outerShdw blurRad="57150" rotWithShape="0" algn="bl" dir="5400000" dist="19050">
              <a:srgbClr val="000000">
                <a:alpha val="50000"/>
              </a:srgbClr>
            </a:outerShdw>
          </a:effectLst>
        </p:spPr>
      </p:pic>
      <p:sp>
        <p:nvSpPr>
          <p:cNvPr id="158" name="Google Shape;158;p26"/>
          <p:cNvSpPr/>
          <p:nvPr/>
        </p:nvSpPr>
        <p:spPr>
          <a:xfrm>
            <a:off x="667000" y="1764850"/>
            <a:ext cx="1491000" cy="1491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9" name="Google Shape;159;p26"/>
          <p:cNvGrpSpPr/>
          <p:nvPr/>
        </p:nvGrpSpPr>
        <p:grpSpPr>
          <a:xfrm>
            <a:off x="906659" y="2059229"/>
            <a:ext cx="1011671" cy="902241"/>
            <a:chOff x="3927500" y="301425"/>
            <a:chExt cx="461550" cy="411625"/>
          </a:xfrm>
        </p:grpSpPr>
        <p:sp>
          <p:nvSpPr>
            <p:cNvPr id="160" name="Google Shape;160;p26"/>
            <p:cNvSpPr/>
            <p:nvPr/>
          </p:nvSpPr>
          <p:spPr>
            <a:xfrm>
              <a:off x="4080925" y="302050"/>
              <a:ext cx="154075" cy="411000"/>
            </a:xfrm>
            <a:custGeom>
              <a:rect b="b" l="l" r="r" t="t"/>
              <a:pathLst>
                <a:path extrusionOk="0" fill="none" h="16440" w="6163">
                  <a:moveTo>
                    <a:pt x="6162" y="3118"/>
                  </a:moveTo>
                  <a:lnTo>
                    <a:pt x="0" y="0"/>
                  </a:lnTo>
                  <a:lnTo>
                    <a:pt x="0" y="13322"/>
                  </a:lnTo>
                  <a:lnTo>
                    <a:pt x="6162" y="16440"/>
                  </a:lnTo>
                  <a:lnTo>
                    <a:pt x="6162" y="3118"/>
                  </a:lnTo>
                  <a:close/>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6"/>
            <p:cNvSpPr/>
            <p:nvPr/>
          </p:nvSpPr>
          <p:spPr>
            <a:xfrm>
              <a:off x="3927500" y="301425"/>
              <a:ext cx="153450" cy="406150"/>
            </a:xfrm>
            <a:custGeom>
              <a:rect b="b" l="l" r="r" t="t"/>
              <a:pathLst>
                <a:path extrusionOk="0" fill="none" h="16246" w="6138">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6"/>
            <p:cNvSpPr/>
            <p:nvPr/>
          </p:nvSpPr>
          <p:spPr>
            <a:xfrm>
              <a:off x="4234975" y="306925"/>
              <a:ext cx="154075" cy="405525"/>
            </a:xfrm>
            <a:custGeom>
              <a:rect b="b" l="l" r="r" t="t"/>
              <a:pathLst>
                <a:path extrusionOk="0" fill="none" h="16221" w="6163">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p:nvPr/>
          </p:nvSpPr>
          <p:spPr>
            <a:xfrm>
              <a:off x="4295850" y="442075"/>
              <a:ext cx="46300" cy="26225"/>
            </a:xfrm>
            <a:custGeom>
              <a:rect b="b" l="l" r="r" t="t"/>
              <a:pathLst>
                <a:path extrusionOk="0" fill="none" h="1049" w="1852">
                  <a:moveTo>
                    <a:pt x="1" y="1"/>
                  </a:moveTo>
                  <a:lnTo>
                    <a:pt x="1852" y="1048"/>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6"/>
            <p:cNvSpPr/>
            <p:nvPr/>
          </p:nvSpPr>
          <p:spPr>
            <a:xfrm>
              <a:off x="4296475" y="415900"/>
              <a:ext cx="45075" cy="78575"/>
            </a:xfrm>
            <a:custGeom>
              <a:rect b="b" l="l" r="r" t="t"/>
              <a:pathLst>
                <a:path extrusionOk="0" fill="none" h="3143" w="1803">
                  <a:moveTo>
                    <a:pt x="1802" y="1"/>
                  </a:moveTo>
                  <a:lnTo>
                    <a:pt x="0" y="3142"/>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6"/>
            <p:cNvSpPr/>
            <p:nvPr/>
          </p:nvSpPr>
          <p:spPr>
            <a:xfrm>
              <a:off x="3968275" y="590050"/>
              <a:ext cx="25" cy="6100"/>
            </a:xfrm>
            <a:custGeom>
              <a:rect b="b" l="l" r="r" t="t"/>
              <a:pathLst>
                <a:path extrusionOk="0" fill="none" h="244" w="1">
                  <a:moveTo>
                    <a:pt x="1" y="244"/>
                  </a:moveTo>
                  <a:lnTo>
                    <a:pt x="1" y="244"/>
                  </a:lnTo>
                  <a:lnTo>
                    <a:pt x="1"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6"/>
            <p:cNvSpPr/>
            <p:nvPr/>
          </p:nvSpPr>
          <p:spPr>
            <a:xfrm>
              <a:off x="3970725" y="558375"/>
              <a:ext cx="1850" cy="12200"/>
            </a:xfrm>
            <a:custGeom>
              <a:rect b="b" l="l" r="r" t="t"/>
              <a:pathLst>
                <a:path extrusionOk="0" fill="none" h="488" w="74">
                  <a:moveTo>
                    <a:pt x="0" y="488"/>
                  </a:moveTo>
                  <a:lnTo>
                    <a:pt x="73"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6"/>
            <p:cNvSpPr/>
            <p:nvPr/>
          </p:nvSpPr>
          <p:spPr>
            <a:xfrm>
              <a:off x="3976200" y="527325"/>
              <a:ext cx="3675" cy="12200"/>
            </a:xfrm>
            <a:custGeom>
              <a:rect b="b" l="l" r="r" t="t"/>
              <a:pathLst>
                <a:path extrusionOk="0" fill="none" h="488" w="147">
                  <a:moveTo>
                    <a:pt x="0" y="488"/>
                  </a:moveTo>
                  <a:lnTo>
                    <a:pt x="98" y="147"/>
                  </a:lnTo>
                  <a:lnTo>
                    <a:pt x="147"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6"/>
            <p:cNvSpPr/>
            <p:nvPr/>
          </p:nvSpPr>
          <p:spPr>
            <a:xfrm>
              <a:off x="3985950" y="498100"/>
              <a:ext cx="4875" cy="10975"/>
            </a:xfrm>
            <a:custGeom>
              <a:rect b="b" l="l" r="r" t="t"/>
              <a:pathLst>
                <a:path extrusionOk="0" fill="none" h="439" w="195">
                  <a:moveTo>
                    <a:pt x="0" y="439"/>
                  </a:moveTo>
                  <a:lnTo>
                    <a:pt x="195" y="25"/>
                  </a:lnTo>
                  <a:lnTo>
                    <a:pt x="195"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6"/>
            <p:cNvSpPr/>
            <p:nvPr/>
          </p:nvSpPr>
          <p:spPr>
            <a:xfrm>
              <a:off x="4000550" y="471300"/>
              <a:ext cx="7325" cy="9775"/>
            </a:xfrm>
            <a:custGeom>
              <a:rect b="b" l="l" r="r" t="t"/>
              <a:pathLst>
                <a:path extrusionOk="0" fill="none" h="391" w="293">
                  <a:moveTo>
                    <a:pt x="1" y="391"/>
                  </a:moveTo>
                  <a:lnTo>
                    <a:pt x="74" y="269"/>
                  </a:lnTo>
                  <a:lnTo>
                    <a:pt x="293"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6"/>
            <p:cNvSpPr/>
            <p:nvPr/>
          </p:nvSpPr>
          <p:spPr>
            <a:xfrm>
              <a:off x="4021250" y="450600"/>
              <a:ext cx="10375" cy="6725"/>
            </a:xfrm>
            <a:custGeom>
              <a:rect b="b" l="l" r="r" t="t"/>
              <a:pathLst>
                <a:path extrusionOk="0" fill="none" h="269" w="415">
                  <a:moveTo>
                    <a:pt x="1" y="269"/>
                  </a:moveTo>
                  <a:lnTo>
                    <a:pt x="25" y="244"/>
                  </a:lnTo>
                  <a:lnTo>
                    <a:pt x="220" y="123"/>
                  </a:lnTo>
                  <a:lnTo>
                    <a:pt x="415"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6"/>
            <p:cNvSpPr/>
            <p:nvPr/>
          </p:nvSpPr>
          <p:spPr>
            <a:xfrm>
              <a:off x="4049250" y="440250"/>
              <a:ext cx="11600" cy="2475"/>
            </a:xfrm>
            <a:custGeom>
              <a:rect b="b" l="l" r="r" t="t"/>
              <a:pathLst>
                <a:path extrusionOk="0" fill="none" h="99" w="464">
                  <a:moveTo>
                    <a:pt x="1" y="98"/>
                  </a:moveTo>
                  <a:lnTo>
                    <a:pt x="220" y="50"/>
                  </a:lnTo>
                  <a:lnTo>
                    <a:pt x="464" y="1"/>
                  </a:lnTo>
                  <a:lnTo>
                    <a:pt x="464"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6"/>
            <p:cNvSpPr/>
            <p:nvPr/>
          </p:nvSpPr>
          <p:spPr>
            <a:xfrm>
              <a:off x="4080325" y="439650"/>
              <a:ext cx="12200" cy="1850"/>
            </a:xfrm>
            <a:custGeom>
              <a:rect b="b" l="l" r="r" t="t"/>
              <a:pathLst>
                <a:path extrusionOk="0" fill="none" h="74" w="488">
                  <a:moveTo>
                    <a:pt x="0" y="0"/>
                  </a:moveTo>
                  <a:lnTo>
                    <a:pt x="146" y="0"/>
                  </a:lnTo>
                  <a:lnTo>
                    <a:pt x="463" y="74"/>
                  </a:lnTo>
                  <a:lnTo>
                    <a:pt x="487" y="74"/>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6"/>
            <p:cNvSpPr/>
            <p:nvPr/>
          </p:nvSpPr>
          <p:spPr>
            <a:xfrm>
              <a:off x="4110150" y="450000"/>
              <a:ext cx="9150" cy="7950"/>
            </a:xfrm>
            <a:custGeom>
              <a:rect b="b" l="l" r="r" t="t"/>
              <a:pathLst>
                <a:path extrusionOk="0" fill="none" h="318" w="366">
                  <a:moveTo>
                    <a:pt x="0" y="1"/>
                  </a:moveTo>
                  <a:lnTo>
                    <a:pt x="98" y="74"/>
                  </a:lnTo>
                  <a:lnTo>
                    <a:pt x="317" y="268"/>
                  </a:lnTo>
                  <a:lnTo>
                    <a:pt x="366" y="317"/>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6"/>
            <p:cNvSpPr/>
            <p:nvPr/>
          </p:nvSpPr>
          <p:spPr>
            <a:xfrm>
              <a:off x="4130250" y="473750"/>
              <a:ext cx="4900" cy="10975"/>
            </a:xfrm>
            <a:custGeom>
              <a:rect b="b" l="l" r="r" t="t"/>
              <a:pathLst>
                <a:path extrusionOk="0" fill="none" h="439" w="196">
                  <a:moveTo>
                    <a:pt x="0" y="0"/>
                  </a:moveTo>
                  <a:lnTo>
                    <a:pt x="25" y="73"/>
                  </a:lnTo>
                  <a:lnTo>
                    <a:pt x="171" y="366"/>
                  </a:lnTo>
                  <a:lnTo>
                    <a:pt x="195" y="439"/>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6"/>
            <p:cNvSpPr/>
            <p:nvPr/>
          </p:nvSpPr>
          <p:spPr>
            <a:xfrm>
              <a:off x="4141800" y="502975"/>
              <a:ext cx="3700" cy="11600"/>
            </a:xfrm>
            <a:custGeom>
              <a:rect b="b" l="l" r="r" t="t"/>
              <a:pathLst>
                <a:path extrusionOk="0" fill="none" h="464" w="148">
                  <a:moveTo>
                    <a:pt x="1" y="0"/>
                  </a:moveTo>
                  <a:lnTo>
                    <a:pt x="147" y="463"/>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6"/>
            <p:cNvSpPr/>
            <p:nvPr/>
          </p:nvSpPr>
          <p:spPr>
            <a:xfrm>
              <a:off x="4150950" y="533425"/>
              <a:ext cx="3675" cy="11575"/>
            </a:xfrm>
            <a:custGeom>
              <a:rect b="b" l="l" r="r" t="t"/>
              <a:pathLst>
                <a:path extrusionOk="0" fill="none" h="463" w="147">
                  <a:moveTo>
                    <a:pt x="0" y="0"/>
                  </a:moveTo>
                  <a:lnTo>
                    <a:pt x="146" y="463"/>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6"/>
            <p:cNvSpPr/>
            <p:nvPr/>
          </p:nvSpPr>
          <p:spPr>
            <a:xfrm>
              <a:off x="4160675" y="563850"/>
              <a:ext cx="4900" cy="11000"/>
            </a:xfrm>
            <a:custGeom>
              <a:rect b="b" l="l" r="r" t="t"/>
              <a:pathLst>
                <a:path extrusionOk="0" fill="none" h="440" w="196">
                  <a:moveTo>
                    <a:pt x="1" y="1"/>
                  </a:moveTo>
                  <a:lnTo>
                    <a:pt x="50" y="123"/>
                  </a:lnTo>
                  <a:lnTo>
                    <a:pt x="196" y="415"/>
                  </a:lnTo>
                  <a:lnTo>
                    <a:pt x="196" y="439"/>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6"/>
            <p:cNvSpPr/>
            <p:nvPr/>
          </p:nvSpPr>
          <p:spPr>
            <a:xfrm>
              <a:off x="4175300" y="591875"/>
              <a:ext cx="7325" cy="9150"/>
            </a:xfrm>
            <a:custGeom>
              <a:rect b="b" l="l" r="r" t="t"/>
              <a:pathLst>
                <a:path extrusionOk="0" fill="none" h="366" w="293">
                  <a:moveTo>
                    <a:pt x="0" y="0"/>
                  </a:moveTo>
                  <a:lnTo>
                    <a:pt x="98" y="146"/>
                  </a:lnTo>
                  <a:lnTo>
                    <a:pt x="293" y="366"/>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6"/>
            <p:cNvSpPr/>
            <p:nvPr/>
          </p:nvSpPr>
          <p:spPr>
            <a:xfrm>
              <a:off x="4198425" y="613175"/>
              <a:ext cx="11000" cy="4900"/>
            </a:xfrm>
            <a:custGeom>
              <a:rect b="b" l="l" r="r" t="t"/>
              <a:pathLst>
                <a:path extrusionOk="0" fill="none" h="196" w="440">
                  <a:moveTo>
                    <a:pt x="1" y="1"/>
                  </a:moveTo>
                  <a:lnTo>
                    <a:pt x="171" y="98"/>
                  </a:lnTo>
                  <a:lnTo>
                    <a:pt x="439" y="195"/>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6"/>
            <p:cNvSpPr/>
            <p:nvPr/>
          </p:nvSpPr>
          <p:spPr>
            <a:xfrm>
              <a:off x="4228275" y="621100"/>
              <a:ext cx="12200" cy="625"/>
            </a:xfrm>
            <a:custGeom>
              <a:rect b="b" l="l" r="r" t="t"/>
              <a:pathLst>
                <a:path extrusionOk="0" fill="none" h="25" w="488">
                  <a:moveTo>
                    <a:pt x="0" y="0"/>
                  </a:moveTo>
                  <a:lnTo>
                    <a:pt x="49" y="25"/>
                  </a:lnTo>
                  <a:lnTo>
                    <a:pt x="487" y="0"/>
                  </a:lnTo>
                  <a:lnTo>
                    <a:pt x="487"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6"/>
            <p:cNvSpPr/>
            <p:nvPr/>
          </p:nvSpPr>
          <p:spPr>
            <a:xfrm>
              <a:off x="4259925" y="616225"/>
              <a:ext cx="11600" cy="3075"/>
            </a:xfrm>
            <a:custGeom>
              <a:rect b="b" l="l" r="r" t="t"/>
              <a:pathLst>
                <a:path extrusionOk="0" fill="none" h="123" w="464">
                  <a:moveTo>
                    <a:pt x="1" y="122"/>
                  </a:moveTo>
                  <a:lnTo>
                    <a:pt x="196" y="73"/>
                  </a:lnTo>
                  <a:lnTo>
                    <a:pt x="464" y="0"/>
                  </a:lnTo>
                  <a:lnTo>
                    <a:pt x="464"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6"/>
            <p:cNvSpPr/>
            <p:nvPr/>
          </p:nvSpPr>
          <p:spPr>
            <a:xfrm>
              <a:off x="4289775" y="602225"/>
              <a:ext cx="10375" cy="6725"/>
            </a:xfrm>
            <a:custGeom>
              <a:rect b="b" l="l" r="r" t="t"/>
              <a:pathLst>
                <a:path extrusionOk="0" fill="none" h="269" w="415">
                  <a:moveTo>
                    <a:pt x="0" y="268"/>
                  </a:moveTo>
                  <a:lnTo>
                    <a:pt x="195" y="146"/>
                  </a:lnTo>
                  <a:lnTo>
                    <a:pt x="390" y="0"/>
                  </a:lnTo>
                  <a:lnTo>
                    <a:pt x="414"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6"/>
            <p:cNvSpPr/>
            <p:nvPr/>
          </p:nvSpPr>
          <p:spPr>
            <a:xfrm>
              <a:off x="4313525" y="577875"/>
              <a:ext cx="6100" cy="10375"/>
            </a:xfrm>
            <a:custGeom>
              <a:rect b="b" l="l" r="r" t="t"/>
              <a:pathLst>
                <a:path extrusionOk="0" fill="none" h="415" w="244">
                  <a:moveTo>
                    <a:pt x="0" y="414"/>
                  </a:moveTo>
                  <a:lnTo>
                    <a:pt x="24" y="365"/>
                  </a:lnTo>
                  <a:lnTo>
                    <a:pt x="146" y="195"/>
                  </a:lnTo>
                  <a:lnTo>
                    <a:pt x="244"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p:nvPr/>
          </p:nvSpPr>
          <p:spPr>
            <a:xfrm>
              <a:off x="4326300" y="547425"/>
              <a:ext cx="2450" cy="12200"/>
            </a:xfrm>
            <a:custGeom>
              <a:rect b="b" l="l" r="r" t="t"/>
              <a:pathLst>
                <a:path extrusionOk="0" fill="none" h="488" w="98">
                  <a:moveTo>
                    <a:pt x="0" y="487"/>
                  </a:moveTo>
                  <a:lnTo>
                    <a:pt x="49" y="293"/>
                  </a:lnTo>
                  <a:lnTo>
                    <a:pt x="98"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6"/>
            <p:cNvSpPr/>
            <p:nvPr/>
          </p:nvSpPr>
          <p:spPr>
            <a:xfrm>
              <a:off x="4329350" y="515750"/>
              <a:ext cx="625" cy="12200"/>
            </a:xfrm>
            <a:custGeom>
              <a:rect b="b" l="l" r="r" t="t"/>
              <a:pathLst>
                <a:path extrusionOk="0" fill="none" h="488" w="25">
                  <a:moveTo>
                    <a:pt x="25" y="488"/>
                  </a:moveTo>
                  <a:lnTo>
                    <a:pt x="25" y="464"/>
                  </a:lnTo>
                  <a:lnTo>
                    <a:pt x="25" y="123"/>
                  </a:lnTo>
                  <a:lnTo>
                    <a:pt x="0" y="1"/>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6"/>
            <p:cNvSpPr/>
            <p:nvPr/>
          </p:nvSpPr>
          <p:spPr>
            <a:xfrm>
              <a:off x="4325075" y="488975"/>
              <a:ext cx="1250" cy="6100"/>
            </a:xfrm>
            <a:custGeom>
              <a:rect b="b" l="l" r="r" t="t"/>
              <a:pathLst>
                <a:path extrusionOk="0" fill="none" h="244" w="50">
                  <a:moveTo>
                    <a:pt x="49" y="244"/>
                  </a:moveTo>
                  <a:lnTo>
                    <a:pt x="49" y="244"/>
                  </a:lnTo>
                  <a:lnTo>
                    <a:pt x="1" y="0"/>
                  </a:lnTo>
                </a:path>
              </a:pathLst>
            </a:custGeom>
            <a:noFill/>
            <a:ln cap="rnd" cmpd="sng" w="19050">
              <a:solidFill>
                <a:srgbClr val="BD1C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7"/>
          <p:cNvSpPr txBox="1"/>
          <p:nvPr/>
        </p:nvSpPr>
        <p:spPr>
          <a:xfrm>
            <a:off x="428899" y="237925"/>
            <a:ext cx="6663300" cy="56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3200" u="none" cap="none" strike="noStrike">
                <a:solidFill>
                  <a:srgbClr val="202020"/>
                </a:solidFill>
                <a:latin typeface="Montserrat"/>
                <a:ea typeface="Montserrat"/>
                <a:cs typeface="Montserrat"/>
                <a:sym typeface="Montserrat"/>
              </a:rPr>
              <a:t>Hypothesis makes reading</a:t>
            </a:r>
            <a:endParaRPr b="1" i="0" sz="3200" u="none" cap="none" strike="noStrike">
              <a:solidFill>
                <a:srgbClr val="202020"/>
              </a:solidFill>
              <a:latin typeface="Montserrat"/>
              <a:ea typeface="Montserrat"/>
              <a:cs typeface="Montserrat"/>
              <a:sym typeface="Montserrat"/>
            </a:endParaRPr>
          </a:p>
        </p:txBody>
      </p:sp>
      <p:sp>
        <p:nvSpPr>
          <p:cNvPr id="192" name="Google Shape;192;p27"/>
          <p:cNvSpPr txBox="1"/>
          <p:nvPr/>
        </p:nvSpPr>
        <p:spPr>
          <a:xfrm>
            <a:off x="771093" y="1841625"/>
            <a:ext cx="2146200" cy="56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2000" u="none" cap="none" strike="noStrike">
                <a:solidFill>
                  <a:srgbClr val="202020"/>
                </a:solidFill>
                <a:latin typeface="Montserrat"/>
                <a:ea typeface="Montserrat"/>
                <a:cs typeface="Montserrat"/>
                <a:sym typeface="Montserrat"/>
              </a:rPr>
              <a:t>Active</a:t>
            </a:r>
            <a:endParaRPr b="1" i="0" sz="2000" u="none" cap="none" strike="noStrike">
              <a:solidFill>
                <a:srgbClr val="202020"/>
              </a:solidFill>
              <a:latin typeface="Montserrat"/>
              <a:ea typeface="Montserrat"/>
              <a:cs typeface="Montserrat"/>
              <a:sym typeface="Montserrat"/>
            </a:endParaRPr>
          </a:p>
        </p:txBody>
      </p:sp>
      <p:sp>
        <p:nvSpPr>
          <p:cNvPr id="193" name="Google Shape;193;p27"/>
          <p:cNvSpPr txBox="1"/>
          <p:nvPr/>
        </p:nvSpPr>
        <p:spPr>
          <a:xfrm>
            <a:off x="611187" y="2272142"/>
            <a:ext cx="2466000" cy="2085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1800"/>
              <a:buFont typeface="Arial"/>
              <a:buNone/>
            </a:pPr>
            <a:r>
              <a:rPr b="0" i="0" lang="en" sz="1200" u="none" cap="none" strike="noStrike">
                <a:solidFill>
                  <a:schemeClr val="dk1"/>
                </a:solidFill>
                <a:latin typeface="Montserrat"/>
                <a:ea typeface="Montserrat"/>
                <a:cs typeface="Montserrat"/>
                <a:sym typeface="Montserrat"/>
              </a:rPr>
              <a:t>“I want students to learn the profits and pleasures of careful, engaged reading...</a:t>
            </a:r>
            <a:endParaRPr/>
          </a:p>
          <a:p>
            <a:pPr indent="0" lvl="0" marL="0" marR="0" rtl="0" algn="ctr">
              <a:lnSpc>
                <a:spcPct val="115000"/>
              </a:lnSpc>
              <a:spcBef>
                <a:spcPts val="0"/>
              </a:spcBef>
              <a:spcAft>
                <a:spcPts val="0"/>
              </a:spcAft>
              <a:buClr>
                <a:schemeClr val="dk2"/>
              </a:buClr>
              <a:buSzPts val="1800"/>
              <a:buFont typeface="Arial"/>
              <a:buNone/>
            </a:pPr>
            <a:r>
              <a:rPr b="0" i="0" lang="en" sz="1200" u="none" cap="none" strike="noStrike">
                <a:solidFill>
                  <a:schemeClr val="dk1"/>
                </a:solidFill>
                <a:latin typeface="Montserrat"/>
                <a:ea typeface="Montserrat"/>
                <a:cs typeface="Montserrat"/>
                <a:sym typeface="Montserrat"/>
              </a:rPr>
              <a:t>Hypothesis finally delivers on the promise of digital annotation.”</a:t>
            </a:r>
            <a:endParaRPr/>
          </a:p>
          <a:p>
            <a:pPr indent="0" lvl="0" marL="0" marR="0" rtl="0" algn="ctr">
              <a:lnSpc>
                <a:spcPct val="115000"/>
              </a:lnSpc>
              <a:spcBef>
                <a:spcPts val="0"/>
              </a:spcBef>
              <a:spcAft>
                <a:spcPts val="0"/>
              </a:spcAft>
              <a:buClr>
                <a:schemeClr val="dk2"/>
              </a:buClr>
              <a:buSzPts val="18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2"/>
              </a:buClr>
              <a:buSzPts val="1800"/>
              <a:buFont typeface="Arial"/>
              <a:buNone/>
            </a:pPr>
            <a:r>
              <a:rPr b="0" i="0" lang="en" sz="1100" u="none" cap="none" strike="noStrike">
                <a:solidFill>
                  <a:schemeClr val="dk2"/>
                </a:solidFill>
                <a:latin typeface="Montserrat"/>
                <a:ea typeface="Montserrat"/>
                <a:cs typeface="Montserrat"/>
                <a:sym typeface="Montserrat"/>
              </a:rPr>
              <a:t>Lawrence Hanley, Professor, Department of English, San Francisco State University</a:t>
            </a:r>
            <a:endParaRPr/>
          </a:p>
        </p:txBody>
      </p:sp>
      <p:sp>
        <p:nvSpPr>
          <p:cNvPr id="194" name="Google Shape;194;p27"/>
          <p:cNvSpPr txBox="1"/>
          <p:nvPr/>
        </p:nvSpPr>
        <p:spPr>
          <a:xfrm>
            <a:off x="3498935" y="1841625"/>
            <a:ext cx="2146200" cy="56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2000" u="none" cap="none" strike="noStrike">
                <a:solidFill>
                  <a:srgbClr val="202020"/>
                </a:solidFill>
                <a:latin typeface="Montserrat"/>
                <a:ea typeface="Montserrat"/>
                <a:cs typeface="Montserrat"/>
                <a:sym typeface="Montserrat"/>
              </a:rPr>
              <a:t>Visible</a:t>
            </a:r>
            <a:endParaRPr b="1" i="0" sz="2000" u="none" cap="none" strike="noStrike">
              <a:solidFill>
                <a:srgbClr val="202020"/>
              </a:solidFill>
              <a:latin typeface="Montserrat"/>
              <a:ea typeface="Montserrat"/>
              <a:cs typeface="Montserrat"/>
              <a:sym typeface="Montserrat"/>
            </a:endParaRPr>
          </a:p>
        </p:txBody>
      </p:sp>
      <p:sp>
        <p:nvSpPr>
          <p:cNvPr id="195" name="Google Shape;195;p27"/>
          <p:cNvSpPr txBox="1"/>
          <p:nvPr/>
        </p:nvSpPr>
        <p:spPr>
          <a:xfrm>
            <a:off x="3315555" y="2272142"/>
            <a:ext cx="2500800" cy="2085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1800"/>
              <a:buFont typeface="Arial"/>
              <a:buNone/>
            </a:pPr>
            <a:r>
              <a:rPr b="0" i="0" lang="en" sz="1200" u="none" cap="none" strike="noStrike">
                <a:solidFill>
                  <a:schemeClr val="dk1"/>
                </a:solidFill>
                <a:latin typeface="Montserrat"/>
                <a:ea typeface="Montserrat"/>
                <a:cs typeface="Montserrat"/>
                <a:sym typeface="Montserrat"/>
              </a:rPr>
              <a:t>"Their annotations give me a window to their thoughts and understandings that I couldn't access otherwise... I wouldn’t get this depth of interaction in a threaded discussion.”</a:t>
            </a:r>
            <a:endParaRPr/>
          </a:p>
          <a:p>
            <a:pPr indent="0" lvl="0" marL="0" marR="0" rtl="0" algn="ctr">
              <a:lnSpc>
                <a:spcPct val="115000"/>
              </a:lnSpc>
              <a:spcBef>
                <a:spcPts val="0"/>
              </a:spcBef>
              <a:spcAft>
                <a:spcPts val="0"/>
              </a:spcAft>
              <a:buClr>
                <a:schemeClr val="dk2"/>
              </a:buClr>
              <a:buSzPts val="18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2"/>
              </a:buClr>
              <a:buSzPts val="1800"/>
              <a:buFont typeface="Arial"/>
              <a:buNone/>
            </a:pPr>
            <a:r>
              <a:rPr b="0" i="0" lang="en" sz="1100" u="none" cap="none" strike="noStrike">
                <a:solidFill>
                  <a:schemeClr val="dk2"/>
                </a:solidFill>
                <a:latin typeface="Montserrat"/>
                <a:ea typeface="Montserrat"/>
                <a:cs typeface="Montserrat"/>
                <a:sym typeface="Montserrat"/>
              </a:rPr>
              <a:t>Linda Parsons, Associate Professor, The Ohio State University</a:t>
            </a:r>
            <a:endParaRPr/>
          </a:p>
        </p:txBody>
      </p:sp>
      <p:sp>
        <p:nvSpPr>
          <p:cNvPr id="196" name="Google Shape;196;p27"/>
          <p:cNvSpPr txBox="1"/>
          <p:nvPr/>
        </p:nvSpPr>
        <p:spPr>
          <a:xfrm>
            <a:off x="6220665" y="1841625"/>
            <a:ext cx="2146200" cy="56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2000" u="none" cap="none" strike="noStrike">
                <a:solidFill>
                  <a:srgbClr val="202020"/>
                </a:solidFill>
                <a:latin typeface="Montserrat"/>
                <a:ea typeface="Montserrat"/>
                <a:cs typeface="Montserrat"/>
                <a:sym typeface="Montserrat"/>
              </a:rPr>
              <a:t>Social</a:t>
            </a:r>
            <a:endParaRPr b="1" i="0" sz="2000" u="none" cap="none" strike="noStrike">
              <a:solidFill>
                <a:srgbClr val="202020"/>
              </a:solidFill>
              <a:latin typeface="Montserrat"/>
              <a:ea typeface="Montserrat"/>
              <a:cs typeface="Montserrat"/>
              <a:sym typeface="Montserrat"/>
            </a:endParaRPr>
          </a:p>
        </p:txBody>
      </p:sp>
      <p:sp>
        <p:nvSpPr>
          <p:cNvPr id="197" name="Google Shape;197;p27"/>
          <p:cNvSpPr txBox="1"/>
          <p:nvPr/>
        </p:nvSpPr>
        <p:spPr>
          <a:xfrm>
            <a:off x="6060759" y="2272142"/>
            <a:ext cx="2466000" cy="2085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1800"/>
              <a:buFont typeface="Arial"/>
              <a:buNone/>
            </a:pPr>
            <a:r>
              <a:rPr b="0" i="0" lang="en" sz="1200" u="none" cap="none" strike="noStrike">
                <a:solidFill>
                  <a:schemeClr val="dk1"/>
                </a:solidFill>
                <a:latin typeface="Montserrat"/>
                <a:ea typeface="Montserrat"/>
                <a:cs typeface="Montserrat"/>
                <a:sym typeface="Montserrat"/>
              </a:rPr>
              <a:t>"Hypothesis is my literary Facebook. When I’m reading I sometimes wonder, does anyone actually understand this? Am I crazy? With this brilliant tool I know I’m not alone.”</a:t>
            </a:r>
            <a:endParaRPr/>
          </a:p>
          <a:p>
            <a:pPr indent="0" lvl="0" marL="0" marR="0" rtl="0" algn="ctr">
              <a:lnSpc>
                <a:spcPct val="115000"/>
              </a:lnSpc>
              <a:spcBef>
                <a:spcPts val="0"/>
              </a:spcBef>
              <a:spcAft>
                <a:spcPts val="0"/>
              </a:spcAft>
              <a:buClr>
                <a:schemeClr val="dk2"/>
              </a:buClr>
              <a:buSzPts val="18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2"/>
              </a:buClr>
              <a:buSzPts val="1800"/>
              <a:buFont typeface="Arial"/>
              <a:buNone/>
            </a:pPr>
            <a:r>
              <a:rPr b="0" i="0" lang="en" sz="1100" u="none" cap="none" strike="noStrike">
                <a:solidFill>
                  <a:schemeClr val="dk2"/>
                </a:solidFill>
                <a:latin typeface="Montserrat"/>
                <a:ea typeface="Montserrat"/>
                <a:cs typeface="Montserrat"/>
                <a:sym typeface="Montserrat"/>
              </a:rPr>
              <a:t>Shannon Griffiths, Student, Plymouth State University</a:t>
            </a:r>
            <a:endParaRPr/>
          </a:p>
        </p:txBody>
      </p:sp>
      <p:pic>
        <p:nvPicPr>
          <p:cNvPr id="198" name="Google Shape;198;p27"/>
          <p:cNvPicPr preferRelativeResize="0"/>
          <p:nvPr/>
        </p:nvPicPr>
        <p:blipFill rotWithShape="1">
          <a:blip r:embed="rId3">
            <a:alphaModFix/>
          </a:blip>
          <a:srcRect b="0" l="0" r="0" t="0"/>
          <a:stretch/>
        </p:blipFill>
        <p:spPr>
          <a:xfrm>
            <a:off x="4288953" y="1087647"/>
            <a:ext cx="566094" cy="566094"/>
          </a:xfrm>
          <a:prstGeom prst="rect">
            <a:avLst/>
          </a:prstGeom>
          <a:noFill/>
          <a:ln>
            <a:noFill/>
          </a:ln>
        </p:spPr>
      </p:pic>
      <p:pic>
        <p:nvPicPr>
          <p:cNvPr id="199" name="Google Shape;199;p27"/>
          <p:cNvPicPr preferRelativeResize="0"/>
          <p:nvPr/>
        </p:nvPicPr>
        <p:blipFill rotWithShape="1">
          <a:blip r:embed="rId4">
            <a:alphaModFix/>
          </a:blip>
          <a:srcRect b="0" l="0" r="0" t="0"/>
          <a:stretch/>
        </p:blipFill>
        <p:spPr>
          <a:xfrm>
            <a:off x="6843085" y="940337"/>
            <a:ext cx="901288" cy="901288"/>
          </a:xfrm>
          <a:prstGeom prst="rect">
            <a:avLst/>
          </a:prstGeom>
          <a:noFill/>
          <a:ln>
            <a:noFill/>
          </a:ln>
        </p:spPr>
      </p:pic>
      <p:pic>
        <p:nvPicPr>
          <p:cNvPr id="200" name="Google Shape;200;p27"/>
          <p:cNvPicPr preferRelativeResize="0"/>
          <p:nvPr/>
        </p:nvPicPr>
        <p:blipFill rotWithShape="1">
          <a:blip r:embed="rId5">
            <a:alphaModFix/>
          </a:blip>
          <a:srcRect b="0" l="0" r="0" t="0"/>
          <a:stretch/>
        </p:blipFill>
        <p:spPr>
          <a:xfrm>
            <a:off x="1563175" y="1087647"/>
            <a:ext cx="566094" cy="5660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4" name="Shape 204"/>
        <p:cNvGrpSpPr/>
        <p:nvPr/>
      </p:nvGrpSpPr>
      <p:grpSpPr>
        <a:xfrm>
          <a:off x="0" y="0"/>
          <a:ext cx="0" cy="0"/>
          <a:chOff x="0" y="0"/>
          <a:chExt cx="0" cy="0"/>
        </a:xfrm>
      </p:grpSpPr>
      <p:sp>
        <p:nvSpPr>
          <p:cNvPr id="205" name="Google Shape;205;p28"/>
          <p:cNvSpPr txBox="1"/>
          <p:nvPr>
            <p:ph type="ctrTitle"/>
          </p:nvPr>
        </p:nvSpPr>
        <p:spPr>
          <a:xfrm>
            <a:off x="160350" y="694325"/>
            <a:ext cx="5412300" cy="22899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4500"/>
              <a:t>Hypothesis</a:t>
            </a:r>
            <a:r>
              <a:rPr lang="en" sz="4500"/>
              <a:t> in the Classroom</a:t>
            </a:r>
            <a:endParaRPr sz="4500"/>
          </a:p>
        </p:txBody>
      </p:sp>
      <p:pic>
        <p:nvPicPr>
          <p:cNvPr id="206" name="Google Shape;206;p28"/>
          <p:cNvPicPr preferRelativeResize="0"/>
          <p:nvPr/>
        </p:nvPicPr>
        <p:blipFill>
          <a:blip r:embed="rId3">
            <a:alphaModFix/>
          </a:blip>
          <a:stretch>
            <a:fillRect/>
          </a:stretch>
        </p:blipFill>
        <p:spPr>
          <a:xfrm>
            <a:off x="8155025" y="4105625"/>
            <a:ext cx="796575" cy="9293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pic>
        <p:nvPicPr>
          <p:cNvPr id="211" name="Google Shape;211;p29"/>
          <p:cNvPicPr preferRelativeResize="0"/>
          <p:nvPr/>
        </p:nvPicPr>
        <p:blipFill rotWithShape="1">
          <a:blip r:embed="rId3">
            <a:alphaModFix/>
          </a:blip>
          <a:srcRect b="7519" l="25378" r="0" t="7519"/>
          <a:stretch/>
        </p:blipFill>
        <p:spPr>
          <a:xfrm>
            <a:off x="-2" y="-15150"/>
            <a:ext cx="3501349" cy="5173801"/>
          </a:xfrm>
          <a:prstGeom prst="rect">
            <a:avLst/>
          </a:prstGeom>
          <a:noFill/>
          <a:ln>
            <a:noFill/>
          </a:ln>
        </p:spPr>
      </p:pic>
      <p:sp>
        <p:nvSpPr>
          <p:cNvPr id="212" name="Google Shape;212;p29"/>
          <p:cNvSpPr txBox="1"/>
          <p:nvPr/>
        </p:nvSpPr>
        <p:spPr>
          <a:xfrm>
            <a:off x="3746425" y="862200"/>
            <a:ext cx="4877100" cy="18123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b="1" lang="en" sz="4700">
                <a:solidFill>
                  <a:schemeClr val="accent1"/>
                </a:solidFill>
                <a:latin typeface="Montserrat"/>
                <a:ea typeface="Montserrat"/>
                <a:cs typeface="Montserrat"/>
                <a:sym typeface="Montserrat"/>
              </a:rPr>
              <a:t>Start by annotating the syllabus.</a:t>
            </a:r>
            <a:endParaRPr b="1" sz="4700">
              <a:solidFill>
                <a:schemeClr val="accent1"/>
              </a:solidFill>
              <a:latin typeface="Montserrat"/>
              <a:ea typeface="Montserrat"/>
              <a:cs typeface="Montserrat"/>
              <a:sym typeface="Montserrat"/>
            </a:endParaRPr>
          </a:p>
        </p:txBody>
      </p:sp>
      <p:sp>
        <p:nvSpPr>
          <p:cNvPr id="213" name="Google Shape;213;p29"/>
          <p:cNvSpPr txBox="1"/>
          <p:nvPr/>
        </p:nvSpPr>
        <p:spPr>
          <a:xfrm>
            <a:off x="3746425" y="2674500"/>
            <a:ext cx="4959900" cy="150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600">
                <a:latin typeface="Montserrat"/>
                <a:ea typeface="Montserrat"/>
                <a:cs typeface="Montserrat"/>
                <a:sym typeface="Montserrat"/>
              </a:rPr>
              <a:t>Set expectations.</a:t>
            </a:r>
            <a:endParaRPr sz="2600">
              <a:latin typeface="Montserrat"/>
              <a:ea typeface="Montserrat"/>
              <a:cs typeface="Montserrat"/>
              <a:sym typeface="Montserrat"/>
            </a:endParaRPr>
          </a:p>
          <a:p>
            <a:pPr indent="0" lvl="0" marL="0" rtl="0" algn="l">
              <a:lnSpc>
                <a:spcPct val="115000"/>
              </a:lnSpc>
              <a:spcBef>
                <a:spcPts val="0"/>
              </a:spcBef>
              <a:spcAft>
                <a:spcPts val="0"/>
              </a:spcAft>
              <a:buNone/>
            </a:pPr>
            <a:r>
              <a:rPr lang="en" sz="2600">
                <a:latin typeface="Montserrat"/>
                <a:ea typeface="Montserrat"/>
                <a:cs typeface="Montserrat"/>
                <a:sym typeface="Montserrat"/>
              </a:rPr>
              <a:t>Provide space for questions.</a:t>
            </a:r>
            <a:endParaRPr sz="2600">
              <a:latin typeface="Montserrat"/>
              <a:ea typeface="Montserrat"/>
              <a:cs typeface="Montserrat"/>
              <a:sym typeface="Montserrat"/>
            </a:endParaRPr>
          </a:p>
          <a:p>
            <a:pPr indent="0" lvl="0" marL="0" rtl="0" algn="l">
              <a:lnSpc>
                <a:spcPct val="115000"/>
              </a:lnSpc>
              <a:spcBef>
                <a:spcPts val="0"/>
              </a:spcBef>
              <a:spcAft>
                <a:spcPts val="0"/>
              </a:spcAft>
              <a:buNone/>
            </a:pPr>
            <a:r>
              <a:rPr lang="en" sz="2600">
                <a:latin typeface="Montserrat"/>
                <a:ea typeface="Montserrat"/>
                <a:cs typeface="Montserrat"/>
                <a:sym typeface="Montserrat"/>
              </a:rPr>
              <a:t>Practice annotating.</a:t>
            </a:r>
            <a:endParaRPr sz="2600">
              <a:latin typeface="Montserrat"/>
              <a:ea typeface="Montserrat"/>
              <a:cs typeface="Montserrat"/>
              <a:sym typeface="Montserrat"/>
            </a:endParaRPr>
          </a:p>
        </p:txBody>
      </p:sp>
      <p:pic>
        <p:nvPicPr>
          <p:cNvPr descr="hypothesis-mark.png" id="214" name="Google Shape;214;p29"/>
          <p:cNvPicPr preferRelativeResize="0"/>
          <p:nvPr/>
        </p:nvPicPr>
        <p:blipFill>
          <a:blip r:embed="rId4">
            <a:alphaModFix/>
          </a:blip>
          <a:stretch>
            <a:fillRect/>
          </a:stretch>
        </p:blipFill>
        <p:spPr>
          <a:xfrm>
            <a:off x="8615837" y="4615838"/>
            <a:ext cx="256525" cy="299300"/>
          </a:xfrm>
          <a:prstGeom prst="rect">
            <a:avLst/>
          </a:prstGeom>
          <a:noFill/>
          <a:ln>
            <a:noFill/>
          </a:ln>
        </p:spPr>
      </p:pic>
      <p:sp>
        <p:nvSpPr>
          <p:cNvPr id="215" name="Google Shape;215;p29">
            <a:hlinkClick r:id="rId5"/>
          </p:cNvPr>
          <p:cNvSpPr/>
          <p:nvPr/>
        </p:nvSpPr>
        <p:spPr>
          <a:xfrm>
            <a:off x="8535288" y="103200"/>
            <a:ext cx="417600" cy="493200"/>
          </a:xfrm>
          <a:prstGeom prst="foldedCorner">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 name="Google Shape;216;p29"/>
          <p:cNvGrpSpPr/>
          <p:nvPr/>
        </p:nvGrpSpPr>
        <p:grpSpPr>
          <a:xfrm>
            <a:off x="8594454" y="200169"/>
            <a:ext cx="299270" cy="299253"/>
            <a:chOff x="1923675" y="1633650"/>
            <a:chExt cx="436000" cy="435975"/>
          </a:xfrm>
        </p:grpSpPr>
        <p:sp>
          <p:nvSpPr>
            <p:cNvPr id="217" name="Google Shape;217;p29"/>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9"/>
            <p:cNvSpPr/>
            <p:nvPr/>
          </p:nvSpPr>
          <p:spPr>
            <a:xfrm>
              <a:off x="2019900" y="1757250"/>
              <a:ext cx="261825" cy="261850"/>
            </a:xfrm>
            <a:custGeom>
              <a:rect b="b" l="l" r="r" t="t"/>
              <a:pathLst>
                <a:path extrusionOk="0" fill="none" h="10474" w="10473">
                  <a:moveTo>
                    <a:pt x="10473" y="1"/>
                  </a:moveTo>
                  <a:lnTo>
                    <a:pt x="0" y="10473"/>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9"/>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9"/>
            <p:cNvSpPr/>
            <p:nvPr/>
          </p:nvSpPr>
          <p:spPr>
            <a:xfrm>
              <a:off x="1974225" y="1711575"/>
              <a:ext cx="261825" cy="261850"/>
            </a:xfrm>
            <a:custGeom>
              <a:rect b="b" l="l" r="r" t="t"/>
              <a:pathLst>
                <a:path extrusionOk="0" fill="none" h="10474" w="10473">
                  <a:moveTo>
                    <a:pt x="0" y="10474"/>
                  </a:moveTo>
                  <a:lnTo>
                    <a:pt x="10473" y="1"/>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9"/>
            <p:cNvSpPr/>
            <p:nvPr/>
          </p:nvSpPr>
          <p:spPr>
            <a:xfrm>
              <a:off x="1934650" y="2014200"/>
              <a:ext cx="44475" cy="44475"/>
            </a:xfrm>
            <a:custGeom>
              <a:rect b="b" l="l" r="r" t="t"/>
              <a:pathLst>
                <a:path extrusionOk="0" fill="none" h="1779" w="1779">
                  <a:moveTo>
                    <a:pt x="1778" y="1778"/>
                  </a:moveTo>
                  <a:lnTo>
                    <a:pt x="0" y="0"/>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9"/>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Annotation Classic">
  <a:themeElements>
    <a:clrScheme name="Custom 347">
      <a:dk1>
        <a:srgbClr val="000000"/>
      </a:dk1>
      <a:lt1>
        <a:srgbClr val="FFFFFF"/>
      </a:lt1>
      <a:dk2>
        <a:srgbClr val="3F3F3F"/>
      </a:dk2>
      <a:lt2>
        <a:srgbClr val="F3F3F3"/>
      </a:lt2>
      <a:accent1>
        <a:srgbClr val="BD1C2B"/>
      </a:accent1>
      <a:accent2>
        <a:srgbClr val="901829"/>
      </a:accent2>
      <a:accent3>
        <a:srgbClr val="B958C2"/>
      </a:accent3>
      <a:accent4>
        <a:srgbClr val="5B8FDD"/>
      </a:accent4>
      <a:accent5>
        <a:srgbClr val="7CB652"/>
      </a:accent5>
      <a:accent6>
        <a:srgbClr val="FFB200"/>
      </a:accent6>
      <a:hlink>
        <a:srgbClr val="BD1C2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