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3" r:id="rId5"/>
    <p:sldId id="261" r:id="rId6"/>
    <p:sldId id="268" r:id="rId7"/>
    <p:sldId id="264" r:id="rId8"/>
    <p:sldId id="266"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S Rocky sans" panose="020B0604020202020204" charset="0"/>
      <p:regular r:id="rId14"/>
    </p:embeddedFont>
    <p:embeddedFont>
      <p:font typeface="TT Hoves" panose="020B0604020202020204" charset="0"/>
      <p:regular r:id="rId15"/>
    </p:embeddedFont>
    <p:embeddedFont>
      <p:font typeface="TT Hoves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1296"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laspositascollege.edu/ztc/index.php"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https://asccc-oeri.org/open-educational-resources-by-discipline/" TargetMode="External"/><Relationship Id="rId13" Type="http://schemas.openxmlformats.org/officeDocument/2006/relationships/hyperlink" Target="https://open.umn.edu/opentextbooks" TargetMode="External"/><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hyperlink" Target="https://openstax.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hyperlink" Target="https://libretexts.org" TargetMode="External"/><Relationship Id="rId5" Type="http://schemas.openxmlformats.org/officeDocument/2006/relationships/image" Target="../media/image19.svg"/><Relationship Id="rId10" Type="http://schemas.openxmlformats.org/officeDocument/2006/relationships/hyperlink" Target="https://www.hancockcollege.edu/ccecho/index.php?locale=en" TargetMode="External"/><Relationship Id="rId4" Type="http://schemas.openxmlformats.org/officeDocument/2006/relationships/image" Target="../media/image18.png"/><Relationship Id="rId9" Type="http://schemas.openxmlformats.org/officeDocument/2006/relationships/hyperlink" Target="https://www.canyons.edu/academics/onlineeducation/ztc/textbooks.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2147"/>
        </a:solidFill>
        <a:effectLst/>
      </p:bgPr>
    </p:bg>
    <p:spTree>
      <p:nvGrpSpPr>
        <p:cNvPr id="1" name=""/>
        <p:cNvGrpSpPr/>
        <p:nvPr/>
      </p:nvGrpSpPr>
      <p:grpSpPr>
        <a:xfrm>
          <a:off x="0" y="0"/>
          <a:ext cx="0" cy="0"/>
          <a:chOff x="0" y="0"/>
          <a:chExt cx="0" cy="0"/>
        </a:xfrm>
      </p:grpSpPr>
      <p:grpSp>
        <p:nvGrpSpPr>
          <p:cNvPr id="2" name="Group 2"/>
          <p:cNvGrpSpPr/>
          <p:nvPr/>
        </p:nvGrpSpPr>
        <p:grpSpPr>
          <a:xfrm>
            <a:off x="-2859204" y="-688789"/>
            <a:ext cx="23555092" cy="11664579"/>
            <a:chOff x="0" y="0"/>
            <a:chExt cx="31406789" cy="15552771"/>
          </a:xfrm>
        </p:grpSpPr>
        <p:sp>
          <p:nvSpPr>
            <p:cNvPr id="3" name="Freeform 3"/>
            <p:cNvSpPr/>
            <p:nvPr/>
          </p:nvSpPr>
          <p:spPr>
            <a:xfrm>
              <a:off x="0" y="0"/>
              <a:ext cx="15670299" cy="15552771"/>
            </a:xfrm>
            <a:custGeom>
              <a:avLst/>
              <a:gdLst/>
              <a:ahLst/>
              <a:cxnLst/>
              <a:rect l="l" t="t" r="r" b="b"/>
              <a:pathLst>
                <a:path w="15670299" h="15552771">
                  <a:moveTo>
                    <a:pt x="0" y="0"/>
                  </a:moveTo>
                  <a:lnTo>
                    <a:pt x="15670299" y="0"/>
                  </a:lnTo>
                  <a:lnTo>
                    <a:pt x="15670299"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736491" y="0"/>
              <a:ext cx="15670299" cy="15552771"/>
            </a:xfrm>
            <a:custGeom>
              <a:avLst/>
              <a:gdLst/>
              <a:ahLst/>
              <a:cxnLst/>
              <a:rect l="l" t="t" r="r" b="b"/>
              <a:pathLst>
                <a:path w="15670299" h="15552771">
                  <a:moveTo>
                    <a:pt x="0" y="0"/>
                  </a:moveTo>
                  <a:lnTo>
                    <a:pt x="15670298" y="0"/>
                  </a:lnTo>
                  <a:lnTo>
                    <a:pt x="15670298"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317594" y="-1048584"/>
            <a:ext cx="5249322" cy="5249322"/>
          </a:xfrm>
          <a:custGeom>
            <a:avLst/>
            <a:gdLst/>
            <a:ahLst/>
            <a:cxnLst/>
            <a:rect l="l" t="t" r="r" b="b"/>
            <a:pathLst>
              <a:path w="5249322" h="5249322">
                <a:moveTo>
                  <a:pt x="0" y="0"/>
                </a:moveTo>
                <a:lnTo>
                  <a:pt x="5249322" y="0"/>
                </a:lnTo>
                <a:lnTo>
                  <a:pt x="5249322" y="5249322"/>
                </a:lnTo>
                <a:lnTo>
                  <a:pt x="0" y="5249322"/>
                </a:lnTo>
                <a:lnTo>
                  <a:pt x="0" y="0"/>
                </a:lnTo>
                <a:close/>
              </a:path>
            </a:pathLst>
          </a:custGeom>
          <a:blipFill>
            <a:blip r:embed="rId4"/>
            <a:stretch>
              <a:fillRect/>
            </a:stretch>
          </a:blipFill>
        </p:spPr>
      </p:sp>
      <p:grpSp>
        <p:nvGrpSpPr>
          <p:cNvPr id="6" name="Group 6"/>
          <p:cNvGrpSpPr/>
          <p:nvPr/>
        </p:nvGrpSpPr>
        <p:grpSpPr>
          <a:xfrm>
            <a:off x="3145904" y="4032344"/>
            <a:ext cx="12210650" cy="2527111"/>
            <a:chOff x="0" y="0"/>
            <a:chExt cx="3215974" cy="665577"/>
          </a:xfrm>
        </p:grpSpPr>
        <p:sp>
          <p:nvSpPr>
            <p:cNvPr id="7" name="Freeform 7"/>
            <p:cNvSpPr/>
            <p:nvPr/>
          </p:nvSpPr>
          <p:spPr>
            <a:xfrm>
              <a:off x="0" y="0"/>
              <a:ext cx="3215974" cy="665577"/>
            </a:xfrm>
            <a:custGeom>
              <a:avLst/>
              <a:gdLst/>
              <a:ahLst/>
              <a:cxnLst/>
              <a:rect l="l" t="t" r="r" b="b"/>
              <a:pathLst>
                <a:path w="3215974" h="665577">
                  <a:moveTo>
                    <a:pt x="32336" y="0"/>
                  </a:moveTo>
                  <a:lnTo>
                    <a:pt x="3183638" y="0"/>
                  </a:lnTo>
                  <a:cubicBezTo>
                    <a:pt x="3201497" y="0"/>
                    <a:pt x="3215974" y="14477"/>
                    <a:pt x="3215974" y="32336"/>
                  </a:cubicBezTo>
                  <a:lnTo>
                    <a:pt x="3215974" y="633241"/>
                  </a:lnTo>
                  <a:cubicBezTo>
                    <a:pt x="3215974" y="641817"/>
                    <a:pt x="3212567" y="650042"/>
                    <a:pt x="3206503" y="656106"/>
                  </a:cubicBezTo>
                  <a:cubicBezTo>
                    <a:pt x="3200439" y="662170"/>
                    <a:pt x="3192214" y="665577"/>
                    <a:pt x="3183638" y="665577"/>
                  </a:cubicBezTo>
                  <a:lnTo>
                    <a:pt x="32336" y="665577"/>
                  </a:lnTo>
                  <a:cubicBezTo>
                    <a:pt x="14477" y="665577"/>
                    <a:pt x="0" y="651099"/>
                    <a:pt x="0" y="633241"/>
                  </a:cubicBezTo>
                  <a:lnTo>
                    <a:pt x="0" y="32336"/>
                  </a:lnTo>
                  <a:cubicBezTo>
                    <a:pt x="0" y="14477"/>
                    <a:pt x="14477" y="0"/>
                    <a:pt x="32336" y="0"/>
                  </a:cubicBezTo>
                  <a:close/>
                </a:path>
              </a:pathLst>
            </a:custGeom>
            <a:solidFill>
              <a:srgbClr val="B2900A"/>
            </a:solidFill>
          </p:spPr>
        </p:sp>
        <p:sp>
          <p:nvSpPr>
            <p:cNvPr id="8" name="TextBox 8"/>
            <p:cNvSpPr txBox="1"/>
            <p:nvPr/>
          </p:nvSpPr>
          <p:spPr>
            <a:xfrm>
              <a:off x="0" y="-38100"/>
              <a:ext cx="3215974" cy="703677"/>
            </a:xfrm>
            <a:prstGeom prst="rect">
              <a:avLst/>
            </a:prstGeom>
          </p:spPr>
          <p:txBody>
            <a:bodyPr lIns="50800" tIns="50800" rIns="50800" bIns="50800" rtlCol="0" anchor="ctr"/>
            <a:lstStyle/>
            <a:p>
              <a:pPr algn="ctr">
                <a:lnSpc>
                  <a:spcPts val="3360"/>
                </a:lnSpc>
              </a:pPr>
              <a:endParaRPr/>
            </a:p>
          </p:txBody>
        </p:sp>
      </p:grpSp>
      <p:grpSp>
        <p:nvGrpSpPr>
          <p:cNvPr id="9" name="Group 9"/>
          <p:cNvGrpSpPr/>
          <p:nvPr/>
        </p:nvGrpSpPr>
        <p:grpSpPr>
          <a:xfrm>
            <a:off x="2993504" y="3879944"/>
            <a:ext cx="12210650" cy="2527111"/>
            <a:chOff x="0" y="0"/>
            <a:chExt cx="3215974" cy="665577"/>
          </a:xfrm>
        </p:grpSpPr>
        <p:sp>
          <p:nvSpPr>
            <p:cNvPr id="10" name="Freeform 10"/>
            <p:cNvSpPr/>
            <p:nvPr/>
          </p:nvSpPr>
          <p:spPr>
            <a:xfrm>
              <a:off x="0" y="0"/>
              <a:ext cx="3215974" cy="665577"/>
            </a:xfrm>
            <a:custGeom>
              <a:avLst/>
              <a:gdLst/>
              <a:ahLst/>
              <a:cxnLst/>
              <a:rect l="l" t="t" r="r" b="b"/>
              <a:pathLst>
                <a:path w="3215974" h="665577">
                  <a:moveTo>
                    <a:pt x="32336" y="0"/>
                  </a:moveTo>
                  <a:lnTo>
                    <a:pt x="3183638" y="0"/>
                  </a:lnTo>
                  <a:cubicBezTo>
                    <a:pt x="3201497" y="0"/>
                    <a:pt x="3215974" y="14477"/>
                    <a:pt x="3215974" y="32336"/>
                  </a:cubicBezTo>
                  <a:lnTo>
                    <a:pt x="3215974" y="633241"/>
                  </a:lnTo>
                  <a:cubicBezTo>
                    <a:pt x="3215974" y="641817"/>
                    <a:pt x="3212567" y="650042"/>
                    <a:pt x="3206503" y="656106"/>
                  </a:cubicBezTo>
                  <a:cubicBezTo>
                    <a:pt x="3200439" y="662170"/>
                    <a:pt x="3192214" y="665577"/>
                    <a:pt x="3183638" y="665577"/>
                  </a:cubicBezTo>
                  <a:lnTo>
                    <a:pt x="32336" y="665577"/>
                  </a:lnTo>
                  <a:cubicBezTo>
                    <a:pt x="14477" y="665577"/>
                    <a:pt x="0" y="651099"/>
                    <a:pt x="0" y="633241"/>
                  </a:cubicBezTo>
                  <a:lnTo>
                    <a:pt x="0" y="32336"/>
                  </a:lnTo>
                  <a:cubicBezTo>
                    <a:pt x="0" y="14477"/>
                    <a:pt x="14477" y="0"/>
                    <a:pt x="32336" y="0"/>
                  </a:cubicBezTo>
                  <a:close/>
                </a:path>
              </a:pathLst>
            </a:custGeom>
            <a:solidFill>
              <a:srgbClr val="FFCC00"/>
            </a:solidFill>
          </p:spPr>
        </p:sp>
        <p:sp>
          <p:nvSpPr>
            <p:cNvPr id="11" name="TextBox 11"/>
            <p:cNvSpPr txBox="1"/>
            <p:nvPr/>
          </p:nvSpPr>
          <p:spPr>
            <a:xfrm>
              <a:off x="0" y="-38100"/>
              <a:ext cx="3215974" cy="703677"/>
            </a:xfrm>
            <a:prstGeom prst="rect">
              <a:avLst/>
            </a:prstGeom>
          </p:spPr>
          <p:txBody>
            <a:bodyPr lIns="50800" tIns="50800" rIns="50800" bIns="50800" rtlCol="0" anchor="ctr"/>
            <a:lstStyle/>
            <a:p>
              <a:pPr algn="ctr">
                <a:lnSpc>
                  <a:spcPts val="3360"/>
                </a:lnSpc>
              </a:pPr>
              <a:endParaRPr/>
            </a:p>
          </p:txBody>
        </p:sp>
      </p:grpSp>
      <p:sp>
        <p:nvSpPr>
          <p:cNvPr id="12" name="Freeform 12"/>
          <p:cNvSpPr/>
          <p:nvPr/>
        </p:nvSpPr>
        <p:spPr>
          <a:xfrm rot="2218185">
            <a:off x="13104766" y="481942"/>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4237834" y="6002561"/>
            <a:ext cx="3739324" cy="4114800"/>
          </a:xfrm>
          <a:custGeom>
            <a:avLst/>
            <a:gdLst/>
            <a:ahLst/>
            <a:cxnLst/>
            <a:rect l="l" t="t" r="r" b="b"/>
            <a:pathLst>
              <a:path w="3739324" h="4114800">
                <a:moveTo>
                  <a:pt x="0" y="0"/>
                </a:moveTo>
                <a:lnTo>
                  <a:pt x="3739325" y="0"/>
                </a:lnTo>
                <a:lnTo>
                  <a:pt x="373932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a:off x="1415773" y="716056"/>
            <a:ext cx="3460263" cy="2811464"/>
          </a:xfrm>
          <a:custGeom>
            <a:avLst/>
            <a:gdLst/>
            <a:ahLst/>
            <a:cxnLst/>
            <a:rect l="l" t="t" r="r" b="b"/>
            <a:pathLst>
              <a:path w="3460263" h="2811464">
                <a:moveTo>
                  <a:pt x="0" y="0"/>
                </a:moveTo>
                <a:lnTo>
                  <a:pt x="3460263" y="0"/>
                </a:lnTo>
                <a:lnTo>
                  <a:pt x="3460263" y="2811463"/>
                </a:lnTo>
                <a:lnTo>
                  <a:pt x="0" y="28114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rot="-1148237">
            <a:off x="589260" y="6440927"/>
            <a:ext cx="3435615" cy="3238067"/>
          </a:xfrm>
          <a:custGeom>
            <a:avLst/>
            <a:gdLst/>
            <a:ahLst/>
            <a:cxnLst/>
            <a:rect l="l" t="t" r="r" b="b"/>
            <a:pathLst>
              <a:path w="3435615" h="3238067">
                <a:moveTo>
                  <a:pt x="0" y="0"/>
                </a:moveTo>
                <a:lnTo>
                  <a:pt x="3435615" y="0"/>
                </a:lnTo>
                <a:lnTo>
                  <a:pt x="3435615" y="3238067"/>
                </a:lnTo>
                <a:lnTo>
                  <a:pt x="0" y="32380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a:off x="7407478" y="1251330"/>
            <a:ext cx="3021728" cy="2576024"/>
          </a:xfrm>
          <a:custGeom>
            <a:avLst/>
            <a:gdLst/>
            <a:ahLst/>
            <a:cxnLst/>
            <a:rect l="l" t="t" r="r" b="b"/>
            <a:pathLst>
              <a:path w="3021728" h="2576024">
                <a:moveTo>
                  <a:pt x="0" y="0"/>
                </a:moveTo>
                <a:lnTo>
                  <a:pt x="3021728" y="0"/>
                </a:lnTo>
                <a:lnTo>
                  <a:pt x="3021728" y="2576023"/>
                </a:lnTo>
                <a:lnTo>
                  <a:pt x="0" y="257602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7" name="TextBox 17"/>
          <p:cNvSpPr txBox="1"/>
          <p:nvPr/>
        </p:nvSpPr>
        <p:spPr>
          <a:xfrm>
            <a:off x="2993504" y="6658478"/>
            <a:ext cx="12210650" cy="762001"/>
          </a:xfrm>
          <a:prstGeom prst="rect">
            <a:avLst/>
          </a:prstGeom>
        </p:spPr>
        <p:txBody>
          <a:bodyPr lIns="0" tIns="0" rIns="0" bIns="0" rtlCol="0" anchor="t">
            <a:spAutoFit/>
          </a:bodyPr>
          <a:lstStyle/>
          <a:p>
            <a:pPr algn="ctr">
              <a:lnSpc>
                <a:spcPts val="6299"/>
              </a:lnSpc>
            </a:pPr>
            <a:r>
              <a:rPr lang="en-US" sz="4499" b="1" spc="292">
                <a:solidFill>
                  <a:srgbClr val="FFFFFF"/>
                </a:solidFill>
                <a:latin typeface="TT Hoves Bold"/>
                <a:ea typeface="TT Hoves Bold"/>
                <a:cs typeface="TT Hoves Bold"/>
                <a:sym typeface="TT Hoves Bold"/>
              </a:rPr>
              <a:t>Kali Rippel &amp; Lyndale Garner</a:t>
            </a:r>
          </a:p>
        </p:txBody>
      </p:sp>
      <p:sp>
        <p:nvSpPr>
          <p:cNvPr id="18" name="TextBox 18"/>
          <p:cNvSpPr txBox="1"/>
          <p:nvPr/>
        </p:nvSpPr>
        <p:spPr>
          <a:xfrm>
            <a:off x="2958458" y="4082966"/>
            <a:ext cx="12371084" cy="2324089"/>
          </a:xfrm>
          <a:prstGeom prst="rect">
            <a:avLst/>
          </a:prstGeom>
        </p:spPr>
        <p:txBody>
          <a:bodyPr lIns="0" tIns="0" rIns="0" bIns="0" rtlCol="0" anchor="t">
            <a:spAutoFit/>
          </a:bodyPr>
          <a:lstStyle/>
          <a:p>
            <a:pPr algn="ctr">
              <a:lnSpc>
                <a:spcPts val="7840"/>
              </a:lnSpc>
            </a:pPr>
            <a:r>
              <a:rPr lang="en-US" sz="5600" spc="448">
                <a:solidFill>
                  <a:srgbClr val="0B2147"/>
                </a:solidFill>
                <a:latin typeface="CS Rocky sans"/>
                <a:ea typeface="CS Rocky sans"/>
                <a:cs typeface="CS Rocky sans"/>
                <a:sym typeface="CS Rocky sans"/>
              </a:rPr>
              <a:t>Zero Costs, Hero Gains: </a:t>
            </a:r>
          </a:p>
          <a:p>
            <a:pPr algn="ctr">
              <a:lnSpc>
                <a:spcPts val="11060"/>
              </a:lnSpc>
            </a:pPr>
            <a:endParaRPr lang="en-US" sz="5600" spc="448">
              <a:solidFill>
                <a:srgbClr val="0B2147"/>
              </a:solidFill>
              <a:latin typeface="CS Rocky sans"/>
              <a:ea typeface="CS Rocky sans"/>
              <a:cs typeface="CS Rocky sans"/>
              <a:sym typeface="CS Rocky sans"/>
            </a:endParaRPr>
          </a:p>
        </p:txBody>
      </p:sp>
      <p:sp>
        <p:nvSpPr>
          <p:cNvPr id="19" name="TextBox 19"/>
          <p:cNvSpPr txBox="1"/>
          <p:nvPr/>
        </p:nvSpPr>
        <p:spPr>
          <a:xfrm>
            <a:off x="2451816" y="5369465"/>
            <a:ext cx="12933052" cy="1189990"/>
          </a:xfrm>
          <a:prstGeom prst="rect">
            <a:avLst/>
          </a:prstGeom>
        </p:spPr>
        <p:txBody>
          <a:bodyPr lIns="0" tIns="0" rIns="0" bIns="0" rtlCol="0" anchor="t">
            <a:spAutoFit/>
          </a:bodyPr>
          <a:lstStyle/>
          <a:p>
            <a:pPr algn="ctr">
              <a:lnSpc>
                <a:spcPts val="4759"/>
              </a:lnSpc>
            </a:pPr>
            <a:r>
              <a:rPr lang="en-US" sz="3399" b="1" spc="220">
                <a:solidFill>
                  <a:srgbClr val="FFFFFF"/>
                </a:solidFill>
                <a:latin typeface="TT Hoves Bold"/>
                <a:ea typeface="TT Hoves Bold"/>
                <a:cs typeface="TT Hoves Bold"/>
                <a:sym typeface="TT Hoves Bold"/>
              </a:rPr>
              <a:t>The Affordable Textbook Avengers </a:t>
            </a:r>
          </a:p>
          <a:p>
            <a:pPr algn="ctr">
              <a:lnSpc>
                <a:spcPts val="4759"/>
              </a:lnSpc>
            </a:pPr>
            <a:endParaRPr lang="en-US" sz="3399" b="1" spc="220">
              <a:solidFill>
                <a:srgbClr val="FFFFFF"/>
              </a:solidFill>
              <a:latin typeface="TT Hoves Bold"/>
              <a:ea typeface="TT Hoves Bold"/>
              <a:cs typeface="TT Hoves Bold"/>
              <a:sym typeface="TT Hove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2147"/>
        </a:solidFill>
        <a:effectLst/>
      </p:bgPr>
    </p:bg>
    <p:spTree>
      <p:nvGrpSpPr>
        <p:cNvPr id="1" name=""/>
        <p:cNvGrpSpPr/>
        <p:nvPr/>
      </p:nvGrpSpPr>
      <p:grpSpPr>
        <a:xfrm>
          <a:off x="0" y="0"/>
          <a:ext cx="0" cy="0"/>
          <a:chOff x="0" y="0"/>
          <a:chExt cx="0" cy="0"/>
        </a:xfrm>
      </p:grpSpPr>
      <p:grpSp>
        <p:nvGrpSpPr>
          <p:cNvPr id="2" name="Group 2"/>
          <p:cNvGrpSpPr/>
          <p:nvPr/>
        </p:nvGrpSpPr>
        <p:grpSpPr>
          <a:xfrm>
            <a:off x="-2859204" y="-688789"/>
            <a:ext cx="23555092" cy="11664579"/>
            <a:chOff x="0" y="0"/>
            <a:chExt cx="31406789" cy="15552771"/>
          </a:xfrm>
        </p:grpSpPr>
        <p:sp>
          <p:nvSpPr>
            <p:cNvPr id="3" name="Freeform 3"/>
            <p:cNvSpPr/>
            <p:nvPr/>
          </p:nvSpPr>
          <p:spPr>
            <a:xfrm>
              <a:off x="0" y="0"/>
              <a:ext cx="15670299" cy="15552771"/>
            </a:xfrm>
            <a:custGeom>
              <a:avLst/>
              <a:gdLst/>
              <a:ahLst/>
              <a:cxnLst/>
              <a:rect l="l" t="t" r="r" b="b"/>
              <a:pathLst>
                <a:path w="15670299" h="15552771">
                  <a:moveTo>
                    <a:pt x="0" y="0"/>
                  </a:moveTo>
                  <a:lnTo>
                    <a:pt x="15670299" y="0"/>
                  </a:lnTo>
                  <a:lnTo>
                    <a:pt x="15670299"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736491" y="0"/>
              <a:ext cx="15670299" cy="15552771"/>
            </a:xfrm>
            <a:custGeom>
              <a:avLst/>
              <a:gdLst/>
              <a:ahLst/>
              <a:cxnLst/>
              <a:rect l="l" t="t" r="r" b="b"/>
              <a:pathLst>
                <a:path w="15670299" h="15552771">
                  <a:moveTo>
                    <a:pt x="0" y="0"/>
                  </a:moveTo>
                  <a:lnTo>
                    <a:pt x="15670298" y="0"/>
                  </a:lnTo>
                  <a:lnTo>
                    <a:pt x="15670298"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1274089" y="4972050"/>
            <a:ext cx="7208294" cy="4286250"/>
            <a:chOff x="0" y="0"/>
            <a:chExt cx="2463302" cy="1464747"/>
          </a:xfrm>
        </p:grpSpPr>
        <p:sp>
          <p:nvSpPr>
            <p:cNvPr id="6" name="Freeform 6"/>
            <p:cNvSpPr/>
            <p:nvPr/>
          </p:nvSpPr>
          <p:spPr>
            <a:xfrm>
              <a:off x="0" y="0"/>
              <a:ext cx="2463302" cy="1464747"/>
            </a:xfrm>
            <a:custGeom>
              <a:avLst/>
              <a:gdLst/>
              <a:ahLst/>
              <a:cxnLst/>
              <a:rect l="l" t="t" r="r" b="b"/>
              <a:pathLst>
                <a:path w="2463302" h="1464747">
                  <a:moveTo>
                    <a:pt x="32221" y="0"/>
                  </a:moveTo>
                  <a:lnTo>
                    <a:pt x="2431081" y="0"/>
                  </a:lnTo>
                  <a:cubicBezTo>
                    <a:pt x="2439627" y="0"/>
                    <a:pt x="2447822" y="3395"/>
                    <a:pt x="2453865" y="9437"/>
                  </a:cubicBezTo>
                  <a:cubicBezTo>
                    <a:pt x="2459908" y="15480"/>
                    <a:pt x="2463302" y="23675"/>
                    <a:pt x="2463302" y="32221"/>
                  </a:cubicBezTo>
                  <a:lnTo>
                    <a:pt x="2463302" y="1432526"/>
                  </a:lnTo>
                  <a:cubicBezTo>
                    <a:pt x="2463302" y="1441072"/>
                    <a:pt x="2459908" y="1449267"/>
                    <a:pt x="2453865" y="1455310"/>
                  </a:cubicBezTo>
                  <a:cubicBezTo>
                    <a:pt x="2447822" y="1461353"/>
                    <a:pt x="2439627" y="1464747"/>
                    <a:pt x="2431081" y="1464747"/>
                  </a:cubicBezTo>
                  <a:lnTo>
                    <a:pt x="32221" y="1464747"/>
                  </a:lnTo>
                  <a:cubicBezTo>
                    <a:pt x="23675" y="1464747"/>
                    <a:pt x="15480" y="1461353"/>
                    <a:pt x="9437" y="1455310"/>
                  </a:cubicBezTo>
                  <a:cubicBezTo>
                    <a:pt x="3395" y="1449267"/>
                    <a:pt x="0" y="1441072"/>
                    <a:pt x="0" y="1432526"/>
                  </a:cubicBezTo>
                  <a:lnTo>
                    <a:pt x="0" y="32221"/>
                  </a:lnTo>
                  <a:cubicBezTo>
                    <a:pt x="0" y="23675"/>
                    <a:pt x="3395" y="15480"/>
                    <a:pt x="9437" y="9437"/>
                  </a:cubicBezTo>
                  <a:cubicBezTo>
                    <a:pt x="15480" y="3395"/>
                    <a:pt x="23675" y="0"/>
                    <a:pt x="32221" y="0"/>
                  </a:cubicBezTo>
                  <a:close/>
                </a:path>
              </a:pathLst>
            </a:custGeom>
            <a:solidFill>
              <a:srgbClr val="D7D6DC"/>
            </a:solidFill>
          </p:spPr>
        </p:sp>
        <p:sp>
          <p:nvSpPr>
            <p:cNvPr id="7" name="TextBox 7"/>
            <p:cNvSpPr txBox="1"/>
            <p:nvPr/>
          </p:nvSpPr>
          <p:spPr>
            <a:xfrm>
              <a:off x="0" y="-38100"/>
              <a:ext cx="2463302" cy="1502847"/>
            </a:xfrm>
            <a:prstGeom prst="rect">
              <a:avLst/>
            </a:prstGeom>
          </p:spPr>
          <p:txBody>
            <a:bodyPr lIns="50800" tIns="50800" rIns="50800" bIns="50800" rtlCol="0" anchor="ctr"/>
            <a:lstStyle/>
            <a:p>
              <a:pPr algn="ctr">
                <a:lnSpc>
                  <a:spcPts val="3360"/>
                </a:lnSpc>
              </a:pPr>
              <a:endParaRPr/>
            </a:p>
          </p:txBody>
        </p:sp>
      </p:grpSp>
      <p:grpSp>
        <p:nvGrpSpPr>
          <p:cNvPr id="8" name="Group 8"/>
          <p:cNvGrpSpPr/>
          <p:nvPr/>
        </p:nvGrpSpPr>
        <p:grpSpPr>
          <a:xfrm>
            <a:off x="1028700" y="4819650"/>
            <a:ext cx="7208294" cy="4286250"/>
            <a:chOff x="0" y="0"/>
            <a:chExt cx="2463302" cy="1464747"/>
          </a:xfrm>
        </p:grpSpPr>
        <p:sp>
          <p:nvSpPr>
            <p:cNvPr id="9" name="Freeform 9"/>
            <p:cNvSpPr/>
            <p:nvPr/>
          </p:nvSpPr>
          <p:spPr>
            <a:xfrm>
              <a:off x="0" y="0"/>
              <a:ext cx="2463302" cy="1464747"/>
            </a:xfrm>
            <a:custGeom>
              <a:avLst/>
              <a:gdLst/>
              <a:ahLst/>
              <a:cxnLst/>
              <a:rect l="l" t="t" r="r" b="b"/>
              <a:pathLst>
                <a:path w="2463302" h="1464747">
                  <a:moveTo>
                    <a:pt x="32221" y="0"/>
                  </a:moveTo>
                  <a:lnTo>
                    <a:pt x="2431081" y="0"/>
                  </a:lnTo>
                  <a:cubicBezTo>
                    <a:pt x="2439627" y="0"/>
                    <a:pt x="2447822" y="3395"/>
                    <a:pt x="2453865" y="9437"/>
                  </a:cubicBezTo>
                  <a:cubicBezTo>
                    <a:pt x="2459908" y="15480"/>
                    <a:pt x="2463302" y="23675"/>
                    <a:pt x="2463302" y="32221"/>
                  </a:cubicBezTo>
                  <a:lnTo>
                    <a:pt x="2463302" y="1432526"/>
                  </a:lnTo>
                  <a:cubicBezTo>
                    <a:pt x="2463302" y="1441072"/>
                    <a:pt x="2459908" y="1449267"/>
                    <a:pt x="2453865" y="1455310"/>
                  </a:cubicBezTo>
                  <a:cubicBezTo>
                    <a:pt x="2447822" y="1461353"/>
                    <a:pt x="2439627" y="1464747"/>
                    <a:pt x="2431081" y="1464747"/>
                  </a:cubicBezTo>
                  <a:lnTo>
                    <a:pt x="32221" y="1464747"/>
                  </a:lnTo>
                  <a:cubicBezTo>
                    <a:pt x="23675" y="1464747"/>
                    <a:pt x="15480" y="1461353"/>
                    <a:pt x="9437" y="1455310"/>
                  </a:cubicBezTo>
                  <a:cubicBezTo>
                    <a:pt x="3395" y="1449267"/>
                    <a:pt x="0" y="1441072"/>
                    <a:pt x="0" y="1432526"/>
                  </a:cubicBezTo>
                  <a:lnTo>
                    <a:pt x="0" y="32221"/>
                  </a:lnTo>
                  <a:cubicBezTo>
                    <a:pt x="0" y="23675"/>
                    <a:pt x="3395" y="15480"/>
                    <a:pt x="9437" y="9437"/>
                  </a:cubicBezTo>
                  <a:cubicBezTo>
                    <a:pt x="15480" y="3395"/>
                    <a:pt x="23675" y="0"/>
                    <a:pt x="32221" y="0"/>
                  </a:cubicBezTo>
                  <a:close/>
                </a:path>
              </a:pathLst>
            </a:custGeom>
            <a:solidFill>
              <a:srgbClr val="FFFFFF"/>
            </a:solidFill>
          </p:spPr>
        </p:sp>
        <p:sp>
          <p:nvSpPr>
            <p:cNvPr id="10" name="TextBox 10"/>
            <p:cNvSpPr txBox="1"/>
            <p:nvPr/>
          </p:nvSpPr>
          <p:spPr>
            <a:xfrm>
              <a:off x="0" y="-38100"/>
              <a:ext cx="2463302" cy="1502847"/>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4365334" y="1181100"/>
            <a:ext cx="9410816" cy="1670047"/>
            <a:chOff x="0" y="0"/>
            <a:chExt cx="3215974" cy="570708"/>
          </a:xfrm>
        </p:grpSpPr>
        <p:sp>
          <p:nvSpPr>
            <p:cNvPr id="12" name="Freeform 12"/>
            <p:cNvSpPr/>
            <p:nvPr/>
          </p:nvSpPr>
          <p:spPr>
            <a:xfrm>
              <a:off x="0" y="0"/>
              <a:ext cx="3215974" cy="570708"/>
            </a:xfrm>
            <a:custGeom>
              <a:avLst/>
              <a:gdLst/>
              <a:ahLst/>
              <a:cxnLst/>
              <a:rect l="l" t="t" r="r" b="b"/>
              <a:pathLst>
                <a:path w="3215974" h="570708">
                  <a:moveTo>
                    <a:pt x="24680" y="0"/>
                  </a:moveTo>
                  <a:lnTo>
                    <a:pt x="3191294" y="0"/>
                  </a:lnTo>
                  <a:cubicBezTo>
                    <a:pt x="3204924" y="0"/>
                    <a:pt x="3215974" y="11050"/>
                    <a:pt x="3215974" y="24680"/>
                  </a:cubicBezTo>
                  <a:lnTo>
                    <a:pt x="3215974" y="546028"/>
                  </a:lnTo>
                  <a:cubicBezTo>
                    <a:pt x="3215974" y="552573"/>
                    <a:pt x="3213373" y="558851"/>
                    <a:pt x="3208745" y="563479"/>
                  </a:cubicBezTo>
                  <a:cubicBezTo>
                    <a:pt x="3204117" y="568108"/>
                    <a:pt x="3197839" y="570708"/>
                    <a:pt x="3191294" y="570708"/>
                  </a:cubicBezTo>
                  <a:lnTo>
                    <a:pt x="24680" y="570708"/>
                  </a:lnTo>
                  <a:cubicBezTo>
                    <a:pt x="18134" y="570708"/>
                    <a:pt x="11857" y="568108"/>
                    <a:pt x="7229" y="563479"/>
                  </a:cubicBezTo>
                  <a:cubicBezTo>
                    <a:pt x="2600" y="558851"/>
                    <a:pt x="0" y="552573"/>
                    <a:pt x="0" y="546028"/>
                  </a:cubicBezTo>
                  <a:lnTo>
                    <a:pt x="0" y="24680"/>
                  </a:lnTo>
                  <a:cubicBezTo>
                    <a:pt x="0" y="11050"/>
                    <a:pt x="11050" y="0"/>
                    <a:pt x="24680" y="0"/>
                  </a:cubicBezTo>
                  <a:close/>
                </a:path>
              </a:pathLst>
            </a:custGeom>
            <a:solidFill>
              <a:srgbClr val="B2900A"/>
            </a:solidFill>
          </p:spPr>
        </p:sp>
        <p:sp>
          <p:nvSpPr>
            <p:cNvPr id="13" name="TextBox 13"/>
            <p:cNvSpPr txBox="1"/>
            <p:nvPr/>
          </p:nvSpPr>
          <p:spPr>
            <a:xfrm>
              <a:off x="0" y="-38100"/>
              <a:ext cx="3215974" cy="608808"/>
            </a:xfrm>
            <a:prstGeom prst="rect">
              <a:avLst/>
            </a:prstGeom>
          </p:spPr>
          <p:txBody>
            <a:bodyPr lIns="50800" tIns="50800" rIns="50800" bIns="50800" rtlCol="0" anchor="ctr"/>
            <a:lstStyle/>
            <a:p>
              <a:pPr algn="ctr">
                <a:lnSpc>
                  <a:spcPts val="3360"/>
                </a:lnSpc>
              </a:pPr>
              <a:endParaRPr/>
            </a:p>
          </p:txBody>
        </p:sp>
      </p:grpSp>
      <p:grpSp>
        <p:nvGrpSpPr>
          <p:cNvPr id="14" name="Group 14"/>
          <p:cNvGrpSpPr/>
          <p:nvPr/>
        </p:nvGrpSpPr>
        <p:grpSpPr>
          <a:xfrm>
            <a:off x="4212934" y="1028700"/>
            <a:ext cx="9410816" cy="1670047"/>
            <a:chOff x="0" y="0"/>
            <a:chExt cx="3215974" cy="570708"/>
          </a:xfrm>
        </p:grpSpPr>
        <p:sp>
          <p:nvSpPr>
            <p:cNvPr id="15" name="Freeform 15"/>
            <p:cNvSpPr/>
            <p:nvPr/>
          </p:nvSpPr>
          <p:spPr>
            <a:xfrm>
              <a:off x="0" y="0"/>
              <a:ext cx="3215974" cy="570708"/>
            </a:xfrm>
            <a:custGeom>
              <a:avLst/>
              <a:gdLst/>
              <a:ahLst/>
              <a:cxnLst/>
              <a:rect l="l" t="t" r="r" b="b"/>
              <a:pathLst>
                <a:path w="3215974" h="570708">
                  <a:moveTo>
                    <a:pt x="24680" y="0"/>
                  </a:moveTo>
                  <a:lnTo>
                    <a:pt x="3191294" y="0"/>
                  </a:lnTo>
                  <a:cubicBezTo>
                    <a:pt x="3204924" y="0"/>
                    <a:pt x="3215974" y="11050"/>
                    <a:pt x="3215974" y="24680"/>
                  </a:cubicBezTo>
                  <a:lnTo>
                    <a:pt x="3215974" y="546028"/>
                  </a:lnTo>
                  <a:cubicBezTo>
                    <a:pt x="3215974" y="552573"/>
                    <a:pt x="3213373" y="558851"/>
                    <a:pt x="3208745" y="563479"/>
                  </a:cubicBezTo>
                  <a:cubicBezTo>
                    <a:pt x="3204117" y="568108"/>
                    <a:pt x="3197839" y="570708"/>
                    <a:pt x="3191294" y="570708"/>
                  </a:cubicBezTo>
                  <a:lnTo>
                    <a:pt x="24680" y="570708"/>
                  </a:lnTo>
                  <a:cubicBezTo>
                    <a:pt x="18134" y="570708"/>
                    <a:pt x="11857" y="568108"/>
                    <a:pt x="7229" y="563479"/>
                  </a:cubicBezTo>
                  <a:cubicBezTo>
                    <a:pt x="2600" y="558851"/>
                    <a:pt x="0" y="552573"/>
                    <a:pt x="0" y="546028"/>
                  </a:cubicBezTo>
                  <a:lnTo>
                    <a:pt x="0" y="24680"/>
                  </a:lnTo>
                  <a:cubicBezTo>
                    <a:pt x="0" y="11050"/>
                    <a:pt x="11050" y="0"/>
                    <a:pt x="24680" y="0"/>
                  </a:cubicBezTo>
                  <a:close/>
                </a:path>
              </a:pathLst>
            </a:custGeom>
            <a:solidFill>
              <a:srgbClr val="FFCC00"/>
            </a:solidFill>
          </p:spPr>
        </p:sp>
        <p:sp>
          <p:nvSpPr>
            <p:cNvPr id="16" name="TextBox 16"/>
            <p:cNvSpPr txBox="1"/>
            <p:nvPr/>
          </p:nvSpPr>
          <p:spPr>
            <a:xfrm>
              <a:off x="0" y="-38100"/>
              <a:ext cx="3215974" cy="608808"/>
            </a:xfrm>
            <a:prstGeom prst="rect">
              <a:avLst/>
            </a:prstGeom>
          </p:spPr>
          <p:txBody>
            <a:bodyPr lIns="50800" tIns="50800" rIns="50800" bIns="50800" rtlCol="0" anchor="ctr"/>
            <a:lstStyle/>
            <a:p>
              <a:pPr algn="ctr">
                <a:lnSpc>
                  <a:spcPts val="3360"/>
                </a:lnSpc>
              </a:pPr>
              <a:endParaRPr/>
            </a:p>
          </p:txBody>
        </p:sp>
      </p:grpSp>
      <p:grpSp>
        <p:nvGrpSpPr>
          <p:cNvPr id="17" name="Group 17"/>
          <p:cNvGrpSpPr/>
          <p:nvPr/>
        </p:nvGrpSpPr>
        <p:grpSpPr>
          <a:xfrm>
            <a:off x="2455407" y="3458094"/>
            <a:ext cx="3819854" cy="1685406"/>
            <a:chOff x="0" y="0"/>
            <a:chExt cx="5093139" cy="2247208"/>
          </a:xfrm>
        </p:grpSpPr>
        <p:grpSp>
          <p:nvGrpSpPr>
            <p:cNvPr id="18" name="Group 18"/>
            <p:cNvGrpSpPr/>
            <p:nvPr/>
          </p:nvGrpSpPr>
          <p:grpSpPr>
            <a:xfrm>
              <a:off x="239677" y="105751"/>
              <a:ext cx="4853462" cy="2141457"/>
              <a:chOff x="0" y="0"/>
              <a:chExt cx="1842154" cy="812800"/>
            </a:xfrm>
          </p:grpSpPr>
          <p:sp>
            <p:nvSpPr>
              <p:cNvPr id="19" name="Freeform 19"/>
              <p:cNvSpPr/>
              <p:nvPr/>
            </p:nvSpPr>
            <p:spPr>
              <a:xfrm>
                <a:off x="0" y="0"/>
                <a:ext cx="1842154" cy="812800"/>
              </a:xfrm>
              <a:custGeom>
                <a:avLst/>
                <a:gdLst/>
                <a:ahLst/>
                <a:cxnLst/>
                <a:rect l="l" t="t" r="r" b="b"/>
                <a:pathLst>
                  <a:path w="1842154" h="812800">
                    <a:moveTo>
                      <a:pt x="921077" y="0"/>
                    </a:moveTo>
                    <a:cubicBezTo>
                      <a:pt x="412380" y="0"/>
                      <a:pt x="0" y="181951"/>
                      <a:pt x="0" y="406400"/>
                    </a:cubicBezTo>
                    <a:cubicBezTo>
                      <a:pt x="0" y="630849"/>
                      <a:pt x="412380" y="812800"/>
                      <a:pt x="921077" y="812800"/>
                    </a:cubicBezTo>
                    <a:cubicBezTo>
                      <a:pt x="1429774" y="812800"/>
                      <a:pt x="1842154" y="630849"/>
                      <a:pt x="1842154" y="406400"/>
                    </a:cubicBezTo>
                    <a:cubicBezTo>
                      <a:pt x="1842154" y="181951"/>
                      <a:pt x="1429774" y="0"/>
                      <a:pt x="921077" y="0"/>
                    </a:cubicBezTo>
                    <a:close/>
                  </a:path>
                </a:pathLst>
              </a:custGeom>
              <a:solidFill>
                <a:srgbClr val="B2900A"/>
              </a:solidFill>
            </p:spPr>
          </p:sp>
          <p:sp>
            <p:nvSpPr>
              <p:cNvPr id="20" name="TextBox 20"/>
              <p:cNvSpPr txBox="1"/>
              <p:nvPr/>
            </p:nvSpPr>
            <p:spPr>
              <a:xfrm>
                <a:off x="172702" y="38100"/>
                <a:ext cx="1496750" cy="698500"/>
              </a:xfrm>
              <a:prstGeom prst="rect">
                <a:avLst/>
              </a:prstGeom>
            </p:spPr>
            <p:txBody>
              <a:bodyPr lIns="50800" tIns="50800" rIns="50800" bIns="50800" rtlCol="0" anchor="ctr"/>
              <a:lstStyle/>
              <a:p>
                <a:pPr algn="ctr">
                  <a:lnSpc>
                    <a:spcPts val="3360"/>
                  </a:lnSpc>
                </a:pPr>
                <a:endParaRPr/>
              </a:p>
            </p:txBody>
          </p:sp>
        </p:grpSp>
        <p:grpSp>
          <p:nvGrpSpPr>
            <p:cNvPr id="21" name="Group 21"/>
            <p:cNvGrpSpPr/>
            <p:nvPr/>
          </p:nvGrpSpPr>
          <p:grpSpPr>
            <a:xfrm>
              <a:off x="0" y="0"/>
              <a:ext cx="4853462" cy="2141457"/>
              <a:chOff x="0" y="0"/>
              <a:chExt cx="1842154" cy="812800"/>
            </a:xfrm>
          </p:grpSpPr>
          <p:sp>
            <p:nvSpPr>
              <p:cNvPr id="22" name="Freeform 22"/>
              <p:cNvSpPr/>
              <p:nvPr/>
            </p:nvSpPr>
            <p:spPr>
              <a:xfrm>
                <a:off x="0" y="0"/>
                <a:ext cx="1842154" cy="812800"/>
              </a:xfrm>
              <a:custGeom>
                <a:avLst/>
                <a:gdLst/>
                <a:ahLst/>
                <a:cxnLst/>
                <a:rect l="l" t="t" r="r" b="b"/>
                <a:pathLst>
                  <a:path w="1842154" h="812800">
                    <a:moveTo>
                      <a:pt x="921077" y="0"/>
                    </a:moveTo>
                    <a:cubicBezTo>
                      <a:pt x="412380" y="0"/>
                      <a:pt x="0" y="181951"/>
                      <a:pt x="0" y="406400"/>
                    </a:cubicBezTo>
                    <a:cubicBezTo>
                      <a:pt x="0" y="630849"/>
                      <a:pt x="412380" y="812800"/>
                      <a:pt x="921077" y="812800"/>
                    </a:cubicBezTo>
                    <a:cubicBezTo>
                      <a:pt x="1429774" y="812800"/>
                      <a:pt x="1842154" y="630849"/>
                      <a:pt x="1842154" y="406400"/>
                    </a:cubicBezTo>
                    <a:cubicBezTo>
                      <a:pt x="1842154" y="181951"/>
                      <a:pt x="1429774" y="0"/>
                      <a:pt x="921077" y="0"/>
                    </a:cubicBezTo>
                    <a:close/>
                  </a:path>
                </a:pathLst>
              </a:custGeom>
              <a:solidFill>
                <a:srgbClr val="FFCC00"/>
              </a:solidFill>
            </p:spPr>
          </p:sp>
          <p:sp>
            <p:nvSpPr>
              <p:cNvPr id="23" name="TextBox 23"/>
              <p:cNvSpPr txBox="1"/>
              <p:nvPr/>
            </p:nvSpPr>
            <p:spPr>
              <a:xfrm>
                <a:off x="172702" y="38100"/>
                <a:ext cx="1496750" cy="698500"/>
              </a:xfrm>
              <a:prstGeom prst="rect">
                <a:avLst/>
              </a:prstGeom>
            </p:spPr>
            <p:txBody>
              <a:bodyPr lIns="50800" tIns="50800" rIns="50800" bIns="50800" rtlCol="0" anchor="ctr"/>
              <a:lstStyle/>
              <a:p>
                <a:pPr algn="ctr">
                  <a:lnSpc>
                    <a:spcPts val="3360"/>
                  </a:lnSpc>
                </a:pPr>
                <a:endParaRPr/>
              </a:p>
            </p:txBody>
          </p:sp>
        </p:grpSp>
        <p:sp>
          <p:nvSpPr>
            <p:cNvPr id="24" name="TextBox 24"/>
            <p:cNvSpPr txBox="1"/>
            <p:nvPr/>
          </p:nvSpPr>
          <p:spPr>
            <a:xfrm>
              <a:off x="2166535" y="379837"/>
              <a:ext cx="760069" cy="578694"/>
            </a:xfrm>
            <a:prstGeom prst="rect">
              <a:avLst/>
            </a:prstGeom>
          </p:spPr>
          <p:txBody>
            <a:bodyPr lIns="0" tIns="0" rIns="0" bIns="0" rtlCol="0" anchor="t">
              <a:spAutoFit/>
            </a:bodyPr>
            <a:lstStyle/>
            <a:p>
              <a:pPr algn="ctr">
                <a:lnSpc>
                  <a:spcPts val="3640"/>
                </a:lnSpc>
              </a:pPr>
              <a:endParaRPr/>
            </a:p>
          </p:txBody>
        </p:sp>
      </p:grpSp>
      <p:sp>
        <p:nvSpPr>
          <p:cNvPr id="25" name="TextBox 25"/>
          <p:cNvSpPr txBox="1"/>
          <p:nvPr/>
        </p:nvSpPr>
        <p:spPr>
          <a:xfrm>
            <a:off x="13662200" y="5626885"/>
            <a:ext cx="2717449" cy="2948305"/>
          </a:xfrm>
          <a:prstGeom prst="rect">
            <a:avLst/>
          </a:prstGeom>
        </p:spPr>
        <p:txBody>
          <a:bodyPr lIns="0" tIns="0" rIns="0" bIns="0" rtlCol="0" anchor="t">
            <a:spAutoFit/>
          </a:bodyPr>
          <a:lstStyle/>
          <a:p>
            <a:pPr algn="ctr">
              <a:lnSpc>
                <a:spcPts val="3920"/>
              </a:lnSpc>
            </a:pPr>
            <a:r>
              <a:rPr lang="en-US" sz="2800">
                <a:solidFill>
                  <a:srgbClr val="0B2147"/>
                </a:solidFill>
                <a:latin typeface="TT Hoves"/>
                <a:ea typeface="TT Hoves"/>
                <a:cs typeface="TT Hoves"/>
                <a:sym typeface="TT Hoves"/>
              </a:rPr>
              <a:t>Identify some of the key similarities and differences between myths and legends.</a:t>
            </a:r>
          </a:p>
        </p:txBody>
      </p:sp>
      <p:grpSp>
        <p:nvGrpSpPr>
          <p:cNvPr id="26" name="Group 26"/>
          <p:cNvGrpSpPr/>
          <p:nvPr/>
        </p:nvGrpSpPr>
        <p:grpSpPr>
          <a:xfrm>
            <a:off x="10188961" y="4972050"/>
            <a:ext cx="7208294" cy="4286250"/>
            <a:chOff x="0" y="0"/>
            <a:chExt cx="2463302" cy="1464747"/>
          </a:xfrm>
        </p:grpSpPr>
        <p:sp>
          <p:nvSpPr>
            <p:cNvPr id="27" name="Freeform 27"/>
            <p:cNvSpPr/>
            <p:nvPr/>
          </p:nvSpPr>
          <p:spPr>
            <a:xfrm>
              <a:off x="0" y="0"/>
              <a:ext cx="2463302" cy="1464747"/>
            </a:xfrm>
            <a:custGeom>
              <a:avLst/>
              <a:gdLst/>
              <a:ahLst/>
              <a:cxnLst/>
              <a:rect l="l" t="t" r="r" b="b"/>
              <a:pathLst>
                <a:path w="2463302" h="1464747">
                  <a:moveTo>
                    <a:pt x="32221" y="0"/>
                  </a:moveTo>
                  <a:lnTo>
                    <a:pt x="2431081" y="0"/>
                  </a:lnTo>
                  <a:cubicBezTo>
                    <a:pt x="2439627" y="0"/>
                    <a:pt x="2447822" y="3395"/>
                    <a:pt x="2453865" y="9437"/>
                  </a:cubicBezTo>
                  <a:cubicBezTo>
                    <a:pt x="2459908" y="15480"/>
                    <a:pt x="2463302" y="23675"/>
                    <a:pt x="2463302" y="32221"/>
                  </a:cubicBezTo>
                  <a:lnTo>
                    <a:pt x="2463302" y="1432526"/>
                  </a:lnTo>
                  <a:cubicBezTo>
                    <a:pt x="2463302" y="1441072"/>
                    <a:pt x="2459908" y="1449267"/>
                    <a:pt x="2453865" y="1455310"/>
                  </a:cubicBezTo>
                  <a:cubicBezTo>
                    <a:pt x="2447822" y="1461353"/>
                    <a:pt x="2439627" y="1464747"/>
                    <a:pt x="2431081" y="1464747"/>
                  </a:cubicBezTo>
                  <a:lnTo>
                    <a:pt x="32221" y="1464747"/>
                  </a:lnTo>
                  <a:cubicBezTo>
                    <a:pt x="23675" y="1464747"/>
                    <a:pt x="15480" y="1461353"/>
                    <a:pt x="9437" y="1455310"/>
                  </a:cubicBezTo>
                  <a:cubicBezTo>
                    <a:pt x="3395" y="1449267"/>
                    <a:pt x="0" y="1441072"/>
                    <a:pt x="0" y="1432526"/>
                  </a:cubicBezTo>
                  <a:lnTo>
                    <a:pt x="0" y="32221"/>
                  </a:lnTo>
                  <a:cubicBezTo>
                    <a:pt x="0" y="23675"/>
                    <a:pt x="3395" y="15480"/>
                    <a:pt x="9437" y="9437"/>
                  </a:cubicBezTo>
                  <a:cubicBezTo>
                    <a:pt x="15480" y="3395"/>
                    <a:pt x="23675" y="0"/>
                    <a:pt x="32221" y="0"/>
                  </a:cubicBezTo>
                  <a:close/>
                </a:path>
              </a:pathLst>
            </a:custGeom>
            <a:solidFill>
              <a:srgbClr val="D7D6DC"/>
            </a:solidFill>
          </p:spPr>
        </p:sp>
        <p:sp>
          <p:nvSpPr>
            <p:cNvPr id="28" name="TextBox 28"/>
            <p:cNvSpPr txBox="1"/>
            <p:nvPr/>
          </p:nvSpPr>
          <p:spPr>
            <a:xfrm>
              <a:off x="0" y="-38100"/>
              <a:ext cx="2463302" cy="1502847"/>
            </a:xfrm>
            <a:prstGeom prst="rect">
              <a:avLst/>
            </a:prstGeom>
          </p:spPr>
          <p:txBody>
            <a:bodyPr lIns="50800" tIns="50800" rIns="50800" bIns="50800" rtlCol="0" anchor="ctr"/>
            <a:lstStyle/>
            <a:p>
              <a:pPr algn="ctr">
                <a:lnSpc>
                  <a:spcPts val="3360"/>
                </a:lnSpc>
              </a:pPr>
              <a:endParaRPr/>
            </a:p>
          </p:txBody>
        </p:sp>
      </p:grpSp>
      <p:grpSp>
        <p:nvGrpSpPr>
          <p:cNvPr id="29" name="Group 29"/>
          <p:cNvGrpSpPr/>
          <p:nvPr/>
        </p:nvGrpSpPr>
        <p:grpSpPr>
          <a:xfrm>
            <a:off x="9943572" y="4819650"/>
            <a:ext cx="7208294" cy="4286250"/>
            <a:chOff x="0" y="0"/>
            <a:chExt cx="2463302" cy="1464747"/>
          </a:xfrm>
        </p:grpSpPr>
        <p:sp>
          <p:nvSpPr>
            <p:cNvPr id="30" name="Freeform 30"/>
            <p:cNvSpPr/>
            <p:nvPr/>
          </p:nvSpPr>
          <p:spPr>
            <a:xfrm>
              <a:off x="0" y="0"/>
              <a:ext cx="2463302" cy="1464747"/>
            </a:xfrm>
            <a:custGeom>
              <a:avLst/>
              <a:gdLst/>
              <a:ahLst/>
              <a:cxnLst/>
              <a:rect l="l" t="t" r="r" b="b"/>
              <a:pathLst>
                <a:path w="2463302" h="1464747">
                  <a:moveTo>
                    <a:pt x="32221" y="0"/>
                  </a:moveTo>
                  <a:lnTo>
                    <a:pt x="2431081" y="0"/>
                  </a:lnTo>
                  <a:cubicBezTo>
                    <a:pt x="2439627" y="0"/>
                    <a:pt x="2447822" y="3395"/>
                    <a:pt x="2453865" y="9437"/>
                  </a:cubicBezTo>
                  <a:cubicBezTo>
                    <a:pt x="2459908" y="15480"/>
                    <a:pt x="2463302" y="23675"/>
                    <a:pt x="2463302" y="32221"/>
                  </a:cubicBezTo>
                  <a:lnTo>
                    <a:pt x="2463302" y="1432526"/>
                  </a:lnTo>
                  <a:cubicBezTo>
                    <a:pt x="2463302" y="1441072"/>
                    <a:pt x="2459908" y="1449267"/>
                    <a:pt x="2453865" y="1455310"/>
                  </a:cubicBezTo>
                  <a:cubicBezTo>
                    <a:pt x="2447822" y="1461353"/>
                    <a:pt x="2439627" y="1464747"/>
                    <a:pt x="2431081" y="1464747"/>
                  </a:cubicBezTo>
                  <a:lnTo>
                    <a:pt x="32221" y="1464747"/>
                  </a:lnTo>
                  <a:cubicBezTo>
                    <a:pt x="23675" y="1464747"/>
                    <a:pt x="15480" y="1461353"/>
                    <a:pt x="9437" y="1455310"/>
                  </a:cubicBezTo>
                  <a:cubicBezTo>
                    <a:pt x="3395" y="1449267"/>
                    <a:pt x="0" y="1441072"/>
                    <a:pt x="0" y="1432526"/>
                  </a:cubicBezTo>
                  <a:lnTo>
                    <a:pt x="0" y="32221"/>
                  </a:lnTo>
                  <a:cubicBezTo>
                    <a:pt x="0" y="23675"/>
                    <a:pt x="3395" y="15480"/>
                    <a:pt x="9437" y="9437"/>
                  </a:cubicBezTo>
                  <a:cubicBezTo>
                    <a:pt x="15480" y="3395"/>
                    <a:pt x="23675" y="0"/>
                    <a:pt x="32221" y="0"/>
                  </a:cubicBezTo>
                  <a:close/>
                </a:path>
              </a:pathLst>
            </a:custGeom>
            <a:solidFill>
              <a:srgbClr val="FFFFFF"/>
            </a:solidFill>
          </p:spPr>
        </p:sp>
        <p:sp>
          <p:nvSpPr>
            <p:cNvPr id="31" name="TextBox 31"/>
            <p:cNvSpPr txBox="1"/>
            <p:nvPr/>
          </p:nvSpPr>
          <p:spPr>
            <a:xfrm>
              <a:off x="0" y="-38100"/>
              <a:ext cx="2463302" cy="1502847"/>
            </a:xfrm>
            <a:prstGeom prst="rect">
              <a:avLst/>
            </a:prstGeom>
          </p:spPr>
          <p:txBody>
            <a:bodyPr lIns="50800" tIns="50800" rIns="50800" bIns="50800" rtlCol="0" anchor="ctr"/>
            <a:lstStyle/>
            <a:p>
              <a:pPr algn="ctr">
                <a:lnSpc>
                  <a:spcPts val="3360"/>
                </a:lnSpc>
              </a:pPr>
              <a:endParaRPr/>
            </a:p>
          </p:txBody>
        </p:sp>
      </p:grpSp>
      <p:grpSp>
        <p:nvGrpSpPr>
          <p:cNvPr id="32" name="Group 32"/>
          <p:cNvGrpSpPr/>
          <p:nvPr/>
        </p:nvGrpSpPr>
        <p:grpSpPr>
          <a:xfrm>
            <a:off x="11370279" y="3458094"/>
            <a:ext cx="3819854" cy="1685406"/>
            <a:chOff x="0" y="0"/>
            <a:chExt cx="5093139" cy="2247208"/>
          </a:xfrm>
        </p:grpSpPr>
        <p:grpSp>
          <p:nvGrpSpPr>
            <p:cNvPr id="33" name="Group 33"/>
            <p:cNvGrpSpPr/>
            <p:nvPr/>
          </p:nvGrpSpPr>
          <p:grpSpPr>
            <a:xfrm>
              <a:off x="239677" y="105751"/>
              <a:ext cx="4853462" cy="2141457"/>
              <a:chOff x="0" y="0"/>
              <a:chExt cx="1842154" cy="812800"/>
            </a:xfrm>
          </p:grpSpPr>
          <p:sp>
            <p:nvSpPr>
              <p:cNvPr id="34" name="Freeform 34"/>
              <p:cNvSpPr/>
              <p:nvPr/>
            </p:nvSpPr>
            <p:spPr>
              <a:xfrm>
                <a:off x="0" y="0"/>
                <a:ext cx="1842154" cy="812800"/>
              </a:xfrm>
              <a:custGeom>
                <a:avLst/>
                <a:gdLst/>
                <a:ahLst/>
                <a:cxnLst/>
                <a:rect l="l" t="t" r="r" b="b"/>
                <a:pathLst>
                  <a:path w="1842154" h="812800">
                    <a:moveTo>
                      <a:pt x="921077" y="0"/>
                    </a:moveTo>
                    <a:cubicBezTo>
                      <a:pt x="412380" y="0"/>
                      <a:pt x="0" y="181951"/>
                      <a:pt x="0" y="406400"/>
                    </a:cubicBezTo>
                    <a:cubicBezTo>
                      <a:pt x="0" y="630849"/>
                      <a:pt x="412380" y="812800"/>
                      <a:pt x="921077" y="812800"/>
                    </a:cubicBezTo>
                    <a:cubicBezTo>
                      <a:pt x="1429774" y="812800"/>
                      <a:pt x="1842154" y="630849"/>
                      <a:pt x="1842154" y="406400"/>
                    </a:cubicBezTo>
                    <a:cubicBezTo>
                      <a:pt x="1842154" y="181951"/>
                      <a:pt x="1429774" y="0"/>
                      <a:pt x="921077" y="0"/>
                    </a:cubicBezTo>
                    <a:close/>
                  </a:path>
                </a:pathLst>
              </a:custGeom>
              <a:solidFill>
                <a:srgbClr val="B2900A"/>
              </a:solidFill>
            </p:spPr>
          </p:sp>
          <p:sp>
            <p:nvSpPr>
              <p:cNvPr id="35" name="TextBox 35"/>
              <p:cNvSpPr txBox="1"/>
              <p:nvPr/>
            </p:nvSpPr>
            <p:spPr>
              <a:xfrm>
                <a:off x="172702" y="38100"/>
                <a:ext cx="1496750" cy="698500"/>
              </a:xfrm>
              <a:prstGeom prst="rect">
                <a:avLst/>
              </a:prstGeom>
            </p:spPr>
            <p:txBody>
              <a:bodyPr lIns="50800" tIns="50800" rIns="50800" bIns="50800" rtlCol="0" anchor="ctr"/>
              <a:lstStyle/>
              <a:p>
                <a:pPr algn="ctr">
                  <a:lnSpc>
                    <a:spcPts val="3360"/>
                  </a:lnSpc>
                </a:pPr>
                <a:endParaRPr/>
              </a:p>
            </p:txBody>
          </p:sp>
        </p:grpSp>
        <p:grpSp>
          <p:nvGrpSpPr>
            <p:cNvPr id="36" name="Group 36"/>
            <p:cNvGrpSpPr/>
            <p:nvPr/>
          </p:nvGrpSpPr>
          <p:grpSpPr>
            <a:xfrm>
              <a:off x="0" y="0"/>
              <a:ext cx="4853462" cy="2141457"/>
              <a:chOff x="0" y="0"/>
              <a:chExt cx="1842154" cy="812800"/>
            </a:xfrm>
          </p:grpSpPr>
          <p:sp>
            <p:nvSpPr>
              <p:cNvPr id="37" name="Freeform 37"/>
              <p:cNvSpPr/>
              <p:nvPr/>
            </p:nvSpPr>
            <p:spPr>
              <a:xfrm>
                <a:off x="0" y="0"/>
                <a:ext cx="1842154" cy="812800"/>
              </a:xfrm>
              <a:custGeom>
                <a:avLst/>
                <a:gdLst/>
                <a:ahLst/>
                <a:cxnLst/>
                <a:rect l="l" t="t" r="r" b="b"/>
                <a:pathLst>
                  <a:path w="1842154" h="812800">
                    <a:moveTo>
                      <a:pt x="921077" y="0"/>
                    </a:moveTo>
                    <a:cubicBezTo>
                      <a:pt x="412380" y="0"/>
                      <a:pt x="0" y="181951"/>
                      <a:pt x="0" y="406400"/>
                    </a:cubicBezTo>
                    <a:cubicBezTo>
                      <a:pt x="0" y="630849"/>
                      <a:pt x="412380" y="812800"/>
                      <a:pt x="921077" y="812800"/>
                    </a:cubicBezTo>
                    <a:cubicBezTo>
                      <a:pt x="1429774" y="812800"/>
                      <a:pt x="1842154" y="630849"/>
                      <a:pt x="1842154" y="406400"/>
                    </a:cubicBezTo>
                    <a:cubicBezTo>
                      <a:pt x="1842154" y="181951"/>
                      <a:pt x="1429774" y="0"/>
                      <a:pt x="921077" y="0"/>
                    </a:cubicBezTo>
                    <a:close/>
                  </a:path>
                </a:pathLst>
              </a:custGeom>
              <a:solidFill>
                <a:srgbClr val="FFCC00"/>
              </a:solidFill>
            </p:spPr>
          </p:sp>
          <p:sp>
            <p:nvSpPr>
              <p:cNvPr id="38" name="TextBox 38"/>
              <p:cNvSpPr txBox="1"/>
              <p:nvPr/>
            </p:nvSpPr>
            <p:spPr>
              <a:xfrm>
                <a:off x="172702" y="38100"/>
                <a:ext cx="1496750" cy="698500"/>
              </a:xfrm>
              <a:prstGeom prst="rect">
                <a:avLst/>
              </a:prstGeom>
            </p:spPr>
            <p:txBody>
              <a:bodyPr lIns="50800" tIns="50800" rIns="50800" bIns="50800" rtlCol="0" anchor="ctr"/>
              <a:lstStyle/>
              <a:p>
                <a:pPr algn="ctr">
                  <a:lnSpc>
                    <a:spcPts val="3360"/>
                  </a:lnSpc>
                </a:pPr>
                <a:endParaRPr/>
              </a:p>
            </p:txBody>
          </p:sp>
        </p:grpSp>
        <p:sp>
          <p:nvSpPr>
            <p:cNvPr id="39" name="TextBox 39"/>
            <p:cNvSpPr txBox="1"/>
            <p:nvPr/>
          </p:nvSpPr>
          <p:spPr>
            <a:xfrm>
              <a:off x="2166535" y="379837"/>
              <a:ext cx="760069" cy="578694"/>
            </a:xfrm>
            <a:prstGeom prst="rect">
              <a:avLst/>
            </a:prstGeom>
          </p:spPr>
          <p:txBody>
            <a:bodyPr lIns="0" tIns="0" rIns="0" bIns="0" rtlCol="0" anchor="t">
              <a:spAutoFit/>
            </a:bodyPr>
            <a:lstStyle/>
            <a:p>
              <a:pPr algn="ctr">
                <a:lnSpc>
                  <a:spcPts val="3640"/>
                </a:lnSpc>
              </a:pPr>
              <a:endParaRPr/>
            </a:p>
          </p:txBody>
        </p:sp>
      </p:grpSp>
      <p:sp>
        <p:nvSpPr>
          <p:cNvPr id="40" name="Freeform 40"/>
          <p:cNvSpPr/>
          <p:nvPr/>
        </p:nvSpPr>
        <p:spPr>
          <a:xfrm>
            <a:off x="571336" y="263523"/>
            <a:ext cx="2565877" cy="2899296"/>
          </a:xfrm>
          <a:custGeom>
            <a:avLst/>
            <a:gdLst/>
            <a:ahLst/>
            <a:cxnLst/>
            <a:rect l="l" t="t" r="r" b="b"/>
            <a:pathLst>
              <a:path w="2565877" h="2899296">
                <a:moveTo>
                  <a:pt x="0" y="0"/>
                </a:moveTo>
                <a:lnTo>
                  <a:pt x="2565877" y="0"/>
                </a:lnTo>
                <a:lnTo>
                  <a:pt x="2565877" y="2899296"/>
                </a:lnTo>
                <a:lnTo>
                  <a:pt x="0" y="28992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1" name="TextBox 41"/>
          <p:cNvSpPr txBox="1"/>
          <p:nvPr/>
        </p:nvSpPr>
        <p:spPr>
          <a:xfrm>
            <a:off x="4569973" y="1292223"/>
            <a:ext cx="9148055" cy="1028700"/>
          </a:xfrm>
          <a:prstGeom prst="rect">
            <a:avLst/>
          </a:prstGeom>
        </p:spPr>
        <p:txBody>
          <a:bodyPr lIns="0" tIns="0" rIns="0" bIns="0" rtlCol="0" anchor="t">
            <a:spAutoFit/>
          </a:bodyPr>
          <a:lstStyle/>
          <a:p>
            <a:pPr algn="ctr">
              <a:lnSpc>
                <a:spcPts val="8400"/>
              </a:lnSpc>
            </a:pPr>
            <a:r>
              <a:rPr lang="en-US" sz="6000">
                <a:solidFill>
                  <a:srgbClr val="0B2147"/>
                </a:solidFill>
                <a:latin typeface="CS Rocky sans"/>
                <a:ea typeface="CS Rocky sans"/>
                <a:cs typeface="CS Rocky sans"/>
                <a:sym typeface="CS Rocky sans"/>
              </a:rPr>
              <a:t>Definitions</a:t>
            </a:r>
          </a:p>
        </p:txBody>
      </p:sp>
      <p:sp>
        <p:nvSpPr>
          <p:cNvPr id="42" name="TextBox 42"/>
          <p:cNvSpPr txBox="1"/>
          <p:nvPr/>
        </p:nvSpPr>
        <p:spPr>
          <a:xfrm>
            <a:off x="1605080" y="5369560"/>
            <a:ext cx="6055534" cy="3443605"/>
          </a:xfrm>
          <a:prstGeom prst="rect">
            <a:avLst/>
          </a:prstGeom>
        </p:spPr>
        <p:txBody>
          <a:bodyPr lIns="0" tIns="0" rIns="0" bIns="0" rtlCol="0" anchor="t">
            <a:spAutoFit/>
          </a:bodyPr>
          <a:lstStyle/>
          <a:p>
            <a:pPr algn="ctr">
              <a:lnSpc>
                <a:spcPts val="3920"/>
              </a:lnSpc>
            </a:pPr>
            <a:r>
              <a:rPr lang="en-US" sz="2800" dirty="0">
                <a:solidFill>
                  <a:srgbClr val="0B2147"/>
                </a:solidFill>
                <a:latin typeface="TT Hoves"/>
                <a:ea typeface="TT Hoves"/>
                <a:cs typeface="TT Hoves"/>
                <a:sym typeface="TT Hoves"/>
              </a:rPr>
              <a:t>Openly licensed materials that typically allow you to retain, reuse, revise, remix, and redistribute the content. In other words, you can freely and legally use and reuse OER at no cost, and without needing to ask permission.</a:t>
            </a:r>
          </a:p>
        </p:txBody>
      </p:sp>
      <p:sp>
        <p:nvSpPr>
          <p:cNvPr id="43" name="TextBox 43"/>
          <p:cNvSpPr txBox="1"/>
          <p:nvPr/>
        </p:nvSpPr>
        <p:spPr>
          <a:xfrm>
            <a:off x="-208693" y="3643572"/>
            <a:ext cx="9148055" cy="987065"/>
          </a:xfrm>
          <a:prstGeom prst="rect">
            <a:avLst/>
          </a:prstGeom>
        </p:spPr>
        <p:txBody>
          <a:bodyPr lIns="0" tIns="0" rIns="0" bIns="0" rtlCol="0" anchor="t">
            <a:spAutoFit/>
          </a:bodyPr>
          <a:lstStyle/>
          <a:p>
            <a:pPr algn="ctr">
              <a:lnSpc>
                <a:spcPts val="8400"/>
              </a:lnSpc>
            </a:pPr>
            <a:r>
              <a:rPr lang="en-US" sz="6000" dirty="0">
                <a:solidFill>
                  <a:srgbClr val="0B2147"/>
                </a:solidFill>
                <a:latin typeface="CS Rocky sans"/>
                <a:ea typeface="CS Rocky sans"/>
                <a:cs typeface="CS Rocky sans"/>
                <a:sym typeface="CS Rocky sans"/>
              </a:rPr>
              <a:t>ZTC</a:t>
            </a:r>
          </a:p>
        </p:txBody>
      </p:sp>
      <p:sp>
        <p:nvSpPr>
          <p:cNvPr id="44" name="TextBox 44"/>
          <p:cNvSpPr txBox="1"/>
          <p:nvPr/>
        </p:nvSpPr>
        <p:spPr>
          <a:xfrm>
            <a:off x="10519953" y="5369560"/>
            <a:ext cx="6055534" cy="3938905"/>
          </a:xfrm>
          <a:prstGeom prst="rect">
            <a:avLst/>
          </a:prstGeom>
        </p:spPr>
        <p:txBody>
          <a:bodyPr lIns="0" tIns="0" rIns="0" bIns="0" rtlCol="0" anchor="t">
            <a:spAutoFit/>
          </a:bodyPr>
          <a:lstStyle/>
          <a:p>
            <a:pPr algn="ctr">
              <a:lnSpc>
                <a:spcPts val="3920"/>
              </a:lnSpc>
            </a:pPr>
            <a:r>
              <a:rPr lang="en-US" sz="2800" dirty="0">
                <a:solidFill>
                  <a:srgbClr val="0B2147"/>
                </a:solidFill>
                <a:latin typeface="TT Hoves"/>
                <a:ea typeface="TT Hoves"/>
                <a:cs typeface="TT Hoves"/>
                <a:sym typeface="TT Hoves"/>
              </a:rPr>
              <a:t>Broader term that includes OER and other free-to-student materials, such as Library and Web resources. These resources may not have an open license, and they may be copyrighted with some restrictions on use, but they are still free to students</a:t>
            </a:r>
          </a:p>
          <a:p>
            <a:pPr algn="ctr">
              <a:lnSpc>
                <a:spcPts val="3920"/>
              </a:lnSpc>
            </a:pPr>
            <a:endParaRPr lang="en-US" sz="2800" dirty="0">
              <a:solidFill>
                <a:srgbClr val="0B2147"/>
              </a:solidFill>
              <a:latin typeface="TT Hoves"/>
              <a:ea typeface="TT Hoves"/>
              <a:cs typeface="TT Hoves"/>
              <a:sym typeface="TT Hoves"/>
            </a:endParaRPr>
          </a:p>
        </p:txBody>
      </p:sp>
      <p:sp>
        <p:nvSpPr>
          <p:cNvPr id="45" name="TextBox 45"/>
          <p:cNvSpPr txBox="1"/>
          <p:nvPr/>
        </p:nvSpPr>
        <p:spPr>
          <a:xfrm>
            <a:off x="8706179" y="3643572"/>
            <a:ext cx="9148055" cy="987065"/>
          </a:xfrm>
          <a:prstGeom prst="rect">
            <a:avLst/>
          </a:prstGeom>
        </p:spPr>
        <p:txBody>
          <a:bodyPr lIns="0" tIns="0" rIns="0" bIns="0" rtlCol="0" anchor="t">
            <a:spAutoFit/>
          </a:bodyPr>
          <a:lstStyle/>
          <a:p>
            <a:pPr algn="ctr">
              <a:lnSpc>
                <a:spcPts val="8400"/>
              </a:lnSpc>
            </a:pPr>
            <a:r>
              <a:rPr lang="en-US" sz="6000" dirty="0">
                <a:solidFill>
                  <a:srgbClr val="0B2147"/>
                </a:solidFill>
                <a:latin typeface="CS Rocky sans"/>
                <a:ea typeface="CS Rocky sans"/>
                <a:cs typeface="CS Rocky sans"/>
                <a:sym typeface="CS Rocky sans"/>
              </a:rPr>
              <a:t>OER</a:t>
            </a:r>
          </a:p>
        </p:txBody>
      </p:sp>
      <p:sp>
        <p:nvSpPr>
          <p:cNvPr id="46" name="Freeform 46"/>
          <p:cNvSpPr/>
          <p:nvPr/>
        </p:nvSpPr>
        <p:spPr>
          <a:xfrm flipH="1">
            <a:off x="15004875" y="263523"/>
            <a:ext cx="2565877" cy="2899296"/>
          </a:xfrm>
          <a:custGeom>
            <a:avLst/>
            <a:gdLst/>
            <a:ahLst/>
            <a:cxnLst/>
            <a:rect l="l" t="t" r="r" b="b"/>
            <a:pathLst>
              <a:path w="2565877" h="2899296">
                <a:moveTo>
                  <a:pt x="2565877" y="0"/>
                </a:moveTo>
                <a:lnTo>
                  <a:pt x="0" y="0"/>
                </a:lnTo>
                <a:lnTo>
                  <a:pt x="0" y="2899296"/>
                </a:lnTo>
                <a:lnTo>
                  <a:pt x="2565877" y="2899296"/>
                </a:lnTo>
                <a:lnTo>
                  <a:pt x="2565877"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2147"/>
        </a:solidFill>
        <a:effectLst/>
      </p:bgPr>
    </p:bg>
    <p:spTree>
      <p:nvGrpSpPr>
        <p:cNvPr id="1" name=""/>
        <p:cNvGrpSpPr/>
        <p:nvPr/>
      </p:nvGrpSpPr>
      <p:grpSpPr>
        <a:xfrm>
          <a:off x="0" y="0"/>
          <a:ext cx="0" cy="0"/>
          <a:chOff x="0" y="0"/>
          <a:chExt cx="0" cy="0"/>
        </a:xfrm>
      </p:grpSpPr>
      <p:grpSp>
        <p:nvGrpSpPr>
          <p:cNvPr id="2" name="Group 2"/>
          <p:cNvGrpSpPr/>
          <p:nvPr/>
        </p:nvGrpSpPr>
        <p:grpSpPr>
          <a:xfrm>
            <a:off x="-2859204" y="-688789"/>
            <a:ext cx="23555092" cy="11664579"/>
            <a:chOff x="0" y="0"/>
            <a:chExt cx="31406789" cy="15552771"/>
          </a:xfrm>
        </p:grpSpPr>
        <p:sp>
          <p:nvSpPr>
            <p:cNvPr id="3" name="Freeform 3"/>
            <p:cNvSpPr/>
            <p:nvPr/>
          </p:nvSpPr>
          <p:spPr>
            <a:xfrm>
              <a:off x="0" y="0"/>
              <a:ext cx="15670299" cy="15552771"/>
            </a:xfrm>
            <a:custGeom>
              <a:avLst/>
              <a:gdLst/>
              <a:ahLst/>
              <a:cxnLst/>
              <a:rect l="l" t="t" r="r" b="b"/>
              <a:pathLst>
                <a:path w="15670299" h="15552771">
                  <a:moveTo>
                    <a:pt x="0" y="0"/>
                  </a:moveTo>
                  <a:lnTo>
                    <a:pt x="15670299" y="0"/>
                  </a:lnTo>
                  <a:lnTo>
                    <a:pt x="15670299"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736491" y="0"/>
              <a:ext cx="15670299" cy="15552771"/>
            </a:xfrm>
            <a:custGeom>
              <a:avLst/>
              <a:gdLst/>
              <a:ahLst/>
              <a:cxnLst/>
              <a:rect l="l" t="t" r="r" b="b"/>
              <a:pathLst>
                <a:path w="15670299" h="15552771">
                  <a:moveTo>
                    <a:pt x="0" y="0"/>
                  </a:moveTo>
                  <a:lnTo>
                    <a:pt x="15670298" y="0"/>
                  </a:lnTo>
                  <a:lnTo>
                    <a:pt x="15670298"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289215" y="2535774"/>
            <a:ext cx="2607726" cy="2607726"/>
          </a:xfrm>
          <a:custGeom>
            <a:avLst/>
            <a:gdLst/>
            <a:ahLst/>
            <a:cxnLst/>
            <a:rect l="l" t="t" r="r" b="b"/>
            <a:pathLst>
              <a:path w="2607726" h="2607726">
                <a:moveTo>
                  <a:pt x="0" y="0"/>
                </a:moveTo>
                <a:lnTo>
                  <a:pt x="2607726" y="0"/>
                </a:lnTo>
                <a:lnTo>
                  <a:pt x="2607726" y="2607726"/>
                </a:lnTo>
                <a:lnTo>
                  <a:pt x="0" y="2607726"/>
                </a:lnTo>
                <a:lnTo>
                  <a:pt x="0" y="0"/>
                </a:lnTo>
                <a:close/>
              </a:path>
            </a:pathLst>
          </a:custGeom>
          <a:blipFill>
            <a:blip r:embed="rId4"/>
            <a:stretch>
              <a:fillRect/>
            </a:stretch>
          </a:blipFill>
        </p:spPr>
      </p:sp>
      <p:sp>
        <p:nvSpPr>
          <p:cNvPr id="6" name="Freeform 6"/>
          <p:cNvSpPr/>
          <p:nvPr/>
        </p:nvSpPr>
        <p:spPr>
          <a:xfrm>
            <a:off x="1414309" y="703628"/>
            <a:ext cx="2607726" cy="2607726"/>
          </a:xfrm>
          <a:custGeom>
            <a:avLst/>
            <a:gdLst/>
            <a:ahLst/>
            <a:cxnLst/>
            <a:rect l="l" t="t" r="r" b="b"/>
            <a:pathLst>
              <a:path w="2607726" h="2607726">
                <a:moveTo>
                  <a:pt x="0" y="0"/>
                </a:moveTo>
                <a:lnTo>
                  <a:pt x="2607726" y="0"/>
                </a:lnTo>
                <a:lnTo>
                  <a:pt x="2607726" y="2607725"/>
                </a:lnTo>
                <a:lnTo>
                  <a:pt x="0" y="2607725"/>
                </a:lnTo>
                <a:lnTo>
                  <a:pt x="0" y="0"/>
                </a:lnTo>
                <a:close/>
              </a:path>
            </a:pathLst>
          </a:custGeom>
          <a:blipFill>
            <a:blip r:embed="rId4"/>
            <a:stretch>
              <a:fillRect/>
            </a:stretch>
          </a:blipFill>
        </p:spPr>
      </p:sp>
      <p:grpSp>
        <p:nvGrpSpPr>
          <p:cNvPr id="7" name="Group 7"/>
          <p:cNvGrpSpPr/>
          <p:nvPr/>
        </p:nvGrpSpPr>
        <p:grpSpPr>
          <a:xfrm>
            <a:off x="1892823" y="1028700"/>
            <a:ext cx="13715979" cy="1822447"/>
            <a:chOff x="0" y="0"/>
            <a:chExt cx="18287971" cy="2429929"/>
          </a:xfrm>
        </p:grpSpPr>
        <p:grpSp>
          <p:nvGrpSpPr>
            <p:cNvPr id="8" name="Group 8"/>
            <p:cNvGrpSpPr/>
            <p:nvPr/>
          </p:nvGrpSpPr>
          <p:grpSpPr>
            <a:xfrm>
              <a:off x="319441" y="203200"/>
              <a:ext cx="17968531" cy="2226729"/>
              <a:chOff x="0" y="0"/>
              <a:chExt cx="4605312" cy="570708"/>
            </a:xfrm>
          </p:grpSpPr>
          <p:sp>
            <p:nvSpPr>
              <p:cNvPr id="9" name="Freeform 9"/>
              <p:cNvSpPr/>
              <p:nvPr/>
            </p:nvSpPr>
            <p:spPr>
              <a:xfrm>
                <a:off x="0" y="0"/>
                <a:ext cx="4605312" cy="570708"/>
              </a:xfrm>
              <a:custGeom>
                <a:avLst/>
                <a:gdLst/>
                <a:ahLst/>
                <a:cxnLst/>
                <a:rect l="l" t="t" r="r" b="b"/>
                <a:pathLst>
                  <a:path w="4605312" h="570708">
                    <a:moveTo>
                      <a:pt x="17234" y="0"/>
                    </a:moveTo>
                    <a:lnTo>
                      <a:pt x="4588078" y="0"/>
                    </a:lnTo>
                    <a:cubicBezTo>
                      <a:pt x="4597596" y="0"/>
                      <a:pt x="4605312" y="7716"/>
                      <a:pt x="4605312" y="17234"/>
                    </a:cubicBezTo>
                    <a:lnTo>
                      <a:pt x="4605312" y="553473"/>
                    </a:lnTo>
                    <a:cubicBezTo>
                      <a:pt x="4605312" y="562992"/>
                      <a:pt x="4597596" y="570708"/>
                      <a:pt x="4588078" y="570708"/>
                    </a:cubicBezTo>
                    <a:lnTo>
                      <a:pt x="17234" y="570708"/>
                    </a:lnTo>
                    <a:cubicBezTo>
                      <a:pt x="7716" y="570708"/>
                      <a:pt x="0" y="562992"/>
                      <a:pt x="0" y="553473"/>
                    </a:cubicBezTo>
                    <a:lnTo>
                      <a:pt x="0" y="17234"/>
                    </a:lnTo>
                    <a:cubicBezTo>
                      <a:pt x="0" y="7716"/>
                      <a:pt x="7716" y="0"/>
                      <a:pt x="17234" y="0"/>
                    </a:cubicBezTo>
                    <a:close/>
                  </a:path>
                </a:pathLst>
              </a:custGeom>
              <a:solidFill>
                <a:srgbClr val="B2900A"/>
              </a:solidFill>
            </p:spPr>
          </p:sp>
          <p:sp>
            <p:nvSpPr>
              <p:cNvPr id="10" name="TextBox 10"/>
              <p:cNvSpPr txBox="1"/>
              <p:nvPr/>
            </p:nvSpPr>
            <p:spPr>
              <a:xfrm>
                <a:off x="0" y="-38100"/>
                <a:ext cx="4605312" cy="608808"/>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7968531" cy="2226729"/>
              <a:chOff x="0" y="0"/>
              <a:chExt cx="4605312" cy="570708"/>
            </a:xfrm>
          </p:grpSpPr>
          <p:sp>
            <p:nvSpPr>
              <p:cNvPr id="12" name="Freeform 12"/>
              <p:cNvSpPr/>
              <p:nvPr/>
            </p:nvSpPr>
            <p:spPr>
              <a:xfrm>
                <a:off x="0" y="0"/>
                <a:ext cx="4605312" cy="570708"/>
              </a:xfrm>
              <a:custGeom>
                <a:avLst/>
                <a:gdLst/>
                <a:ahLst/>
                <a:cxnLst/>
                <a:rect l="l" t="t" r="r" b="b"/>
                <a:pathLst>
                  <a:path w="4605312" h="570708">
                    <a:moveTo>
                      <a:pt x="17234" y="0"/>
                    </a:moveTo>
                    <a:lnTo>
                      <a:pt x="4588078" y="0"/>
                    </a:lnTo>
                    <a:cubicBezTo>
                      <a:pt x="4597596" y="0"/>
                      <a:pt x="4605312" y="7716"/>
                      <a:pt x="4605312" y="17234"/>
                    </a:cubicBezTo>
                    <a:lnTo>
                      <a:pt x="4605312" y="553473"/>
                    </a:lnTo>
                    <a:cubicBezTo>
                      <a:pt x="4605312" y="562992"/>
                      <a:pt x="4597596" y="570708"/>
                      <a:pt x="4588078" y="570708"/>
                    </a:cubicBezTo>
                    <a:lnTo>
                      <a:pt x="17234" y="570708"/>
                    </a:lnTo>
                    <a:cubicBezTo>
                      <a:pt x="7716" y="570708"/>
                      <a:pt x="0" y="562992"/>
                      <a:pt x="0" y="553473"/>
                    </a:cubicBezTo>
                    <a:lnTo>
                      <a:pt x="0" y="17234"/>
                    </a:lnTo>
                    <a:cubicBezTo>
                      <a:pt x="0" y="7716"/>
                      <a:pt x="7716" y="0"/>
                      <a:pt x="17234" y="0"/>
                    </a:cubicBezTo>
                    <a:close/>
                  </a:path>
                </a:pathLst>
              </a:custGeom>
              <a:solidFill>
                <a:srgbClr val="FFCC00"/>
              </a:solidFill>
            </p:spPr>
          </p:sp>
          <p:sp>
            <p:nvSpPr>
              <p:cNvPr id="13" name="TextBox 13"/>
              <p:cNvSpPr txBox="1"/>
              <p:nvPr/>
            </p:nvSpPr>
            <p:spPr>
              <a:xfrm>
                <a:off x="0" y="-38100"/>
                <a:ext cx="4605312" cy="608808"/>
              </a:xfrm>
              <a:prstGeom prst="rect">
                <a:avLst/>
              </a:prstGeom>
            </p:spPr>
            <p:txBody>
              <a:bodyPr lIns="50800" tIns="50800" rIns="50800" bIns="50800" rtlCol="0" anchor="ctr"/>
              <a:lstStyle/>
              <a:p>
                <a:pPr algn="ctr">
                  <a:lnSpc>
                    <a:spcPts val="3360"/>
                  </a:lnSpc>
                </a:pPr>
                <a:endParaRPr/>
              </a:p>
            </p:txBody>
          </p:sp>
        </p:grpSp>
      </p:grpSp>
      <p:sp>
        <p:nvSpPr>
          <p:cNvPr id="14" name="TextBox 14"/>
          <p:cNvSpPr txBox="1"/>
          <p:nvPr/>
        </p:nvSpPr>
        <p:spPr>
          <a:xfrm>
            <a:off x="2072501" y="1292223"/>
            <a:ext cx="13203954" cy="2095500"/>
          </a:xfrm>
          <a:prstGeom prst="rect">
            <a:avLst/>
          </a:prstGeom>
        </p:spPr>
        <p:txBody>
          <a:bodyPr lIns="0" tIns="0" rIns="0" bIns="0" rtlCol="0" anchor="t">
            <a:spAutoFit/>
          </a:bodyPr>
          <a:lstStyle/>
          <a:p>
            <a:pPr algn="ctr">
              <a:lnSpc>
                <a:spcPts val="8400"/>
              </a:lnSpc>
            </a:pPr>
            <a:r>
              <a:rPr lang="en-US" sz="6000">
                <a:solidFill>
                  <a:srgbClr val="0B2147"/>
                </a:solidFill>
                <a:latin typeface="CS Rocky sans"/>
                <a:ea typeface="CS Rocky sans"/>
                <a:cs typeface="CS Rocky sans"/>
                <a:sym typeface="CS Rocky sans"/>
              </a:rPr>
              <a:t>Examples of ZTC Resources:</a:t>
            </a:r>
          </a:p>
          <a:p>
            <a:pPr algn="ctr">
              <a:lnSpc>
                <a:spcPts val="8400"/>
              </a:lnSpc>
            </a:pPr>
            <a:endParaRPr lang="en-US" sz="6000">
              <a:solidFill>
                <a:srgbClr val="0B2147"/>
              </a:solidFill>
              <a:latin typeface="CS Rocky sans"/>
              <a:ea typeface="CS Rocky sans"/>
              <a:cs typeface="CS Rocky sans"/>
              <a:sym typeface="CS Rocky sans"/>
            </a:endParaRPr>
          </a:p>
        </p:txBody>
      </p:sp>
      <p:grpSp>
        <p:nvGrpSpPr>
          <p:cNvPr id="15" name="Group 15"/>
          <p:cNvGrpSpPr/>
          <p:nvPr/>
        </p:nvGrpSpPr>
        <p:grpSpPr>
          <a:xfrm>
            <a:off x="3505200" y="3543300"/>
            <a:ext cx="11430000" cy="5715000"/>
            <a:chOff x="0" y="0"/>
            <a:chExt cx="3905993" cy="1952996"/>
          </a:xfrm>
        </p:grpSpPr>
        <p:sp>
          <p:nvSpPr>
            <p:cNvPr id="16" name="Freeform 16"/>
            <p:cNvSpPr/>
            <p:nvPr/>
          </p:nvSpPr>
          <p:spPr>
            <a:xfrm>
              <a:off x="0" y="0"/>
              <a:ext cx="3905993" cy="1952996"/>
            </a:xfrm>
            <a:custGeom>
              <a:avLst/>
              <a:gdLst/>
              <a:ahLst/>
              <a:cxnLst/>
              <a:rect l="l" t="t" r="r" b="b"/>
              <a:pathLst>
                <a:path w="3905993" h="1952996">
                  <a:moveTo>
                    <a:pt x="20320" y="0"/>
                  </a:moveTo>
                  <a:lnTo>
                    <a:pt x="3885673" y="0"/>
                  </a:lnTo>
                  <a:cubicBezTo>
                    <a:pt x="3891062" y="0"/>
                    <a:pt x="3896231" y="2141"/>
                    <a:pt x="3900041" y="5952"/>
                  </a:cubicBezTo>
                  <a:cubicBezTo>
                    <a:pt x="3903852" y="9762"/>
                    <a:pt x="3905993" y="14931"/>
                    <a:pt x="3905993" y="20320"/>
                  </a:cubicBezTo>
                  <a:lnTo>
                    <a:pt x="3905993" y="1932676"/>
                  </a:lnTo>
                  <a:cubicBezTo>
                    <a:pt x="3905993" y="1943899"/>
                    <a:pt x="3896895" y="1952996"/>
                    <a:pt x="3885673" y="1952996"/>
                  </a:cubicBezTo>
                  <a:lnTo>
                    <a:pt x="20320" y="1952996"/>
                  </a:lnTo>
                  <a:cubicBezTo>
                    <a:pt x="9098" y="1952996"/>
                    <a:pt x="0" y="1943899"/>
                    <a:pt x="0" y="1932676"/>
                  </a:cubicBezTo>
                  <a:lnTo>
                    <a:pt x="0" y="20320"/>
                  </a:lnTo>
                  <a:cubicBezTo>
                    <a:pt x="0" y="9098"/>
                    <a:pt x="9098" y="0"/>
                    <a:pt x="20320" y="0"/>
                  </a:cubicBezTo>
                  <a:close/>
                </a:path>
              </a:pathLst>
            </a:custGeom>
            <a:solidFill>
              <a:srgbClr val="D7D6DC"/>
            </a:solidFill>
          </p:spPr>
        </p:sp>
        <p:sp>
          <p:nvSpPr>
            <p:cNvPr id="17" name="TextBox 17"/>
            <p:cNvSpPr txBox="1"/>
            <p:nvPr/>
          </p:nvSpPr>
          <p:spPr>
            <a:xfrm>
              <a:off x="0" y="-38100"/>
              <a:ext cx="3905993" cy="1991096"/>
            </a:xfrm>
            <a:prstGeom prst="rect">
              <a:avLst/>
            </a:prstGeom>
          </p:spPr>
          <p:txBody>
            <a:bodyPr lIns="50800" tIns="50800" rIns="50800" bIns="50800" rtlCol="0" anchor="ctr"/>
            <a:lstStyle/>
            <a:p>
              <a:pPr algn="ctr">
                <a:lnSpc>
                  <a:spcPts val="3360"/>
                </a:lnSpc>
              </a:pPr>
              <a:endParaRPr/>
            </a:p>
          </p:txBody>
        </p:sp>
      </p:grpSp>
      <p:grpSp>
        <p:nvGrpSpPr>
          <p:cNvPr id="18" name="Group 18"/>
          <p:cNvGrpSpPr/>
          <p:nvPr/>
        </p:nvGrpSpPr>
        <p:grpSpPr>
          <a:xfrm>
            <a:off x="3352800" y="3390900"/>
            <a:ext cx="11430000" cy="5715000"/>
            <a:chOff x="0" y="0"/>
            <a:chExt cx="3905993" cy="1952996"/>
          </a:xfrm>
        </p:grpSpPr>
        <p:sp>
          <p:nvSpPr>
            <p:cNvPr id="19" name="Freeform 19"/>
            <p:cNvSpPr/>
            <p:nvPr/>
          </p:nvSpPr>
          <p:spPr>
            <a:xfrm>
              <a:off x="0" y="0"/>
              <a:ext cx="3905993" cy="1952996"/>
            </a:xfrm>
            <a:custGeom>
              <a:avLst/>
              <a:gdLst/>
              <a:ahLst/>
              <a:cxnLst/>
              <a:rect l="l" t="t" r="r" b="b"/>
              <a:pathLst>
                <a:path w="3905993" h="1952996">
                  <a:moveTo>
                    <a:pt x="20320" y="0"/>
                  </a:moveTo>
                  <a:lnTo>
                    <a:pt x="3885673" y="0"/>
                  </a:lnTo>
                  <a:cubicBezTo>
                    <a:pt x="3891062" y="0"/>
                    <a:pt x="3896231" y="2141"/>
                    <a:pt x="3900041" y="5952"/>
                  </a:cubicBezTo>
                  <a:cubicBezTo>
                    <a:pt x="3903852" y="9762"/>
                    <a:pt x="3905993" y="14931"/>
                    <a:pt x="3905993" y="20320"/>
                  </a:cubicBezTo>
                  <a:lnTo>
                    <a:pt x="3905993" y="1932676"/>
                  </a:lnTo>
                  <a:cubicBezTo>
                    <a:pt x="3905993" y="1943899"/>
                    <a:pt x="3896895" y="1952996"/>
                    <a:pt x="3885673" y="1952996"/>
                  </a:cubicBezTo>
                  <a:lnTo>
                    <a:pt x="20320" y="1952996"/>
                  </a:lnTo>
                  <a:cubicBezTo>
                    <a:pt x="9098" y="1952996"/>
                    <a:pt x="0" y="1943899"/>
                    <a:pt x="0" y="1932676"/>
                  </a:cubicBezTo>
                  <a:lnTo>
                    <a:pt x="0" y="20320"/>
                  </a:lnTo>
                  <a:cubicBezTo>
                    <a:pt x="0" y="9098"/>
                    <a:pt x="9098" y="0"/>
                    <a:pt x="20320" y="0"/>
                  </a:cubicBezTo>
                  <a:close/>
                </a:path>
              </a:pathLst>
            </a:custGeom>
            <a:solidFill>
              <a:srgbClr val="FFFFFF"/>
            </a:solidFill>
          </p:spPr>
        </p:sp>
        <p:sp>
          <p:nvSpPr>
            <p:cNvPr id="20" name="TextBox 20"/>
            <p:cNvSpPr txBox="1"/>
            <p:nvPr/>
          </p:nvSpPr>
          <p:spPr>
            <a:xfrm>
              <a:off x="0" y="-38100"/>
              <a:ext cx="3905993" cy="1991096"/>
            </a:xfrm>
            <a:prstGeom prst="rect">
              <a:avLst/>
            </a:prstGeom>
          </p:spPr>
          <p:txBody>
            <a:bodyPr lIns="50800" tIns="50800" rIns="50800" bIns="50800" rtlCol="0" anchor="ctr"/>
            <a:lstStyle/>
            <a:p>
              <a:pPr algn="ctr">
                <a:lnSpc>
                  <a:spcPts val="3360"/>
                </a:lnSpc>
              </a:pPr>
              <a:endParaRPr/>
            </a:p>
          </p:txBody>
        </p:sp>
      </p:grpSp>
      <p:sp>
        <p:nvSpPr>
          <p:cNvPr id="21" name="TextBox 21"/>
          <p:cNvSpPr txBox="1"/>
          <p:nvPr/>
        </p:nvSpPr>
        <p:spPr>
          <a:xfrm>
            <a:off x="4022035" y="3885565"/>
            <a:ext cx="8586996" cy="3964996"/>
          </a:xfrm>
          <a:prstGeom prst="rect">
            <a:avLst/>
          </a:prstGeom>
        </p:spPr>
        <p:txBody>
          <a:bodyPr lIns="0" tIns="0" rIns="0" bIns="0" rtlCol="0" anchor="t">
            <a:spAutoFit/>
          </a:bodyPr>
          <a:lstStyle/>
          <a:p>
            <a:pPr marL="604523" lvl="1" indent="-302261" algn="l">
              <a:lnSpc>
                <a:spcPts val="3920"/>
              </a:lnSpc>
              <a:buFont typeface="Arial"/>
              <a:buChar char="•"/>
            </a:pPr>
            <a:r>
              <a:rPr lang="en-US" sz="2800" dirty="0">
                <a:solidFill>
                  <a:srgbClr val="0B2147"/>
                </a:solidFill>
                <a:latin typeface="TT Hoves"/>
                <a:ea typeface="TT Hoves"/>
                <a:cs typeface="TT Hoves"/>
                <a:sym typeface="TT Hoves"/>
              </a:rPr>
              <a:t>OER</a:t>
            </a:r>
          </a:p>
          <a:p>
            <a:pPr marL="604523" lvl="1" indent="-302261" algn="l">
              <a:lnSpc>
                <a:spcPts val="3920"/>
              </a:lnSpc>
              <a:buFont typeface="Arial"/>
              <a:buChar char="•"/>
            </a:pPr>
            <a:r>
              <a:rPr lang="en-US" sz="2800" dirty="0">
                <a:solidFill>
                  <a:srgbClr val="0B2147"/>
                </a:solidFill>
                <a:latin typeface="TT Hoves"/>
                <a:ea typeface="TT Hoves"/>
                <a:cs typeface="TT Hoves"/>
                <a:sym typeface="TT Hoves"/>
              </a:rPr>
              <a:t>Public domain materials</a:t>
            </a:r>
          </a:p>
          <a:p>
            <a:pPr marL="604523" lvl="1" indent="-302261" algn="l">
              <a:lnSpc>
                <a:spcPts val="3920"/>
              </a:lnSpc>
              <a:buFont typeface="Arial"/>
              <a:buChar char="•"/>
            </a:pPr>
            <a:r>
              <a:rPr lang="en-US" sz="2800" dirty="0">
                <a:solidFill>
                  <a:srgbClr val="0B2147"/>
                </a:solidFill>
                <a:latin typeface="TT Hoves"/>
                <a:ea typeface="TT Hoves"/>
                <a:cs typeface="TT Hoves"/>
                <a:sym typeface="TT Hoves"/>
              </a:rPr>
              <a:t>Free Web resources</a:t>
            </a:r>
          </a:p>
          <a:p>
            <a:pPr marL="604523" lvl="1" indent="-302261" algn="l">
              <a:lnSpc>
                <a:spcPts val="3920"/>
              </a:lnSpc>
              <a:buFont typeface="Arial"/>
              <a:buChar char="•"/>
            </a:pPr>
            <a:r>
              <a:rPr lang="en-US" sz="2800" dirty="0">
                <a:solidFill>
                  <a:srgbClr val="0B2147"/>
                </a:solidFill>
                <a:latin typeface="TT Hoves"/>
                <a:ea typeface="TT Hoves"/>
                <a:cs typeface="TT Hoves"/>
                <a:sym typeface="TT Hoves"/>
              </a:rPr>
              <a:t>Instructor-created materials</a:t>
            </a:r>
          </a:p>
          <a:p>
            <a:pPr marL="604523" lvl="1" indent="-302261" algn="l">
              <a:lnSpc>
                <a:spcPts val="3920"/>
              </a:lnSpc>
              <a:buFont typeface="Arial"/>
              <a:buChar char="•"/>
            </a:pPr>
            <a:r>
              <a:rPr lang="en-US" sz="2800" dirty="0">
                <a:solidFill>
                  <a:srgbClr val="0B2147"/>
                </a:solidFill>
                <a:latin typeface="TT Hoves"/>
                <a:ea typeface="TT Hoves"/>
                <a:cs typeface="TT Hoves"/>
                <a:sym typeface="TT Hoves"/>
              </a:rPr>
              <a:t>Lending Library</a:t>
            </a:r>
          </a:p>
          <a:p>
            <a:pPr marL="604523" lvl="1" indent="-302261" algn="l">
              <a:lnSpc>
                <a:spcPts val="3920"/>
              </a:lnSpc>
              <a:buFont typeface="Arial"/>
              <a:buChar char="•"/>
            </a:pPr>
            <a:r>
              <a:rPr lang="en-US" sz="2800" dirty="0">
                <a:solidFill>
                  <a:srgbClr val="0B2147"/>
                </a:solidFill>
                <a:latin typeface="TT Hoves"/>
                <a:ea typeface="TT Hoves"/>
                <a:cs typeface="TT Hoves"/>
                <a:sym typeface="TT Hoves"/>
              </a:rPr>
              <a:t>Library articles, streaming films, and particularly eBooks that allow for unlimited users and perpetual licensing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2147"/>
        </a:solidFill>
        <a:effectLst/>
      </p:bgPr>
    </p:bg>
    <p:spTree>
      <p:nvGrpSpPr>
        <p:cNvPr id="1" name=""/>
        <p:cNvGrpSpPr/>
        <p:nvPr/>
      </p:nvGrpSpPr>
      <p:grpSpPr>
        <a:xfrm>
          <a:off x="0" y="0"/>
          <a:ext cx="0" cy="0"/>
          <a:chOff x="0" y="0"/>
          <a:chExt cx="0" cy="0"/>
        </a:xfrm>
      </p:grpSpPr>
      <p:grpSp>
        <p:nvGrpSpPr>
          <p:cNvPr id="2" name="Group 2"/>
          <p:cNvGrpSpPr/>
          <p:nvPr/>
        </p:nvGrpSpPr>
        <p:grpSpPr>
          <a:xfrm>
            <a:off x="-2859204" y="-688789"/>
            <a:ext cx="23555092" cy="11664579"/>
            <a:chOff x="0" y="0"/>
            <a:chExt cx="31406789" cy="15552771"/>
          </a:xfrm>
        </p:grpSpPr>
        <p:sp>
          <p:nvSpPr>
            <p:cNvPr id="3" name="Freeform 3"/>
            <p:cNvSpPr/>
            <p:nvPr/>
          </p:nvSpPr>
          <p:spPr>
            <a:xfrm>
              <a:off x="0" y="0"/>
              <a:ext cx="15670299" cy="15552771"/>
            </a:xfrm>
            <a:custGeom>
              <a:avLst/>
              <a:gdLst/>
              <a:ahLst/>
              <a:cxnLst/>
              <a:rect l="l" t="t" r="r" b="b"/>
              <a:pathLst>
                <a:path w="15670299" h="15552771">
                  <a:moveTo>
                    <a:pt x="0" y="0"/>
                  </a:moveTo>
                  <a:lnTo>
                    <a:pt x="15670299" y="0"/>
                  </a:lnTo>
                  <a:lnTo>
                    <a:pt x="15670299"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736491" y="0"/>
              <a:ext cx="15670299" cy="15552771"/>
            </a:xfrm>
            <a:custGeom>
              <a:avLst/>
              <a:gdLst/>
              <a:ahLst/>
              <a:cxnLst/>
              <a:rect l="l" t="t" r="r" b="b"/>
              <a:pathLst>
                <a:path w="15670299" h="15552771">
                  <a:moveTo>
                    <a:pt x="0" y="0"/>
                  </a:moveTo>
                  <a:lnTo>
                    <a:pt x="15670298" y="0"/>
                  </a:lnTo>
                  <a:lnTo>
                    <a:pt x="15670298"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13346631" y="2940552"/>
            <a:ext cx="7673435" cy="7673435"/>
          </a:xfrm>
          <a:custGeom>
            <a:avLst/>
            <a:gdLst/>
            <a:ahLst/>
            <a:cxnLst/>
            <a:rect l="l" t="t" r="r" b="b"/>
            <a:pathLst>
              <a:path w="7673435" h="7673435">
                <a:moveTo>
                  <a:pt x="0" y="0"/>
                </a:moveTo>
                <a:lnTo>
                  <a:pt x="7673435" y="0"/>
                </a:lnTo>
                <a:lnTo>
                  <a:pt x="7673435" y="7673435"/>
                </a:lnTo>
                <a:lnTo>
                  <a:pt x="0" y="7673435"/>
                </a:lnTo>
                <a:lnTo>
                  <a:pt x="0" y="0"/>
                </a:lnTo>
                <a:close/>
              </a:path>
            </a:pathLst>
          </a:custGeom>
          <a:blipFill>
            <a:blip r:embed="rId4"/>
            <a:stretch>
              <a:fillRect/>
            </a:stretch>
          </a:blipFill>
        </p:spPr>
      </p:sp>
      <p:sp>
        <p:nvSpPr>
          <p:cNvPr id="6" name="Freeform 6"/>
          <p:cNvSpPr/>
          <p:nvPr/>
        </p:nvSpPr>
        <p:spPr>
          <a:xfrm>
            <a:off x="-2060408" y="-896165"/>
            <a:ext cx="7673435" cy="7673435"/>
          </a:xfrm>
          <a:custGeom>
            <a:avLst/>
            <a:gdLst/>
            <a:ahLst/>
            <a:cxnLst/>
            <a:rect l="l" t="t" r="r" b="b"/>
            <a:pathLst>
              <a:path w="7673435" h="7673435">
                <a:moveTo>
                  <a:pt x="0" y="0"/>
                </a:moveTo>
                <a:lnTo>
                  <a:pt x="7673435" y="0"/>
                </a:lnTo>
                <a:lnTo>
                  <a:pt x="7673435" y="7673435"/>
                </a:lnTo>
                <a:lnTo>
                  <a:pt x="0" y="7673435"/>
                </a:lnTo>
                <a:lnTo>
                  <a:pt x="0" y="0"/>
                </a:lnTo>
                <a:close/>
              </a:path>
            </a:pathLst>
          </a:custGeom>
          <a:blipFill>
            <a:blip r:embed="rId4"/>
            <a:stretch>
              <a:fillRect/>
            </a:stretch>
          </a:blipFill>
        </p:spPr>
      </p:sp>
      <p:grpSp>
        <p:nvGrpSpPr>
          <p:cNvPr id="7" name="Group 7"/>
          <p:cNvGrpSpPr/>
          <p:nvPr/>
        </p:nvGrpSpPr>
        <p:grpSpPr>
          <a:xfrm>
            <a:off x="1463021" y="639602"/>
            <a:ext cx="14917439" cy="1805650"/>
            <a:chOff x="0" y="0"/>
            <a:chExt cx="19889919" cy="2407533"/>
          </a:xfrm>
        </p:grpSpPr>
        <p:grpSp>
          <p:nvGrpSpPr>
            <p:cNvPr id="8" name="Group 8"/>
            <p:cNvGrpSpPr/>
            <p:nvPr/>
          </p:nvGrpSpPr>
          <p:grpSpPr>
            <a:xfrm>
              <a:off x="201327" y="201327"/>
              <a:ext cx="19688592" cy="2206206"/>
              <a:chOff x="0" y="0"/>
              <a:chExt cx="5093103" cy="570708"/>
            </a:xfrm>
          </p:grpSpPr>
          <p:sp>
            <p:nvSpPr>
              <p:cNvPr id="9" name="Freeform 9"/>
              <p:cNvSpPr/>
              <p:nvPr/>
            </p:nvSpPr>
            <p:spPr>
              <a:xfrm>
                <a:off x="0" y="0"/>
                <a:ext cx="5093103" cy="570708"/>
              </a:xfrm>
              <a:custGeom>
                <a:avLst/>
                <a:gdLst/>
                <a:ahLst/>
                <a:cxnLst/>
                <a:rect l="l" t="t" r="r" b="b"/>
                <a:pathLst>
                  <a:path w="5093103" h="570708">
                    <a:moveTo>
                      <a:pt x="20320" y="0"/>
                    </a:moveTo>
                    <a:lnTo>
                      <a:pt x="5072783" y="0"/>
                    </a:lnTo>
                    <a:cubicBezTo>
                      <a:pt x="5084006" y="0"/>
                      <a:pt x="5093103" y="9098"/>
                      <a:pt x="5093103" y="20320"/>
                    </a:cubicBezTo>
                    <a:lnTo>
                      <a:pt x="5093103" y="550388"/>
                    </a:lnTo>
                    <a:cubicBezTo>
                      <a:pt x="5093103" y="555777"/>
                      <a:pt x="5090962" y="560945"/>
                      <a:pt x="5087152" y="564756"/>
                    </a:cubicBezTo>
                    <a:cubicBezTo>
                      <a:pt x="5083341" y="568567"/>
                      <a:pt x="5078172" y="570708"/>
                      <a:pt x="5072783" y="570708"/>
                    </a:cubicBezTo>
                    <a:lnTo>
                      <a:pt x="20320" y="570708"/>
                    </a:lnTo>
                    <a:cubicBezTo>
                      <a:pt x="14931" y="570708"/>
                      <a:pt x="9762" y="568567"/>
                      <a:pt x="5952" y="564756"/>
                    </a:cubicBezTo>
                    <a:cubicBezTo>
                      <a:pt x="2141" y="560945"/>
                      <a:pt x="0" y="555777"/>
                      <a:pt x="0" y="550388"/>
                    </a:cubicBezTo>
                    <a:lnTo>
                      <a:pt x="0" y="20320"/>
                    </a:lnTo>
                    <a:cubicBezTo>
                      <a:pt x="0" y="9098"/>
                      <a:pt x="9098" y="0"/>
                      <a:pt x="20320" y="0"/>
                    </a:cubicBezTo>
                    <a:close/>
                  </a:path>
                </a:pathLst>
              </a:custGeom>
              <a:solidFill>
                <a:srgbClr val="B2900A"/>
              </a:solidFill>
            </p:spPr>
          </p:sp>
          <p:sp>
            <p:nvSpPr>
              <p:cNvPr id="10" name="TextBox 10"/>
              <p:cNvSpPr txBox="1"/>
              <p:nvPr/>
            </p:nvSpPr>
            <p:spPr>
              <a:xfrm>
                <a:off x="0" y="-38100"/>
                <a:ext cx="5093103" cy="608808"/>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9688592" cy="2206206"/>
              <a:chOff x="0" y="0"/>
              <a:chExt cx="5093103" cy="570708"/>
            </a:xfrm>
          </p:grpSpPr>
          <p:sp>
            <p:nvSpPr>
              <p:cNvPr id="12" name="Freeform 12"/>
              <p:cNvSpPr/>
              <p:nvPr/>
            </p:nvSpPr>
            <p:spPr>
              <a:xfrm>
                <a:off x="0" y="0"/>
                <a:ext cx="5093103" cy="570708"/>
              </a:xfrm>
              <a:custGeom>
                <a:avLst/>
                <a:gdLst/>
                <a:ahLst/>
                <a:cxnLst/>
                <a:rect l="l" t="t" r="r" b="b"/>
                <a:pathLst>
                  <a:path w="5093103" h="570708">
                    <a:moveTo>
                      <a:pt x="20320" y="0"/>
                    </a:moveTo>
                    <a:lnTo>
                      <a:pt x="5072783" y="0"/>
                    </a:lnTo>
                    <a:cubicBezTo>
                      <a:pt x="5084006" y="0"/>
                      <a:pt x="5093103" y="9098"/>
                      <a:pt x="5093103" y="20320"/>
                    </a:cubicBezTo>
                    <a:lnTo>
                      <a:pt x="5093103" y="550388"/>
                    </a:lnTo>
                    <a:cubicBezTo>
                      <a:pt x="5093103" y="555777"/>
                      <a:pt x="5090962" y="560945"/>
                      <a:pt x="5087152" y="564756"/>
                    </a:cubicBezTo>
                    <a:cubicBezTo>
                      <a:pt x="5083341" y="568567"/>
                      <a:pt x="5078172" y="570708"/>
                      <a:pt x="5072783" y="570708"/>
                    </a:cubicBezTo>
                    <a:lnTo>
                      <a:pt x="20320" y="570708"/>
                    </a:lnTo>
                    <a:cubicBezTo>
                      <a:pt x="14931" y="570708"/>
                      <a:pt x="9762" y="568567"/>
                      <a:pt x="5952" y="564756"/>
                    </a:cubicBezTo>
                    <a:cubicBezTo>
                      <a:pt x="2141" y="560945"/>
                      <a:pt x="0" y="555777"/>
                      <a:pt x="0" y="550388"/>
                    </a:cubicBezTo>
                    <a:lnTo>
                      <a:pt x="0" y="20320"/>
                    </a:lnTo>
                    <a:cubicBezTo>
                      <a:pt x="0" y="9098"/>
                      <a:pt x="9098" y="0"/>
                      <a:pt x="20320" y="0"/>
                    </a:cubicBezTo>
                    <a:close/>
                  </a:path>
                </a:pathLst>
              </a:custGeom>
              <a:solidFill>
                <a:srgbClr val="FFCC00"/>
              </a:solidFill>
            </p:spPr>
          </p:sp>
          <p:sp>
            <p:nvSpPr>
              <p:cNvPr id="13" name="TextBox 13"/>
              <p:cNvSpPr txBox="1"/>
              <p:nvPr/>
            </p:nvSpPr>
            <p:spPr>
              <a:xfrm>
                <a:off x="0" y="-38100"/>
                <a:ext cx="5093103" cy="608808"/>
              </a:xfrm>
              <a:prstGeom prst="rect">
                <a:avLst/>
              </a:prstGeom>
            </p:spPr>
            <p:txBody>
              <a:bodyPr lIns="50800" tIns="50800" rIns="50800" bIns="50800" rtlCol="0" anchor="ctr"/>
              <a:lstStyle/>
              <a:p>
                <a:pPr algn="ctr">
                  <a:lnSpc>
                    <a:spcPts val="3360"/>
                  </a:lnSpc>
                </a:pPr>
                <a:endParaRPr/>
              </a:p>
            </p:txBody>
          </p:sp>
        </p:grpSp>
      </p:grpSp>
      <p:grpSp>
        <p:nvGrpSpPr>
          <p:cNvPr id="14" name="Group 14"/>
          <p:cNvGrpSpPr/>
          <p:nvPr/>
        </p:nvGrpSpPr>
        <p:grpSpPr>
          <a:xfrm>
            <a:off x="1104652" y="2972412"/>
            <a:ext cx="16078697" cy="6252297"/>
            <a:chOff x="0" y="0"/>
            <a:chExt cx="21438263" cy="8336396"/>
          </a:xfrm>
        </p:grpSpPr>
        <p:grpSp>
          <p:nvGrpSpPr>
            <p:cNvPr id="15" name="Group 15"/>
            <p:cNvGrpSpPr/>
            <p:nvPr/>
          </p:nvGrpSpPr>
          <p:grpSpPr>
            <a:xfrm>
              <a:off x="203200" y="203200"/>
              <a:ext cx="21235063" cy="8133196"/>
              <a:chOff x="0" y="0"/>
              <a:chExt cx="5442520" cy="2084528"/>
            </a:xfrm>
          </p:grpSpPr>
          <p:sp>
            <p:nvSpPr>
              <p:cNvPr id="16" name="Freeform 16"/>
              <p:cNvSpPr/>
              <p:nvPr/>
            </p:nvSpPr>
            <p:spPr>
              <a:xfrm>
                <a:off x="0" y="0"/>
                <a:ext cx="5442520" cy="2084528"/>
              </a:xfrm>
              <a:custGeom>
                <a:avLst/>
                <a:gdLst/>
                <a:ahLst/>
                <a:cxnLst/>
                <a:rect l="l" t="t" r="r" b="b"/>
                <a:pathLst>
                  <a:path w="5442520" h="2084528">
                    <a:moveTo>
                      <a:pt x="14583" y="0"/>
                    </a:moveTo>
                    <a:lnTo>
                      <a:pt x="5427937" y="0"/>
                    </a:lnTo>
                    <a:cubicBezTo>
                      <a:pt x="5431804" y="0"/>
                      <a:pt x="5435514" y="1536"/>
                      <a:pt x="5438248" y="4271"/>
                    </a:cubicBezTo>
                    <a:cubicBezTo>
                      <a:pt x="5440983" y="7006"/>
                      <a:pt x="5442520" y="10716"/>
                      <a:pt x="5442520" y="14583"/>
                    </a:cubicBezTo>
                    <a:lnTo>
                      <a:pt x="5442520" y="2069945"/>
                    </a:lnTo>
                    <a:cubicBezTo>
                      <a:pt x="5442520" y="2073812"/>
                      <a:pt x="5440983" y="2077522"/>
                      <a:pt x="5438248" y="2080257"/>
                    </a:cubicBezTo>
                    <a:cubicBezTo>
                      <a:pt x="5435514" y="2082991"/>
                      <a:pt x="5431804" y="2084528"/>
                      <a:pt x="5427937" y="2084528"/>
                    </a:cubicBezTo>
                    <a:lnTo>
                      <a:pt x="14583" y="2084528"/>
                    </a:lnTo>
                    <a:cubicBezTo>
                      <a:pt x="10716" y="2084528"/>
                      <a:pt x="7006" y="2082991"/>
                      <a:pt x="4271" y="2080257"/>
                    </a:cubicBezTo>
                    <a:cubicBezTo>
                      <a:pt x="1536" y="2077522"/>
                      <a:pt x="0" y="2073812"/>
                      <a:pt x="0" y="2069945"/>
                    </a:cubicBezTo>
                    <a:lnTo>
                      <a:pt x="0" y="14583"/>
                    </a:lnTo>
                    <a:cubicBezTo>
                      <a:pt x="0" y="10716"/>
                      <a:pt x="1536" y="7006"/>
                      <a:pt x="4271" y="4271"/>
                    </a:cubicBezTo>
                    <a:cubicBezTo>
                      <a:pt x="7006" y="1536"/>
                      <a:pt x="10716" y="0"/>
                      <a:pt x="14583" y="0"/>
                    </a:cubicBezTo>
                    <a:close/>
                  </a:path>
                </a:pathLst>
              </a:custGeom>
              <a:solidFill>
                <a:srgbClr val="D7D6DC"/>
              </a:solidFill>
            </p:spPr>
          </p:sp>
          <p:sp>
            <p:nvSpPr>
              <p:cNvPr id="17" name="TextBox 17"/>
              <p:cNvSpPr txBox="1"/>
              <p:nvPr/>
            </p:nvSpPr>
            <p:spPr>
              <a:xfrm>
                <a:off x="0" y="-38100"/>
                <a:ext cx="5442520" cy="2122628"/>
              </a:xfrm>
              <a:prstGeom prst="rect">
                <a:avLst/>
              </a:prstGeom>
            </p:spPr>
            <p:txBody>
              <a:bodyPr lIns="50800" tIns="50800" rIns="50800" bIns="50800" rtlCol="0" anchor="ctr"/>
              <a:lstStyle/>
              <a:p>
                <a:pPr algn="ctr">
                  <a:lnSpc>
                    <a:spcPts val="3360"/>
                  </a:lnSpc>
                </a:pPr>
                <a:endParaRPr/>
              </a:p>
            </p:txBody>
          </p:sp>
        </p:grpSp>
        <p:grpSp>
          <p:nvGrpSpPr>
            <p:cNvPr id="18" name="Group 18"/>
            <p:cNvGrpSpPr/>
            <p:nvPr/>
          </p:nvGrpSpPr>
          <p:grpSpPr>
            <a:xfrm>
              <a:off x="0" y="0"/>
              <a:ext cx="21235063" cy="8133196"/>
              <a:chOff x="0" y="0"/>
              <a:chExt cx="5442520" cy="2084528"/>
            </a:xfrm>
          </p:grpSpPr>
          <p:sp>
            <p:nvSpPr>
              <p:cNvPr id="19" name="Freeform 19"/>
              <p:cNvSpPr/>
              <p:nvPr/>
            </p:nvSpPr>
            <p:spPr>
              <a:xfrm>
                <a:off x="0" y="0"/>
                <a:ext cx="5442520" cy="2084528"/>
              </a:xfrm>
              <a:custGeom>
                <a:avLst/>
                <a:gdLst/>
                <a:ahLst/>
                <a:cxnLst/>
                <a:rect l="l" t="t" r="r" b="b"/>
                <a:pathLst>
                  <a:path w="5442520" h="2084528">
                    <a:moveTo>
                      <a:pt x="14583" y="0"/>
                    </a:moveTo>
                    <a:lnTo>
                      <a:pt x="5427937" y="0"/>
                    </a:lnTo>
                    <a:cubicBezTo>
                      <a:pt x="5431804" y="0"/>
                      <a:pt x="5435514" y="1536"/>
                      <a:pt x="5438248" y="4271"/>
                    </a:cubicBezTo>
                    <a:cubicBezTo>
                      <a:pt x="5440983" y="7006"/>
                      <a:pt x="5442520" y="10716"/>
                      <a:pt x="5442520" y="14583"/>
                    </a:cubicBezTo>
                    <a:lnTo>
                      <a:pt x="5442520" y="2069945"/>
                    </a:lnTo>
                    <a:cubicBezTo>
                      <a:pt x="5442520" y="2073812"/>
                      <a:pt x="5440983" y="2077522"/>
                      <a:pt x="5438248" y="2080257"/>
                    </a:cubicBezTo>
                    <a:cubicBezTo>
                      <a:pt x="5435514" y="2082991"/>
                      <a:pt x="5431804" y="2084528"/>
                      <a:pt x="5427937" y="2084528"/>
                    </a:cubicBezTo>
                    <a:lnTo>
                      <a:pt x="14583" y="2084528"/>
                    </a:lnTo>
                    <a:cubicBezTo>
                      <a:pt x="10716" y="2084528"/>
                      <a:pt x="7006" y="2082991"/>
                      <a:pt x="4271" y="2080257"/>
                    </a:cubicBezTo>
                    <a:cubicBezTo>
                      <a:pt x="1536" y="2077522"/>
                      <a:pt x="0" y="2073812"/>
                      <a:pt x="0" y="2069945"/>
                    </a:cubicBezTo>
                    <a:lnTo>
                      <a:pt x="0" y="14583"/>
                    </a:lnTo>
                    <a:cubicBezTo>
                      <a:pt x="0" y="10716"/>
                      <a:pt x="1536" y="7006"/>
                      <a:pt x="4271" y="4271"/>
                    </a:cubicBezTo>
                    <a:cubicBezTo>
                      <a:pt x="7006" y="1536"/>
                      <a:pt x="10716" y="0"/>
                      <a:pt x="14583" y="0"/>
                    </a:cubicBezTo>
                    <a:close/>
                  </a:path>
                </a:pathLst>
              </a:custGeom>
              <a:solidFill>
                <a:srgbClr val="FFFFFF"/>
              </a:solidFill>
            </p:spPr>
          </p:sp>
          <p:sp>
            <p:nvSpPr>
              <p:cNvPr id="20" name="TextBox 20"/>
              <p:cNvSpPr txBox="1"/>
              <p:nvPr/>
            </p:nvSpPr>
            <p:spPr>
              <a:xfrm>
                <a:off x="0" y="-38100"/>
                <a:ext cx="5442520" cy="2122628"/>
              </a:xfrm>
              <a:prstGeom prst="rect">
                <a:avLst/>
              </a:prstGeom>
            </p:spPr>
            <p:txBody>
              <a:bodyPr lIns="50800" tIns="50800" rIns="50800" bIns="50800" rtlCol="0" anchor="ctr"/>
              <a:lstStyle/>
              <a:p>
                <a:pPr algn="ctr">
                  <a:lnSpc>
                    <a:spcPts val="3360"/>
                  </a:lnSpc>
                </a:pPr>
                <a:endParaRPr/>
              </a:p>
            </p:txBody>
          </p:sp>
        </p:grpSp>
      </p:grpSp>
      <p:sp>
        <p:nvSpPr>
          <p:cNvPr id="21" name="TextBox 21"/>
          <p:cNvSpPr txBox="1"/>
          <p:nvPr/>
        </p:nvSpPr>
        <p:spPr>
          <a:xfrm>
            <a:off x="12728980" y="3873816"/>
            <a:ext cx="3406766" cy="824864"/>
          </a:xfrm>
          <a:prstGeom prst="rect">
            <a:avLst/>
          </a:prstGeom>
        </p:spPr>
        <p:txBody>
          <a:bodyPr lIns="0" tIns="0" rIns="0" bIns="0" rtlCol="0" anchor="t">
            <a:spAutoFit/>
          </a:bodyPr>
          <a:lstStyle/>
          <a:p>
            <a:pPr algn="l">
              <a:lnSpc>
                <a:spcPts val="3360"/>
              </a:lnSpc>
            </a:pPr>
            <a:r>
              <a:rPr lang="en-US" sz="2400">
                <a:solidFill>
                  <a:srgbClr val="0B2147"/>
                </a:solidFill>
                <a:latin typeface="TT Hoves"/>
                <a:ea typeface="TT Hoves"/>
                <a:cs typeface="TT Hoves"/>
                <a:sym typeface="TT Hoves"/>
              </a:rPr>
              <a:t>Class Set of publisher books in ECE Library</a:t>
            </a:r>
          </a:p>
        </p:txBody>
      </p:sp>
      <p:sp>
        <p:nvSpPr>
          <p:cNvPr id="22" name="TextBox 22"/>
          <p:cNvSpPr txBox="1"/>
          <p:nvPr/>
        </p:nvSpPr>
        <p:spPr>
          <a:xfrm>
            <a:off x="12728980" y="7993512"/>
            <a:ext cx="2446924" cy="405764"/>
          </a:xfrm>
          <a:prstGeom prst="rect">
            <a:avLst/>
          </a:prstGeom>
        </p:spPr>
        <p:txBody>
          <a:bodyPr lIns="0" tIns="0" rIns="0" bIns="0" rtlCol="0" anchor="t">
            <a:spAutoFit/>
          </a:bodyPr>
          <a:lstStyle/>
          <a:p>
            <a:pPr algn="l">
              <a:lnSpc>
                <a:spcPts val="3360"/>
              </a:lnSpc>
            </a:pPr>
            <a:r>
              <a:rPr lang="en-US" sz="2400">
                <a:solidFill>
                  <a:srgbClr val="0B2147"/>
                </a:solidFill>
                <a:latin typeface="TT Hoves"/>
                <a:ea typeface="TT Hoves"/>
                <a:cs typeface="TT Hoves"/>
                <a:sym typeface="TT Hoves"/>
              </a:rPr>
              <a:t>OER Adoption</a:t>
            </a:r>
          </a:p>
        </p:txBody>
      </p:sp>
      <p:sp>
        <p:nvSpPr>
          <p:cNvPr id="23" name="TextBox 23"/>
          <p:cNvSpPr txBox="1"/>
          <p:nvPr/>
        </p:nvSpPr>
        <p:spPr>
          <a:xfrm>
            <a:off x="12357007" y="5701797"/>
            <a:ext cx="3715173" cy="1243964"/>
          </a:xfrm>
          <a:prstGeom prst="rect">
            <a:avLst/>
          </a:prstGeom>
        </p:spPr>
        <p:txBody>
          <a:bodyPr lIns="0" tIns="0" rIns="0" bIns="0" rtlCol="0" anchor="t">
            <a:spAutoFit/>
          </a:bodyPr>
          <a:lstStyle/>
          <a:p>
            <a:pPr algn="l">
              <a:lnSpc>
                <a:spcPts val="3360"/>
              </a:lnSpc>
            </a:pPr>
            <a:r>
              <a:rPr lang="en-US" sz="2400">
                <a:solidFill>
                  <a:srgbClr val="0B2147"/>
                </a:solidFill>
                <a:latin typeface="TT Hoves"/>
                <a:ea typeface="TT Hoves"/>
                <a:cs typeface="TT Hoves"/>
                <a:sym typeface="TT Hoves"/>
              </a:rPr>
              <a:t>Purchased unlimited user access to eBooks, through existing library resources </a:t>
            </a:r>
          </a:p>
        </p:txBody>
      </p:sp>
      <p:sp>
        <p:nvSpPr>
          <p:cNvPr id="24" name="TextBox 24"/>
          <p:cNvSpPr txBox="1"/>
          <p:nvPr/>
        </p:nvSpPr>
        <p:spPr>
          <a:xfrm>
            <a:off x="1953787" y="4681536"/>
            <a:ext cx="7902026" cy="405764"/>
          </a:xfrm>
          <a:prstGeom prst="rect">
            <a:avLst/>
          </a:prstGeom>
        </p:spPr>
        <p:txBody>
          <a:bodyPr lIns="0" tIns="0" rIns="0" bIns="0" rtlCol="0" anchor="t">
            <a:spAutoFit/>
          </a:bodyPr>
          <a:lstStyle/>
          <a:p>
            <a:pPr algn="l">
              <a:lnSpc>
                <a:spcPts val="3360"/>
              </a:lnSpc>
            </a:pPr>
            <a:r>
              <a:rPr lang="en-US" sz="2400">
                <a:solidFill>
                  <a:srgbClr val="0B2147"/>
                </a:solidFill>
                <a:latin typeface="TT Hoves"/>
                <a:ea typeface="TT Hoves"/>
                <a:cs typeface="TT Hoves"/>
                <a:sym typeface="TT Hoves"/>
              </a:rPr>
              <a:t>ECE 50: Early Childhood Principles and Practices (3 Units)</a:t>
            </a:r>
          </a:p>
        </p:txBody>
      </p:sp>
      <p:sp>
        <p:nvSpPr>
          <p:cNvPr id="25" name="TextBox 25"/>
          <p:cNvSpPr txBox="1"/>
          <p:nvPr/>
        </p:nvSpPr>
        <p:spPr>
          <a:xfrm>
            <a:off x="1953787" y="6407241"/>
            <a:ext cx="6823517" cy="405764"/>
          </a:xfrm>
          <a:prstGeom prst="rect">
            <a:avLst/>
          </a:prstGeom>
        </p:spPr>
        <p:txBody>
          <a:bodyPr lIns="0" tIns="0" rIns="0" bIns="0" rtlCol="0" anchor="t">
            <a:spAutoFit/>
          </a:bodyPr>
          <a:lstStyle/>
          <a:p>
            <a:pPr algn="l">
              <a:lnSpc>
                <a:spcPts val="3360"/>
              </a:lnSpc>
            </a:pPr>
            <a:r>
              <a:rPr lang="en-US" sz="2400">
                <a:solidFill>
                  <a:srgbClr val="0B2147"/>
                </a:solidFill>
                <a:latin typeface="TT Hoves"/>
                <a:ea typeface="TT Hoves"/>
                <a:cs typeface="TT Hoves"/>
                <a:sym typeface="TT Hoves"/>
              </a:rPr>
              <a:t>ECE 62: Child, Family, and Community (3 Units)</a:t>
            </a:r>
          </a:p>
        </p:txBody>
      </p:sp>
      <p:sp>
        <p:nvSpPr>
          <p:cNvPr id="26" name="TextBox 26"/>
          <p:cNvSpPr txBox="1"/>
          <p:nvPr/>
        </p:nvSpPr>
        <p:spPr>
          <a:xfrm>
            <a:off x="1953787" y="7491645"/>
            <a:ext cx="6202964" cy="405764"/>
          </a:xfrm>
          <a:prstGeom prst="rect">
            <a:avLst/>
          </a:prstGeom>
        </p:spPr>
        <p:txBody>
          <a:bodyPr lIns="0" tIns="0" rIns="0" bIns="0" rtlCol="0" anchor="t">
            <a:spAutoFit/>
          </a:bodyPr>
          <a:lstStyle/>
          <a:p>
            <a:pPr algn="l">
              <a:lnSpc>
                <a:spcPts val="3360"/>
              </a:lnSpc>
            </a:pPr>
            <a:r>
              <a:rPr lang="en-US" sz="2400">
                <a:solidFill>
                  <a:srgbClr val="0B2147"/>
                </a:solidFill>
                <a:latin typeface="TT Hoves"/>
                <a:ea typeface="TT Hoves"/>
                <a:cs typeface="TT Hoves"/>
                <a:sym typeface="TT Hoves"/>
              </a:rPr>
              <a:t>ECE 63: Early Childhood Curriculum (4 Units)</a:t>
            </a:r>
          </a:p>
        </p:txBody>
      </p:sp>
      <p:sp>
        <p:nvSpPr>
          <p:cNvPr id="27" name="TextBox 27"/>
          <p:cNvSpPr txBox="1"/>
          <p:nvPr/>
        </p:nvSpPr>
        <p:spPr>
          <a:xfrm>
            <a:off x="1953787" y="5522728"/>
            <a:ext cx="6820119" cy="405764"/>
          </a:xfrm>
          <a:prstGeom prst="rect">
            <a:avLst/>
          </a:prstGeom>
        </p:spPr>
        <p:txBody>
          <a:bodyPr lIns="0" tIns="0" rIns="0" bIns="0" rtlCol="0" anchor="t">
            <a:spAutoFit/>
          </a:bodyPr>
          <a:lstStyle/>
          <a:p>
            <a:pPr algn="l">
              <a:lnSpc>
                <a:spcPts val="3360"/>
              </a:lnSpc>
            </a:pPr>
            <a:r>
              <a:rPr lang="en-US" sz="2400">
                <a:solidFill>
                  <a:srgbClr val="0B2147"/>
                </a:solidFill>
                <a:latin typeface="TT Hoves"/>
                <a:ea typeface="TT Hoves"/>
                <a:cs typeface="TT Hoves"/>
                <a:sym typeface="TT Hoves"/>
              </a:rPr>
              <a:t>ECE 56: Child Growth and Development (3 Units)</a:t>
            </a:r>
          </a:p>
        </p:txBody>
      </p:sp>
      <p:sp>
        <p:nvSpPr>
          <p:cNvPr id="28" name="AutoShape 28"/>
          <p:cNvSpPr/>
          <p:nvPr/>
        </p:nvSpPr>
        <p:spPr>
          <a:xfrm>
            <a:off x="9855813" y="4908231"/>
            <a:ext cx="2873167" cy="3311976"/>
          </a:xfrm>
          <a:prstGeom prst="line">
            <a:avLst/>
          </a:prstGeom>
          <a:ln w="38100" cap="flat">
            <a:solidFill>
              <a:srgbClr val="000000"/>
            </a:solidFill>
            <a:prstDash val="solid"/>
            <a:headEnd type="none" w="sm" len="sm"/>
            <a:tailEnd type="triangle" w="lg" len="med"/>
          </a:ln>
        </p:spPr>
      </p:sp>
      <p:sp>
        <p:nvSpPr>
          <p:cNvPr id="29" name="AutoShape 29"/>
          <p:cNvSpPr/>
          <p:nvPr/>
        </p:nvSpPr>
        <p:spPr>
          <a:xfrm flipV="1">
            <a:off x="8773906" y="4310061"/>
            <a:ext cx="3955074" cy="1439362"/>
          </a:xfrm>
          <a:prstGeom prst="line">
            <a:avLst/>
          </a:prstGeom>
          <a:ln w="38100" cap="flat">
            <a:solidFill>
              <a:srgbClr val="000000"/>
            </a:solidFill>
            <a:prstDash val="solid"/>
            <a:headEnd type="none" w="sm" len="sm"/>
            <a:tailEnd type="triangle" w="lg" len="med"/>
          </a:ln>
        </p:spPr>
      </p:sp>
      <p:sp>
        <p:nvSpPr>
          <p:cNvPr id="30" name="AutoShape 30"/>
          <p:cNvSpPr/>
          <p:nvPr/>
        </p:nvSpPr>
        <p:spPr>
          <a:xfrm flipV="1">
            <a:off x="8156750" y="6347592"/>
            <a:ext cx="4200257" cy="1370747"/>
          </a:xfrm>
          <a:prstGeom prst="line">
            <a:avLst/>
          </a:prstGeom>
          <a:ln w="38100" cap="flat">
            <a:solidFill>
              <a:srgbClr val="000000"/>
            </a:solidFill>
            <a:prstDash val="solid"/>
            <a:headEnd type="none" w="sm" len="sm"/>
            <a:tailEnd type="triangle" w="lg" len="med"/>
          </a:ln>
        </p:spPr>
      </p:sp>
      <p:sp>
        <p:nvSpPr>
          <p:cNvPr id="31" name="AutoShape 31"/>
          <p:cNvSpPr/>
          <p:nvPr/>
        </p:nvSpPr>
        <p:spPr>
          <a:xfrm flipH="1" flipV="1">
            <a:off x="8777304" y="6633936"/>
            <a:ext cx="3951676" cy="1586271"/>
          </a:xfrm>
          <a:prstGeom prst="line">
            <a:avLst/>
          </a:prstGeom>
          <a:ln w="38100" cap="flat">
            <a:solidFill>
              <a:srgbClr val="000000"/>
            </a:solidFill>
            <a:prstDash val="solid"/>
            <a:headEnd type="triangle" w="lg" len="med"/>
            <a:tailEnd type="none" w="sm" len="sm"/>
          </a:ln>
        </p:spPr>
      </p:sp>
      <p:sp>
        <p:nvSpPr>
          <p:cNvPr id="32" name="Freeform 32"/>
          <p:cNvSpPr/>
          <p:nvPr/>
        </p:nvSpPr>
        <p:spPr>
          <a:xfrm>
            <a:off x="15703099" y="3840166"/>
            <a:ext cx="738162" cy="939789"/>
          </a:xfrm>
          <a:custGeom>
            <a:avLst/>
            <a:gdLst/>
            <a:ahLst/>
            <a:cxnLst/>
            <a:rect l="l" t="t" r="r" b="b"/>
            <a:pathLst>
              <a:path w="738162" h="939789">
                <a:moveTo>
                  <a:pt x="0" y="0"/>
                </a:moveTo>
                <a:lnTo>
                  <a:pt x="738162" y="0"/>
                </a:lnTo>
                <a:lnTo>
                  <a:pt x="738162" y="939789"/>
                </a:lnTo>
                <a:lnTo>
                  <a:pt x="0" y="9397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 name="Freeform 33"/>
          <p:cNvSpPr/>
          <p:nvPr/>
        </p:nvSpPr>
        <p:spPr>
          <a:xfrm>
            <a:off x="16033087" y="5892756"/>
            <a:ext cx="694745" cy="884514"/>
          </a:xfrm>
          <a:custGeom>
            <a:avLst/>
            <a:gdLst/>
            <a:ahLst/>
            <a:cxnLst/>
            <a:rect l="l" t="t" r="r" b="b"/>
            <a:pathLst>
              <a:path w="694745" h="884514">
                <a:moveTo>
                  <a:pt x="0" y="0"/>
                </a:moveTo>
                <a:lnTo>
                  <a:pt x="694746" y="0"/>
                </a:lnTo>
                <a:lnTo>
                  <a:pt x="694746" y="884514"/>
                </a:lnTo>
                <a:lnTo>
                  <a:pt x="0" y="884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4" name="TextBox 34"/>
          <p:cNvSpPr txBox="1"/>
          <p:nvPr/>
        </p:nvSpPr>
        <p:spPr>
          <a:xfrm>
            <a:off x="2098223" y="3496627"/>
            <a:ext cx="14848096" cy="405764"/>
          </a:xfrm>
          <a:prstGeom prst="rect">
            <a:avLst/>
          </a:prstGeom>
        </p:spPr>
        <p:txBody>
          <a:bodyPr lIns="0" tIns="0" rIns="0" bIns="0" rtlCol="0" anchor="t">
            <a:spAutoFit/>
          </a:bodyPr>
          <a:lstStyle/>
          <a:p>
            <a:pPr algn="l">
              <a:lnSpc>
                <a:spcPts val="3360"/>
              </a:lnSpc>
            </a:pPr>
            <a:r>
              <a:rPr lang="en-US" sz="2400" b="1">
                <a:solidFill>
                  <a:srgbClr val="0B2147"/>
                </a:solidFill>
                <a:latin typeface="TT Hoves Bold"/>
                <a:ea typeface="TT Hoves Bold"/>
                <a:cs typeface="TT Hoves Bold"/>
                <a:sym typeface="TT Hoves Bold"/>
              </a:rPr>
              <a:t>Required Core Courses (13 units)</a:t>
            </a:r>
          </a:p>
        </p:txBody>
      </p:sp>
      <p:sp>
        <p:nvSpPr>
          <p:cNvPr id="35" name="TextBox 35"/>
          <p:cNvSpPr txBox="1"/>
          <p:nvPr/>
        </p:nvSpPr>
        <p:spPr>
          <a:xfrm>
            <a:off x="3167462" y="701618"/>
            <a:ext cx="11556342" cy="1410259"/>
          </a:xfrm>
          <a:prstGeom prst="rect">
            <a:avLst/>
          </a:prstGeom>
        </p:spPr>
        <p:txBody>
          <a:bodyPr lIns="0" tIns="0" rIns="0" bIns="0" rtlCol="0" anchor="t">
            <a:spAutoFit/>
          </a:bodyPr>
          <a:lstStyle/>
          <a:p>
            <a:pPr algn="ctr">
              <a:lnSpc>
                <a:spcPts val="5696"/>
              </a:lnSpc>
            </a:pPr>
            <a:r>
              <a:rPr lang="en-US" sz="4069">
                <a:solidFill>
                  <a:srgbClr val="0B2147"/>
                </a:solidFill>
                <a:latin typeface="CS Rocky sans"/>
                <a:ea typeface="CS Rocky sans"/>
                <a:cs typeface="CS Rocky sans"/>
                <a:sym typeface="CS Rocky sans"/>
              </a:rPr>
              <a:t>Spotlight: ECE’s Associate Teacher Certificate’s ZTC Journey</a:t>
            </a:r>
          </a:p>
        </p:txBody>
      </p:sp>
      <p:sp>
        <p:nvSpPr>
          <p:cNvPr id="36" name="TextBox 36"/>
          <p:cNvSpPr txBox="1"/>
          <p:nvPr/>
        </p:nvSpPr>
        <p:spPr>
          <a:xfrm>
            <a:off x="12777627" y="3157537"/>
            <a:ext cx="2609332" cy="405764"/>
          </a:xfrm>
          <a:prstGeom prst="rect">
            <a:avLst/>
          </a:prstGeom>
        </p:spPr>
        <p:txBody>
          <a:bodyPr lIns="0" tIns="0" rIns="0" bIns="0" rtlCol="0" anchor="t">
            <a:spAutoFit/>
          </a:bodyPr>
          <a:lstStyle/>
          <a:p>
            <a:pPr algn="l">
              <a:lnSpc>
                <a:spcPts val="3360"/>
              </a:lnSpc>
            </a:pPr>
            <a:r>
              <a:rPr lang="en-US" sz="2400" b="1">
                <a:solidFill>
                  <a:srgbClr val="0B2147"/>
                </a:solidFill>
                <a:latin typeface="TT Hoves Bold"/>
                <a:ea typeface="TT Hoves Bold"/>
                <a:cs typeface="TT Hoves Bold"/>
                <a:sym typeface="TT Hoves Bold"/>
              </a:rPr>
              <a:t>ZTC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2147"/>
        </a:solidFill>
        <a:effectLst/>
      </p:bgPr>
    </p:bg>
    <p:spTree>
      <p:nvGrpSpPr>
        <p:cNvPr id="1" name=""/>
        <p:cNvGrpSpPr/>
        <p:nvPr/>
      </p:nvGrpSpPr>
      <p:grpSpPr>
        <a:xfrm>
          <a:off x="0" y="0"/>
          <a:ext cx="0" cy="0"/>
          <a:chOff x="0" y="0"/>
          <a:chExt cx="0" cy="0"/>
        </a:xfrm>
      </p:grpSpPr>
      <p:grpSp>
        <p:nvGrpSpPr>
          <p:cNvPr id="2" name="Group 2"/>
          <p:cNvGrpSpPr/>
          <p:nvPr/>
        </p:nvGrpSpPr>
        <p:grpSpPr>
          <a:xfrm>
            <a:off x="-2859204" y="-688789"/>
            <a:ext cx="23555092" cy="11664579"/>
            <a:chOff x="0" y="0"/>
            <a:chExt cx="31406789" cy="15552771"/>
          </a:xfrm>
        </p:grpSpPr>
        <p:sp>
          <p:nvSpPr>
            <p:cNvPr id="3" name="Freeform 3"/>
            <p:cNvSpPr/>
            <p:nvPr/>
          </p:nvSpPr>
          <p:spPr>
            <a:xfrm>
              <a:off x="0" y="0"/>
              <a:ext cx="15670299" cy="15552771"/>
            </a:xfrm>
            <a:custGeom>
              <a:avLst/>
              <a:gdLst/>
              <a:ahLst/>
              <a:cxnLst/>
              <a:rect l="l" t="t" r="r" b="b"/>
              <a:pathLst>
                <a:path w="15670299" h="15552771">
                  <a:moveTo>
                    <a:pt x="0" y="0"/>
                  </a:moveTo>
                  <a:lnTo>
                    <a:pt x="15670299" y="0"/>
                  </a:lnTo>
                  <a:lnTo>
                    <a:pt x="15670299"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736491" y="0"/>
              <a:ext cx="15670299" cy="15552771"/>
            </a:xfrm>
            <a:custGeom>
              <a:avLst/>
              <a:gdLst/>
              <a:ahLst/>
              <a:cxnLst/>
              <a:rect l="l" t="t" r="r" b="b"/>
              <a:pathLst>
                <a:path w="15670299" h="15552771">
                  <a:moveTo>
                    <a:pt x="0" y="0"/>
                  </a:moveTo>
                  <a:lnTo>
                    <a:pt x="15670298" y="0"/>
                  </a:lnTo>
                  <a:lnTo>
                    <a:pt x="15670298"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3898883" y="248846"/>
            <a:ext cx="9735955" cy="1822447"/>
            <a:chOff x="0" y="0"/>
            <a:chExt cx="12981273" cy="2429929"/>
          </a:xfrm>
        </p:grpSpPr>
        <p:grpSp>
          <p:nvGrpSpPr>
            <p:cNvPr id="6" name="Group 6"/>
            <p:cNvGrpSpPr/>
            <p:nvPr/>
          </p:nvGrpSpPr>
          <p:grpSpPr>
            <a:xfrm>
              <a:off x="226747" y="203200"/>
              <a:ext cx="12754526" cy="2226729"/>
              <a:chOff x="0" y="0"/>
              <a:chExt cx="3268969" cy="570708"/>
            </a:xfrm>
          </p:grpSpPr>
          <p:sp>
            <p:nvSpPr>
              <p:cNvPr id="7" name="Freeform 7"/>
              <p:cNvSpPr/>
              <p:nvPr/>
            </p:nvSpPr>
            <p:spPr>
              <a:xfrm>
                <a:off x="0" y="0"/>
                <a:ext cx="3268969" cy="570708"/>
              </a:xfrm>
              <a:custGeom>
                <a:avLst/>
                <a:gdLst/>
                <a:ahLst/>
                <a:cxnLst/>
                <a:rect l="l" t="t" r="r" b="b"/>
                <a:pathLst>
                  <a:path w="3268969" h="570708">
                    <a:moveTo>
                      <a:pt x="24280" y="0"/>
                    </a:moveTo>
                    <a:lnTo>
                      <a:pt x="3244689" y="0"/>
                    </a:lnTo>
                    <a:cubicBezTo>
                      <a:pt x="3251128" y="0"/>
                      <a:pt x="3257304" y="2558"/>
                      <a:pt x="3261857" y="7111"/>
                    </a:cubicBezTo>
                    <a:cubicBezTo>
                      <a:pt x="3266411" y="11665"/>
                      <a:pt x="3268969" y="17840"/>
                      <a:pt x="3268969" y="24280"/>
                    </a:cubicBezTo>
                    <a:lnTo>
                      <a:pt x="3268969" y="546428"/>
                    </a:lnTo>
                    <a:cubicBezTo>
                      <a:pt x="3268969" y="559837"/>
                      <a:pt x="3258098" y="570708"/>
                      <a:pt x="3244689" y="570708"/>
                    </a:cubicBezTo>
                    <a:lnTo>
                      <a:pt x="24280" y="570708"/>
                    </a:lnTo>
                    <a:cubicBezTo>
                      <a:pt x="10870" y="570708"/>
                      <a:pt x="0" y="559837"/>
                      <a:pt x="0" y="546428"/>
                    </a:cubicBezTo>
                    <a:lnTo>
                      <a:pt x="0" y="24280"/>
                    </a:lnTo>
                    <a:cubicBezTo>
                      <a:pt x="0" y="10870"/>
                      <a:pt x="10870" y="0"/>
                      <a:pt x="24280" y="0"/>
                    </a:cubicBezTo>
                    <a:close/>
                  </a:path>
                </a:pathLst>
              </a:custGeom>
              <a:solidFill>
                <a:srgbClr val="B2900A"/>
              </a:solidFill>
            </p:spPr>
          </p:sp>
          <p:sp>
            <p:nvSpPr>
              <p:cNvPr id="8" name="TextBox 8"/>
              <p:cNvSpPr txBox="1"/>
              <p:nvPr/>
            </p:nvSpPr>
            <p:spPr>
              <a:xfrm>
                <a:off x="0" y="-38100"/>
                <a:ext cx="3268969" cy="608808"/>
              </a:xfrm>
              <a:prstGeom prst="rect">
                <a:avLst/>
              </a:prstGeom>
            </p:spPr>
            <p:txBody>
              <a:bodyPr lIns="50800" tIns="50800" rIns="50800" bIns="50800" rtlCol="0" anchor="ctr"/>
              <a:lstStyle/>
              <a:p>
                <a:pPr algn="ctr">
                  <a:lnSpc>
                    <a:spcPts val="3360"/>
                  </a:lnSpc>
                </a:pPr>
                <a:endParaRPr/>
              </a:p>
            </p:txBody>
          </p:sp>
        </p:grpSp>
        <p:grpSp>
          <p:nvGrpSpPr>
            <p:cNvPr id="9" name="Group 9"/>
            <p:cNvGrpSpPr/>
            <p:nvPr/>
          </p:nvGrpSpPr>
          <p:grpSpPr>
            <a:xfrm>
              <a:off x="0" y="0"/>
              <a:ext cx="12754526" cy="2226729"/>
              <a:chOff x="0" y="0"/>
              <a:chExt cx="3268969" cy="570708"/>
            </a:xfrm>
          </p:grpSpPr>
          <p:sp>
            <p:nvSpPr>
              <p:cNvPr id="10" name="Freeform 10"/>
              <p:cNvSpPr/>
              <p:nvPr/>
            </p:nvSpPr>
            <p:spPr>
              <a:xfrm>
                <a:off x="0" y="0"/>
                <a:ext cx="3268969" cy="570708"/>
              </a:xfrm>
              <a:custGeom>
                <a:avLst/>
                <a:gdLst/>
                <a:ahLst/>
                <a:cxnLst/>
                <a:rect l="l" t="t" r="r" b="b"/>
                <a:pathLst>
                  <a:path w="3268969" h="570708">
                    <a:moveTo>
                      <a:pt x="24280" y="0"/>
                    </a:moveTo>
                    <a:lnTo>
                      <a:pt x="3244689" y="0"/>
                    </a:lnTo>
                    <a:cubicBezTo>
                      <a:pt x="3251128" y="0"/>
                      <a:pt x="3257304" y="2558"/>
                      <a:pt x="3261857" y="7111"/>
                    </a:cubicBezTo>
                    <a:cubicBezTo>
                      <a:pt x="3266411" y="11665"/>
                      <a:pt x="3268969" y="17840"/>
                      <a:pt x="3268969" y="24280"/>
                    </a:cubicBezTo>
                    <a:lnTo>
                      <a:pt x="3268969" y="546428"/>
                    </a:lnTo>
                    <a:cubicBezTo>
                      <a:pt x="3268969" y="559837"/>
                      <a:pt x="3258098" y="570708"/>
                      <a:pt x="3244689" y="570708"/>
                    </a:cubicBezTo>
                    <a:lnTo>
                      <a:pt x="24280" y="570708"/>
                    </a:lnTo>
                    <a:cubicBezTo>
                      <a:pt x="10870" y="570708"/>
                      <a:pt x="0" y="559837"/>
                      <a:pt x="0" y="546428"/>
                    </a:cubicBezTo>
                    <a:lnTo>
                      <a:pt x="0" y="24280"/>
                    </a:lnTo>
                    <a:cubicBezTo>
                      <a:pt x="0" y="10870"/>
                      <a:pt x="10870" y="0"/>
                      <a:pt x="24280" y="0"/>
                    </a:cubicBezTo>
                    <a:close/>
                  </a:path>
                </a:pathLst>
              </a:custGeom>
              <a:solidFill>
                <a:srgbClr val="FFCC00"/>
              </a:solidFill>
            </p:spPr>
          </p:sp>
          <p:sp>
            <p:nvSpPr>
              <p:cNvPr id="11" name="TextBox 11"/>
              <p:cNvSpPr txBox="1"/>
              <p:nvPr/>
            </p:nvSpPr>
            <p:spPr>
              <a:xfrm>
                <a:off x="0" y="-38100"/>
                <a:ext cx="3268969" cy="608808"/>
              </a:xfrm>
              <a:prstGeom prst="rect">
                <a:avLst/>
              </a:prstGeom>
            </p:spPr>
            <p:txBody>
              <a:bodyPr lIns="50800" tIns="50800" rIns="50800" bIns="50800" rtlCol="0" anchor="ctr"/>
              <a:lstStyle/>
              <a:p>
                <a:pPr algn="ctr">
                  <a:lnSpc>
                    <a:spcPts val="3360"/>
                  </a:lnSpc>
                </a:pPr>
                <a:endParaRPr/>
              </a:p>
            </p:txBody>
          </p:sp>
        </p:grpSp>
      </p:grpSp>
      <p:sp>
        <p:nvSpPr>
          <p:cNvPr id="12" name="TextBox 12"/>
          <p:cNvSpPr txBox="1"/>
          <p:nvPr/>
        </p:nvSpPr>
        <p:spPr>
          <a:xfrm>
            <a:off x="4205122" y="588570"/>
            <a:ext cx="9123476" cy="1028700"/>
          </a:xfrm>
          <a:prstGeom prst="rect">
            <a:avLst/>
          </a:prstGeom>
        </p:spPr>
        <p:txBody>
          <a:bodyPr lIns="0" tIns="0" rIns="0" bIns="0" rtlCol="0" anchor="t">
            <a:spAutoFit/>
          </a:bodyPr>
          <a:lstStyle/>
          <a:p>
            <a:pPr algn="ctr">
              <a:lnSpc>
                <a:spcPts val="8400"/>
              </a:lnSpc>
            </a:pPr>
            <a:r>
              <a:rPr lang="en-US" sz="6000">
                <a:solidFill>
                  <a:srgbClr val="0B2147"/>
                </a:solidFill>
                <a:latin typeface="CS Rocky sans"/>
                <a:ea typeface="CS Rocky sans"/>
                <a:cs typeface="CS Rocky sans"/>
                <a:sym typeface="CS Rocky sans"/>
              </a:rPr>
              <a:t>ZTC Funds Overview</a:t>
            </a:r>
          </a:p>
        </p:txBody>
      </p:sp>
      <p:grpSp>
        <p:nvGrpSpPr>
          <p:cNvPr id="13" name="Group 13"/>
          <p:cNvGrpSpPr/>
          <p:nvPr/>
        </p:nvGrpSpPr>
        <p:grpSpPr>
          <a:xfrm>
            <a:off x="211330" y="2518839"/>
            <a:ext cx="17414024" cy="7011294"/>
            <a:chOff x="0" y="0"/>
            <a:chExt cx="23218698" cy="9348392"/>
          </a:xfrm>
        </p:grpSpPr>
        <p:grpSp>
          <p:nvGrpSpPr>
            <p:cNvPr id="14" name="Group 14"/>
            <p:cNvGrpSpPr/>
            <p:nvPr/>
          </p:nvGrpSpPr>
          <p:grpSpPr>
            <a:xfrm>
              <a:off x="305509" y="383669"/>
              <a:ext cx="22913189" cy="8964723"/>
              <a:chOff x="0" y="0"/>
              <a:chExt cx="3905993" cy="1528209"/>
            </a:xfrm>
          </p:grpSpPr>
          <p:sp>
            <p:nvSpPr>
              <p:cNvPr id="15" name="Freeform 15"/>
              <p:cNvSpPr/>
              <p:nvPr/>
            </p:nvSpPr>
            <p:spPr>
              <a:xfrm>
                <a:off x="0" y="0"/>
                <a:ext cx="3905993" cy="1528209"/>
              </a:xfrm>
              <a:custGeom>
                <a:avLst/>
                <a:gdLst/>
                <a:ahLst/>
                <a:cxnLst/>
                <a:rect l="l" t="t" r="r" b="b"/>
                <a:pathLst>
                  <a:path w="3905993" h="1528209">
                    <a:moveTo>
                      <a:pt x="20320" y="0"/>
                    </a:moveTo>
                    <a:lnTo>
                      <a:pt x="3885673" y="0"/>
                    </a:lnTo>
                    <a:cubicBezTo>
                      <a:pt x="3891062" y="0"/>
                      <a:pt x="3896231" y="2141"/>
                      <a:pt x="3900041" y="5952"/>
                    </a:cubicBezTo>
                    <a:cubicBezTo>
                      <a:pt x="3903852" y="9762"/>
                      <a:pt x="3905993" y="14931"/>
                      <a:pt x="3905993" y="20320"/>
                    </a:cubicBezTo>
                    <a:lnTo>
                      <a:pt x="3905993" y="1507889"/>
                    </a:lnTo>
                    <a:cubicBezTo>
                      <a:pt x="3905993" y="1519111"/>
                      <a:pt x="3896895" y="1528209"/>
                      <a:pt x="3885673" y="1528209"/>
                    </a:cubicBezTo>
                    <a:lnTo>
                      <a:pt x="20320" y="1528209"/>
                    </a:lnTo>
                    <a:cubicBezTo>
                      <a:pt x="9098" y="1528209"/>
                      <a:pt x="0" y="1519111"/>
                      <a:pt x="0" y="1507889"/>
                    </a:cubicBezTo>
                    <a:lnTo>
                      <a:pt x="0" y="20320"/>
                    </a:lnTo>
                    <a:cubicBezTo>
                      <a:pt x="0" y="9098"/>
                      <a:pt x="9098" y="0"/>
                      <a:pt x="20320" y="0"/>
                    </a:cubicBezTo>
                    <a:close/>
                  </a:path>
                </a:pathLst>
              </a:custGeom>
              <a:solidFill>
                <a:srgbClr val="D7D6DC"/>
              </a:solidFill>
            </p:spPr>
          </p:sp>
          <p:sp>
            <p:nvSpPr>
              <p:cNvPr id="16" name="TextBox 16"/>
              <p:cNvSpPr txBox="1"/>
              <p:nvPr/>
            </p:nvSpPr>
            <p:spPr>
              <a:xfrm>
                <a:off x="0" y="-38100"/>
                <a:ext cx="3905993" cy="1566309"/>
              </a:xfrm>
              <a:prstGeom prst="rect">
                <a:avLst/>
              </a:prstGeom>
            </p:spPr>
            <p:txBody>
              <a:bodyPr lIns="50800" tIns="50800" rIns="50800" bIns="50800" rtlCol="0" anchor="ctr"/>
              <a:lstStyle/>
              <a:p>
                <a:pPr algn="ctr">
                  <a:lnSpc>
                    <a:spcPts val="3360"/>
                  </a:lnSpc>
                </a:pPr>
                <a:endParaRPr/>
              </a:p>
            </p:txBody>
          </p:sp>
        </p:grpSp>
        <p:grpSp>
          <p:nvGrpSpPr>
            <p:cNvPr id="17" name="Group 17"/>
            <p:cNvGrpSpPr/>
            <p:nvPr/>
          </p:nvGrpSpPr>
          <p:grpSpPr>
            <a:xfrm>
              <a:off x="0" y="0"/>
              <a:ext cx="22913189" cy="8776833"/>
              <a:chOff x="0" y="0"/>
              <a:chExt cx="3905993" cy="1496180"/>
            </a:xfrm>
          </p:grpSpPr>
          <p:sp>
            <p:nvSpPr>
              <p:cNvPr id="18" name="Freeform 18"/>
              <p:cNvSpPr/>
              <p:nvPr/>
            </p:nvSpPr>
            <p:spPr>
              <a:xfrm>
                <a:off x="0" y="0"/>
                <a:ext cx="3905993" cy="1496180"/>
              </a:xfrm>
              <a:custGeom>
                <a:avLst/>
                <a:gdLst/>
                <a:ahLst/>
                <a:cxnLst/>
                <a:rect l="l" t="t" r="r" b="b"/>
                <a:pathLst>
                  <a:path w="3905993" h="1496180">
                    <a:moveTo>
                      <a:pt x="20320" y="0"/>
                    </a:moveTo>
                    <a:lnTo>
                      <a:pt x="3885673" y="0"/>
                    </a:lnTo>
                    <a:cubicBezTo>
                      <a:pt x="3891062" y="0"/>
                      <a:pt x="3896231" y="2141"/>
                      <a:pt x="3900041" y="5952"/>
                    </a:cubicBezTo>
                    <a:cubicBezTo>
                      <a:pt x="3903852" y="9762"/>
                      <a:pt x="3905993" y="14931"/>
                      <a:pt x="3905993" y="20320"/>
                    </a:cubicBezTo>
                    <a:lnTo>
                      <a:pt x="3905993" y="1475860"/>
                    </a:lnTo>
                    <a:cubicBezTo>
                      <a:pt x="3905993" y="1487082"/>
                      <a:pt x="3896895" y="1496180"/>
                      <a:pt x="3885673" y="1496180"/>
                    </a:cubicBezTo>
                    <a:lnTo>
                      <a:pt x="20320" y="1496180"/>
                    </a:lnTo>
                    <a:cubicBezTo>
                      <a:pt x="14931" y="1496180"/>
                      <a:pt x="9762" y="1494039"/>
                      <a:pt x="5952" y="1490228"/>
                    </a:cubicBezTo>
                    <a:cubicBezTo>
                      <a:pt x="2141" y="1486417"/>
                      <a:pt x="0" y="1481249"/>
                      <a:pt x="0" y="1475860"/>
                    </a:cubicBezTo>
                    <a:lnTo>
                      <a:pt x="0" y="20320"/>
                    </a:lnTo>
                    <a:cubicBezTo>
                      <a:pt x="0" y="9098"/>
                      <a:pt x="9098" y="0"/>
                      <a:pt x="20320" y="0"/>
                    </a:cubicBezTo>
                    <a:close/>
                  </a:path>
                </a:pathLst>
              </a:custGeom>
              <a:solidFill>
                <a:srgbClr val="FFFFFF"/>
              </a:solidFill>
            </p:spPr>
          </p:sp>
          <p:sp>
            <p:nvSpPr>
              <p:cNvPr id="19" name="TextBox 19"/>
              <p:cNvSpPr txBox="1"/>
              <p:nvPr/>
            </p:nvSpPr>
            <p:spPr>
              <a:xfrm>
                <a:off x="0" y="-38100"/>
                <a:ext cx="3905993" cy="1534280"/>
              </a:xfrm>
              <a:prstGeom prst="rect">
                <a:avLst/>
              </a:prstGeom>
            </p:spPr>
            <p:txBody>
              <a:bodyPr lIns="50800" tIns="50800" rIns="50800" bIns="50800" rtlCol="0" anchor="ctr"/>
              <a:lstStyle/>
              <a:p>
                <a:pPr algn="ctr">
                  <a:lnSpc>
                    <a:spcPts val="3360"/>
                  </a:lnSpc>
                </a:pPr>
                <a:endParaRPr/>
              </a:p>
            </p:txBody>
          </p:sp>
        </p:grpSp>
      </p:grpSp>
      <p:sp>
        <p:nvSpPr>
          <p:cNvPr id="20" name="TextBox 20"/>
          <p:cNvSpPr txBox="1"/>
          <p:nvPr/>
        </p:nvSpPr>
        <p:spPr>
          <a:xfrm>
            <a:off x="1220541" y="2861226"/>
            <a:ext cx="14017390" cy="5635453"/>
          </a:xfrm>
          <a:prstGeom prst="rect">
            <a:avLst/>
          </a:prstGeom>
        </p:spPr>
        <p:txBody>
          <a:bodyPr lIns="0" tIns="0" rIns="0" bIns="0" rtlCol="0" anchor="t">
            <a:spAutoFit/>
          </a:bodyPr>
          <a:lstStyle/>
          <a:p>
            <a:pPr algn="ctr">
              <a:lnSpc>
                <a:spcPts val="3360"/>
              </a:lnSpc>
            </a:pPr>
            <a:r>
              <a:rPr lang="en-US" sz="2400" dirty="0">
                <a:solidFill>
                  <a:srgbClr val="0B2147"/>
                </a:solidFill>
                <a:latin typeface="TT Hoves"/>
                <a:ea typeface="TT Hoves"/>
                <a:cs typeface="TT Hoves"/>
                <a:sym typeface="TT Hoves"/>
              </a:rPr>
              <a:t>Coordination: BSSL Dean’s Office | Questions: Kali </a:t>
            </a:r>
            <a:r>
              <a:rPr lang="en-US" sz="2400" dirty="0" err="1">
                <a:solidFill>
                  <a:srgbClr val="0B2147"/>
                </a:solidFill>
                <a:latin typeface="TT Hoves"/>
                <a:ea typeface="TT Hoves"/>
                <a:cs typeface="TT Hoves"/>
                <a:sym typeface="TT Hoves"/>
              </a:rPr>
              <a:t>Rippel</a:t>
            </a:r>
            <a:r>
              <a:rPr lang="en-US" sz="2400" dirty="0">
                <a:solidFill>
                  <a:srgbClr val="0B2147"/>
                </a:solidFill>
                <a:latin typeface="TT Hoves"/>
                <a:ea typeface="TT Hoves"/>
                <a:cs typeface="TT Hoves"/>
                <a:sym typeface="TT Hoves"/>
              </a:rPr>
              <a:t> &amp; Lyndale Garner</a:t>
            </a:r>
          </a:p>
          <a:p>
            <a:pPr algn="ctr">
              <a:lnSpc>
                <a:spcPts val="3360"/>
              </a:lnSpc>
            </a:pPr>
            <a:endParaRPr lang="en-US" sz="2400" dirty="0">
              <a:solidFill>
                <a:srgbClr val="0B2147"/>
              </a:solidFill>
              <a:latin typeface="TT Hoves"/>
              <a:ea typeface="TT Hoves"/>
              <a:cs typeface="TT Hoves"/>
              <a:sym typeface="TT Hoves"/>
            </a:endParaRPr>
          </a:p>
          <a:p>
            <a:pPr algn="l">
              <a:lnSpc>
                <a:spcPts val="3360"/>
              </a:lnSpc>
            </a:pPr>
            <a:r>
              <a:rPr lang="en-US" sz="2400" dirty="0">
                <a:solidFill>
                  <a:srgbClr val="0B2147"/>
                </a:solidFill>
                <a:latin typeface="TT Hoves"/>
                <a:ea typeface="TT Hoves"/>
                <a:cs typeface="TT Hoves"/>
                <a:sym typeface="TT Hoves"/>
              </a:rPr>
              <a:t>Funds from the state to the chancellor’s office for CO to manage, with ASCCC assistance.</a:t>
            </a:r>
          </a:p>
          <a:p>
            <a:pPr algn="l">
              <a:lnSpc>
                <a:spcPts val="3360"/>
              </a:lnSpc>
            </a:pPr>
            <a:endParaRPr lang="en-US" sz="2400" dirty="0">
              <a:solidFill>
                <a:srgbClr val="0B2147"/>
              </a:solidFill>
              <a:latin typeface="TT Hoves"/>
              <a:ea typeface="TT Hoves"/>
              <a:cs typeface="TT Hoves"/>
              <a:sym typeface="TT Hoves"/>
            </a:endParaRPr>
          </a:p>
          <a:p>
            <a:pPr marL="518165" lvl="1" indent="-259082" algn="l">
              <a:lnSpc>
                <a:spcPts val="3360"/>
              </a:lnSpc>
              <a:buFont typeface="Arial"/>
              <a:buChar char="•"/>
            </a:pPr>
            <a:r>
              <a:rPr lang="en-US" sz="2400" dirty="0">
                <a:solidFill>
                  <a:srgbClr val="0B2147"/>
                </a:solidFill>
                <a:latin typeface="TT Hoves"/>
                <a:ea typeface="TT Hoves"/>
                <a:cs typeface="TT Hoves"/>
                <a:sym typeface="TT Hoves"/>
              </a:rPr>
              <a:t>Funding Request form: laspositascollege.libwizard.com/f/</a:t>
            </a:r>
            <a:r>
              <a:rPr lang="en-US" sz="2400" dirty="0" err="1">
                <a:solidFill>
                  <a:srgbClr val="0B2147"/>
                </a:solidFill>
                <a:latin typeface="TT Hoves"/>
                <a:ea typeface="TT Hoves"/>
                <a:cs typeface="TT Hoves"/>
                <a:sym typeface="TT Hoves"/>
              </a:rPr>
              <a:t>ztcfundsrequest</a:t>
            </a:r>
            <a:r>
              <a:rPr lang="en-US" sz="2400" dirty="0">
                <a:solidFill>
                  <a:srgbClr val="0B2147"/>
                </a:solidFill>
                <a:latin typeface="TT Hoves"/>
                <a:ea typeface="TT Hoves"/>
                <a:cs typeface="TT Hoves"/>
                <a:sym typeface="TT Hoves"/>
              </a:rPr>
              <a:t> </a:t>
            </a:r>
          </a:p>
          <a:p>
            <a:pPr marL="518165" lvl="1" indent="-259082" algn="l">
              <a:lnSpc>
                <a:spcPts val="3360"/>
              </a:lnSpc>
              <a:buFont typeface="Arial"/>
              <a:buChar char="•"/>
            </a:pPr>
            <a:r>
              <a:rPr lang="en-US" sz="2400" dirty="0">
                <a:solidFill>
                  <a:srgbClr val="0B2147"/>
                </a:solidFill>
                <a:latin typeface="TT Hoves"/>
                <a:ea typeface="TT Hoves"/>
                <a:cs typeface="TT Hoves"/>
                <a:sym typeface="TT Hoves"/>
              </a:rPr>
              <a:t>Three phases so far:</a:t>
            </a:r>
          </a:p>
          <a:p>
            <a:pPr marL="1036330" lvl="2" indent="-345443" algn="l">
              <a:lnSpc>
                <a:spcPts val="3360"/>
              </a:lnSpc>
              <a:buFont typeface="Arial"/>
              <a:buChar char="⚬"/>
            </a:pPr>
            <a:r>
              <a:rPr lang="en-US" sz="2400" dirty="0">
                <a:solidFill>
                  <a:srgbClr val="0B2147"/>
                </a:solidFill>
                <a:latin typeface="TT Hoves"/>
                <a:ea typeface="TT Hoves"/>
                <a:cs typeface="TT Hoves"/>
                <a:sym typeface="TT Hoves"/>
              </a:rPr>
              <a:t>Phase 1: Planning, $20,000 and Phase 2: Implementation, $180,000</a:t>
            </a:r>
          </a:p>
          <a:p>
            <a:pPr marL="1036330" lvl="2" indent="-345443" algn="l">
              <a:lnSpc>
                <a:spcPts val="3360"/>
              </a:lnSpc>
              <a:buFont typeface="Arial"/>
              <a:buChar char="⚬"/>
            </a:pPr>
            <a:r>
              <a:rPr lang="en-US" sz="2400" dirty="0">
                <a:solidFill>
                  <a:srgbClr val="0B2147"/>
                </a:solidFill>
                <a:latin typeface="TT Hoves"/>
                <a:ea typeface="TT Hoves"/>
                <a:cs typeface="TT Hoves"/>
                <a:sym typeface="TT Hoves"/>
              </a:rPr>
              <a:t>Phase 3: Acceleration for Specific Pathways</a:t>
            </a:r>
          </a:p>
          <a:p>
            <a:pPr marL="1554495" lvl="3" indent="-388624" algn="l">
              <a:lnSpc>
                <a:spcPts val="3360"/>
              </a:lnSpc>
              <a:buFont typeface="Arial"/>
              <a:buChar char="￭"/>
            </a:pPr>
            <a:r>
              <a:rPr lang="en-US" sz="2400" dirty="0">
                <a:solidFill>
                  <a:srgbClr val="0B2147"/>
                </a:solidFill>
                <a:latin typeface="TT Hoves"/>
                <a:ea typeface="TT Hoves"/>
                <a:cs typeface="TT Hoves"/>
                <a:sym typeface="TT Hoves"/>
              </a:rPr>
              <a:t>Initial Award $25,000 targeted at the Anthropology AAT</a:t>
            </a:r>
          </a:p>
          <a:p>
            <a:pPr marL="2072659" lvl="4" indent="-414532" algn="l">
              <a:lnSpc>
                <a:spcPts val="3360"/>
              </a:lnSpc>
              <a:buFont typeface="Arial"/>
              <a:buChar char="•"/>
            </a:pPr>
            <a:r>
              <a:rPr lang="en-US" sz="2400" dirty="0">
                <a:solidFill>
                  <a:srgbClr val="0B2147"/>
                </a:solidFill>
                <a:latin typeface="TT Hoves"/>
                <a:ea typeface="TT Hoves"/>
                <a:cs typeface="TT Hoves"/>
                <a:sym typeface="TT Hoves"/>
              </a:rPr>
              <a:t>Facilitates collaboration with other CCCs and exploration of shared resources for the Anthro AAT, with prospects for additional funding</a:t>
            </a:r>
          </a:p>
          <a:p>
            <a:pPr marL="2072659" lvl="4" indent="-414532" algn="l">
              <a:lnSpc>
                <a:spcPts val="3360"/>
              </a:lnSpc>
              <a:buFont typeface="Arial"/>
              <a:buChar char="•"/>
            </a:pPr>
            <a:endParaRPr lang="en-US" sz="2400" dirty="0">
              <a:solidFill>
                <a:srgbClr val="0B2147"/>
              </a:solidFill>
              <a:latin typeface="TT Hoves"/>
              <a:ea typeface="TT Hoves"/>
              <a:cs typeface="TT Hoves"/>
              <a:sym typeface="TT Hoves"/>
            </a:endParaRPr>
          </a:p>
          <a:p>
            <a:pPr marL="2072659" lvl="4" indent="-414532" algn="l">
              <a:lnSpc>
                <a:spcPts val="3360"/>
              </a:lnSpc>
              <a:buFont typeface="Arial"/>
              <a:buChar char="•"/>
            </a:pPr>
            <a:r>
              <a:rPr lang="en-US" sz="2400" dirty="0">
                <a:solidFill>
                  <a:srgbClr val="0B2147"/>
                </a:solidFill>
                <a:latin typeface="TT Hoves"/>
                <a:ea typeface="TT Hoves"/>
                <a:cs typeface="TT Hoves"/>
                <a:sym typeface="TT Hoves"/>
              </a:rPr>
              <a:t>Remaining Balance 40,000 approx.</a:t>
            </a:r>
          </a:p>
        </p:txBody>
      </p:sp>
      <p:sp>
        <p:nvSpPr>
          <p:cNvPr id="21" name="Freeform 21"/>
          <p:cNvSpPr/>
          <p:nvPr/>
        </p:nvSpPr>
        <p:spPr>
          <a:xfrm>
            <a:off x="12882414" y="-105822"/>
            <a:ext cx="5249322" cy="5249322"/>
          </a:xfrm>
          <a:custGeom>
            <a:avLst/>
            <a:gdLst/>
            <a:ahLst/>
            <a:cxnLst/>
            <a:rect l="l" t="t" r="r" b="b"/>
            <a:pathLst>
              <a:path w="5249322" h="5249322">
                <a:moveTo>
                  <a:pt x="0" y="0"/>
                </a:moveTo>
                <a:lnTo>
                  <a:pt x="5249322" y="0"/>
                </a:lnTo>
                <a:lnTo>
                  <a:pt x="5249322" y="5249322"/>
                </a:lnTo>
                <a:lnTo>
                  <a:pt x="0" y="5249322"/>
                </a:lnTo>
                <a:lnTo>
                  <a:pt x="0" y="0"/>
                </a:lnTo>
                <a:close/>
              </a:path>
            </a:pathLst>
          </a:custGeom>
          <a:blipFill>
            <a:blip r:embed="rId4"/>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1913" y="-688790"/>
            <a:ext cx="23555092" cy="11664579"/>
            <a:chOff x="0" y="0"/>
            <a:chExt cx="31406789" cy="15552771"/>
          </a:xfrm>
        </p:grpSpPr>
        <p:sp>
          <p:nvSpPr>
            <p:cNvPr id="3" name="Freeform 3"/>
            <p:cNvSpPr/>
            <p:nvPr/>
          </p:nvSpPr>
          <p:spPr>
            <a:xfrm>
              <a:off x="0" y="0"/>
              <a:ext cx="15670299" cy="15552771"/>
            </a:xfrm>
            <a:custGeom>
              <a:avLst/>
              <a:gdLst/>
              <a:ahLst/>
              <a:cxnLst/>
              <a:rect l="l" t="t" r="r" b="b"/>
              <a:pathLst>
                <a:path w="15670299" h="15552771">
                  <a:moveTo>
                    <a:pt x="0" y="0"/>
                  </a:moveTo>
                  <a:lnTo>
                    <a:pt x="15670299" y="0"/>
                  </a:lnTo>
                  <a:lnTo>
                    <a:pt x="15670299"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736491" y="0"/>
              <a:ext cx="15670299" cy="15552771"/>
            </a:xfrm>
            <a:custGeom>
              <a:avLst/>
              <a:gdLst/>
              <a:ahLst/>
              <a:cxnLst/>
              <a:rect l="l" t="t" r="r" b="b"/>
              <a:pathLst>
                <a:path w="15670299" h="15552771">
                  <a:moveTo>
                    <a:pt x="0" y="0"/>
                  </a:moveTo>
                  <a:lnTo>
                    <a:pt x="15670298" y="0"/>
                  </a:lnTo>
                  <a:lnTo>
                    <a:pt x="15670298"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13346631" y="2940552"/>
            <a:ext cx="7673435" cy="7673435"/>
          </a:xfrm>
          <a:custGeom>
            <a:avLst/>
            <a:gdLst/>
            <a:ahLst/>
            <a:cxnLst/>
            <a:rect l="l" t="t" r="r" b="b"/>
            <a:pathLst>
              <a:path w="7673435" h="7673435">
                <a:moveTo>
                  <a:pt x="0" y="0"/>
                </a:moveTo>
                <a:lnTo>
                  <a:pt x="7673435" y="0"/>
                </a:lnTo>
                <a:lnTo>
                  <a:pt x="7673435" y="7673435"/>
                </a:lnTo>
                <a:lnTo>
                  <a:pt x="0" y="7673435"/>
                </a:lnTo>
                <a:lnTo>
                  <a:pt x="0" y="0"/>
                </a:lnTo>
                <a:close/>
              </a:path>
            </a:pathLst>
          </a:custGeom>
          <a:blipFill>
            <a:blip r:embed="rId4"/>
            <a:stretch>
              <a:fillRect/>
            </a:stretch>
          </a:blipFill>
        </p:spPr>
      </p:sp>
      <p:sp>
        <p:nvSpPr>
          <p:cNvPr id="6" name="Freeform 6"/>
          <p:cNvSpPr/>
          <p:nvPr/>
        </p:nvSpPr>
        <p:spPr>
          <a:xfrm>
            <a:off x="-2060408" y="-896165"/>
            <a:ext cx="7673435" cy="7673435"/>
          </a:xfrm>
          <a:custGeom>
            <a:avLst/>
            <a:gdLst/>
            <a:ahLst/>
            <a:cxnLst/>
            <a:rect l="l" t="t" r="r" b="b"/>
            <a:pathLst>
              <a:path w="7673435" h="7673435">
                <a:moveTo>
                  <a:pt x="0" y="0"/>
                </a:moveTo>
                <a:lnTo>
                  <a:pt x="7673435" y="0"/>
                </a:lnTo>
                <a:lnTo>
                  <a:pt x="7673435" y="7673435"/>
                </a:lnTo>
                <a:lnTo>
                  <a:pt x="0" y="7673435"/>
                </a:lnTo>
                <a:lnTo>
                  <a:pt x="0" y="0"/>
                </a:lnTo>
                <a:close/>
              </a:path>
            </a:pathLst>
          </a:custGeom>
          <a:blipFill>
            <a:blip r:embed="rId4"/>
            <a:stretch>
              <a:fillRect/>
            </a:stretch>
          </a:blipFill>
        </p:spPr>
      </p:sp>
      <p:grpSp>
        <p:nvGrpSpPr>
          <p:cNvPr id="7" name="Group 7"/>
          <p:cNvGrpSpPr/>
          <p:nvPr/>
        </p:nvGrpSpPr>
        <p:grpSpPr>
          <a:xfrm>
            <a:off x="1463021" y="639602"/>
            <a:ext cx="14917439" cy="1805650"/>
            <a:chOff x="0" y="0"/>
            <a:chExt cx="19889919" cy="2407533"/>
          </a:xfrm>
        </p:grpSpPr>
        <p:grpSp>
          <p:nvGrpSpPr>
            <p:cNvPr id="8" name="Group 8"/>
            <p:cNvGrpSpPr/>
            <p:nvPr/>
          </p:nvGrpSpPr>
          <p:grpSpPr>
            <a:xfrm>
              <a:off x="201327" y="201327"/>
              <a:ext cx="19688592" cy="2206206"/>
              <a:chOff x="0" y="0"/>
              <a:chExt cx="5093103" cy="570708"/>
            </a:xfrm>
          </p:grpSpPr>
          <p:sp>
            <p:nvSpPr>
              <p:cNvPr id="9" name="Freeform 9"/>
              <p:cNvSpPr/>
              <p:nvPr/>
            </p:nvSpPr>
            <p:spPr>
              <a:xfrm>
                <a:off x="0" y="0"/>
                <a:ext cx="5093103" cy="570708"/>
              </a:xfrm>
              <a:custGeom>
                <a:avLst/>
                <a:gdLst/>
                <a:ahLst/>
                <a:cxnLst/>
                <a:rect l="l" t="t" r="r" b="b"/>
                <a:pathLst>
                  <a:path w="5093103" h="570708">
                    <a:moveTo>
                      <a:pt x="20320" y="0"/>
                    </a:moveTo>
                    <a:lnTo>
                      <a:pt x="5072783" y="0"/>
                    </a:lnTo>
                    <a:cubicBezTo>
                      <a:pt x="5084006" y="0"/>
                      <a:pt x="5093103" y="9098"/>
                      <a:pt x="5093103" y="20320"/>
                    </a:cubicBezTo>
                    <a:lnTo>
                      <a:pt x="5093103" y="550388"/>
                    </a:lnTo>
                    <a:cubicBezTo>
                      <a:pt x="5093103" y="555777"/>
                      <a:pt x="5090962" y="560945"/>
                      <a:pt x="5087152" y="564756"/>
                    </a:cubicBezTo>
                    <a:cubicBezTo>
                      <a:pt x="5083341" y="568567"/>
                      <a:pt x="5078172" y="570708"/>
                      <a:pt x="5072783" y="570708"/>
                    </a:cubicBezTo>
                    <a:lnTo>
                      <a:pt x="20320" y="570708"/>
                    </a:lnTo>
                    <a:cubicBezTo>
                      <a:pt x="14931" y="570708"/>
                      <a:pt x="9762" y="568567"/>
                      <a:pt x="5952" y="564756"/>
                    </a:cubicBezTo>
                    <a:cubicBezTo>
                      <a:pt x="2141" y="560945"/>
                      <a:pt x="0" y="555777"/>
                      <a:pt x="0" y="550388"/>
                    </a:cubicBezTo>
                    <a:lnTo>
                      <a:pt x="0" y="20320"/>
                    </a:lnTo>
                    <a:cubicBezTo>
                      <a:pt x="0" y="9098"/>
                      <a:pt x="9098" y="0"/>
                      <a:pt x="20320" y="0"/>
                    </a:cubicBezTo>
                    <a:close/>
                  </a:path>
                </a:pathLst>
              </a:custGeom>
              <a:solidFill>
                <a:srgbClr val="B2900A"/>
              </a:solidFill>
            </p:spPr>
          </p:sp>
          <p:sp>
            <p:nvSpPr>
              <p:cNvPr id="10" name="TextBox 10"/>
              <p:cNvSpPr txBox="1"/>
              <p:nvPr/>
            </p:nvSpPr>
            <p:spPr>
              <a:xfrm>
                <a:off x="0" y="-38100"/>
                <a:ext cx="5093103" cy="608808"/>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9688592" cy="2206206"/>
              <a:chOff x="0" y="0"/>
              <a:chExt cx="5093103" cy="570708"/>
            </a:xfrm>
          </p:grpSpPr>
          <p:sp>
            <p:nvSpPr>
              <p:cNvPr id="12" name="Freeform 12"/>
              <p:cNvSpPr/>
              <p:nvPr/>
            </p:nvSpPr>
            <p:spPr>
              <a:xfrm>
                <a:off x="0" y="0"/>
                <a:ext cx="5093103" cy="570708"/>
              </a:xfrm>
              <a:custGeom>
                <a:avLst/>
                <a:gdLst/>
                <a:ahLst/>
                <a:cxnLst/>
                <a:rect l="l" t="t" r="r" b="b"/>
                <a:pathLst>
                  <a:path w="5093103" h="570708">
                    <a:moveTo>
                      <a:pt x="20320" y="0"/>
                    </a:moveTo>
                    <a:lnTo>
                      <a:pt x="5072783" y="0"/>
                    </a:lnTo>
                    <a:cubicBezTo>
                      <a:pt x="5084006" y="0"/>
                      <a:pt x="5093103" y="9098"/>
                      <a:pt x="5093103" y="20320"/>
                    </a:cubicBezTo>
                    <a:lnTo>
                      <a:pt x="5093103" y="550388"/>
                    </a:lnTo>
                    <a:cubicBezTo>
                      <a:pt x="5093103" y="555777"/>
                      <a:pt x="5090962" y="560945"/>
                      <a:pt x="5087152" y="564756"/>
                    </a:cubicBezTo>
                    <a:cubicBezTo>
                      <a:pt x="5083341" y="568567"/>
                      <a:pt x="5078172" y="570708"/>
                      <a:pt x="5072783" y="570708"/>
                    </a:cubicBezTo>
                    <a:lnTo>
                      <a:pt x="20320" y="570708"/>
                    </a:lnTo>
                    <a:cubicBezTo>
                      <a:pt x="14931" y="570708"/>
                      <a:pt x="9762" y="568567"/>
                      <a:pt x="5952" y="564756"/>
                    </a:cubicBezTo>
                    <a:cubicBezTo>
                      <a:pt x="2141" y="560945"/>
                      <a:pt x="0" y="555777"/>
                      <a:pt x="0" y="550388"/>
                    </a:cubicBezTo>
                    <a:lnTo>
                      <a:pt x="0" y="20320"/>
                    </a:lnTo>
                    <a:cubicBezTo>
                      <a:pt x="0" y="9098"/>
                      <a:pt x="9098" y="0"/>
                      <a:pt x="20320" y="0"/>
                    </a:cubicBezTo>
                    <a:close/>
                  </a:path>
                </a:pathLst>
              </a:custGeom>
              <a:solidFill>
                <a:srgbClr val="FFCC00"/>
              </a:solidFill>
            </p:spPr>
          </p:sp>
          <p:sp>
            <p:nvSpPr>
              <p:cNvPr id="13" name="TextBox 13"/>
              <p:cNvSpPr txBox="1"/>
              <p:nvPr/>
            </p:nvSpPr>
            <p:spPr>
              <a:xfrm>
                <a:off x="0" y="-38100"/>
                <a:ext cx="5093103" cy="608808"/>
              </a:xfrm>
              <a:prstGeom prst="rect">
                <a:avLst/>
              </a:prstGeom>
            </p:spPr>
            <p:txBody>
              <a:bodyPr lIns="50800" tIns="50800" rIns="50800" bIns="50800" rtlCol="0" anchor="ctr"/>
              <a:lstStyle/>
              <a:p>
                <a:pPr algn="ctr">
                  <a:lnSpc>
                    <a:spcPts val="3360"/>
                  </a:lnSpc>
                </a:pPr>
                <a:endParaRPr/>
              </a:p>
            </p:txBody>
          </p:sp>
        </p:grpSp>
      </p:grpSp>
      <p:grpSp>
        <p:nvGrpSpPr>
          <p:cNvPr id="14" name="Group 14"/>
          <p:cNvGrpSpPr/>
          <p:nvPr/>
        </p:nvGrpSpPr>
        <p:grpSpPr>
          <a:xfrm>
            <a:off x="504109" y="3132615"/>
            <a:ext cx="16229754" cy="6363788"/>
            <a:chOff x="-201409" y="-148655"/>
            <a:chExt cx="21639672" cy="8485051"/>
          </a:xfrm>
        </p:grpSpPr>
        <p:grpSp>
          <p:nvGrpSpPr>
            <p:cNvPr id="15" name="Group 15"/>
            <p:cNvGrpSpPr/>
            <p:nvPr/>
          </p:nvGrpSpPr>
          <p:grpSpPr>
            <a:xfrm>
              <a:off x="203200" y="203200"/>
              <a:ext cx="21235063" cy="8133196"/>
              <a:chOff x="0" y="0"/>
              <a:chExt cx="5442520" cy="2084528"/>
            </a:xfrm>
          </p:grpSpPr>
          <p:sp>
            <p:nvSpPr>
              <p:cNvPr id="16" name="Freeform 16"/>
              <p:cNvSpPr/>
              <p:nvPr/>
            </p:nvSpPr>
            <p:spPr>
              <a:xfrm>
                <a:off x="0" y="0"/>
                <a:ext cx="5442520" cy="2084528"/>
              </a:xfrm>
              <a:custGeom>
                <a:avLst/>
                <a:gdLst/>
                <a:ahLst/>
                <a:cxnLst/>
                <a:rect l="l" t="t" r="r" b="b"/>
                <a:pathLst>
                  <a:path w="5442520" h="2084528">
                    <a:moveTo>
                      <a:pt x="14583" y="0"/>
                    </a:moveTo>
                    <a:lnTo>
                      <a:pt x="5427937" y="0"/>
                    </a:lnTo>
                    <a:cubicBezTo>
                      <a:pt x="5431804" y="0"/>
                      <a:pt x="5435514" y="1536"/>
                      <a:pt x="5438248" y="4271"/>
                    </a:cubicBezTo>
                    <a:cubicBezTo>
                      <a:pt x="5440983" y="7006"/>
                      <a:pt x="5442520" y="10716"/>
                      <a:pt x="5442520" y="14583"/>
                    </a:cubicBezTo>
                    <a:lnTo>
                      <a:pt x="5442520" y="2069945"/>
                    </a:lnTo>
                    <a:cubicBezTo>
                      <a:pt x="5442520" y="2073812"/>
                      <a:pt x="5440983" y="2077522"/>
                      <a:pt x="5438248" y="2080257"/>
                    </a:cubicBezTo>
                    <a:cubicBezTo>
                      <a:pt x="5435514" y="2082991"/>
                      <a:pt x="5431804" y="2084528"/>
                      <a:pt x="5427937" y="2084528"/>
                    </a:cubicBezTo>
                    <a:lnTo>
                      <a:pt x="14583" y="2084528"/>
                    </a:lnTo>
                    <a:cubicBezTo>
                      <a:pt x="10716" y="2084528"/>
                      <a:pt x="7006" y="2082991"/>
                      <a:pt x="4271" y="2080257"/>
                    </a:cubicBezTo>
                    <a:cubicBezTo>
                      <a:pt x="1536" y="2077522"/>
                      <a:pt x="0" y="2073812"/>
                      <a:pt x="0" y="2069945"/>
                    </a:cubicBezTo>
                    <a:lnTo>
                      <a:pt x="0" y="14583"/>
                    </a:lnTo>
                    <a:cubicBezTo>
                      <a:pt x="0" y="10716"/>
                      <a:pt x="1536" y="7006"/>
                      <a:pt x="4271" y="4271"/>
                    </a:cubicBezTo>
                    <a:cubicBezTo>
                      <a:pt x="7006" y="1536"/>
                      <a:pt x="10716" y="0"/>
                      <a:pt x="14583" y="0"/>
                    </a:cubicBezTo>
                    <a:close/>
                  </a:path>
                </a:pathLst>
              </a:custGeom>
              <a:solidFill>
                <a:srgbClr val="D7D6DC"/>
              </a:solidFill>
            </p:spPr>
          </p:sp>
          <p:sp>
            <p:nvSpPr>
              <p:cNvPr id="17" name="TextBox 17"/>
              <p:cNvSpPr txBox="1"/>
              <p:nvPr/>
            </p:nvSpPr>
            <p:spPr>
              <a:xfrm>
                <a:off x="0" y="-38100"/>
                <a:ext cx="5442520" cy="2122628"/>
              </a:xfrm>
              <a:prstGeom prst="rect">
                <a:avLst/>
              </a:prstGeom>
            </p:spPr>
            <p:txBody>
              <a:bodyPr lIns="50800" tIns="50800" rIns="50800" bIns="50800" rtlCol="0" anchor="ctr"/>
              <a:lstStyle/>
              <a:p>
                <a:pPr algn="ctr">
                  <a:lnSpc>
                    <a:spcPts val="3360"/>
                  </a:lnSpc>
                </a:pPr>
                <a:endParaRPr/>
              </a:p>
            </p:txBody>
          </p:sp>
        </p:grpSp>
        <p:grpSp>
          <p:nvGrpSpPr>
            <p:cNvPr id="18" name="Group 18"/>
            <p:cNvGrpSpPr/>
            <p:nvPr/>
          </p:nvGrpSpPr>
          <p:grpSpPr>
            <a:xfrm>
              <a:off x="-201409" y="-148655"/>
              <a:ext cx="21436472" cy="8334524"/>
              <a:chOff x="-51621" y="-38100"/>
              <a:chExt cx="5494141" cy="2136128"/>
            </a:xfrm>
          </p:grpSpPr>
          <p:sp>
            <p:nvSpPr>
              <p:cNvPr id="19" name="Freeform 19"/>
              <p:cNvSpPr/>
              <p:nvPr/>
            </p:nvSpPr>
            <p:spPr>
              <a:xfrm>
                <a:off x="-51621" y="13500"/>
                <a:ext cx="5442520" cy="2084528"/>
              </a:xfrm>
              <a:custGeom>
                <a:avLst/>
                <a:gdLst/>
                <a:ahLst/>
                <a:cxnLst/>
                <a:rect l="l" t="t" r="r" b="b"/>
                <a:pathLst>
                  <a:path w="5442520" h="2084528">
                    <a:moveTo>
                      <a:pt x="14583" y="0"/>
                    </a:moveTo>
                    <a:lnTo>
                      <a:pt x="5427937" y="0"/>
                    </a:lnTo>
                    <a:cubicBezTo>
                      <a:pt x="5431804" y="0"/>
                      <a:pt x="5435514" y="1536"/>
                      <a:pt x="5438248" y="4271"/>
                    </a:cubicBezTo>
                    <a:cubicBezTo>
                      <a:pt x="5440983" y="7006"/>
                      <a:pt x="5442520" y="10716"/>
                      <a:pt x="5442520" y="14583"/>
                    </a:cubicBezTo>
                    <a:lnTo>
                      <a:pt x="5442520" y="2069945"/>
                    </a:lnTo>
                    <a:cubicBezTo>
                      <a:pt x="5442520" y="2073812"/>
                      <a:pt x="5440983" y="2077522"/>
                      <a:pt x="5438248" y="2080257"/>
                    </a:cubicBezTo>
                    <a:cubicBezTo>
                      <a:pt x="5435514" y="2082991"/>
                      <a:pt x="5431804" y="2084528"/>
                      <a:pt x="5427937" y="2084528"/>
                    </a:cubicBezTo>
                    <a:lnTo>
                      <a:pt x="14583" y="2084528"/>
                    </a:lnTo>
                    <a:cubicBezTo>
                      <a:pt x="10716" y="2084528"/>
                      <a:pt x="7006" y="2082991"/>
                      <a:pt x="4271" y="2080257"/>
                    </a:cubicBezTo>
                    <a:cubicBezTo>
                      <a:pt x="1536" y="2077522"/>
                      <a:pt x="0" y="2073812"/>
                      <a:pt x="0" y="2069945"/>
                    </a:cubicBezTo>
                    <a:lnTo>
                      <a:pt x="0" y="14583"/>
                    </a:lnTo>
                    <a:cubicBezTo>
                      <a:pt x="0" y="10716"/>
                      <a:pt x="1536" y="7006"/>
                      <a:pt x="4271" y="4271"/>
                    </a:cubicBezTo>
                    <a:cubicBezTo>
                      <a:pt x="7006" y="1536"/>
                      <a:pt x="10716" y="0"/>
                      <a:pt x="14583" y="0"/>
                    </a:cubicBezTo>
                    <a:close/>
                  </a:path>
                </a:pathLst>
              </a:custGeom>
              <a:solidFill>
                <a:srgbClr val="FFFFFF"/>
              </a:solidFill>
            </p:spPr>
          </p:sp>
          <p:sp>
            <p:nvSpPr>
              <p:cNvPr id="20" name="TextBox 20"/>
              <p:cNvSpPr txBox="1"/>
              <p:nvPr/>
            </p:nvSpPr>
            <p:spPr>
              <a:xfrm>
                <a:off x="0" y="-38100"/>
                <a:ext cx="5442520" cy="2122628"/>
              </a:xfrm>
              <a:prstGeom prst="rect">
                <a:avLst/>
              </a:prstGeom>
            </p:spPr>
            <p:txBody>
              <a:bodyPr lIns="50800" tIns="50800" rIns="50800" bIns="50800" rtlCol="0" anchor="ctr"/>
              <a:lstStyle/>
              <a:p>
                <a:pPr algn="ctr">
                  <a:lnSpc>
                    <a:spcPts val="3360"/>
                  </a:lnSpc>
                </a:pPr>
                <a:endParaRPr/>
              </a:p>
            </p:txBody>
          </p:sp>
        </p:grpSp>
      </p:grpSp>
      <p:sp>
        <p:nvSpPr>
          <p:cNvPr id="24" name="TextBox 24"/>
          <p:cNvSpPr txBox="1"/>
          <p:nvPr/>
        </p:nvSpPr>
        <p:spPr>
          <a:xfrm>
            <a:off x="1828801" y="4642056"/>
            <a:ext cx="7900482" cy="3891386"/>
          </a:xfrm>
          <a:prstGeom prst="rect">
            <a:avLst/>
          </a:prstGeom>
        </p:spPr>
        <p:txBody>
          <a:bodyPr wrap="square" lIns="0" tIns="0" rIns="0" bIns="0" rtlCol="0" anchor="t">
            <a:spAutoFit/>
          </a:bodyPr>
          <a:lstStyle/>
          <a:p>
            <a:pPr>
              <a:lnSpc>
                <a:spcPts val="3360"/>
              </a:lnSpc>
            </a:pPr>
            <a:r>
              <a:rPr lang="en-US" sz="5400" b="1" dirty="0">
                <a:solidFill>
                  <a:srgbClr val="0B2147"/>
                </a:solidFill>
                <a:latin typeface="TT Hoves Bold" panose="020B0604020202020204" charset="0"/>
                <a:ea typeface="TT Hoves Bold"/>
                <a:cs typeface="TT Hoves Bold"/>
                <a:sym typeface="TT Hoves Bold"/>
              </a:rPr>
              <a:t>ZTC/LTC Notation</a:t>
            </a:r>
          </a:p>
          <a:p>
            <a:pPr>
              <a:lnSpc>
                <a:spcPts val="3360"/>
              </a:lnSpc>
            </a:pPr>
            <a:r>
              <a:rPr lang="en-US" sz="5400" b="1" dirty="0">
                <a:solidFill>
                  <a:srgbClr val="0B2147"/>
                </a:solidFill>
                <a:latin typeface="TT Hoves Bold" panose="020B0604020202020204" charset="0"/>
                <a:ea typeface="TT Hoves Bold"/>
                <a:cs typeface="TT Hoves Bold"/>
                <a:sym typeface="TT Hoves Bold"/>
              </a:rPr>
              <a:t> </a:t>
            </a:r>
          </a:p>
          <a:p>
            <a:pPr>
              <a:lnSpc>
                <a:spcPts val="3360"/>
              </a:lnSpc>
            </a:pPr>
            <a:r>
              <a:rPr lang="en-US" sz="5400" b="1" dirty="0">
                <a:solidFill>
                  <a:srgbClr val="0B2147"/>
                </a:solidFill>
                <a:latin typeface="TT Hoves Bold" panose="020B0604020202020204" charset="0"/>
                <a:ea typeface="TT Hoves Bold"/>
                <a:cs typeface="TT Hoves Bold"/>
                <a:sym typeface="TT Hoves Bold"/>
                <a:hlinkClick r:id="rId5"/>
              </a:rPr>
              <a:t>Website</a:t>
            </a:r>
          </a:p>
          <a:p>
            <a:pPr>
              <a:lnSpc>
                <a:spcPts val="3360"/>
              </a:lnSpc>
            </a:pPr>
            <a:endParaRPr lang="en-US" sz="5400" b="1" dirty="0">
              <a:solidFill>
                <a:srgbClr val="0B2147"/>
              </a:solidFill>
              <a:latin typeface="TT Hoves Bold" panose="020B0604020202020204" charset="0"/>
              <a:ea typeface="TT Hoves Bold"/>
              <a:cs typeface="TT Hoves Bold"/>
              <a:sym typeface="TT Hoves Bold"/>
              <a:hlinkClick r:id="rId5"/>
            </a:endParaRPr>
          </a:p>
          <a:p>
            <a:pPr>
              <a:lnSpc>
                <a:spcPts val="3360"/>
              </a:lnSpc>
            </a:pPr>
            <a:endParaRPr lang="en-US" sz="5400" b="1" dirty="0">
              <a:solidFill>
                <a:srgbClr val="0B2147"/>
              </a:solidFill>
              <a:latin typeface="TT Hoves Bold" panose="020B0604020202020204" charset="0"/>
              <a:ea typeface="TT Hoves Bold"/>
              <a:cs typeface="TT Hoves Bold"/>
              <a:sym typeface="TT Hoves Bold"/>
              <a:hlinkClick r:id="rId5"/>
            </a:endParaRPr>
          </a:p>
          <a:p>
            <a:pPr>
              <a:lnSpc>
                <a:spcPts val="3360"/>
              </a:lnSpc>
            </a:pPr>
            <a:r>
              <a:rPr lang="en-US" sz="5400" b="1" dirty="0">
                <a:solidFill>
                  <a:srgbClr val="0B2147"/>
                </a:solidFill>
                <a:latin typeface="TT Hoves Bold" panose="020B0604020202020204" charset="0"/>
                <a:ea typeface="TT Hoves Bold"/>
                <a:cs typeface="TT Hoves Bold"/>
                <a:sym typeface="TT Hoves Bold"/>
                <a:hlinkClick r:id="rId5"/>
              </a:rPr>
              <a:t> </a:t>
            </a:r>
            <a:endParaRPr lang="en-US" sz="5400" b="1" dirty="0">
              <a:solidFill>
                <a:srgbClr val="0B2147"/>
              </a:solidFill>
              <a:latin typeface="TT Hoves Bold" panose="020B0604020202020204" charset="0"/>
              <a:ea typeface="TT Hoves Bold"/>
              <a:cs typeface="TT Hoves Bold"/>
              <a:sym typeface="TT Hoves Bold"/>
            </a:endParaRPr>
          </a:p>
          <a:p>
            <a:pPr algn="l">
              <a:lnSpc>
                <a:spcPts val="3360"/>
              </a:lnSpc>
            </a:pPr>
            <a:endParaRPr lang="en-US" sz="2400" b="1" dirty="0">
              <a:solidFill>
                <a:srgbClr val="0B2147"/>
              </a:solidFill>
              <a:latin typeface="TT Hoves Bold" panose="020B0604020202020204" charset="0"/>
              <a:ea typeface="TT Hoves"/>
              <a:cs typeface="TT Hoves"/>
              <a:sym typeface="TT Hoves"/>
            </a:endParaRPr>
          </a:p>
          <a:p>
            <a:pPr algn="l">
              <a:lnSpc>
                <a:spcPts val="3360"/>
              </a:lnSpc>
            </a:pPr>
            <a:endParaRPr lang="en-US" sz="2400" b="1" dirty="0">
              <a:solidFill>
                <a:srgbClr val="0B2147"/>
              </a:solidFill>
              <a:latin typeface="TT Hoves"/>
              <a:ea typeface="TT Hoves"/>
              <a:cs typeface="TT Hoves"/>
              <a:sym typeface="TT Hoves"/>
            </a:endParaRPr>
          </a:p>
          <a:p>
            <a:pPr algn="l">
              <a:lnSpc>
                <a:spcPts val="3360"/>
              </a:lnSpc>
            </a:pPr>
            <a:endParaRPr lang="en-US" sz="2400" b="1" dirty="0">
              <a:solidFill>
                <a:srgbClr val="0B2147"/>
              </a:solidFill>
              <a:latin typeface="TT Hoves"/>
              <a:ea typeface="TT Hoves"/>
              <a:cs typeface="TT Hoves"/>
              <a:sym typeface="TT Hoves"/>
            </a:endParaRPr>
          </a:p>
        </p:txBody>
      </p:sp>
      <p:sp>
        <p:nvSpPr>
          <p:cNvPr id="25" name="TextBox 25"/>
          <p:cNvSpPr txBox="1"/>
          <p:nvPr/>
        </p:nvSpPr>
        <p:spPr>
          <a:xfrm>
            <a:off x="2045532" y="5354390"/>
            <a:ext cx="6823517" cy="405764"/>
          </a:xfrm>
          <a:prstGeom prst="rect">
            <a:avLst/>
          </a:prstGeom>
        </p:spPr>
        <p:txBody>
          <a:bodyPr lIns="0" tIns="0" rIns="0" bIns="0" rtlCol="0" anchor="t">
            <a:spAutoFit/>
          </a:bodyPr>
          <a:lstStyle/>
          <a:p>
            <a:pPr algn="l">
              <a:lnSpc>
                <a:spcPts val="3360"/>
              </a:lnSpc>
            </a:pPr>
            <a:endParaRPr lang="en-US" sz="2400" dirty="0">
              <a:solidFill>
                <a:srgbClr val="0B2147"/>
              </a:solidFill>
              <a:latin typeface="TT Hoves"/>
              <a:ea typeface="TT Hoves"/>
              <a:cs typeface="TT Hoves"/>
              <a:sym typeface="TT Hoves"/>
            </a:endParaRPr>
          </a:p>
        </p:txBody>
      </p:sp>
      <p:sp>
        <p:nvSpPr>
          <p:cNvPr id="26" name="TextBox 26"/>
          <p:cNvSpPr txBox="1"/>
          <p:nvPr/>
        </p:nvSpPr>
        <p:spPr>
          <a:xfrm>
            <a:off x="1953787" y="7491645"/>
            <a:ext cx="6202964" cy="405764"/>
          </a:xfrm>
          <a:prstGeom prst="rect">
            <a:avLst/>
          </a:prstGeom>
        </p:spPr>
        <p:txBody>
          <a:bodyPr lIns="0" tIns="0" rIns="0" bIns="0" rtlCol="0" anchor="t">
            <a:spAutoFit/>
          </a:bodyPr>
          <a:lstStyle/>
          <a:p>
            <a:pPr algn="l">
              <a:lnSpc>
                <a:spcPts val="3360"/>
              </a:lnSpc>
            </a:pPr>
            <a:endParaRPr lang="en-US" sz="2400" dirty="0">
              <a:solidFill>
                <a:srgbClr val="0B2147"/>
              </a:solidFill>
              <a:latin typeface="TT Hoves"/>
              <a:ea typeface="TT Hoves"/>
              <a:cs typeface="TT Hoves"/>
              <a:sym typeface="TT Hoves"/>
            </a:endParaRPr>
          </a:p>
        </p:txBody>
      </p:sp>
      <p:sp>
        <p:nvSpPr>
          <p:cNvPr id="34" name="TextBox 34"/>
          <p:cNvSpPr txBox="1"/>
          <p:nvPr/>
        </p:nvSpPr>
        <p:spPr>
          <a:xfrm>
            <a:off x="1953787" y="3947869"/>
            <a:ext cx="14848096" cy="405764"/>
          </a:xfrm>
          <a:prstGeom prst="rect">
            <a:avLst/>
          </a:prstGeom>
        </p:spPr>
        <p:txBody>
          <a:bodyPr wrap="square" lIns="0" tIns="0" rIns="0" bIns="0" rtlCol="0" anchor="t">
            <a:spAutoFit/>
          </a:bodyPr>
          <a:lstStyle/>
          <a:p>
            <a:pPr algn="l">
              <a:lnSpc>
                <a:spcPts val="3360"/>
              </a:lnSpc>
            </a:pPr>
            <a:endParaRPr lang="en-US" sz="2400" b="1" dirty="0">
              <a:solidFill>
                <a:srgbClr val="0B2147"/>
              </a:solidFill>
              <a:latin typeface="TT Hoves Bold"/>
              <a:ea typeface="TT Hoves Bold"/>
              <a:cs typeface="TT Hoves Bold"/>
              <a:sym typeface="TT Hoves Bold"/>
            </a:endParaRPr>
          </a:p>
        </p:txBody>
      </p:sp>
      <p:sp>
        <p:nvSpPr>
          <p:cNvPr id="35" name="TextBox 35"/>
          <p:cNvSpPr txBox="1"/>
          <p:nvPr/>
        </p:nvSpPr>
        <p:spPr>
          <a:xfrm>
            <a:off x="3167462" y="701618"/>
            <a:ext cx="11556342" cy="1400704"/>
          </a:xfrm>
          <a:prstGeom prst="rect">
            <a:avLst/>
          </a:prstGeom>
        </p:spPr>
        <p:txBody>
          <a:bodyPr lIns="0" tIns="0" rIns="0" bIns="0" rtlCol="0" anchor="t">
            <a:spAutoFit/>
          </a:bodyPr>
          <a:lstStyle/>
          <a:p>
            <a:pPr algn="ctr">
              <a:lnSpc>
                <a:spcPts val="5696"/>
              </a:lnSpc>
            </a:pPr>
            <a:r>
              <a:rPr lang="en-US" sz="4069" dirty="0">
                <a:solidFill>
                  <a:srgbClr val="0B2147"/>
                </a:solidFill>
                <a:latin typeface="CS Rocky sans"/>
                <a:ea typeface="CS Rocky sans"/>
                <a:cs typeface="CS Rocky sans"/>
                <a:sym typeface="CS Rocky sans"/>
              </a:rPr>
              <a:t>Accomplishments and Upcoming  ZTC/OER</a:t>
            </a:r>
          </a:p>
        </p:txBody>
      </p:sp>
    </p:spTree>
    <p:extLst>
      <p:ext uri="{BB962C8B-B14F-4D97-AF65-F5344CB8AC3E}">
        <p14:creationId xmlns:p14="http://schemas.microsoft.com/office/powerpoint/2010/main" val="404318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2147"/>
        </a:solidFill>
        <a:effectLst/>
      </p:bgPr>
    </p:bg>
    <p:spTree>
      <p:nvGrpSpPr>
        <p:cNvPr id="1" name=""/>
        <p:cNvGrpSpPr/>
        <p:nvPr/>
      </p:nvGrpSpPr>
      <p:grpSpPr>
        <a:xfrm>
          <a:off x="0" y="0"/>
          <a:ext cx="0" cy="0"/>
          <a:chOff x="0" y="0"/>
          <a:chExt cx="0" cy="0"/>
        </a:xfrm>
      </p:grpSpPr>
      <p:grpSp>
        <p:nvGrpSpPr>
          <p:cNvPr id="2" name="Group 2"/>
          <p:cNvGrpSpPr/>
          <p:nvPr/>
        </p:nvGrpSpPr>
        <p:grpSpPr>
          <a:xfrm>
            <a:off x="-2859204" y="-688789"/>
            <a:ext cx="23555092" cy="11664579"/>
            <a:chOff x="0" y="0"/>
            <a:chExt cx="31406789" cy="15552771"/>
          </a:xfrm>
        </p:grpSpPr>
        <p:sp>
          <p:nvSpPr>
            <p:cNvPr id="3" name="Freeform 3"/>
            <p:cNvSpPr/>
            <p:nvPr/>
          </p:nvSpPr>
          <p:spPr>
            <a:xfrm>
              <a:off x="0" y="0"/>
              <a:ext cx="15670299" cy="15552771"/>
            </a:xfrm>
            <a:custGeom>
              <a:avLst/>
              <a:gdLst/>
              <a:ahLst/>
              <a:cxnLst/>
              <a:rect l="l" t="t" r="r" b="b"/>
              <a:pathLst>
                <a:path w="15670299" h="15552771">
                  <a:moveTo>
                    <a:pt x="0" y="0"/>
                  </a:moveTo>
                  <a:lnTo>
                    <a:pt x="15670299" y="0"/>
                  </a:lnTo>
                  <a:lnTo>
                    <a:pt x="15670299"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736491" y="0"/>
              <a:ext cx="15670299" cy="15552771"/>
            </a:xfrm>
            <a:custGeom>
              <a:avLst/>
              <a:gdLst/>
              <a:ahLst/>
              <a:cxnLst/>
              <a:rect l="l" t="t" r="r" b="b"/>
              <a:pathLst>
                <a:path w="15670299" h="15552771">
                  <a:moveTo>
                    <a:pt x="0" y="0"/>
                  </a:moveTo>
                  <a:lnTo>
                    <a:pt x="15670298" y="0"/>
                  </a:lnTo>
                  <a:lnTo>
                    <a:pt x="15670298"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4799311" y="1028700"/>
            <a:ext cx="8689378" cy="1397667"/>
            <a:chOff x="0" y="0"/>
            <a:chExt cx="11585838" cy="1863556"/>
          </a:xfrm>
        </p:grpSpPr>
        <p:grpSp>
          <p:nvGrpSpPr>
            <p:cNvPr id="6" name="Group 6"/>
            <p:cNvGrpSpPr/>
            <p:nvPr/>
          </p:nvGrpSpPr>
          <p:grpSpPr>
            <a:xfrm>
              <a:off x="155838" y="155838"/>
              <a:ext cx="11430000" cy="1707719"/>
              <a:chOff x="0" y="0"/>
              <a:chExt cx="3819827" cy="570708"/>
            </a:xfrm>
          </p:grpSpPr>
          <p:sp>
            <p:nvSpPr>
              <p:cNvPr id="7" name="Freeform 7"/>
              <p:cNvSpPr/>
              <p:nvPr/>
            </p:nvSpPr>
            <p:spPr>
              <a:xfrm>
                <a:off x="0" y="0"/>
                <a:ext cx="3819827" cy="570708"/>
              </a:xfrm>
              <a:custGeom>
                <a:avLst/>
                <a:gdLst/>
                <a:ahLst/>
                <a:cxnLst/>
                <a:rect l="l" t="t" r="r" b="b"/>
                <a:pathLst>
                  <a:path w="3819827" h="570708">
                    <a:moveTo>
                      <a:pt x="27093" y="0"/>
                    </a:moveTo>
                    <a:lnTo>
                      <a:pt x="3792734" y="0"/>
                    </a:lnTo>
                    <a:cubicBezTo>
                      <a:pt x="3799920" y="0"/>
                      <a:pt x="3806811" y="2854"/>
                      <a:pt x="3811892" y="7935"/>
                    </a:cubicBezTo>
                    <a:cubicBezTo>
                      <a:pt x="3816973" y="13016"/>
                      <a:pt x="3819827" y="19908"/>
                      <a:pt x="3819827" y="27093"/>
                    </a:cubicBezTo>
                    <a:lnTo>
                      <a:pt x="3819827" y="543614"/>
                    </a:lnTo>
                    <a:cubicBezTo>
                      <a:pt x="3819827" y="550800"/>
                      <a:pt x="3816973" y="557691"/>
                      <a:pt x="3811892" y="562772"/>
                    </a:cubicBezTo>
                    <a:cubicBezTo>
                      <a:pt x="3806811" y="567853"/>
                      <a:pt x="3799920" y="570708"/>
                      <a:pt x="3792734" y="570708"/>
                    </a:cubicBezTo>
                    <a:lnTo>
                      <a:pt x="27093" y="570708"/>
                    </a:lnTo>
                    <a:cubicBezTo>
                      <a:pt x="19908" y="570708"/>
                      <a:pt x="13016" y="567853"/>
                      <a:pt x="7935" y="562772"/>
                    </a:cubicBezTo>
                    <a:cubicBezTo>
                      <a:pt x="2854" y="557691"/>
                      <a:pt x="0" y="550800"/>
                      <a:pt x="0" y="543614"/>
                    </a:cubicBezTo>
                    <a:lnTo>
                      <a:pt x="0" y="27093"/>
                    </a:lnTo>
                    <a:cubicBezTo>
                      <a:pt x="0" y="19908"/>
                      <a:pt x="2854" y="13016"/>
                      <a:pt x="7935" y="7935"/>
                    </a:cubicBezTo>
                    <a:cubicBezTo>
                      <a:pt x="13016" y="2854"/>
                      <a:pt x="19908" y="0"/>
                      <a:pt x="27093" y="0"/>
                    </a:cubicBezTo>
                    <a:close/>
                  </a:path>
                </a:pathLst>
              </a:custGeom>
              <a:solidFill>
                <a:srgbClr val="B2900A"/>
              </a:solidFill>
            </p:spPr>
          </p:sp>
          <p:sp>
            <p:nvSpPr>
              <p:cNvPr id="8" name="TextBox 8"/>
              <p:cNvSpPr txBox="1"/>
              <p:nvPr/>
            </p:nvSpPr>
            <p:spPr>
              <a:xfrm>
                <a:off x="0" y="-38100"/>
                <a:ext cx="3819827" cy="608808"/>
              </a:xfrm>
              <a:prstGeom prst="rect">
                <a:avLst/>
              </a:prstGeom>
            </p:spPr>
            <p:txBody>
              <a:bodyPr lIns="50800" tIns="50800" rIns="50800" bIns="50800" rtlCol="0" anchor="ctr"/>
              <a:lstStyle/>
              <a:p>
                <a:pPr algn="ctr">
                  <a:lnSpc>
                    <a:spcPts val="3360"/>
                  </a:lnSpc>
                </a:pPr>
                <a:endParaRPr/>
              </a:p>
            </p:txBody>
          </p:sp>
        </p:grpSp>
        <p:grpSp>
          <p:nvGrpSpPr>
            <p:cNvPr id="9" name="Group 9"/>
            <p:cNvGrpSpPr/>
            <p:nvPr/>
          </p:nvGrpSpPr>
          <p:grpSpPr>
            <a:xfrm>
              <a:off x="0" y="0"/>
              <a:ext cx="11430000" cy="1707719"/>
              <a:chOff x="0" y="0"/>
              <a:chExt cx="3819827" cy="570708"/>
            </a:xfrm>
          </p:grpSpPr>
          <p:sp>
            <p:nvSpPr>
              <p:cNvPr id="10" name="Freeform 10"/>
              <p:cNvSpPr/>
              <p:nvPr/>
            </p:nvSpPr>
            <p:spPr>
              <a:xfrm>
                <a:off x="0" y="0"/>
                <a:ext cx="3819827" cy="570708"/>
              </a:xfrm>
              <a:custGeom>
                <a:avLst/>
                <a:gdLst/>
                <a:ahLst/>
                <a:cxnLst/>
                <a:rect l="l" t="t" r="r" b="b"/>
                <a:pathLst>
                  <a:path w="3819827" h="570708">
                    <a:moveTo>
                      <a:pt x="27093" y="0"/>
                    </a:moveTo>
                    <a:lnTo>
                      <a:pt x="3792734" y="0"/>
                    </a:lnTo>
                    <a:cubicBezTo>
                      <a:pt x="3799920" y="0"/>
                      <a:pt x="3806811" y="2854"/>
                      <a:pt x="3811892" y="7935"/>
                    </a:cubicBezTo>
                    <a:cubicBezTo>
                      <a:pt x="3816973" y="13016"/>
                      <a:pt x="3819827" y="19908"/>
                      <a:pt x="3819827" y="27093"/>
                    </a:cubicBezTo>
                    <a:lnTo>
                      <a:pt x="3819827" y="543614"/>
                    </a:lnTo>
                    <a:cubicBezTo>
                      <a:pt x="3819827" y="550800"/>
                      <a:pt x="3816973" y="557691"/>
                      <a:pt x="3811892" y="562772"/>
                    </a:cubicBezTo>
                    <a:cubicBezTo>
                      <a:pt x="3806811" y="567853"/>
                      <a:pt x="3799920" y="570708"/>
                      <a:pt x="3792734" y="570708"/>
                    </a:cubicBezTo>
                    <a:lnTo>
                      <a:pt x="27093" y="570708"/>
                    </a:lnTo>
                    <a:cubicBezTo>
                      <a:pt x="19908" y="570708"/>
                      <a:pt x="13016" y="567853"/>
                      <a:pt x="7935" y="562772"/>
                    </a:cubicBezTo>
                    <a:cubicBezTo>
                      <a:pt x="2854" y="557691"/>
                      <a:pt x="0" y="550800"/>
                      <a:pt x="0" y="543614"/>
                    </a:cubicBezTo>
                    <a:lnTo>
                      <a:pt x="0" y="27093"/>
                    </a:lnTo>
                    <a:cubicBezTo>
                      <a:pt x="0" y="19908"/>
                      <a:pt x="2854" y="13016"/>
                      <a:pt x="7935" y="7935"/>
                    </a:cubicBezTo>
                    <a:cubicBezTo>
                      <a:pt x="13016" y="2854"/>
                      <a:pt x="19908" y="0"/>
                      <a:pt x="27093" y="0"/>
                    </a:cubicBezTo>
                    <a:close/>
                  </a:path>
                </a:pathLst>
              </a:custGeom>
              <a:solidFill>
                <a:srgbClr val="FFCC00"/>
              </a:solidFill>
            </p:spPr>
          </p:sp>
          <p:sp>
            <p:nvSpPr>
              <p:cNvPr id="11" name="TextBox 11"/>
              <p:cNvSpPr txBox="1"/>
              <p:nvPr/>
            </p:nvSpPr>
            <p:spPr>
              <a:xfrm>
                <a:off x="0" y="-38100"/>
                <a:ext cx="3819827" cy="608808"/>
              </a:xfrm>
              <a:prstGeom prst="rect">
                <a:avLst/>
              </a:prstGeom>
            </p:spPr>
            <p:txBody>
              <a:bodyPr lIns="50800" tIns="50800" rIns="50800" bIns="50800" rtlCol="0" anchor="ctr"/>
              <a:lstStyle/>
              <a:p>
                <a:pPr algn="ctr">
                  <a:lnSpc>
                    <a:spcPts val="3360"/>
                  </a:lnSpc>
                </a:pPr>
                <a:endParaRPr/>
              </a:p>
            </p:txBody>
          </p:sp>
        </p:grpSp>
      </p:grpSp>
      <p:grpSp>
        <p:nvGrpSpPr>
          <p:cNvPr id="12" name="Group 12"/>
          <p:cNvGrpSpPr/>
          <p:nvPr/>
        </p:nvGrpSpPr>
        <p:grpSpPr>
          <a:xfrm>
            <a:off x="797990" y="3227175"/>
            <a:ext cx="7916849" cy="6861745"/>
            <a:chOff x="0" y="0"/>
            <a:chExt cx="2627106" cy="2276983"/>
          </a:xfrm>
        </p:grpSpPr>
        <p:sp>
          <p:nvSpPr>
            <p:cNvPr id="13" name="Freeform 13"/>
            <p:cNvSpPr/>
            <p:nvPr/>
          </p:nvSpPr>
          <p:spPr>
            <a:xfrm>
              <a:off x="0" y="0"/>
              <a:ext cx="2627106" cy="2276983"/>
            </a:xfrm>
            <a:custGeom>
              <a:avLst/>
              <a:gdLst/>
              <a:ahLst/>
              <a:cxnLst/>
              <a:rect l="l" t="t" r="r" b="b"/>
              <a:pathLst>
                <a:path w="2627106" h="2276983">
                  <a:moveTo>
                    <a:pt x="29337" y="0"/>
                  </a:moveTo>
                  <a:lnTo>
                    <a:pt x="2597769" y="0"/>
                  </a:lnTo>
                  <a:cubicBezTo>
                    <a:pt x="2613971" y="0"/>
                    <a:pt x="2627106" y="13135"/>
                    <a:pt x="2627106" y="29337"/>
                  </a:cubicBezTo>
                  <a:lnTo>
                    <a:pt x="2627106" y="2247646"/>
                  </a:lnTo>
                  <a:cubicBezTo>
                    <a:pt x="2627106" y="2255426"/>
                    <a:pt x="2624015" y="2262888"/>
                    <a:pt x="2618513" y="2268390"/>
                  </a:cubicBezTo>
                  <a:cubicBezTo>
                    <a:pt x="2613011" y="2273892"/>
                    <a:pt x="2605549" y="2276983"/>
                    <a:pt x="2597769" y="2276983"/>
                  </a:cubicBezTo>
                  <a:lnTo>
                    <a:pt x="29337" y="2276983"/>
                  </a:lnTo>
                  <a:cubicBezTo>
                    <a:pt x="13135" y="2276983"/>
                    <a:pt x="0" y="2263848"/>
                    <a:pt x="0" y="2247646"/>
                  </a:cubicBezTo>
                  <a:lnTo>
                    <a:pt x="0" y="29337"/>
                  </a:lnTo>
                  <a:cubicBezTo>
                    <a:pt x="0" y="13135"/>
                    <a:pt x="13135" y="0"/>
                    <a:pt x="29337" y="0"/>
                  </a:cubicBezTo>
                  <a:close/>
                </a:path>
              </a:pathLst>
            </a:custGeom>
            <a:solidFill>
              <a:srgbClr val="C0C0C4"/>
            </a:solidFill>
          </p:spPr>
        </p:sp>
        <p:sp>
          <p:nvSpPr>
            <p:cNvPr id="14" name="TextBox 14"/>
            <p:cNvSpPr txBox="1"/>
            <p:nvPr/>
          </p:nvSpPr>
          <p:spPr>
            <a:xfrm>
              <a:off x="0" y="-38100"/>
              <a:ext cx="2627106" cy="2315083"/>
            </a:xfrm>
            <a:prstGeom prst="rect">
              <a:avLst/>
            </a:prstGeom>
          </p:spPr>
          <p:txBody>
            <a:bodyPr lIns="50800" tIns="50800" rIns="50800" bIns="50800" rtlCol="0" anchor="ctr"/>
            <a:lstStyle/>
            <a:p>
              <a:pPr algn="ctr">
                <a:lnSpc>
                  <a:spcPts val="3360"/>
                </a:lnSpc>
              </a:pPr>
              <a:endParaRPr/>
            </a:p>
          </p:txBody>
        </p:sp>
      </p:grpSp>
      <p:grpSp>
        <p:nvGrpSpPr>
          <p:cNvPr id="15" name="Group 15"/>
          <p:cNvGrpSpPr/>
          <p:nvPr/>
        </p:nvGrpSpPr>
        <p:grpSpPr>
          <a:xfrm>
            <a:off x="9608737" y="3227175"/>
            <a:ext cx="7916849" cy="6861745"/>
            <a:chOff x="0" y="0"/>
            <a:chExt cx="2627106" cy="2276983"/>
          </a:xfrm>
        </p:grpSpPr>
        <p:sp>
          <p:nvSpPr>
            <p:cNvPr id="16" name="Freeform 16"/>
            <p:cNvSpPr/>
            <p:nvPr/>
          </p:nvSpPr>
          <p:spPr>
            <a:xfrm>
              <a:off x="0" y="0"/>
              <a:ext cx="2627106" cy="2276983"/>
            </a:xfrm>
            <a:custGeom>
              <a:avLst/>
              <a:gdLst/>
              <a:ahLst/>
              <a:cxnLst/>
              <a:rect l="l" t="t" r="r" b="b"/>
              <a:pathLst>
                <a:path w="2627106" h="2276983">
                  <a:moveTo>
                    <a:pt x="29337" y="0"/>
                  </a:moveTo>
                  <a:lnTo>
                    <a:pt x="2597769" y="0"/>
                  </a:lnTo>
                  <a:cubicBezTo>
                    <a:pt x="2613971" y="0"/>
                    <a:pt x="2627106" y="13135"/>
                    <a:pt x="2627106" y="29337"/>
                  </a:cubicBezTo>
                  <a:lnTo>
                    <a:pt x="2627106" y="2247646"/>
                  </a:lnTo>
                  <a:cubicBezTo>
                    <a:pt x="2627106" y="2255426"/>
                    <a:pt x="2624015" y="2262888"/>
                    <a:pt x="2618513" y="2268390"/>
                  </a:cubicBezTo>
                  <a:cubicBezTo>
                    <a:pt x="2613011" y="2273892"/>
                    <a:pt x="2605549" y="2276983"/>
                    <a:pt x="2597769" y="2276983"/>
                  </a:cubicBezTo>
                  <a:lnTo>
                    <a:pt x="29337" y="2276983"/>
                  </a:lnTo>
                  <a:cubicBezTo>
                    <a:pt x="13135" y="2276983"/>
                    <a:pt x="0" y="2263848"/>
                    <a:pt x="0" y="2247646"/>
                  </a:cubicBezTo>
                  <a:lnTo>
                    <a:pt x="0" y="29337"/>
                  </a:lnTo>
                  <a:cubicBezTo>
                    <a:pt x="0" y="13135"/>
                    <a:pt x="13135" y="0"/>
                    <a:pt x="29337" y="0"/>
                  </a:cubicBezTo>
                  <a:close/>
                </a:path>
              </a:pathLst>
            </a:custGeom>
            <a:solidFill>
              <a:srgbClr val="C0C0C4"/>
            </a:solidFill>
          </p:spPr>
        </p:sp>
        <p:sp>
          <p:nvSpPr>
            <p:cNvPr id="17" name="TextBox 17"/>
            <p:cNvSpPr txBox="1"/>
            <p:nvPr/>
          </p:nvSpPr>
          <p:spPr>
            <a:xfrm>
              <a:off x="0" y="-38100"/>
              <a:ext cx="2627106" cy="2315083"/>
            </a:xfrm>
            <a:prstGeom prst="rect">
              <a:avLst/>
            </a:prstGeom>
          </p:spPr>
          <p:txBody>
            <a:bodyPr lIns="50800" tIns="50800" rIns="50800" bIns="50800" rtlCol="0" anchor="ctr"/>
            <a:lstStyle/>
            <a:p>
              <a:pPr algn="ctr">
                <a:lnSpc>
                  <a:spcPts val="3360"/>
                </a:lnSpc>
              </a:pPr>
              <a:endParaRPr/>
            </a:p>
          </p:txBody>
        </p:sp>
      </p:grpSp>
      <p:grpSp>
        <p:nvGrpSpPr>
          <p:cNvPr id="18" name="Group 18"/>
          <p:cNvGrpSpPr/>
          <p:nvPr/>
        </p:nvGrpSpPr>
        <p:grpSpPr>
          <a:xfrm>
            <a:off x="9451793" y="2983990"/>
            <a:ext cx="7916849" cy="6861745"/>
            <a:chOff x="0" y="0"/>
            <a:chExt cx="2627106" cy="2276983"/>
          </a:xfrm>
        </p:grpSpPr>
        <p:sp>
          <p:nvSpPr>
            <p:cNvPr id="19" name="Freeform 19"/>
            <p:cNvSpPr/>
            <p:nvPr/>
          </p:nvSpPr>
          <p:spPr>
            <a:xfrm>
              <a:off x="0" y="0"/>
              <a:ext cx="2627106" cy="2276983"/>
            </a:xfrm>
            <a:custGeom>
              <a:avLst/>
              <a:gdLst/>
              <a:ahLst/>
              <a:cxnLst/>
              <a:rect l="l" t="t" r="r" b="b"/>
              <a:pathLst>
                <a:path w="2627106" h="2276983">
                  <a:moveTo>
                    <a:pt x="29337" y="0"/>
                  </a:moveTo>
                  <a:lnTo>
                    <a:pt x="2597769" y="0"/>
                  </a:lnTo>
                  <a:cubicBezTo>
                    <a:pt x="2613971" y="0"/>
                    <a:pt x="2627106" y="13135"/>
                    <a:pt x="2627106" y="29337"/>
                  </a:cubicBezTo>
                  <a:lnTo>
                    <a:pt x="2627106" y="2247646"/>
                  </a:lnTo>
                  <a:cubicBezTo>
                    <a:pt x="2627106" y="2255426"/>
                    <a:pt x="2624015" y="2262888"/>
                    <a:pt x="2618513" y="2268390"/>
                  </a:cubicBezTo>
                  <a:cubicBezTo>
                    <a:pt x="2613011" y="2273892"/>
                    <a:pt x="2605549" y="2276983"/>
                    <a:pt x="2597769" y="2276983"/>
                  </a:cubicBezTo>
                  <a:lnTo>
                    <a:pt x="29337" y="2276983"/>
                  </a:lnTo>
                  <a:cubicBezTo>
                    <a:pt x="13135" y="2276983"/>
                    <a:pt x="0" y="2263848"/>
                    <a:pt x="0" y="2247646"/>
                  </a:cubicBezTo>
                  <a:lnTo>
                    <a:pt x="0" y="29337"/>
                  </a:lnTo>
                  <a:cubicBezTo>
                    <a:pt x="0" y="13135"/>
                    <a:pt x="13135" y="0"/>
                    <a:pt x="29337" y="0"/>
                  </a:cubicBezTo>
                  <a:close/>
                </a:path>
              </a:pathLst>
            </a:custGeom>
            <a:solidFill>
              <a:srgbClr val="FFFFFF"/>
            </a:solidFill>
          </p:spPr>
        </p:sp>
        <p:sp>
          <p:nvSpPr>
            <p:cNvPr id="20" name="TextBox 20"/>
            <p:cNvSpPr txBox="1"/>
            <p:nvPr/>
          </p:nvSpPr>
          <p:spPr>
            <a:xfrm>
              <a:off x="0" y="-38100"/>
              <a:ext cx="2627106" cy="2315083"/>
            </a:xfrm>
            <a:prstGeom prst="rect">
              <a:avLst/>
            </a:prstGeom>
          </p:spPr>
          <p:txBody>
            <a:bodyPr lIns="50800" tIns="50800" rIns="50800" bIns="50800" rtlCol="0" anchor="ctr"/>
            <a:lstStyle/>
            <a:p>
              <a:pPr algn="ctr">
                <a:lnSpc>
                  <a:spcPts val="3360"/>
                </a:lnSpc>
              </a:pPr>
              <a:endParaRPr/>
            </a:p>
          </p:txBody>
        </p:sp>
      </p:grpSp>
      <p:grpSp>
        <p:nvGrpSpPr>
          <p:cNvPr id="21" name="Group 21"/>
          <p:cNvGrpSpPr/>
          <p:nvPr/>
        </p:nvGrpSpPr>
        <p:grpSpPr>
          <a:xfrm>
            <a:off x="641046" y="2983990"/>
            <a:ext cx="7916849" cy="6861745"/>
            <a:chOff x="0" y="0"/>
            <a:chExt cx="2627106" cy="2276983"/>
          </a:xfrm>
        </p:grpSpPr>
        <p:sp>
          <p:nvSpPr>
            <p:cNvPr id="22" name="Freeform 22"/>
            <p:cNvSpPr/>
            <p:nvPr/>
          </p:nvSpPr>
          <p:spPr>
            <a:xfrm>
              <a:off x="0" y="0"/>
              <a:ext cx="2627106" cy="2276983"/>
            </a:xfrm>
            <a:custGeom>
              <a:avLst/>
              <a:gdLst/>
              <a:ahLst/>
              <a:cxnLst/>
              <a:rect l="l" t="t" r="r" b="b"/>
              <a:pathLst>
                <a:path w="2627106" h="2276983">
                  <a:moveTo>
                    <a:pt x="29337" y="0"/>
                  </a:moveTo>
                  <a:lnTo>
                    <a:pt x="2597769" y="0"/>
                  </a:lnTo>
                  <a:cubicBezTo>
                    <a:pt x="2613971" y="0"/>
                    <a:pt x="2627106" y="13135"/>
                    <a:pt x="2627106" y="29337"/>
                  </a:cubicBezTo>
                  <a:lnTo>
                    <a:pt x="2627106" y="2247646"/>
                  </a:lnTo>
                  <a:cubicBezTo>
                    <a:pt x="2627106" y="2255426"/>
                    <a:pt x="2624015" y="2262888"/>
                    <a:pt x="2618513" y="2268390"/>
                  </a:cubicBezTo>
                  <a:cubicBezTo>
                    <a:pt x="2613011" y="2273892"/>
                    <a:pt x="2605549" y="2276983"/>
                    <a:pt x="2597769" y="2276983"/>
                  </a:cubicBezTo>
                  <a:lnTo>
                    <a:pt x="29337" y="2276983"/>
                  </a:lnTo>
                  <a:cubicBezTo>
                    <a:pt x="13135" y="2276983"/>
                    <a:pt x="0" y="2263848"/>
                    <a:pt x="0" y="2247646"/>
                  </a:cubicBezTo>
                  <a:lnTo>
                    <a:pt x="0" y="29337"/>
                  </a:lnTo>
                  <a:cubicBezTo>
                    <a:pt x="0" y="13135"/>
                    <a:pt x="13135" y="0"/>
                    <a:pt x="29337" y="0"/>
                  </a:cubicBezTo>
                  <a:close/>
                </a:path>
              </a:pathLst>
            </a:custGeom>
            <a:solidFill>
              <a:srgbClr val="FFFFFF"/>
            </a:solidFill>
          </p:spPr>
        </p:sp>
        <p:sp>
          <p:nvSpPr>
            <p:cNvPr id="23" name="TextBox 23"/>
            <p:cNvSpPr txBox="1"/>
            <p:nvPr/>
          </p:nvSpPr>
          <p:spPr>
            <a:xfrm>
              <a:off x="0" y="-38100"/>
              <a:ext cx="2627106" cy="2315083"/>
            </a:xfrm>
            <a:prstGeom prst="rect">
              <a:avLst/>
            </a:prstGeom>
          </p:spPr>
          <p:txBody>
            <a:bodyPr lIns="50800" tIns="50800" rIns="50800" bIns="50800" rtlCol="0" anchor="ctr"/>
            <a:lstStyle/>
            <a:p>
              <a:pPr algn="ctr">
                <a:lnSpc>
                  <a:spcPts val="3360"/>
                </a:lnSpc>
              </a:pPr>
              <a:endParaRPr/>
            </a:p>
          </p:txBody>
        </p:sp>
      </p:grpSp>
      <p:sp>
        <p:nvSpPr>
          <p:cNvPr id="24" name="TextBox 24"/>
          <p:cNvSpPr txBox="1"/>
          <p:nvPr/>
        </p:nvSpPr>
        <p:spPr>
          <a:xfrm>
            <a:off x="3845377" y="1213813"/>
            <a:ext cx="10597246" cy="786995"/>
          </a:xfrm>
          <a:prstGeom prst="rect">
            <a:avLst/>
          </a:prstGeom>
        </p:spPr>
        <p:txBody>
          <a:bodyPr lIns="0" tIns="0" rIns="0" bIns="0" rtlCol="0" anchor="t">
            <a:spAutoFit/>
          </a:bodyPr>
          <a:lstStyle/>
          <a:p>
            <a:pPr algn="ctr">
              <a:lnSpc>
                <a:spcPts val="6442"/>
              </a:lnSpc>
            </a:pPr>
            <a:r>
              <a:rPr lang="en-US" sz="4601">
                <a:solidFill>
                  <a:srgbClr val="0B2147"/>
                </a:solidFill>
                <a:latin typeface="CS Rocky sans"/>
                <a:ea typeface="CS Rocky sans"/>
                <a:cs typeface="CS Rocky sans"/>
                <a:sym typeface="CS Rocky sans"/>
              </a:rPr>
              <a:t>Choose your Adventure</a:t>
            </a:r>
          </a:p>
        </p:txBody>
      </p:sp>
      <p:sp>
        <p:nvSpPr>
          <p:cNvPr id="25" name="Freeform 25"/>
          <p:cNvSpPr/>
          <p:nvPr/>
        </p:nvSpPr>
        <p:spPr>
          <a:xfrm>
            <a:off x="1028700" y="965349"/>
            <a:ext cx="3483356" cy="1461019"/>
          </a:xfrm>
          <a:custGeom>
            <a:avLst/>
            <a:gdLst/>
            <a:ahLst/>
            <a:cxnLst/>
            <a:rect l="l" t="t" r="r" b="b"/>
            <a:pathLst>
              <a:path w="3483356" h="1461019">
                <a:moveTo>
                  <a:pt x="0" y="0"/>
                </a:moveTo>
                <a:lnTo>
                  <a:pt x="3483356" y="0"/>
                </a:lnTo>
                <a:lnTo>
                  <a:pt x="3483356" y="1461018"/>
                </a:lnTo>
                <a:lnTo>
                  <a:pt x="0" y="1461018"/>
                </a:lnTo>
                <a:lnTo>
                  <a:pt x="0" y="0"/>
                </a:lnTo>
                <a:close/>
              </a:path>
            </a:pathLst>
          </a:custGeom>
          <a:blipFill>
            <a:blip r:embed="rId4">
              <a:extLst>
                <a:ext uri="{96DAC541-7B7A-43D3-8B79-37D633B846F1}">
                  <asvg:svgBlip xmlns:asvg="http://schemas.microsoft.com/office/drawing/2016/SVG/main" r:embed="rId5"/>
                </a:ext>
              </a:extLst>
            </a:blip>
            <a:stretch>
              <a:fillRect r="-80399"/>
            </a:stretch>
          </a:blipFill>
        </p:spPr>
      </p:sp>
      <p:sp>
        <p:nvSpPr>
          <p:cNvPr id="26" name="Freeform 26"/>
          <p:cNvSpPr/>
          <p:nvPr/>
        </p:nvSpPr>
        <p:spPr>
          <a:xfrm flipH="1">
            <a:off x="13774439" y="997024"/>
            <a:ext cx="3483356" cy="1461019"/>
          </a:xfrm>
          <a:custGeom>
            <a:avLst/>
            <a:gdLst/>
            <a:ahLst/>
            <a:cxnLst/>
            <a:rect l="l" t="t" r="r" b="b"/>
            <a:pathLst>
              <a:path w="3483356" h="1461019">
                <a:moveTo>
                  <a:pt x="3483356" y="0"/>
                </a:moveTo>
                <a:lnTo>
                  <a:pt x="0" y="0"/>
                </a:lnTo>
                <a:lnTo>
                  <a:pt x="0" y="1461019"/>
                </a:lnTo>
                <a:lnTo>
                  <a:pt x="3483356" y="1461019"/>
                </a:lnTo>
                <a:lnTo>
                  <a:pt x="3483356" y="0"/>
                </a:lnTo>
                <a:close/>
              </a:path>
            </a:pathLst>
          </a:custGeom>
          <a:blipFill>
            <a:blip r:embed="rId4">
              <a:extLst>
                <a:ext uri="{96DAC541-7B7A-43D3-8B79-37D633B846F1}">
                  <asvg:svgBlip xmlns:asvg="http://schemas.microsoft.com/office/drawing/2016/SVG/main" r:embed="rId5"/>
                </a:ext>
              </a:extLst>
            </a:blip>
            <a:stretch>
              <a:fillRect r="-80399"/>
            </a:stretch>
          </a:blipFill>
        </p:spPr>
      </p:sp>
      <p:sp>
        <p:nvSpPr>
          <p:cNvPr id="27" name="Freeform 27"/>
          <p:cNvSpPr/>
          <p:nvPr/>
        </p:nvSpPr>
        <p:spPr>
          <a:xfrm>
            <a:off x="7947909" y="5471399"/>
            <a:ext cx="2059146" cy="1886927"/>
          </a:xfrm>
          <a:custGeom>
            <a:avLst/>
            <a:gdLst/>
            <a:ahLst/>
            <a:cxnLst/>
            <a:rect l="l" t="t" r="r" b="b"/>
            <a:pathLst>
              <a:path w="2059146" h="1886927">
                <a:moveTo>
                  <a:pt x="0" y="0"/>
                </a:moveTo>
                <a:lnTo>
                  <a:pt x="2059147" y="0"/>
                </a:lnTo>
                <a:lnTo>
                  <a:pt x="2059147" y="1886927"/>
                </a:lnTo>
                <a:lnTo>
                  <a:pt x="0" y="18869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TextBox 28"/>
          <p:cNvSpPr txBox="1"/>
          <p:nvPr/>
        </p:nvSpPr>
        <p:spPr>
          <a:xfrm>
            <a:off x="10007056" y="3492249"/>
            <a:ext cx="6963267" cy="5974080"/>
          </a:xfrm>
          <a:prstGeom prst="rect">
            <a:avLst/>
          </a:prstGeom>
        </p:spPr>
        <p:txBody>
          <a:bodyPr lIns="0" tIns="0" rIns="0" bIns="0" rtlCol="0" anchor="t">
            <a:spAutoFit/>
          </a:bodyPr>
          <a:lstStyle/>
          <a:p>
            <a:pPr algn="l">
              <a:lnSpc>
                <a:spcPts val="2520"/>
              </a:lnSpc>
            </a:pPr>
            <a:r>
              <a:rPr lang="en-US" sz="1800" b="1">
                <a:solidFill>
                  <a:srgbClr val="0B2147"/>
                </a:solidFill>
                <a:latin typeface="TT Hoves Bold"/>
                <a:ea typeface="TT Hoves Bold"/>
                <a:cs typeface="TT Hoves Bold"/>
                <a:sym typeface="TT Hoves Bold"/>
              </a:rPr>
              <a:t>Begin by assessing costs:</a:t>
            </a:r>
          </a:p>
          <a:p>
            <a:pPr algn="l">
              <a:lnSpc>
                <a:spcPts val="2520"/>
              </a:lnSpc>
            </a:pPr>
            <a:endParaRPr lang="en-US" sz="1800" b="1">
              <a:solidFill>
                <a:srgbClr val="0B2147"/>
              </a:solidFill>
              <a:latin typeface="TT Hoves Bold"/>
              <a:ea typeface="TT Hoves Bold"/>
              <a:cs typeface="TT Hoves Bold"/>
              <a:sym typeface="TT Hoves Bold"/>
            </a:endParaRPr>
          </a:p>
          <a:p>
            <a:pPr marL="388620" lvl="1" indent="-194310" algn="l">
              <a:lnSpc>
                <a:spcPts val="2520"/>
              </a:lnSpc>
              <a:buAutoNum type="arabicPeriod"/>
            </a:pPr>
            <a:r>
              <a:rPr lang="en-US" sz="1800">
                <a:solidFill>
                  <a:srgbClr val="0B2147"/>
                </a:solidFill>
                <a:latin typeface="TT Hoves"/>
                <a:ea typeface="TT Hoves"/>
                <a:cs typeface="TT Hoves"/>
                <a:sym typeface="TT Hoves"/>
              </a:rPr>
              <a:t>Select a Career Technical Education (CTE) certificate or degree connected to your course.</a:t>
            </a:r>
          </a:p>
          <a:p>
            <a:pPr marL="388620" lvl="1" indent="-194310" algn="l">
              <a:lnSpc>
                <a:spcPts val="2520"/>
              </a:lnSpc>
              <a:buAutoNum type="arabicPeriod"/>
            </a:pPr>
            <a:r>
              <a:rPr lang="en-US" sz="1800">
                <a:solidFill>
                  <a:srgbClr val="0B2147"/>
                </a:solidFill>
                <a:latin typeface="TT Hoves"/>
                <a:ea typeface="TT Hoves"/>
                <a:cs typeface="TT Hoves"/>
                <a:sym typeface="TT Hoves"/>
              </a:rPr>
              <a:t>List the courses required for the certificate or the core courses for the degree.</a:t>
            </a:r>
          </a:p>
          <a:p>
            <a:pPr marL="388620" lvl="1" indent="-194310" algn="l">
              <a:lnSpc>
                <a:spcPts val="2520"/>
              </a:lnSpc>
              <a:buAutoNum type="arabicPeriod"/>
            </a:pPr>
            <a:r>
              <a:rPr lang="en-US" sz="1800">
                <a:solidFill>
                  <a:srgbClr val="0B2147"/>
                </a:solidFill>
                <a:latin typeface="TT Hoves"/>
                <a:ea typeface="TT Hoves"/>
                <a:cs typeface="TT Hoves"/>
                <a:sym typeface="TT Hoves"/>
              </a:rPr>
              <a:t>Use ClassWeb to locate these courses; check the listed textbook costs through the bookstore (note: only consider new book prices OR eBooks).</a:t>
            </a:r>
          </a:p>
          <a:p>
            <a:pPr marL="388620" lvl="1" indent="-194310" algn="l">
              <a:lnSpc>
                <a:spcPts val="2520"/>
              </a:lnSpc>
              <a:buAutoNum type="arabicPeriod"/>
            </a:pPr>
            <a:r>
              <a:rPr lang="en-US" sz="1800">
                <a:solidFill>
                  <a:srgbClr val="0B2147"/>
                </a:solidFill>
                <a:latin typeface="TT Hoves"/>
                <a:ea typeface="TT Hoves"/>
                <a:cs typeface="TT Hoves"/>
                <a:sym typeface="TT Hoves"/>
              </a:rPr>
              <a:t>Calculate the total textbook cost for the pathway and compare it to tuition fees. What's the overall cost?</a:t>
            </a:r>
          </a:p>
          <a:p>
            <a:pPr algn="l">
              <a:lnSpc>
                <a:spcPts val="2520"/>
              </a:lnSpc>
            </a:pPr>
            <a:endParaRPr lang="en-US" sz="1800">
              <a:solidFill>
                <a:srgbClr val="0B2147"/>
              </a:solidFill>
              <a:latin typeface="TT Hoves"/>
              <a:ea typeface="TT Hoves"/>
              <a:cs typeface="TT Hoves"/>
              <a:sym typeface="TT Hoves"/>
            </a:endParaRPr>
          </a:p>
          <a:p>
            <a:pPr algn="l">
              <a:lnSpc>
                <a:spcPts val="2520"/>
              </a:lnSpc>
            </a:pPr>
            <a:r>
              <a:rPr lang="en-US" sz="1800" b="1">
                <a:solidFill>
                  <a:srgbClr val="0B2147"/>
                </a:solidFill>
                <a:latin typeface="TT Hoves Bold"/>
                <a:ea typeface="TT Hoves Bold"/>
                <a:cs typeface="TT Hoves Bold"/>
                <a:sym typeface="TT Hoves Bold"/>
              </a:rPr>
              <a:t>Next, pinpoint ZTC/OER integration chances:</a:t>
            </a:r>
            <a:r>
              <a:rPr lang="en-US" sz="1800">
                <a:solidFill>
                  <a:srgbClr val="0B2147"/>
                </a:solidFill>
                <a:latin typeface="TT Hoves"/>
                <a:ea typeface="TT Hoves"/>
                <a:cs typeface="TT Hoves"/>
                <a:sym typeface="TT Hoves"/>
              </a:rPr>
              <a:t> Look for openings where ZTC/OER resources can be introduced to reduce or eliminate textbook costs.</a:t>
            </a:r>
          </a:p>
          <a:p>
            <a:pPr algn="l">
              <a:lnSpc>
                <a:spcPts val="2520"/>
              </a:lnSpc>
            </a:pPr>
            <a:endParaRPr lang="en-US" sz="1800">
              <a:solidFill>
                <a:srgbClr val="0B2147"/>
              </a:solidFill>
              <a:latin typeface="TT Hoves"/>
              <a:ea typeface="TT Hoves"/>
              <a:cs typeface="TT Hoves"/>
              <a:sym typeface="TT Hoves"/>
            </a:endParaRPr>
          </a:p>
          <a:p>
            <a:pPr algn="l">
              <a:lnSpc>
                <a:spcPts val="2520"/>
              </a:lnSpc>
            </a:pPr>
            <a:r>
              <a:rPr lang="en-US" sz="1800" b="1">
                <a:solidFill>
                  <a:srgbClr val="0B2147"/>
                </a:solidFill>
                <a:latin typeface="TT Hoves Bold"/>
                <a:ea typeface="TT Hoves Bold"/>
                <a:cs typeface="TT Hoves Bold"/>
                <a:sym typeface="TT Hoves Bold"/>
              </a:rPr>
              <a:t>Consider funding requirements: </a:t>
            </a:r>
            <a:r>
              <a:rPr lang="en-US" sz="1800">
                <a:solidFill>
                  <a:srgbClr val="0B2147"/>
                </a:solidFill>
                <a:latin typeface="TT Hoves"/>
                <a:ea typeface="TT Hoves"/>
                <a:cs typeface="TT Hoves"/>
                <a:sym typeface="TT Hoves"/>
              </a:rPr>
              <a:t>Evaluate what financial support might be necessary to fully transition to ZTC or reduce textbook expenses within the pathway.</a:t>
            </a:r>
          </a:p>
        </p:txBody>
      </p:sp>
      <p:sp>
        <p:nvSpPr>
          <p:cNvPr id="29" name="TextBox 29"/>
          <p:cNvSpPr txBox="1"/>
          <p:nvPr/>
        </p:nvSpPr>
        <p:spPr>
          <a:xfrm>
            <a:off x="1028700" y="3561173"/>
            <a:ext cx="6872302" cy="5659755"/>
          </a:xfrm>
          <a:prstGeom prst="rect">
            <a:avLst/>
          </a:prstGeom>
        </p:spPr>
        <p:txBody>
          <a:bodyPr lIns="0" tIns="0" rIns="0" bIns="0" rtlCol="0" anchor="t">
            <a:spAutoFit/>
          </a:bodyPr>
          <a:lstStyle/>
          <a:p>
            <a:pPr algn="l">
              <a:lnSpc>
                <a:spcPts val="2520"/>
              </a:lnSpc>
            </a:pPr>
            <a:r>
              <a:rPr lang="en-US" sz="1800">
                <a:solidFill>
                  <a:srgbClr val="0B2147"/>
                </a:solidFill>
                <a:latin typeface="TT Hoves"/>
                <a:ea typeface="TT Hoves"/>
                <a:cs typeface="TT Hoves"/>
                <a:sym typeface="TT Hoves"/>
              </a:rPr>
              <a:t>With your course(s) in mind, explore one of the following collections:</a:t>
            </a:r>
          </a:p>
          <a:p>
            <a:pPr algn="l">
              <a:lnSpc>
                <a:spcPts val="2520"/>
              </a:lnSpc>
            </a:pPr>
            <a:r>
              <a:rPr lang="en-US" sz="1800">
                <a:solidFill>
                  <a:srgbClr val="0B2147"/>
                </a:solidFill>
                <a:latin typeface="TT Hoves"/>
                <a:ea typeface="TT Hoves"/>
                <a:cs typeface="TT Hoves"/>
                <a:sym typeface="TT Hoves"/>
              </a:rPr>
              <a:t> </a:t>
            </a:r>
          </a:p>
          <a:p>
            <a:pPr marL="388620" lvl="1" indent="-194310" algn="l">
              <a:lnSpc>
                <a:spcPts val="2520"/>
              </a:lnSpc>
              <a:buFont typeface="Arial"/>
              <a:buChar char="•"/>
            </a:pPr>
            <a:r>
              <a:rPr lang="en-US" sz="1800" u="sng">
                <a:solidFill>
                  <a:srgbClr val="0B2147"/>
                </a:solidFill>
                <a:latin typeface="TT Hoves"/>
                <a:ea typeface="TT Hoves"/>
                <a:cs typeface="TT Hoves"/>
                <a:sym typeface="TT Hoves"/>
                <a:hlinkClick r:id="rId8" tooltip="https://asccc-oeri.org/open-educational-resources-by-discipline/"/>
              </a:rPr>
              <a:t>ASCCC OERI Open Educational Resources by Discipline</a:t>
            </a:r>
            <a:r>
              <a:rPr lang="en-US" sz="1800">
                <a:solidFill>
                  <a:srgbClr val="0B2147"/>
                </a:solidFill>
                <a:latin typeface="TT Hoves"/>
                <a:ea typeface="TT Hoves"/>
                <a:cs typeface="TT Hoves"/>
                <a:sym typeface="TT Hoves"/>
              </a:rPr>
              <a:t>: Lists of open textbooks by discipline, curated by CCC faculty.</a:t>
            </a:r>
          </a:p>
          <a:p>
            <a:pPr marL="388620" lvl="1" indent="-194310" algn="l">
              <a:lnSpc>
                <a:spcPts val="2520"/>
              </a:lnSpc>
              <a:buFont typeface="Arial"/>
              <a:buChar char="•"/>
            </a:pPr>
            <a:r>
              <a:rPr lang="en-US" sz="1800" u="sng">
                <a:solidFill>
                  <a:srgbClr val="0B2147"/>
                </a:solidFill>
                <a:latin typeface="TT Hoves"/>
                <a:ea typeface="TT Hoves"/>
                <a:cs typeface="TT Hoves"/>
                <a:sym typeface="TT Hoves"/>
                <a:hlinkClick r:id="rId9" tooltip="https://www.canyons.edu/academics/onlineeducation/ztc/textbooks.php"/>
              </a:rPr>
              <a:t>College of the Canyons OER Textbooks</a:t>
            </a:r>
            <a:r>
              <a:rPr lang="en-US" sz="1800">
                <a:solidFill>
                  <a:srgbClr val="0B2147"/>
                </a:solidFill>
                <a:latin typeface="TT Hoves"/>
                <a:ea typeface="TT Hoves"/>
                <a:cs typeface="TT Hoves"/>
                <a:sym typeface="TT Hoves"/>
              </a:rPr>
              <a:t>: A highly relevant collection of free online textbooks written by CCC faculty.</a:t>
            </a:r>
          </a:p>
          <a:p>
            <a:pPr marL="388620" lvl="1" indent="-194310" algn="l">
              <a:lnSpc>
                <a:spcPts val="2520"/>
              </a:lnSpc>
              <a:buFont typeface="Arial"/>
              <a:buChar char="•"/>
            </a:pPr>
            <a:r>
              <a:rPr lang="en-US" sz="1800" u="sng">
                <a:solidFill>
                  <a:srgbClr val="0B2147"/>
                </a:solidFill>
                <a:latin typeface="TT Hoves"/>
                <a:ea typeface="TT Hoves"/>
                <a:cs typeface="TT Hoves"/>
                <a:sym typeface="TT Hoves"/>
                <a:hlinkClick r:id="rId10" tooltip="https://www.hancockcollege.edu/ccecho/index.php?locale=en"/>
              </a:rPr>
              <a:t>CC ECHO</a:t>
            </a:r>
            <a:r>
              <a:rPr lang="en-US" sz="1800">
                <a:solidFill>
                  <a:srgbClr val="0B2147"/>
                </a:solidFill>
                <a:latin typeface="TT Hoves"/>
                <a:ea typeface="TT Hoves"/>
                <a:cs typeface="TT Hoves"/>
                <a:sym typeface="TT Hoves"/>
              </a:rPr>
              <a:t> (CA Consortium for Equitable Change in Hispanic Serving Institutions OER): Textbooks recently created by CCC faculty.</a:t>
            </a:r>
          </a:p>
          <a:p>
            <a:pPr marL="388620" lvl="1" indent="-194310" algn="l">
              <a:lnSpc>
                <a:spcPts val="2520"/>
              </a:lnSpc>
              <a:buFont typeface="Arial"/>
              <a:buChar char="•"/>
            </a:pPr>
            <a:r>
              <a:rPr lang="en-US" sz="1800" u="sng">
                <a:solidFill>
                  <a:srgbClr val="0B2147"/>
                </a:solidFill>
                <a:latin typeface="TT Hoves"/>
                <a:ea typeface="TT Hoves"/>
                <a:cs typeface="TT Hoves"/>
                <a:sym typeface="TT Hoves"/>
                <a:hlinkClick r:id="rId11" tooltip="https://libretexts.org"/>
              </a:rPr>
              <a:t>LibreTexts</a:t>
            </a:r>
            <a:r>
              <a:rPr lang="en-US" sz="1800">
                <a:solidFill>
                  <a:srgbClr val="0B2147"/>
                </a:solidFill>
                <a:latin typeface="TT Hoves"/>
                <a:ea typeface="TT Hoves"/>
                <a:cs typeface="TT Hoves"/>
                <a:sym typeface="TT Hoves"/>
              </a:rPr>
              <a:t> (UC Davis): Widely used, well-developed, largest centralized open education project and platform online. </a:t>
            </a:r>
          </a:p>
          <a:p>
            <a:pPr marL="388620" lvl="1" indent="-194310" algn="l">
              <a:lnSpc>
                <a:spcPts val="2520"/>
              </a:lnSpc>
              <a:buFont typeface="Arial"/>
              <a:buChar char="•"/>
            </a:pPr>
            <a:r>
              <a:rPr lang="en-US" sz="1800" u="sng">
                <a:solidFill>
                  <a:srgbClr val="0B2147"/>
                </a:solidFill>
                <a:latin typeface="TT Hoves"/>
                <a:ea typeface="TT Hoves"/>
                <a:cs typeface="TT Hoves"/>
                <a:sym typeface="TT Hoves"/>
                <a:hlinkClick r:id="rId12" tooltip="https://openstax.org"/>
              </a:rPr>
              <a:t>OpenStax</a:t>
            </a:r>
            <a:r>
              <a:rPr lang="en-US" sz="1800">
                <a:solidFill>
                  <a:srgbClr val="0B2147"/>
                </a:solidFill>
                <a:latin typeface="TT Hoves"/>
                <a:ea typeface="TT Hoves"/>
                <a:cs typeface="TT Hoves"/>
                <a:sym typeface="TT Hoves"/>
              </a:rPr>
              <a:t> (Rice University): High-quality, peer-reviewed textbooks and accompanying ancillary materials, such as slides and test banks.</a:t>
            </a:r>
          </a:p>
          <a:p>
            <a:pPr marL="388620" lvl="1" indent="-194310" algn="l">
              <a:lnSpc>
                <a:spcPts val="2520"/>
              </a:lnSpc>
              <a:buFont typeface="Arial"/>
              <a:buChar char="•"/>
            </a:pPr>
            <a:r>
              <a:rPr lang="en-US" sz="1800" u="sng">
                <a:solidFill>
                  <a:srgbClr val="0B2147"/>
                </a:solidFill>
                <a:latin typeface="TT Hoves"/>
                <a:ea typeface="TT Hoves"/>
                <a:cs typeface="TT Hoves"/>
                <a:sym typeface="TT Hoves"/>
                <a:hlinkClick r:id="rId13" tooltip="https://open.umn.edu/opentextbooks"/>
              </a:rPr>
              <a:t>Open Textbook Library</a:t>
            </a:r>
            <a:r>
              <a:rPr lang="en-US" sz="1800">
                <a:solidFill>
                  <a:srgbClr val="0B2147"/>
                </a:solidFill>
                <a:latin typeface="TT Hoves"/>
                <a:ea typeface="TT Hoves"/>
                <a:cs typeface="TT Hoves"/>
                <a:sym typeface="TT Hoves"/>
              </a:rPr>
              <a:t>: (UMN): A well-curated collection of over 1,000 high-quality open textbooks in many subjects, with faculty reviews.</a:t>
            </a:r>
          </a:p>
          <a:p>
            <a:pPr algn="l">
              <a:lnSpc>
                <a:spcPts val="2520"/>
              </a:lnSpc>
            </a:pPr>
            <a:endParaRPr lang="en-US" sz="1800">
              <a:solidFill>
                <a:srgbClr val="0B2147"/>
              </a:solidFill>
              <a:latin typeface="TT Hoves"/>
              <a:ea typeface="TT Hoves"/>
              <a:cs typeface="TT Hoves"/>
              <a:sym typeface="TT Hoves"/>
            </a:endParaRPr>
          </a:p>
        </p:txBody>
      </p:sp>
      <p:sp>
        <p:nvSpPr>
          <p:cNvPr id="30" name="TextBox 30"/>
          <p:cNvSpPr txBox="1"/>
          <p:nvPr/>
        </p:nvSpPr>
        <p:spPr>
          <a:xfrm>
            <a:off x="922592" y="2751956"/>
            <a:ext cx="6872302" cy="416443"/>
          </a:xfrm>
          <a:prstGeom prst="rect">
            <a:avLst/>
          </a:prstGeom>
        </p:spPr>
        <p:txBody>
          <a:bodyPr lIns="0" tIns="0" rIns="0" bIns="0" rtlCol="0" anchor="t">
            <a:spAutoFit/>
          </a:bodyPr>
          <a:lstStyle/>
          <a:p>
            <a:pPr algn="ctr">
              <a:lnSpc>
                <a:spcPts val="3460"/>
              </a:lnSpc>
            </a:pPr>
            <a:r>
              <a:rPr lang="en-US" sz="2471">
                <a:solidFill>
                  <a:srgbClr val="0B2147"/>
                </a:solidFill>
                <a:latin typeface="CS Rocky sans"/>
                <a:ea typeface="CS Rocky sans"/>
                <a:cs typeface="CS Rocky sans"/>
                <a:sym typeface="CS Rocky sans"/>
              </a:rPr>
              <a:t>OER Exploration</a:t>
            </a:r>
          </a:p>
        </p:txBody>
      </p:sp>
      <p:sp>
        <p:nvSpPr>
          <p:cNvPr id="31" name="TextBox 31"/>
          <p:cNvSpPr txBox="1"/>
          <p:nvPr/>
        </p:nvSpPr>
        <p:spPr>
          <a:xfrm>
            <a:off x="9883101" y="2751956"/>
            <a:ext cx="6872302" cy="416443"/>
          </a:xfrm>
          <a:prstGeom prst="rect">
            <a:avLst/>
          </a:prstGeom>
        </p:spPr>
        <p:txBody>
          <a:bodyPr lIns="0" tIns="0" rIns="0" bIns="0" rtlCol="0" anchor="t">
            <a:spAutoFit/>
          </a:bodyPr>
          <a:lstStyle/>
          <a:p>
            <a:pPr algn="ctr">
              <a:lnSpc>
                <a:spcPts val="3460"/>
              </a:lnSpc>
            </a:pPr>
            <a:r>
              <a:rPr lang="en-US" sz="2471">
                <a:solidFill>
                  <a:srgbClr val="0B2147"/>
                </a:solidFill>
                <a:latin typeface="CS Rocky sans"/>
                <a:ea typeface="CS Rocky sans"/>
                <a:cs typeface="CS Rocky sans"/>
                <a:sym typeface="CS Rocky sans"/>
              </a:rPr>
              <a:t>Strategic Program Mapping</a:t>
            </a:r>
          </a:p>
        </p:txBody>
      </p:sp>
      <p:sp>
        <p:nvSpPr>
          <p:cNvPr id="32" name="TextBox 32"/>
          <p:cNvSpPr txBox="1"/>
          <p:nvPr/>
        </p:nvSpPr>
        <p:spPr>
          <a:xfrm>
            <a:off x="7924456" y="6072280"/>
            <a:ext cx="2059146" cy="755016"/>
          </a:xfrm>
          <a:prstGeom prst="rect">
            <a:avLst/>
          </a:prstGeom>
        </p:spPr>
        <p:txBody>
          <a:bodyPr lIns="0" tIns="0" rIns="0" bIns="0" rtlCol="0" anchor="t">
            <a:spAutoFit/>
          </a:bodyPr>
          <a:lstStyle/>
          <a:p>
            <a:pPr algn="ctr">
              <a:lnSpc>
                <a:spcPts val="6159"/>
              </a:lnSpc>
            </a:pPr>
            <a:r>
              <a:rPr lang="en-US" sz="4399" b="1">
                <a:solidFill>
                  <a:srgbClr val="0B2147"/>
                </a:solidFill>
                <a:latin typeface="TT Hoves Bold"/>
                <a:ea typeface="TT Hoves Bold"/>
                <a:cs typeface="TT Hoves Bold"/>
                <a:sym typeface="TT Hoves Bold"/>
              </a:rPr>
              <a: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2147"/>
        </a:solidFill>
        <a:effectLst/>
      </p:bgPr>
    </p:bg>
    <p:spTree>
      <p:nvGrpSpPr>
        <p:cNvPr id="1" name=""/>
        <p:cNvGrpSpPr/>
        <p:nvPr/>
      </p:nvGrpSpPr>
      <p:grpSpPr>
        <a:xfrm>
          <a:off x="0" y="0"/>
          <a:ext cx="0" cy="0"/>
          <a:chOff x="0" y="0"/>
          <a:chExt cx="0" cy="0"/>
        </a:xfrm>
      </p:grpSpPr>
      <p:grpSp>
        <p:nvGrpSpPr>
          <p:cNvPr id="2" name="Group 2"/>
          <p:cNvGrpSpPr/>
          <p:nvPr/>
        </p:nvGrpSpPr>
        <p:grpSpPr>
          <a:xfrm>
            <a:off x="-2859204" y="-688789"/>
            <a:ext cx="23555092" cy="11664579"/>
            <a:chOff x="0" y="0"/>
            <a:chExt cx="31406789" cy="15552771"/>
          </a:xfrm>
        </p:grpSpPr>
        <p:sp>
          <p:nvSpPr>
            <p:cNvPr id="3" name="Freeform 3"/>
            <p:cNvSpPr/>
            <p:nvPr/>
          </p:nvSpPr>
          <p:spPr>
            <a:xfrm>
              <a:off x="0" y="0"/>
              <a:ext cx="15670299" cy="15552771"/>
            </a:xfrm>
            <a:custGeom>
              <a:avLst/>
              <a:gdLst/>
              <a:ahLst/>
              <a:cxnLst/>
              <a:rect l="l" t="t" r="r" b="b"/>
              <a:pathLst>
                <a:path w="15670299" h="15552771">
                  <a:moveTo>
                    <a:pt x="0" y="0"/>
                  </a:moveTo>
                  <a:lnTo>
                    <a:pt x="15670299" y="0"/>
                  </a:lnTo>
                  <a:lnTo>
                    <a:pt x="15670299"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736491" y="0"/>
              <a:ext cx="15670299" cy="15552771"/>
            </a:xfrm>
            <a:custGeom>
              <a:avLst/>
              <a:gdLst/>
              <a:ahLst/>
              <a:cxnLst/>
              <a:rect l="l" t="t" r="r" b="b"/>
              <a:pathLst>
                <a:path w="15670299" h="15552771">
                  <a:moveTo>
                    <a:pt x="0" y="0"/>
                  </a:moveTo>
                  <a:lnTo>
                    <a:pt x="15670298" y="0"/>
                  </a:lnTo>
                  <a:lnTo>
                    <a:pt x="15670298" y="15552771"/>
                  </a:lnTo>
                  <a:lnTo>
                    <a:pt x="0" y="15552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317594" y="-1048584"/>
            <a:ext cx="5249322" cy="5249322"/>
          </a:xfrm>
          <a:custGeom>
            <a:avLst/>
            <a:gdLst/>
            <a:ahLst/>
            <a:cxnLst/>
            <a:rect l="l" t="t" r="r" b="b"/>
            <a:pathLst>
              <a:path w="5249322" h="5249322">
                <a:moveTo>
                  <a:pt x="0" y="0"/>
                </a:moveTo>
                <a:lnTo>
                  <a:pt x="5249322" y="0"/>
                </a:lnTo>
                <a:lnTo>
                  <a:pt x="5249322" y="5249322"/>
                </a:lnTo>
                <a:lnTo>
                  <a:pt x="0" y="5249322"/>
                </a:lnTo>
                <a:lnTo>
                  <a:pt x="0" y="0"/>
                </a:lnTo>
                <a:close/>
              </a:path>
            </a:pathLst>
          </a:custGeom>
          <a:blipFill>
            <a:blip r:embed="rId4"/>
            <a:stretch>
              <a:fillRect/>
            </a:stretch>
          </a:blipFill>
        </p:spPr>
      </p:sp>
      <p:grpSp>
        <p:nvGrpSpPr>
          <p:cNvPr id="6" name="Group 6"/>
          <p:cNvGrpSpPr/>
          <p:nvPr/>
        </p:nvGrpSpPr>
        <p:grpSpPr>
          <a:xfrm>
            <a:off x="3286856" y="1222801"/>
            <a:ext cx="11714288" cy="2977938"/>
            <a:chOff x="0" y="0"/>
            <a:chExt cx="15619051" cy="3970583"/>
          </a:xfrm>
        </p:grpSpPr>
        <p:grpSp>
          <p:nvGrpSpPr>
            <p:cNvPr id="7" name="Group 7"/>
            <p:cNvGrpSpPr/>
            <p:nvPr/>
          </p:nvGrpSpPr>
          <p:grpSpPr>
            <a:xfrm>
              <a:off x="205514" y="332035"/>
              <a:ext cx="15413537" cy="3638548"/>
              <a:chOff x="0" y="0"/>
              <a:chExt cx="3950470" cy="932555"/>
            </a:xfrm>
          </p:grpSpPr>
          <p:sp>
            <p:nvSpPr>
              <p:cNvPr id="8" name="Freeform 8"/>
              <p:cNvSpPr/>
              <p:nvPr/>
            </p:nvSpPr>
            <p:spPr>
              <a:xfrm>
                <a:off x="0" y="0"/>
                <a:ext cx="3950470" cy="932555"/>
              </a:xfrm>
              <a:custGeom>
                <a:avLst/>
                <a:gdLst/>
                <a:ahLst/>
                <a:cxnLst/>
                <a:rect l="l" t="t" r="r" b="b"/>
                <a:pathLst>
                  <a:path w="3950470" h="932555">
                    <a:moveTo>
                      <a:pt x="20091" y="0"/>
                    </a:moveTo>
                    <a:lnTo>
                      <a:pt x="3930379" y="0"/>
                    </a:lnTo>
                    <a:cubicBezTo>
                      <a:pt x="3941475" y="0"/>
                      <a:pt x="3950470" y="8995"/>
                      <a:pt x="3950470" y="20091"/>
                    </a:cubicBezTo>
                    <a:lnTo>
                      <a:pt x="3950470" y="912464"/>
                    </a:lnTo>
                    <a:cubicBezTo>
                      <a:pt x="3950470" y="923560"/>
                      <a:pt x="3941475" y="932555"/>
                      <a:pt x="3930379" y="932555"/>
                    </a:cubicBezTo>
                    <a:lnTo>
                      <a:pt x="20091" y="932555"/>
                    </a:lnTo>
                    <a:cubicBezTo>
                      <a:pt x="8995" y="932555"/>
                      <a:pt x="0" y="923560"/>
                      <a:pt x="0" y="912464"/>
                    </a:cubicBezTo>
                    <a:lnTo>
                      <a:pt x="0" y="20091"/>
                    </a:lnTo>
                    <a:cubicBezTo>
                      <a:pt x="0" y="8995"/>
                      <a:pt x="8995" y="0"/>
                      <a:pt x="20091" y="0"/>
                    </a:cubicBezTo>
                    <a:close/>
                  </a:path>
                </a:pathLst>
              </a:custGeom>
              <a:solidFill>
                <a:srgbClr val="B2900A"/>
              </a:solidFill>
            </p:spPr>
          </p:sp>
          <p:sp>
            <p:nvSpPr>
              <p:cNvPr id="9" name="TextBox 9"/>
              <p:cNvSpPr txBox="1"/>
              <p:nvPr/>
            </p:nvSpPr>
            <p:spPr>
              <a:xfrm>
                <a:off x="0" y="-38100"/>
                <a:ext cx="3950470" cy="970655"/>
              </a:xfrm>
              <a:prstGeom prst="rect">
                <a:avLst/>
              </a:prstGeom>
            </p:spPr>
            <p:txBody>
              <a:bodyPr lIns="50800" tIns="50800" rIns="50800" bIns="50800" rtlCol="0" anchor="ctr"/>
              <a:lstStyle/>
              <a:p>
                <a:pPr algn="ctr">
                  <a:lnSpc>
                    <a:spcPts val="3360"/>
                  </a:lnSpc>
                </a:pPr>
                <a:endParaRPr/>
              </a:p>
            </p:txBody>
          </p:sp>
        </p:grpSp>
        <p:grpSp>
          <p:nvGrpSpPr>
            <p:cNvPr id="10" name="Group 10"/>
            <p:cNvGrpSpPr/>
            <p:nvPr/>
          </p:nvGrpSpPr>
          <p:grpSpPr>
            <a:xfrm>
              <a:off x="0" y="0"/>
              <a:ext cx="15413537" cy="3638548"/>
              <a:chOff x="0" y="0"/>
              <a:chExt cx="3950470" cy="932555"/>
            </a:xfrm>
          </p:grpSpPr>
          <p:sp>
            <p:nvSpPr>
              <p:cNvPr id="11" name="Freeform 11"/>
              <p:cNvSpPr/>
              <p:nvPr/>
            </p:nvSpPr>
            <p:spPr>
              <a:xfrm>
                <a:off x="0" y="0"/>
                <a:ext cx="3950470" cy="932555"/>
              </a:xfrm>
              <a:custGeom>
                <a:avLst/>
                <a:gdLst/>
                <a:ahLst/>
                <a:cxnLst/>
                <a:rect l="l" t="t" r="r" b="b"/>
                <a:pathLst>
                  <a:path w="3950470" h="932555">
                    <a:moveTo>
                      <a:pt x="20091" y="0"/>
                    </a:moveTo>
                    <a:lnTo>
                      <a:pt x="3930379" y="0"/>
                    </a:lnTo>
                    <a:cubicBezTo>
                      <a:pt x="3941475" y="0"/>
                      <a:pt x="3950470" y="8995"/>
                      <a:pt x="3950470" y="20091"/>
                    </a:cubicBezTo>
                    <a:lnTo>
                      <a:pt x="3950470" y="912464"/>
                    </a:lnTo>
                    <a:cubicBezTo>
                      <a:pt x="3950470" y="923560"/>
                      <a:pt x="3941475" y="932555"/>
                      <a:pt x="3930379" y="932555"/>
                    </a:cubicBezTo>
                    <a:lnTo>
                      <a:pt x="20091" y="932555"/>
                    </a:lnTo>
                    <a:cubicBezTo>
                      <a:pt x="8995" y="932555"/>
                      <a:pt x="0" y="923560"/>
                      <a:pt x="0" y="912464"/>
                    </a:cubicBezTo>
                    <a:lnTo>
                      <a:pt x="0" y="20091"/>
                    </a:lnTo>
                    <a:cubicBezTo>
                      <a:pt x="0" y="8995"/>
                      <a:pt x="8995" y="0"/>
                      <a:pt x="20091" y="0"/>
                    </a:cubicBezTo>
                    <a:close/>
                  </a:path>
                </a:pathLst>
              </a:custGeom>
              <a:solidFill>
                <a:srgbClr val="FFCC00"/>
              </a:solidFill>
            </p:spPr>
          </p:sp>
          <p:sp>
            <p:nvSpPr>
              <p:cNvPr id="12" name="TextBox 12"/>
              <p:cNvSpPr txBox="1"/>
              <p:nvPr/>
            </p:nvSpPr>
            <p:spPr>
              <a:xfrm>
                <a:off x="0" y="-38100"/>
                <a:ext cx="3950470" cy="970655"/>
              </a:xfrm>
              <a:prstGeom prst="rect">
                <a:avLst/>
              </a:prstGeom>
            </p:spPr>
            <p:txBody>
              <a:bodyPr lIns="50800" tIns="50800" rIns="50800" bIns="50800" rtlCol="0" anchor="ctr"/>
              <a:lstStyle/>
              <a:p>
                <a:pPr algn="ctr">
                  <a:lnSpc>
                    <a:spcPts val="3360"/>
                  </a:lnSpc>
                </a:pPr>
                <a:endParaRPr/>
              </a:p>
            </p:txBody>
          </p:sp>
        </p:grpSp>
      </p:grpSp>
      <p:sp>
        <p:nvSpPr>
          <p:cNvPr id="14" name="TextBox 14"/>
          <p:cNvSpPr txBox="1"/>
          <p:nvPr/>
        </p:nvSpPr>
        <p:spPr>
          <a:xfrm>
            <a:off x="3564796" y="1311529"/>
            <a:ext cx="11158409" cy="1028700"/>
          </a:xfrm>
          <a:prstGeom prst="rect">
            <a:avLst/>
          </a:prstGeom>
        </p:spPr>
        <p:txBody>
          <a:bodyPr lIns="0" tIns="0" rIns="0" bIns="0" rtlCol="0" anchor="t">
            <a:spAutoFit/>
          </a:bodyPr>
          <a:lstStyle/>
          <a:p>
            <a:pPr algn="ctr">
              <a:lnSpc>
                <a:spcPts val="8400"/>
              </a:lnSpc>
            </a:pPr>
            <a:r>
              <a:rPr lang="en-US" sz="6000">
                <a:solidFill>
                  <a:srgbClr val="0B2147"/>
                </a:solidFill>
                <a:latin typeface="CS Rocky sans"/>
                <a:ea typeface="CS Rocky sans"/>
                <a:cs typeface="CS Rocky sans"/>
                <a:sym typeface="CS Rocky sans"/>
              </a:rPr>
              <a:t>You’re our hero!  </a:t>
            </a:r>
          </a:p>
          <a:p>
            <a:pPr algn="ctr">
              <a:lnSpc>
                <a:spcPts val="8400"/>
              </a:lnSpc>
            </a:pPr>
            <a:r>
              <a:rPr lang="en-US" sz="6000">
                <a:solidFill>
                  <a:srgbClr val="0B2147"/>
                </a:solidFill>
                <a:latin typeface="CS Rocky sans"/>
                <a:ea typeface="CS Rocky sans"/>
                <a:cs typeface="CS Rocky sans"/>
                <a:sym typeface="CS Rocky sans"/>
              </a:rPr>
              <a:t>thank you for attending!</a:t>
            </a:r>
          </a:p>
        </p:txBody>
      </p:sp>
      <p:pic>
        <p:nvPicPr>
          <p:cNvPr id="16" name="Picture 15">
            <a:extLst>
              <a:ext uri="{FF2B5EF4-FFF2-40B4-BE49-F238E27FC236}">
                <a16:creationId xmlns:a16="http://schemas.microsoft.com/office/drawing/2014/main" id="{7BCBA7B0-0634-4048-A7A4-93E94C48F7A8}"/>
              </a:ext>
            </a:extLst>
          </p:cNvPr>
          <p:cNvPicPr>
            <a:picLocks noChangeAspect="1"/>
          </p:cNvPicPr>
          <p:nvPr/>
        </p:nvPicPr>
        <p:blipFill>
          <a:blip r:embed="rId5"/>
          <a:stretch>
            <a:fillRect/>
          </a:stretch>
        </p:blipFill>
        <p:spPr>
          <a:xfrm>
            <a:off x="6096000" y="4416215"/>
            <a:ext cx="6096000" cy="476726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650</Words>
  <Application>Microsoft Office PowerPoint</Application>
  <PresentationFormat>Custom</PresentationFormat>
  <Paragraphs>71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TT Hoves</vt:lpstr>
      <vt:lpstr>CS Rocky sans</vt:lpstr>
      <vt:lpstr>Calibri</vt:lpstr>
      <vt:lpstr>TT Hoves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Zero Costs, Hero Gains:</dc:title>
  <dc:creator>Lyndale Garner</dc:creator>
  <cp:lastModifiedBy>Lyndale Garner</cp:lastModifiedBy>
  <cp:revision>12</cp:revision>
  <dcterms:created xsi:type="dcterms:W3CDTF">2006-08-16T00:00:00Z</dcterms:created>
  <dcterms:modified xsi:type="dcterms:W3CDTF">2024-10-24T15:59:46Z</dcterms:modified>
  <dc:identifier>DAGSb5mStYk</dc:identifier>
</cp:coreProperties>
</file>