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6" r:id="rId2"/>
    <p:sldId id="258" r:id="rId3"/>
    <p:sldId id="261" r:id="rId4"/>
    <p:sldId id="259" r:id="rId5"/>
    <p:sldId id="262" r:id="rId6"/>
    <p:sldId id="264" r:id="rId7"/>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p:scale>
          <a:sx n="89" d="100"/>
          <a:sy n="89" d="100"/>
        </p:scale>
        <p:origin x="1260" y="9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BDCED7CA-A9D2-4D3C-A482-353101A97226}" type="datetimeFigureOut">
              <a:rPr lang="en-US" smtClean="0"/>
              <a:t>10/23/2024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29BBE91E-3607-426F-BA44-DB9E04AA2670}" type="slidenum">
              <a:rPr lang="en-US" smtClean="0"/>
              <a:t>‹#›</a:t>
            </a:fld>
            <a:endParaRPr lang="en-US"/>
          </a:p>
        </p:txBody>
      </p:sp>
    </p:spTree>
    <p:extLst>
      <p:ext uri="{BB962C8B-B14F-4D97-AF65-F5344CB8AC3E}">
        <p14:creationId xmlns:p14="http://schemas.microsoft.com/office/powerpoint/2010/main" val="47094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BE91E-3607-426F-BA44-DB9E04AA2670}" type="slidenum">
              <a:rPr lang="en-US" smtClean="0"/>
              <a:t>1</a:t>
            </a:fld>
            <a:endParaRPr lang="en-US"/>
          </a:p>
        </p:txBody>
      </p:sp>
    </p:spTree>
    <p:extLst>
      <p:ext uri="{BB962C8B-B14F-4D97-AF65-F5344CB8AC3E}">
        <p14:creationId xmlns:p14="http://schemas.microsoft.com/office/powerpoint/2010/main" val="772110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BE91E-3607-426F-BA44-DB9E04AA2670}" type="slidenum">
              <a:rPr lang="en-US" smtClean="0"/>
              <a:t>2</a:t>
            </a:fld>
            <a:endParaRPr lang="en-US"/>
          </a:p>
        </p:txBody>
      </p:sp>
    </p:spTree>
    <p:extLst>
      <p:ext uri="{BB962C8B-B14F-4D97-AF65-F5344CB8AC3E}">
        <p14:creationId xmlns:p14="http://schemas.microsoft.com/office/powerpoint/2010/main" val="237075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BE91E-3607-426F-BA44-DB9E04AA2670}" type="slidenum">
              <a:rPr lang="en-US" smtClean="0"/>
              <a:t>3</a:t>
            </a:fld>
            <a:endParaRPr lang="en-US"/>
          </a:p>
        </p:txBody>
      </p:sp>
    </p:spTree>
    <p:extLst>
      <p:ext uri="{BB962C8B-B14F-4D97-AF65-F5344CB8AC3E}">
        <p14:creationId xmlns:p14="http://schemas.microsoft.com/office/powerpoint/2010/main" val="1000077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BE91E-3607-426F-BA44-DB9E04AA2670}" type="slidenum">
              <a:rPr lang="en-US" smtClean="0"/>
              <a:t>4</a:t>
            </a:fld>
            <a:endParaRPr lang="en-US"/>
          </a:p>
        </p:txBody>
      </p:sp>
    </p:spTree>
    <p:extLst>
      <p:ext uri="{BB962C8B-B14F-4D97-AF65-F5344CB8AC3E}">
        <p14:creationId xmlns:p14="http://schemas.microsoft.com/office/powerpoint/2010/main" val="320835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BE91E-3607-426F-BA44-DB9E04AA2670}" type="slidenum">
              <a:rPr lang="en-US" smtClean="0"/>
              <a:t>5</a:t>
            </a:fld>
            <a:endParaRPr lang="en-US"/>
          </a:p>
        </p:txBody>
      </p:sp>
    </p:spTree>
    <p:extLst>
      <p:ext uri="{BB962C8B-B14F-4D97-AF65-F5344CB8AC3E}">
        <p14:creationId xmlns:p14="http://schemas.microsoft.com/office/powerpoint/2010/main" val="24130243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10/23/2024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10/23/2024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10/23/2024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10/23/2024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10/23/2024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EFF4D-99CD-4D15-B2B8-55868AE7D044}"/>
              </a:ext>
            </a:extLst>
          </p:cNvPr>
          <p:cNvSpPr>
            <a:spLocks noGrp="1"/>
          </p:cNvSpPr>
          <p:nvPr>
            <p:ph type="ctrTitle"/>
          </p:nvPr>
        </p:nvSpPr>
        <p:spPr>
          <a:xfrm>
            <a:off x="160421" y="2733709"/>
            <a:ext cx="8664035" cy="1373070"/>
          </a:xfrm>
        </p:spPr>
        <p:txBody>
          <a:bodyPr/>
          <a:lstStyle/>
          <a:p>
            <a:r>
              <a:rPr lang="en-US" sz="4000" dirty="0"/>
              <a:t>Hear My Story:  </a:t>
            </a:r>
            <a:br>
              <a:rPr lang="en-US" sz="4000" dirty="0"/>
            </a:br>
            <a:r>
              <a:rPr lang="en-US" sz="4000" dirty="0"/>
              <a:t>Guided Conversations with Veterans</a:t>
            </a:r>
          </a:p>
        </p:txBody>
      </p:sp>
      <p:sp>
        <p:nvSpPr>
          <p:cNvPr id="3" name="Subtitle 2">
            <a:extLst>
              <a:ext uri="{FF2B5EF4-FFF2-40B4-BE49-F238E27FC236}">
                <a16:creationId xmlns:a16="http://schemas.microsoft.com/office/drawing/2014/main" id="{2DC52DCE-03DA-4D89-96E6-808A34E226F9}"/>
              </a:ext>
            </a:extLst>
          </p:cNvPr>
          <p:cNvSpPr>
            <a:spLocks noGrp="1"/>
          </p:cNvSpPr>
          <p:nvPr>
            <p:ph type="subTitle" idx="1"/>
          </p:nvPr>
        </p:nvSpPr>
        <p:spPr/>
        <p:txBody>
          <a:bodyPr/>
          <a:lstStyle/>
          <a:p>
            <a:r>
              <a:rPr lang="en-US" dirty="0"/>
              <a:t>Presented by the</a:t>
            </a:r>
            <a:br>
              <a:rPr lang="en-US" dirty="0"/>
            </a:br>
            <a:r>
              <a:rPr lang="en-US" dirty="0"/>
              <a:t>Veterans First Program</a:t>
            </a:r>
            <a:br>
              <a:rPr lang="en-US" dirty="0"/>
            </a:br>
            <a:r>
              <a:rPr lang="en-US" dirty="0"/>
              <a:t>Las Positas College</a:t>
            </a:r>
          </a:p>
        </p:txBody>
      </p:sp>
      <p:pic>
        <p:nvPicPr>
          <p:cNvPr id="7" name="Picture 6">
            <a:extLst>
              <a:ext uri="{FF2B5EF4-FFF2-40B4-BE49-F238E27FC236}">
                <a16:creationId xmlns:a16="http://schemas.microsoft.com/office/drawing/2014/main" id="{DAEF77AF-5CEA-4599-8F7E-4BAA6C779914}"/>
              </a:ext>
            </a:extLst>
          </p:cNvPr>
          <p:cNvPicPr>
            <a:picLocks noChangeAspect="1"/>
          </p:cNvPicPr>
          <p:nvPr/>
        </p:nvPicPr>
        <p:blipFill>
          <a:blip r:embed="rId3"/>
          <a:stretch>
            <a:fillRect/>
          </a:stretch>
        </p:blipFill>
        <p:spPr>
          <a:xfrm>
            <a:off x="9988795" y="2604216"/>
            <a:ext cx="1473667" cy="1722587"/>
          </a:xfrm>
          <a:prstGeom prst="rect">
            <a:avLst/>
          </a:prstGeom>
        </p:spPr>
      </p:pic>
    </p:spTree>
    <p:extLst>
      <p:ext uri="{BB962C8B-B14F-4D97-AF65-F5344CB8AC3E}">
        <p14:creationId xmlns:p14="http://schemas.microsoft.com/office/powerpoint/2010/main" val="1908884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732F6-8227-4D0F-8C05-F5532F9D8A94}"/>
              </a:ext>
            </a:extLst>
          </p:cNvPr>
          <p:cNvSpPr>
            <a:spLocks noGrp="1"/>
          </p:cNvSpPr>
          <p:nvPr>
            <p:ph type="title"/>
          </p:nvPr>
        </p:nvSpPr>
        <p:spPr>
          <a:xfrm>
            <a:off x="680321" y="609597"/>
            <a:ext cx="10557173" cy="3592750"/>
          </a:xfrm>
        </p:spPr>
        <p:txBody>
          <a:bodyPr>
            <a:noAutofit/>
          </a:bodyPr>
          <a:lstStyle/>
          <a:p>
            <a:br>
              <a:rPr lang="en-US" sz="2500" dirty="0"/>
            </a:br>
            <a:r>
              <a:rPr lang="en-US" sz="2500" dirty="0"/>
              <a:t>The Veterans First Program will lead an interactive session where guests will be engaged in guided conversations with student veterans.  Participants will be paired with a veteran who will share their "why" ... why they joined the military, why they chose Las Positas College, and what they would like faculty to know about them or veterans.  The engagement with student veterans will raise awareness about veteran culture, increase empathy, and foster a sense of connectedness with veterans enrolled at the community college.  We will close with a group debrief or group processing experience.</a:t>
            </a:r>
          </a:p>
        </p:txBody>
      </p:sp>
      <p:sp>
        <p:nvSpPr>
          <p:cNvPr id="3" name="Text Placeholder 2">
            <a:extLst>
              <a:ext uri="{FF2B5EF4-FFF2-40B4-BE49-F238E27FC236}">
                <a16:creationId xmlns:a16="http://schemas.microsoft.com/office/drawing/2014/main" id="{CECA3870-31A5-42CD-A08D-AFAC34B7C4F5}"/>
              </a:ext>
            </a:extLst>
          </p:cNvPr>
          <p:cNvSpPr>
            <a:spLocks noGrp="1"/>
          </p:cNvSpPr>
          <p:nvPr>
            <p:ph type="body" sz="half" idx="2"/>
          </p:nvPr>
        </p:nvSpPr>
        <p:spPr/>
        <p:txBody>
          <a:bodyPr>
            <a:normAutofit/>
          </a:bodyPr>
          <a:lstStyle/>
          <a:p>
            <a:r>
              <a:rPr lang="en-US" sz="4000" dirty="0"/>
              <a:t>Description of Session</a:t>
            </a:r>
          </a:p>
        </p:txBody>
      </p:sp>
      <p:pic>
        <p:nvPicPr>
          <p:cNvPr id="4" name="Picture 3">
            <a:extLst>
              <a:ext uri="{FF2B5EF4-FFF2-40B4-BE49-F238E27FC236}">
                <a16:creationId xmlns:a16="http://schemas.microsoft.com/office/drawing/2014/main" id="{322CFF77-F6DF-4CC4-A39E-B668C1190F79}"/>
              </a:ext>
            </a:extLst>
          </p:cNvPr>
          <p:cNvPicPr>
            <a:picLocks noChangeAspect="1"/>
          </p:cNvPicPr>
          <p:nvPr/>
        </p:nvPicPr>
        <p:blipFill>
          <a:blip r:embed="rId3"/>
          <a:stretch>
            <a:fillRect/>
          </a:stretch>
        </p:blipFill>
        <p:spPr>
          <a:xfrm>
            <a:off x="10806377" y="4612884"/>
            <a:ext cx="1102092" cy="1288249"/>
          </a:xfrm>
          <a:prstGeom prst="rect">
            <a:avLst/>
          </a:prstGeom>
        </p:spPr>
      </p:pic>
    </p:spTree>
    <p:extLst>
      <p:ext uri="{BB962C8B-B14F-4D97-AF65-F5344CB8AC3E}">
        <p14:creationId xmlns:p14="http://schemas.microsoft.com/office/powerpoint/2010/main" val="1211847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AB506-23EF-4F9E-9633-B6ECEF2701C7}"/>
              </a:ext>
            </a:extLst>
          </p:cNvPr>
          <p:cNvSpPr>
            <a:spLocks noGrp="1"/>
          </p:cNvSpPr>
          <p:nvPr>
            <p:ph type="title"/>
          </p:nvPr>
        </p:nvSpPr>
        <p:spPr/>
        <p:txBody>
          <a:bodyPr/>
          <a:lstStyle/>
          <a:p>
            <a:r>
              <a:rPr lang="en-US" dirty="0"/>
              <a:t>Guidelines</a:t>
            </a:r>
          </a:p>
        </p:txBody>
      </p:sp>
      <p:sp>
        <p:nvSpPr>
          <p:cNvPr id="3" name="Title 1">
            <a:extLst>
              <a:ext uri="{FF2B5EF4-FFF2-40B4-BE49-F238E27FC236}">
                <a16:creationId xmlns:a16="http://schemas.microsoft.com/office/drawing/2014/main" id="{FF7A7E12-B56D-449E-AB66-8092A8B19EC5}"/>
              </a:ext>
            </a:extLst>
          </p:cNvPr>
          <p:cNvSpPr txBox="1">
            <a:spLocks/>
          </p:cNvSpPr>
          <p:nvPr/>
        </p:nvSpPr>
        <p:spPr>
          <a:xfrm>
            <a:off x="680321" y="1639231"/>
            <a:ext cx="10557173" cy="46007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sz="2500" dirty="0"/>
              <a:t>Participants/Faculty &amp; Classified Professionals:</a:t>
            </a:r>
            <a:br>
              <a:rPr lang="en-US" sz="2500" dirty="0"/>
            </a:br>
            <a:r>
              <a:rPr lang="en-US" sz="2500" dirty="0"/>
              <a:t>Listen.  </a:t>
            </a:r>
            <a:br>
              <a:rPr lang="en-US" sz="2500" dirty="0"/>
            </a:br>
            <a:r>
              <a:rPr lang="en-US" sz="2500" dirty="0"/>
              <a:t>Make it conversational. Discern experiences from a traditional v. nontraditional student experience.   </a:t>
            </a:r>
          </a:p>
          <a:p>
            <a:endParaRPr lang="en-US" sz="2500" dirty="0"/>
          </a:p>
          <a:p>
            <a:r>
              <a:rPr lang="en-US" sz="2500" dirty="0"/>
              <a:t>Veterans:</a:t>
            </a:r>
            <a:br>
              <a:rPr lang="en-US" sz="2500" dirty="0"/>
            </a:br>
            <a:r>
              <a:rPr lang="en-US" sz="2500" dirty="0"/>
              <a:t>Share your story.  Make it conversational. Follow the prompts on the next slide.</a:t>
            </a:r>
          </a:p>
          <a:p>
            <a:endParaRPr lang="en-US" sz="2500" dirty="0"/>
          </a:p>
        </p:txBody>
      </p:sp>
      <p:pic>
        <p:nvPicPr>
          <p:cNvPr id="4" name="Picture 3">
            <a:extLst>
              <a:ext uri="{FF2B5EF4-FFF2-40B4-BE49-F238E27FC236}">
                <a16:creationId xmlns:a16="http://schemas.microsoft.com/office/drawing/2014/main" id="{29A28940-C87C-42BD-80C6-BB78C534DB49}"/>
              </a:ext>
            </a:extLst>
          </p:cNvPr>
          <p:cNvPicPr>
            <a:picLocks noChangeAspect="1"/>
          </p:cNvPicPr>
          <p:nvPr/>
        </p:nvPicPr>
        <p:blipFill>
          <a:blip r:embed="rId3"/>
          <a:stretch>
            <a:fillRect/>
          </a:stretch>
        </p:blipFill>
        <p:spPr>
          <a:xfrm>
            <a:off x="10827892" y="626093"/>
            <a:ext cx="1214073" cy="1419144"/>
          </a:xfrm>
          <a:prstGeom prst="rect">
            <a:avLst/>
          </a:prstGeom>
        </p:spPr>
      </p:pic>
    </p:spTree>
    <p:extLst>
      <p:ext uri="{BB962C8B-B14F-4D97-AF65-F5344CB8AC3E}">
        <p14:creationId xmlns:p14="http://schemas.microsoft.com/office/powerpoint/2010/main" val="1856566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323A8-7606-43E6-8167-C65F6524FB0B}"/>
              </a:ext>
            </a:extLst>
          </p:cNvPr>
          <p:cNvSpPr>
            <a:spLocks noGrp="1"/>
          </p:cNvSpPr>
          <p:nvPr>
            <p:ph type="title"/>
          </p:nvPr>
        </p:nvSpPr>
        <p:spPr/>
        <p:txBody>
          <a:bodyPr/>
          <a:lstStyle/>
          <a:p>
            <a:r>
              <a:rPr lang="en-US" dirty="0"/>
              <a:t>9:10-9:40 am - Guided Questions</a:t>
            </a:r>
          </a:p>
        </p:txBody>
      </p:sp>
      <p:sp>
        <p:nvSpPr>
          <p:cNvPr id="3" name="Text Placeholder 2">
            <a:extLst>
              <a:ext uri="{FF2B5EF4-FFF2-40B4-BE49-F238E27FC236}">
                <a16:creationId xmlns:a16="http://schemas.microsoft.com/office/drawing/2014/main" id="{2595CD62-7CAC-49CA-B0D2-F3B5471D7B46}"/>
              </a:ext>
            </a:extLst>
          </p:cNvPr>
          <p:cNvSpPr>
            <a:spLocks noGrp="1"/>
          </p:cNvSpPr>
          <p:nvPr>
            <p:ph type="body" idx="1"/>
          </p:nvPr>
        </p:nvSpPr>
        <p:spPr>
          <a:xfrm>
            <a:off x="572403" y="2059237"/>
            <a:ext cx="3070034" cy="576262"/>
          </a:xfrm>
        </p:spPr>
        <p:txBody>
          <a:bodyPr/>
          <a:lstStyle/>
          <a:p>
            <a:r>
              <a:rPr lang="en-US" dirty="0"/>
              <a:t>Introduction</a:t>
            </a:r>
          </a:p>
        </p:txBody>
      </p:sp>
      <p:sp>
        <p:nvSpPr>
          <p:cNvPr id="4" name="Text Placeholder 3">
            <a:extLst>
              <a:ext uri="{FF2B5EF4-FFF2-40B4-BE49-F238E27FC236}">
                <a16:creationId xmlns:a16="http://schemas.microsoft.com/office/drawing/2014/main" id="{D2BC3B04-D7BB-4EE8-B445-350AB706F7D7}"/>
              </a:ext>
            </a:extLst>
          </p:cNvPr>
          <p:cNvSpPr>
            <a:spLocks noGrp="1"/>
          </p:cNvSpPr>
          <p:nvPr>
            <p:ph type="body" sz="half" idx="15"/>
          </p:nvPr>
        </p:nvSpPr>
        <p:spPr>
          <a:xfrm>
            <a:off x="572403" y="2706264"/>
            <a:ext cx="3049702" cy="2913513"/>
          </a:xfrm>
        </p:spPr>
        <p:txBody>
          <a:bodyPr/>
          <a:lstStyle/>
          <a:p>
            <a:r>
              <a:rPr lang="en-US" sz="1800" dirty="0"/>
              <a:t>Name</a:t>
            </a:r>
            <a:br>
              <a:rPr lang="en-US" sz="1800" dirty="0"/>
            </a:br>
            <a:r>
              <a:rPr lang="en-US" sz="1800" dirty="0"/>
              <a:t>Major</a:t>
            </a:r>
            <a:br>
              <a:rPr lang="en-US" sz="1800" dirty="0"/>
            </a:br>
            <a:r>
              <a:rPr lang="en-US" sz="1800" dirty="0"/>
              <a:t>Branch of Service</a:t>
            </a:r>
            <a:br>
              <a:rPr lang="en-US" sz="1800" dirty="0"/>
            </a:br>
            <a:r>
              <a:rPr lang="en-US" sz="1800" dirty="0"/>
              <a:t>Age (optional)</a:t>
            </a:r>
            <a:br>
              <a:rPr lang="en-US" sz="1800" dirty="0"/>
            </a:br>
            <a:r>
              <a:rPr lang="en-US" sz="1800" dirty="0"/>
              <a:t>Why you joined the military</a:t>
            </a:r>
            <a:br>
              <a:rPr lang="en-US" dirty="0"/>
            </a:br>
            <a:endParaRPr lang="en-US" dirty="0"/>
          </a:p>
        </p:txBody>
      </p:sp>
      <p:sp>
        <p:nvSpPr>
          <p:cNvPr id="5" name="Text Placeholder 4">
            <a:extLst>
              <a:ext uri="{FF2B5EF4-FFF2-40B4-BE49-F238E27FC236}">
                <a16:creationId xmlns:a16="http://schemas.microsoft.com/office/drawing/2014/main" id="{DB646A5B-F055-4B06-8E8B-C979E6664F82}"/>
              </a:ext>
            </a:extLst>
          </p:cNvPr>
          <p:cNvSpPr>
            <a:spLocks noGrp="1"/>
          </p:cNvSpPr>
          <p:nvPr>
            <p:ph type="body" sz="quarter" idx="3"/>
          </p:nvPr>
        </p:nvSpPr>
        <p:spPr>
          <a:xfrm>
            <a:off x="4292098" y="1984524"/>
            <a:ext cx="3063240" cy="576262"/>
          </a:xfrm>
        </p:spPr>
        <p:txBody>
          <a:bodyPr/>
          <a:lstStyle/>
          <a:p>
            <a:r>
              <a:rPr lang="en-US" dirty="0"/>
              <a:t>My Recent Past</a:t>
            </a:r>
          </a:p>
        </p:txBody>
      </p:sp>
      <p:sp>
        <p:nvSpPr>
          <p:cNvPr id="6" name="Text Placeholder 5">
            <a:extLst>
              <a:ext uri="{FF2B5EF4-FFF2-40B4-BE49-F238E27FC236}">
                <a16:creationId xmlns:a16="http://schemas.microsoft.com/office/drawing/2014/main" id="{2F615F7C-4448-45D3-A4AA-27DF65A36576}"/>
              </a:ext>
            </a:extLst>
          </p:cNvPr>
          <p:cNvSpPr>
            <a:spLocks noGrp="1"/>
          </p:cNvSpPr>
          <p:nvPr>
            <p:ph type="body" sz="half" idx="16"/>
          </p:nvPr>
        </p:nvSpPr>
        <p:spPr>
          <a:xfrm>
            <a:off x="4292098" y="2812140"/>
            <a:ext cx="3063240" cy="3784444"/>
          </a:xfrm>
        </p:spPr>
        <p:txBody>
          <a:bodyPr>
            <a:noAutofit/>
          </a:bodyPr>
          <a:lstStyle/>
          <a:p>
            <a:r>
              <a:rPr lang="en-US" sz="1800" dirty="0"/>
              <a:t>Describe an experience you had serving in the military that was most impactful </a:t>
            </a:r>
            <a:br>
              <a:rPr lang="en-US" sz="1800" dirty="0"/>
            </a:br>
            <a:br>
              <a:rPr lang="en-US" sz="1800" dirty="0"/>
            </a:br>
            <a:r>
              <a:rPr lang="en-US" sz="1800" dirty="0"/>
              <a:t>-- Where were you deployed?</a:t>
            </a:r>
          </a:p>
          <a:p>
            <a:r>
              <a:rPr lang="en-US" sz="1800" dirty="0"/>
              <a:t>-- Use your senses – what did you see, hear, taste, feel, smell about that experience.</a:t>
            </a:r>
          </a:p>
          <a:p>
            <a:endParaRPr lang="en-US" sz="1800" dirty="0"/>
          </a:p>
          <a:p>
            <a:r>
              <a:rPr lang="en-US" sz="1800" dirty="0"/>
              <a:t>-- How did it change you?  Injured? Hidden disabilities?</a:t>
            </a:r>
          </a:p>
        </p:txBody>
      </p:sp>
      <p:sp>
        <p:nvSpPr>
          <p:cNvPr id="7" name="Text Placeholder 6">
            <a:extLst>
              <a:ext uri="{FF2B5EF4-FFF2-40B4-BE49-F238E27FC236}">
                <a16:creationId xmlns:a16="http://schemas.microsoft.com/office/drawing/2014/main" id="{B37A6515-8F4A-44EF-8E44-D7AD7737C037}"/>
              </a:ext>
            </a:extLst>
          </p:cNvPr>
          <p:cNvSpPr>
            <a:spLocks noGrp="1"/>
          </p:cNvSpPr>
          <p:nvPr>
            <p:ph type="body" sz="quarter" idx="13"/>
          </p:nvPr>
        </p:nvSpPr>
        <p:spPr>
          <a:xfrm>
            <a:off x="8278404" y="2078489"/>
            <a:ext cx="3070025" cy="576262"/>
          </a:xfrm>
        </p:spPr>
        <p:txBody>
          <a:bodyPr/>
          <a:lstStyle/>
          <a:p>
            <a:r>
              <a:rPr lang="en-US" dirty="0"/>
              <a:t>Present Day  </a:t>
            </a:r>
          </a:p>
        </p:txBody>
      </p:sp>
      <p:sp>
        <p:nvSpPr>
          <p:cNvPr id="8" name="Text Placeholder 7">
            <a:extLst>
              <a:ext uri="{FF2B5EF4-FFF2-40B4-BE49-F238E27FC236}">
                <a16:creationId xmlns:a16="http://schemas.microsoft.com/office/drawing/2014/main" id="{A13C033F-B447-4EB3-8B8B-F008A38DF4BF}"/>
              </a:ext>
            </a:extLst>
          </p:cNvPr>
          <p:cNvSpPr>
            <a:spLocks noGrp="1"/>
          </p:cNvSpPr>
          <p:nvPr>
            <p:ph type="body" sz="half" idx="17"/>
          </p:nvPr>
        </p:nvSpPr>
        <p:spPr>
          <a:xfrm>
            <a:off x="8278404" y="2770573"/>
            <a:ext cx="3070025" cy="3354064"/>
          </a:xfrm>
        </p:spPr>
        <p:txBody>
          <a:bodyPr>
            <a:normAutofit/>
          </a:bodyPr>
          <a:lstStyle/>
          <a:p>
            <a:r>
              <a:rPr lang="en-US" sz="1800" dirty="0"/>
              <a:t>Describe you experience in the classroom with traditional college students – what emotions did you experience; how did you overcome those barriers?</a:t>
            </a:r>
          </a:p>
          <a:p>
            <a:endParaRPr lang="en-US" sz="1800" dirty="0"/>
          </a:p>
          <a:p>
            <a:r>
              <a:rPr lang="en-US" sz="1800" dirty="0"/>
              <a:t>What tips or advice would you want faculty to know about you as a veteran?</a:t>
            </a:r>
          </a:p>
        </p:txBody>
      </p:sp>
      <p:pic>
        <p:nvPicPr>
          <p:cNvPr id="9" name="Picture 8">
            <a:extLst>
              <a:ext uri="{FF2B5EF4-FFF2-40B4-BE49-F238E27FC236}">
                <a16:creationId xmlns:a16="http://schemas.microsoft.com/office/drawing/2014/main" id="{D5227AE9-6AA4-4088-ABB1-1123F906A017}"/>
              </a:ext>
            </a:extLst>
          </p:cNvPr>
          <p:cNvPicPr>
            <a:picLocks noChangeAspect="1"/>
          </p:cNvPicPr>
          <p:nvPr/>
        </p:nvPicPr>
        <p:blipFill>
          <a:blip r:embed="rId3"/>
          <a:stretch>
            <a:fillRect/>
          </a:stretch>
        </p:blipFill>
        <p:spPr>
          <a:xfrm>
            <a:off x="10856256" y="681095"/>
            <a:ext cx="1115079" cy="1303429"/>
          </a:xfrm>
          <a:prstGeom prst="rect">
            <a:avLst/>
          </a:prstGeom>
        </p:spPr>
      </p:pic>
    </p:spTree>
    <p:extLst>
      <p:ext uri="{BB962C8B-B14F-4D97-AF65-F5344CB8AC3E}">
        <p14:creationId xmlns:p14="http://schemas.microsoft.com/office/powerpoint/2010/main" val="198748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AB506-23EF-4F9E-9633-B6ECEF2701C7}"/>
              </a:ext>
            </a:extLst>
          </p:cNvPr>
          <p:cNvSpPr>
            <a:spLocks noGrp="1"/>
          </p:cNvSpPr>
          <p:nvPr>
            <p:ph type="title"/>
          </p:nvPr>
        </p:nvSpPr>
        <p:spPr/>
        <p:txBody>
          <a:bodyPr/>
          <a:lstStyle/>
          <a:p>
            <a:r>
              <a:rPr lang="en-US" dirty="0"/>
              <a:t>9:40-9:50 am  - Group Debrief</a:t>
            </a:r>
          </a:p>
        </p:txBody>
      </p:sp>
      <p:sp>
        <p:nvSpPr>
          <p:cNvPr id="3" name="Title 1">
            <a:extLst>
              <a:ext uri="{FF2B5EF4-FFF2-40B4-BE49-F238E27FC236}">
                <a16:creationId xmlns:a16="http://schemas.microsoft.com/office/drawing/2014/main" id="{FF7A7E12-B56D-449E-AB66-8092A8B19EC5}"/>
              </a:ext>
            </a:extLst>
          </p:cNvPr>
          <p:cNvSpPr txBox="1">
            <a:spLocks/>
          </p:cNvSpPr>
          <p:nvPr/>
        </p:nvSpPr>
        <p:spPr>
          <a:xfrm>
            <a:off x="817413" y="1293697"/>
            <a:ext cx="10557173" cy="46007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sz="2500" dirty="0"/>
              <a:t>Participants/Faculty &amp; Classified Professionals:</a:t>
            </a:r>
            <a:br>
              <a:rPr lang="en-US" sz="2500" dirty="0"/>
            </a:br>
            <a:r>
              <a:rPr lang="en-US" sz="2500" dirty="0"/>
              <a:t>Sharing … How was your conversation?  What change could you affect to foster a sense of belonging for veterans?  Open conversation.</a:t>
            </a:r>
          </a:p>
          <a:p>
            <a:endParaRPr lang="en-US" sz="2500" dirty="0"/>
          </a:p>
          <a:p>
            <a:r>
              <a:rPr lang="en-US" sz="2500" dirty="0"/>
              <a:t>Veterans:</a:t>
            </a:r>
            <a:br>
              <a:rPr lang="en-US" sz="2500" dirty="0"/>
            </a:br>
            <a:r>
              <a:rPr lang="en-US" sz="2500" dirty="0"/>
              <a:t>If it was not said, what information would you like faculty or classified professionals to know about veterans.  Open conversation.  </a:t>
            </a:r>
          </a:p>
          <a:p>
            <a:endParaRPr lang="en-US" sz="2500" dirty="0"/>
          </a:p>
        </p:txBody>
      </p:sp>
      <p:pic>
        <p:nvPicPr>
          <p:cNvPr id="4" name="Picture 3">
            <a:extLst>
              <a:ext uri="{FF2B5EF4-FFF2-40B4-BE49-F238E27FC236}">
                <a16:creationId xmlns:a16="http://schemas.microsoft.com/office/drawing/2014/main" id="{D8B962CC-AB1F-4663-A7AF-58D1FAD7810F}"/>
              </a:ext>
            </a:extLst>
          </p:cNvPr>
          <p:cNvPicPr>
            <a:picLocks noChangeAspect="1"/>
          </p:cNvPicPr>
          <p:nvPr/>
        </p:nvPicPr>
        <p:blipFill>
          <a:blip r:embed="rId3"/>
          <a:stretch>
            <a:fillRect/>
          </a:stretch>
        </p:blipFill>
        <p:spPr>
          <a:xfrm>
            <a:off x="10867014" y="753228"/>
            <a:ext cx="1115079" cy="1303429"/>
          </a:xfrm>
          <a:prstGeom prst="rect">
            <a:avLst/>
          </a:prstGeom>
        </p:spPr>
      </p:pic>
      <p:pic>
        <p:nvPicPr>
          <p:cNvPr id="6" name="Picture 5">
            <a:extLst>
              <a:ext uri="{FF2B5EF4-FFF2-40B4-BE49-F238E27FC236}">
                <a16:creationId xmlns:a16="http://schemas.microsoft.com/office/drawing/2014/main" id="{33A0A0D8-E75E-49FA-8994-AE23BB7D537D}"/>
              </a:ext>
            </a:extLst>
          </p:cNvPr>
          <p:cNvPicPr>
            <a:picLocks noChangeAspect="1"/>
          </p:cNvPicPr>
          <p:nvPr/>
        </p:nvPicPr>
        <p:blipFill>
          <a:blip r:embed="rId4"/>
          <a:stretch>
            <a:fillRect/>
          </a:stretch>
        </p:blipFill>
        <p:spPr>
          <a:xfrm>
            <a:off x="9741247" y="4351938"/>
            <a:ext cx="2019154" cy="2424729"/>
          </a:xfrm>
          <a:prstGeom prst="rect">
            <a:avLst/>
          </a:prstGeom>
        </p:spPr>
      </p:pic>
    </p:spTree>
    <p:extLst>
      <p:ext uri="{BB962C8B-B14F-4D97-AF65-F5344CB8AC3E}">
        <p14:creationId xmlns:p14="http://schemas.microsoft.com/office/powerpoint/2010/main" val="2231530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50982BF-3993-4001-9C15-6246A3823A51}"/>
              </a:ext>
            </a:extLst>
          </p:cNvPr>
          <p:cNvSpPr txBox="1">
            <a:spLocks/>
          </p:cNvSpPr>
          <p:nvPr/>
        </p:nvSpPr>
        <p:spPr>
          <a:xfrm>
            <a:off x="859668" y="709270"/>
            <a:ext cx="8664035" cy="1373070"/>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US" sz="3500" dirty="0"/>
              <a:t>THANK</a:t>
            </a:r>
            <a:r>
              <a:rPr lang="en-US" sz="4000" dirty="0"/>
              <a:t> YOU for attending our session!  Please complete the workshop evaluation.</a:t>
            </a:r>
          </a:p>
        </p:txBody>
      </p:sp>
      <p:sp>
        <p:nvSpPr>
          <p:cNvPr id="4" name="Subtitle 2">
            <a:extLst>
              <a:ext uri="{FF2B5EF4-FFF2-40B4-BE49-F238E27FC236}">
                <a16:creationId xmlns:a16="http://schemas.microsoft.com/office/drawing/2014/main" id="{7FFE95D5-2008-435D-9DDF-3CAF8FC4EA32}"/>
              </a:ext>
            </a:extLst>
          </p:cNvPr>
          <p:cNvSpPr txBox="1">
            <a:spLocks/>
          </p:cNvSpPr>
          <p:nvPr/>
        </p:nvSpPr>
        <p:spPr>
          <a:xfrm>
            <a:off x="0" y="5740313"/>
            <a:ext cx="12192000" cy="11176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ctr">
              <a:buNone/>
            </a:pPr>
            <a:r>
              <a:rPr lang="en-US" dirty="0"/>
              <a:t>Hear My Story:  Guided Conversations with Veterans</a:t>
            </a:r>
            <a:br>
              <a:rPr lang="en-US" dirty="0"/>
            </a:br>
            <a:r>
              <a:rPr lang="en-US" dirty="0"/>
              <a:t> </a:t>
            </a:r>
            <a:r>
              <a:rPr lang="en-US" sz="1800" dirty="0"/>
              <a:t>Presented by the Veterans First Program</a:t>
            </a:r>
            <a:br>
              <a:rPr lang="en-US" sz="1800" dirty="0"/>
            </a:br>
            <a:r>
              <a:rPr lang="en-US" sz="1800" dirty="0"/>
              <a:t>Las Positas College</a:t>
            </a:r>
          </a:p>
        </p:txBody>
      </p:sp>
      <p:pic>
        <p:nvPicPr>
          <p:cNvPr id="5" name="Picture 4">
            <a:extLst>
              <a:ext uri="{FF2B5EF4-FFF2-40B4-BE49-F238E27FC236}">
                <a16:creationId xmlns:a16="http://schemas.microsoft.com/office/drawing/2014/main" id="{BE2A7C49-BEF8-477F-8F68-143595D73F96}"/>
              </a:ext>
            </a:extLst>
          </p:cNvPr>
          <p:cNvPicPr>
            <a:picLocks noChangeAspect="1"/>
          </p:cNvPicPr>
          <p:nvPr/>
        </p:nvPicPr>
        <p:blipFill>
          <a:blip r:embed="rId2"/>
          <a:stretch>
            <a:fillRect/>
          </a:stretch>
        </p:blipFill>
        <p:spPr>
          <a:xfrm>
            <a:off x="10673105" y="541184"/>
            <a:ext cx="1318453" cy="1541156"/>
          </a:xfrm>
          <a:prstGeom prst="rect">
            <a:avLst/>
          </a:prstGeom>
        </p:spPr>
      </p:pic>
      <p:pic>
        <p:nvPicPr>
          <p:cNvPr id="6" name="Picture 5">
            <a:extLst>
              <a:ext uri="{FF2B5EF4-FFF2-40B4-BE49-F238E27FC236}">
                <a16:creationId xmlns:a16="http://schemas.microsoft.com/office/drawing/2014/main" id="{41AE0DDA-6EED-4205-ACF5-FFD532797490}"/>
              </a:ext>
            </a:extLst>
          </p:cNvPr>
          <p:cNvPicPr>
            <a:picLocks noChangeAspect="1"/>
          </p:cNvPicPr>
          <p:nvPr/>
        </p:nvPicPr>
        <p:blipFill rotWithShape="1">
          <a:blip r:embed="rId3"/>
          <a:srcRect t="5879" r="-809" b="6428"/>
          <a:stretch/>
        </p:blipFill>
        <p:spPr>
          <a:xfrm>
            <a:off x="4374045" y="2054592"/>
            <a:ext cx="3511310" cy="3667990"/>
          </a:xfrm>
          <a:prstGeom prst="rect">
            <a:avLst/>
          </a:prstGeom>
        </p:spPr>
      </p:pic>
    </p:spTree>
    <p:extLst>
      <p:ext uri="{BB962C8B-B14F-4D97-AF65-F5344CB8AC3E}">
        <p14:creationId xmlns:p14="http://schemas.microsoft.com/office/powerpoint/2010/main" val="222388037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257</TotalTime>
  <Words>398</Words>
  <Application>Microsoft Office PowerPoint</Application>
  <PresentationFormat>Widescreen</PresentationFormat>
  <Paragraphs>31</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Trebuchet MS</vt:lpstr>
      <vt:lpstr>Berlin</vt:lpstr>
      <vt:lpstr>Hear My Story:   Guided Conversations with Veterans</vt:lpstr>
      <vt:lpstr> The Veterans First Program will lead an interactive session where guests will be engaged in guided conversations with student veterans.  Participants will be paired with a veteran who will share their "why" ... why they joined the military, why they chose Las Positas College, and what they would like faculty to know about them or veterans.  The engagement with student veterans will raise awareness about veteran culture, increase empathy, and foster a sense of connectedness with veterans enrolled at the community college.  We will close with a group debrief or group processing experience.</vt:lpstr>
      <vt:lpstr>Guidelines</vt:lpstr>
      <vt:lpstr>9:10-9:40 am - Guided Questions</vt:lpstr>
      <vt:lpstr>9:40-9:50 am  - Group Debrief</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 My Story:   Guided Conversations with Veterans</dc:title>
  <dc:creator>Evelyn Andrews</dc:creator>
  <cp:lastModifiedBy>Evelyn Andrews</cp:lastModifiedBy>
  <cp:revision>6</cp:revision>
  <cp:lastPrinted>2024-10-23T20:21:33Z</cp:lastPrinted>
  <dcterms:created xsi:type="dcterms:W3CDTF">2024-10-23T19:40:15Z</dcterms:created>
  <dcterms:modified xsi:type="dcterms:W3CDTF">2024-10-23T23:58:07Z</dcterms:modified>
</cp:coreProperties>
</file>