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gif" ContentType="image/gif"/>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58" r:id="rId3"/>
    <p:sldId id="291" r:id="rId4"/>
    <p:sldId id="296" r:id="rId5"/>
    <p:sldId id="259" r:id="rId6"/>
    <p:sldId id="261" r:id="rId7"/>
    <p:sldId id="292" r:id="rId8"/>
    <p:sldId id="293" r:id="rId9"/>
    <p:sldId id="260" r:id="rId10"/>
    <p:sldId id="294" r:id="rId11"/>
    <p:sldId id="263" r:id="rId12"/>
    <p:sldId id="264" r:id="rId13"/>
    <p:sldId id="265" r:id="rId14"/>
    <p:sldId id="266" r:id="rId15"/>
    <p:sldId id="267" r:id="rId16"/>
    <p:sldId id="268" r:id="rId17"/>
    <p:sldId id="269" r:id="rId18"/>
    <p:sldId id="270" r:id="rId19"/>
    <p:sldId id="306"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7" r:id="rId40"/>
    <p:sldId id="298" r:id="rId41"/>
    <p:sldId id="299" r:id="rId42"/>
    <p:sldId id="300" r:id="rId43"/>
    <p:sldId id="302" r:id="rId44"/>
    <p:sldId id="301" r:id="rId45"/>
    <p:sldId id="303" r:id="rId46"/>
    <p:sldId id="304" r:id="rId47"/>
    <p:sldId id="305" r:id="rId48"/>
    <p:sldId id="295" r:id="rId49"/>
    <p:sldId id="30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74"/>
    <p:restoredTop sz="94444"/>
  </p:normalViewPr>
  <p:slideViewPr>
    <p:cSldViewPr snapToGrid="0" snapToObjects="1">
      <p:cViewPr varScale="1">
        <p:scale>
          <a:sx n="88" d="100"/>
          <a:sy n="88" d="100"/>
        </p:scale>
        <p:origin x="200"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14B9F0-2276-134C-92AA-A64D5D18FC2D}" type="datetimeFigureOut">
              <a:rPr lang="en-US" smtClean="0"/>
              <a:t>4/3/18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45C8A3-7666-6E4D-AD7F-9FE08CE14F33}" type="slidenum">
              <a:rPr lang="en-US" smtClean="0"/>
              <a:t>‹#›</a:t>
            </a:fld>
            <a:endParaRPr lang="en-US"/>
          </a:p>
        </p:txBody>
      </p:sp>
    </p:spTree>
    <p:extLst>
      <p:ext uri="{BB962C8B-B14F-4D97-AF65-F5344CB8AC3E}">
        <p14:creationId xmlns:p14="http://schemas.microsoft.com/office/powerpoint/2010/main" val="24172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provide </a:t>
            </a:r>
            <a:r>
              <a:rPr lang="en-US" b="1" i="1" baseline="0" dirty="0" smtClean="0"/>
              <a:t>access</a:t>
            </a:r>
            <a:r>
              <a:rPr lang="en-US" baseline="0" dirty="0" smtClean="0"/>
              <a:t> not success.  Success is what students make of the opportunities the college provides.  </a:t>
            </a:r>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5</a:t>
            </a:fld>
            <a:endParaRPr lang="en-US"/>
          </a:p>
        </p:txBody>
      </p:sp>
    </p:spTree>
    <p:extLst>
      <p:ext uri="{BB962C8B-B14F-4D97-AF65-F5344CB8AC3E}">
        <p14:creationId xmlns:p14="http://schemas.microsoft.com/office/powerpoint/2010/main" val="1753237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reality should form the basis for student centered practices</a:t>
            </a:r>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20</a:t>
            </a:fld>
            <a:endParaRPr lang="en-US"/>
          </a:p>
        </p:txBody>
      </p:sp>
    </p:spTree>
    <p:extLst>
      <p:ext uri="{BB962C8B-B14F-4D97-AF65-F5344CB8AC3E}">
        <p14:creationId xmlns:p14="http://schemas.microsoft.com/office/powerpoint/2010/main" val="1346035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Imagine these are all first year college students.  Each organized in unique patterns.</a:t>
            </a:r>
            <a:r>
              <a:rPr lang="en-US" baseline="0" dirty="0" smtClean="0"/>
              <a:t>  The third figure might be considered the most favorable OR…</a:t>
            </a:r>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21</a:t>
            </a:fld>
            <a:endParaRPr lang="en-US"/>
          </a:p>
        </p:txBody>
      </p:sp>
    </p:spTree>
    <p:extLst>
      <p:ext uri="{BB962C8B-B14F-4D97-AF65-F5344CB8AC3E}">
        <p14:creationId xmlns:p14="http://schemas.microsoft.com/office/powerpoint/2010/main" val="1516243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Yet, as an institution we are attempting to provide resources for what amounts to a moving target.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25</a:t>
            </a:fld>
            <a:endParaRPr lang="en-US" dirty="0"/>
          </a:p>
        </p:txBody>
      </p:sp>
    </p:spTree>
    <p:extLst>
      <p:ext uri="{BB962C8B-B14F-4D97-AF65-F5344CB8AC3E}">
        <p14:creationId xmlns:p14="http://schemas.microsoft.com/office/powerpoint/2010/main" val="310354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size clearly does not fit all, yet we are unable to recognize those outside the target area.  Adopting a developmental paradigm will create a more inclusive environment</a:t>
            </a:r>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27</a:t>
            </a:fld>
            <a:endParaRPr lang="en-US"/>
          </a:p>
        </p:txBody>
      </p:sp>
    </p:spTree>
    <p:extLst>
      <p:ext uri="{BB962C8B-B14F-4D97-AF65-F5344CB8AC3E}">
        <p14:creationId xmlns:p14="http://schemas.microsoft.com/office/powerpoint/2010/main" val="840338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33</a:t>
            </a:fld>
            <a:endParaRPr lang="en-US"/>
          </a:p>
        </p:txBody>
      </p:sp>
    </p:spTree>
    <p:extLst>
      <p:ext uri="{BB962C8B-B14F-4D97-AF65-F5344CB8AC3E}">
        <p14:creationId xmlns:p14="http://schemas.microsoft.com/office/powerpoint/2010/main" val="1387982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King et al conducted an impressive study that used </a:t>
            </a:r>
            <a:r>
              <a:rPr lang="en-US" dirty="0" err="1" smtClean="0"/>
              <a:t>Kegan’s</a:t>
            </a:r>
            <a:r>
              <a:rPr lang="en-US" dirty="0" smtClean="0"/>
              <a:t> concept of “Self-Authorship” to determine what kinds of student experiences had the most impact on student development.</a:t>
            </a:r>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34</a:t>
            </a:fld>
            <a:endParaRPr lang="en-US"/>
          </a:p>
        </p:txBody>
      </p:sp>
    </p:spTree>
    <p:extLst>
      <p:ext uri="{BB962C8B-B14F-4D97-AF65-F5344CB8AC3E}">
        <p14:creationId xmlns:p14="http://schemas.microsoft.com/office/powerpoint/2010/main" val="14043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mission however, seems to be subject to the current conflation of fiscal, political and pedagogical dynamics that passes for public policy.  Initiatives such as No Child Left Behind, Race to the Top, Common Core and the California Student Success Initiative are born of this conflation. </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These policies</a:t>
            </a:r>
            <a:r>
              <a:rPr lang="en-US" sz="1200" kern="1200" baseline="0" dirty="0" smtClean="0">
                <a:solidFill>
                  <a:schemeClr val="tx1"/>
                </a:solidFill>
                <a:latin typeface="+mn-lt"/>
                <a:ea typeface="+mn-ea"/>
                <a:cs typeface="+mn-cs"/>
              </a:rPr>
              <a:t> are</a:t>
            </a:r>
            <a:r>
              <a:rPr lang="en-US" sz="1200" kern="1200" dirty="0" smtClean="0">
                <a:solidFill>
                  <a:schemeClr val="tx1"/>
                </a:solidFill>
                <a:latin typeface="+mn-lt"/>
                <a:ea typeface="+mn-ea"/>
                <a:cs typeface="+mn-cs"/>
              </a:rPr>
              <a:t> intended to spur innovative measures to address deficiencies in public education but tend to create data driven paradigms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7</a:t>
            </a:fld>
            <a:endParaRPr lang="en-US"/>
          </a:p>
        </p:txBody>
      </p:sp>
    </p:spTree>
    <p:extLst>
      <p:ext uri="{BB962C8B-B14F-4D97-AF65-F5344CB8AC3E}">
        <p14:creationId xmlns:p14="http://schemas.microsoft.com/office/powerpoint/2010/main" val="215640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Instead, have produced data-driven paradigms that equate testing with learning, productivity with competency and efficiency with efficacy.</a:t>
            </a:r>
            <a:r>
              <a:rPr lang="en-US" dirty="0" smtClean="0"/>
              <a:t> </a:t>
            </a:r>
          </a:p>
          <a:p>
            <a:endParaRPr lang="en-US" dirty="0" smtClean="0"/>
          </a:p>
          <a:p>
            <a:r>
              <a:rPr lang="en-US" dirty="0" smtClean="0"/>
              <a:t>These are not inherently false equivalencies but neither are they synonymous</a:t>
            </a:r>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8</a:t>
            </a:fld>
            <a:endParaRPr lang="en-US" dirty="0"/>
          </a:p>
        </p:txBody>
      </p:sp>
    </p:spTree>
    <p:extLst>
      <p:ext uri="{BB962C8B-B14F-4D97-AF65-F5344CB8AC3E}">
        <p14:creationId xmlns:p14="http://schemas.microsoft.com/office/powerpoint/2010/main" val="84361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 driven paradigms equate learning with testing; competency with productivity; efficacy</a:t>
            </a:r>
            <a:r>
              <a:rPr lang="en-US" baseline="0" dirty="0" smtClean="0"/>
              <a:t> with efficiency.  The are not inherently false equivalencies but neither are they synonymous </a:t>
            </a:r>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11</a:t>
            </a:fld>
            <a:endParaRPr lang="en-US" dirty="0"/>
          </a:p>
        </p:txBody>
      </p:sp>
    </p:spTree>
    <p:extLst>
      <p:ext uri="{BB962C8B-B14F-4D97-AF65-F5344CB8AC3E}">
        <p14:creationId xmlns:p14="http://schemas.microsoft.com/office/powerpoint/2010/main" val="1865313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more these concepts</a:t>
            </a:r>
            <a:r>
              <a:rPr lang="en-US" baseline="0" dirty="0" smtClean="0"/>
              <a:t> overlap the more authentic the student experience.</a:t>
            </a:r>
            <a:r>
              <a:rPr lang="en-US" dirty="0" smtClean="0"/>
              <a:t> </a:t>
            </a:r>
          </a:p>
          <a:p>
            <a:r>
              <a:rPr lang="en-US" dirty="0" smtClean="0"/>
              <a:t>For that to happen certain conditions must exist, beginning with institutional</a:t>
            </a:r>
            <a:r>
              <a:rPr lang="en-US" baseline="0" dirty="0" smtClean="0"/>
              <a:t> culture.</a:t>
            </a:r>
            <a:r>
              <a:rPr lang="en-US" dirty="0" smtClean="0"/>
              <a:t> From an organizational standpoint it matters.  We don’t operate in a vacuum.  We bring to</a:t>
            </a:r>
            <a:r>
              <a:rPr lang="en-US" baseline="0" dirty="0" smtClean="0"/>
              <a:t> out work a set of values that inform what we do.  If processes stifle or </a:t>
            </a:r>
            <a:r>
              <a:rPr lang="en-US" baseline="0" dirty="0" err="1" smtClean="0"/>
              <a:t>overide</a:t>
            </a:r>
            <a:r>
              <a:rPr lang="en-US" baseline="0" dirty="0" smtClean="0"/>
              <a:t> those values it impacts the dynamic.  </a:t>
            </a:r>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12</a:t>
            </a:fld>
            <a:endParaRPr lang="en-US"/>
          </a:p>
        </p:txBody>
      </p:sp>
    </p:spTree>
    <p:extLst>
      <p:ext uri="{BB962C8B-B14F-4D97-AF65-F5344CB8AC3E}">
        <p14:creationId xmlns:p14="http://schemas.microsoft.com/office/powerpoint/2010/main" val="853958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don’t operate in a vacuum.  We bring to</a:t>
            </a:r>
            <a:r>
              <a:rPr lang="en-US" baseline="0" dirty="0" smtClean="0"/>
              <a:t> our work a set of values that inform what we do.  If processes stifle or override those values it impacts the dynamic. </a:t>
            </a:r>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14</a:t>
            </a:fld>
            <a:endParaRPr lang="en-US"/>
          </a:p>
        </p:txBody>
      </p:sp>
    </p:spTree>
    <p:extLst>
      <p:ext uri="{BB962C8B-B14F-4D97-AF65-F5344CB8AC3E}">
        <p14:creationId xmlns:p14="http://schemas.microsoft.com/office/powerpoint/2010/main" val="416661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Organizational culture is central to institutional functioning at every level.</a:t>
            </a:r>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15</a:t>
            </a:fld>
            <a:endParaRPr lang="en-US"/>
          </a:p>
        </p:txBody>
      </p:sp>
    </p:spTree>
    <p:extLst>
      <p:ext uri="{BB962C8B-B14F-4D97-AF65-F5344CB8AC3E}">
        <p14:creationId xmlns:p14="http://schemas.microsoft.com/office/powerpoint/2010/main" val="1817068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16</a:t>
            </a:fld>
            <a:endParaRPr lang="en-US"/>
          </a:p>
        </p:txBody>
      </p:sp>
    </p:spTree>
    <p:extLst>
      <p:ext uri="{BB962C8B-B14F-4D97-AF65-F5344CB8AC3E}">
        <p14:creationId xmlns:p14="http://schemas.microsoft.com/office/powerpoint/2010/main" val="733117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Success depends on the use of</a:t>
            </a:r>
            <a:r>
              <a:rPr lang="en-US" sz="1200" kern="1200" dirty="0" smtClean="0">
                <a:solidFill>
                  <a:schemeClr val="tx1"/>
                </a:solidFill>
                <a:latin typeface="+mn-lt"/>
                <a:ea typeface="+mn-ea"/>
                <a:cs typeface="+mn-cs"/>
              </a:rPr>
              <a:t> executive functions i.e. the ability to set goals, gather information, evaluate options, distill the essence of complex demands, strategize, enact plans, adapt and persist.  All this at a time when, neurologically speaking, the infrastructure simply isn’t in place</a:t>
            </a:r>
            <a:r>
              <a:rPr lang="en-US" sz="1200" kern="1200" baseline="0" dirty="0" smtClean="0">
                <a:solidFill>
                  <a:schemeClr val="tx1"/>
                </a:solidFill>
                <a:latin typeface="+mn-lt"/>
                <a:ea typeface="+mn-ea"/>
                <a:cs typeface="+mn-cs"/>
              </a:rPr>
              <a:t> to handle the demand effectively. Neurological development varies from student to student.</a:t>
            </a:r>
            <a:endParaRPr lang="en-US" dirty="0"/>
          </a:p>
        </p:txBody>
      </p:sp>
      <p:sp>
        <p:nvSpPr>
          <p:cNvPr id="4" name="Slide Number Placeholder 3"/>
          <p:cNvSpPr>
            <a:spLocks noGrp="1"/>
          </p:cNvSpPr>
          <p:nvPr>
            <p:ph type="sldNum" sz="quarter" idx="10"/>
          </p:nvPr>
        </p:nvSpPr>
        <p:spPr/>
        <p:txBody>
          <a:bodyPr/>
          <a:lstStyle/>
          <a:p>
            <a:fld id="{2F1A51A1-E80F-6943-B078-E6951E4E9A90}" type="slidenum">
              <a:rPr lang="en-US" smtClean="0"/>
              <a:pPr/>
              <a:t>17</a:t>
            </a:fld>
            <a:endParaRPr lang="en-US"/>
          </a:p>
        </p:txBody>
      </p:sp>
    </p:spTree>
    <p:extLst>
      <p:ext uri="{BB962C8B-B14F-4D97-AF65-F5344CB8AC3E}">
        <p14:creationId xmlns:p14="http://schemas.microsoft.com/office/powerpoint/2010/main" val="2042772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D13825-52EB-624C-A3D8-19A482F54211}" type="datetimeFigureOut">
              <a:rPr lang="en-US" smtClean="0"/>
              <a:t>4/3/18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38F4E-10B6-EA4A-A210-9AF97CA6A34D}" type="slidenum">
              <a:rPr lang="en-US" smtClean="0"/>
              <a:t>‹#›</a:t>
            </a:fld>
            <a:endParaRPr lang="en-US"/>
          </a:p>
        </p:txBody>
      </p:sp>
    </p:spTree>
    <p:extLst>
      <p:ext uri="{BB962C8B-B14F-4D97-AF65-F5344CB8AC3E}">
        <p14:creationId xmlns:p14="http://schemas.microsoft.com/office/powerpoint/2010/main" val="3055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13825-52EB-624C-A3D8-19A482F54211}" type="datetimeFigureOut">
              <a:rPr lang="en-US" smtClean="0"/>
              <a:t>4/3/18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38F4E-10B6-EA4A-A210-9AF97CA6A34D}" type="slidenum">
              <a:rPr lang="en-US" smtClean="0"/>
              <a:t>‹#›</a:t>
            </a:fld>
            <a:endParaRPr lang="en-US"/>
          </a:p>
        </p:txBody>
      </p:sp>
    </p:spTree>
    <p:extLst>
      <p:ext uri="{BB962C8B-B14F-4D97-AF65-F5344CB8AC3E}">
        <p14:creationId xmlns:p14="http://schemas.microsoft.com/office/powerpoint/2010/main" val="2077034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13825-52EB-624C-A3D8-19A482F54211}" type="datetimeFigureOut">
              <a:rPr lang="en-US" smtClean="0"/>
              <a:t>4/3/18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38F4E-10B6-EA4A-A210-9AF97CA6A34D}" type="slidenum">
              <a:rPr lang="en-US" smtClean="0"/>
              <a:t>‹#›</a:t>
            </a:fld>
            <a:endParaRPr lang="en-US"/>
          </a:p>
        </p:txBody>
      </p:sp>
    </p:spTree>
    <p:extLst>
      <p:ext uri="{BB962C8B-B14F-4D97-AF65-F5344CB8AC3E}">
        <p14:creationId xmlns:p14="http://schemas.microsoft.com/office/powerpoint/2010/main" val="1365285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D13825-52EB-624C-A3D8-19A482F54211}" type="datetimeFigureOut">
              <a:rPr lang="en-US" smtClean="0"/>
              <a:t>4/3/18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38F4E-10B6-EA4A-A210-9AF97CA6A34D}" type="slidenum">
              <a:rPr lang="en-US" smtClean="0"/>
              <a:t>‹#›</a:t>
            </a:fld>
            <a:endParaRPr lang="en-US"/>
          </a:p>
        </p:txBody>
      </p:sp>
    </p:spTree>
    <p:extLst>
      <p:ext uri="{BB962C8B-B14F-4D97-AF65-F5344CB8AC3E}">
        <p14:creationId xmlns:p14="http://schemas.microsoft.com/office/powerpoint/2010/main" val="28435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D13825-52EB-624C-A3D8-19A482F54211}" type="datetimeFigureOut">
              <a:rPr lang="en-US" smtClean="0"/>
              <a:t>4/3/18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38F4E-10B6-EA4A-A210-9AF97CA6A34D}" type="slidenum">
              <a:rPr lang="en-US" smtClean="0"/>
              <a:t>‹#›</a:t>
            </a:fld>
            <a:endParaRPr lang="en-US"/>
          </a:p>
        </p:txBody>
      </p:sp>
    </p:spTree>
    <p:extLst>
      <p:ext uri="{BB962C8B-B14F-4D97-AF65-F5344CB8AC3E}">
        <p14:creationId xmlns:p14="http://schemas.microsoft.com/office/powerpoint/2010/main" val="954781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D13825-52EB-624C-A3D8-19A482F54211}" type="datetimeFigureOut">
              <a:rPr lang="en-US" smtClean="0"/>
              <a:t>4/3/18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38F4E-10B6-EA4A-A210-9AF97CA6A34D}" type="slidenum">
              <a:rPr lang="en-US" smtClean="0"/>
              <a:t>‹#›</a:t>
            </a:fld>
            <a:endParaRPr lang="en-US"/>
          </a:p>
        </p:txBody>
      </p:sp>
    </p:spTree>
    <p:extLst>
      <p:ext uri="{BB962C8B-B14F-4D97-AF65-F5344CB8AC3E}">
        <p14:creationId xmlns:p14="http://schemas.microsoft.com/office/powerpoint/2010/main" val="101297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D13825-52EB-624C-A3D8-19A482F54211}" type="datetimeFigureOut">
              <a:rPr lang="en-US" smtClean="0"/>
              <a:t>4/3/18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38F4E-10B6-EA4A-A210-9AF97CA6A34D}" type="slidenum">
              <a:rPr lang="en-US" smtClean="0"/>
              <a:t>‹#›</a:t>
            </a:fld>
            <a:endParaRPr lang="en-US"/>
          </a:p>
        </p:txBody>
      </p:sp>
    </p:spTree>
    <p:extLst>
      <p:ext uri="{BB962C8B-B14F-4D97-AF65-F5344CB8AC3E}">
        <p14:creationId xmlns:p14="http://schemas.microsoft.com/office/powerpoint/2010/main" val="2013871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D13825-52EB-624C-A3D8-19A482F54211}" type="datetimeFigureOut">
              <a:rPr lang="en-US" smtClean="0"/>
              <a:t>4/3/18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38F4E-10B6-EA4A-A210-9AF97CA6A34D}" type="slidenum">
              <a:rPr lang="en-US" smtClean="0"/>
              <a:t>‹#›</a:t>
            </a:fld>
            <a:endParaRPr lang="en-US"/>
          </a:p>
        </p:txBody>
      </p:sp>
    </p:spTree>
    <p:extLst>
      <p:ext uri="{BB962C8B-B14F-4D97-AF65-F5344CB8AC3E}">
        <p14:creationId xmlns:p14="http://schemas.microsoft.com/office/powerpoint/2010/main" val="6561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D13825-52EB-624C-A3D8-19A482F54211}" type="datetimeFigureOut">
              <a:rPr lang="en-US" smtClean="0"/>
              <a:t>4/3/18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38F4E-10B6-EA4A-A210-9AF97CA6A34D}" type="slidenum">
              <a:rPr lang="en-US" smtClean="0"/>
              <a:t>‹#›</a:t>
            </a:fld>
            <a:endParaRPr lang="en-US"/>
          </a:p>
        </p:txBody>
      </p:sp>
    </p:spTree>
    <p:extLst>
      <p:ext uri="{BB962C8B-B14F-4D97-AF65-F5344CB8AC3E}">
        <p14:creationId xmlns:p14="http://schemas.microsoft.com/office/powerpoint/2010/main" val="1211726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13825-52EB-624C-A3D8-19A482F54211}" type="datetimeFigureOut">
              <a:rPr lang="en-US" smtClean="0"/>
              <a:t>4/3/18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38F4E-10B6-EA4A-A210-9AF97CA6A34D}" type="slidenum">
              <a:rPr lang="en-US" smtClean="0"/>
              <a:t>‹#›</a:t>
            </a:fld>
            <a:endParaRPr lang="en-US"/>
          </a:p>
        </p:txBody>
      </p:sp>
    </p:spTree>
    <p:extLst>
      <p:ext uri="{BB962C8B-B14F-4D97-AF65-F5344CB8AC3E}">
        <p14:creationId xmlns:p14="http://schemas.microsoft.com/office/powerpoint/2010/main" val="896180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D13825-52EB-624C-A3D8-19A482F54211}" type="datetimeFigureOut">
              <a:rPr lang="en-US" smtClean="0"/>
              <a:t>4/3/18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38F4E-10B6-EA4A-A210-9AF97CA6A34D}" type="slidenum">
              <a:rPr lang="en-US" smtClean="0"/>
              <a:t>‹#›</a:t>
            </a:fld>
            <a:endParaRPr lang="en-US"/>
          </a:p>
        </p:txBody>
      </p:sp>
    </p:spTree>
    <p:extLst>
      <p:ext uri="{BB962C8B-B14F-4D97-AF65-F5344CB8AC3E}">
        <p14:creationId xmlns:p14="http://schemas.microsoft.com/office/powerpoint/2010/main" val="17989142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13825-52EB-624C-A3D8-19A482F54211}" type="datetimeFigureOut">
              <a:rPr lang="en-US" smtClean="0"/>
              <a:t>4/3/18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38F4E-10B6-EA4A-A210-9AF97CA6A34D}" type="slidenum">
              <a:rPr lang="en-US" smtClean="0"/>
              <a:t>‹#›</a:t>
            </a:fld>
            <a:endParaRPr lang="en-US"/>
          </a:p>
        </p:txBody>
      </p:sp>
    </p:spTree>
    <p:extLst>
      <p:ext uri="{BB962C8B-B14F-4D97-AF65-F5344CB8AC3E}">
        <p14:creationId xmlns:p14="http://schemas.microsoft.com/office/powerpoint/2010/main" val="1481148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aeebl.org/2018/02/05/field-guide-to-eportfolio/"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eportfolio.iupui.edu/Gallery" TargetMode="External"/><Relationship Id="rId4" Type="http://schemas.openxmlformats.org/officeDocument/2006/relationships/hyperlink" Target="http://eportresource.weebly.com/examples.html" TargetMode="External"/><Relationship Id="rId5" Type="http://schemas.openxmlformats.org/officeDocument/2006/relationships/hyperlink" Target="https://www.digication.com/" TargetMode="External"/><Relationship Id="rId6" Type="http://schemas.openxmlformats.org/officeDocument/2006/relationships/hyperlink" Target="http://www.theijep.com/index.html" TargetMode="External"/><Relationship Id="rId1" Type="http://schemas.openxmlformats.org/officeDocument/2006/relationships/slideLayout" Target="../slideLayouts/slideLayout2.xml"/><Relationship Id="rId2" Type="http://schemas.openxmlformats.org/officeDocument/2006/relationships/hyperlink" Target="https://aaeebl.org/2018/02/05/field-guide-to-eportfolio/"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school.sjsu.edu/current-students/courses/289-e-portfolio-handbook"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ePortfolios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89823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the Context: Authenticity</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457200" lvl="1" indent="0">
              <a:buNone/>
            </a:pPr>
            <a:r>
              <a:rPr lang="en-US" dirty="0">
                <a:hlinkClick r:id="rId2"/>
              </a:rPr>
              <a:t>Association for Authentic, Experiential, and Evidence-Based Learning AAEEBL</a:t>
            </a:r>
          </a:p>
          <a:p>
            <a:pPr lvl="2"/>
            <a:r>
              <a:rPr lang="en-US" sz="2400" dirty="0">
                <a:hlinkClick r:id="rId2"/>
              </a:rPr>
              <a:t>https://aaeebl.org</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096174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7239000" y="711200"/>
            <a:ext cx="2298700" cy="16764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Assessment</a:t>
            </a:r>
            <a:endParaRPr lang="en-US" dirty="0">
              <a:solidFill>
                <a:schemeClr val="tx1"/>
              </a:solidFill>
            </a:endParaRPr>
          </a:p>
        </p:txBody>
      </p:sp>
      <p:sp>
        <p:nvSpPr>
          <p:cNvPr id="13" name="Oval 12"/>
          <p:cNvSpPr/>
          <p:nvPr/>
        </p:nvSpPr>
        <p:spPr>
          <a:xfrm>
            <a:off x="7239000" y="2755900"/>
            <a:ext cx="2298700" cy="18796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PRODUCTIVITY</a:t>
            </a:r>
          </a:p>
        </p:txBody>
      </p:sp>
      <p:sp>
        <p:nvSpPr>
          <p:cNvPr id="14" name="Oval 13"/>
          <p:cNvSpPr/>
          <p:nvPr/>
        </p:nvSpPr>
        <p:spPr>
          <a:xfrm>
            <a:off x="7239000" y="4813300"/>
            <a:ext cx="2298700" cy="16256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EFFICIENCY</a:t>
            </a:r>
          </a:p>
        </p:txBody>
      </p:sp>
      <p:sp>
        <p:nvSpPr>
          <p:cNvPr id="15" name="Oval 14"/>
          <p:cNvSpPr/>
          <p:nvPr/>
        </p:nvSpPr>
        <p:spPr>
          <a:xfrm>
            <a:off x="2400300" y="711200"/>
            <a:ext cx="2133600" cy="16764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LEARNING</a:t>
            </a:r>
          </a:p>
        </p:txBody>
      </p:sp>
      <p:sp>
        <p:nvSpPr>
          <p:cNvPr id="16" name="Oval 15"/>
          <p:cNvSpPr/>
          <p:nvPr/>
        </p:nvSpPr>
        <p:spPr>
          <a:xfrm>
            <a:off x="2400300" y="2755900"/>
            <a:ext cx="2133600" cy="18796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COMPETENCY</a:t>
            </a:r>
          </a:p>
        </p:txBody>
      </p:sp>
      <p:sp>
        <p:nvSpPr>
          <p:cNvPr id="17" name="Oval 16"/>
          <p:cNvSpPr/>
          <p:nvPr/>
        </p:nvSpPr>
        <p:spPr>
          <a:xfrm>
            <a:off x="2400300" y="4813300"/>
            <a:ext cx="2133600" cy="16256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EFFICACY</a:t>
            </a:r>
          </a:p>
        </p:txBody>
      </p:sp>
      <p:sp>
        <p:nvSpPr>
          <p:cNvPr id="11" name="Equal 10"/>
          <p:cNvSpPr/>
          <p:nvPr/>
        </p:nvSpPr>
        <p:spPr>
          <a:xfrm>
            <a:off x="5295900" y="1193800"/>
            <a:ext cx="1016000" cy="952500"/>
          </a:xfrm>
          <a:prstGeom prst="mathEqual">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Equal 17"/>
          <p:cNvSpPr/>
          <p:nvPr/>
        </p:nvSpPr>
        <p:spPr>
          <a:xfrm>
            <a:off x="5295900" y="3111500"/>
            <a:ext cx="1016000" cy="977900"/>
          </a:xfrm>
          <a:prstGeom prst="mathEqual">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Equal 18"/>
          <p:cNvSpPr/>
          <p:nvPr/>
        </p:nvSpPr>
        <p:spPr>
          <a:xfrm>
            <a:off x="5295900" y="4813300"/>
            <a:ext cx="1016000" cy="1193800"/>
          </a:xfrm>
          <a:prstGeom prst="mathEqual">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TextBox 19"/>
          <p:cNvSpPr txBox="1"/>
          <p:nvPr/>
        </p:nvSpPr>
        <p:spPr>
          <a:xfrm>
            <a:off x="3543300" y="11938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9578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1" grpId="0" animBg="1"/>
      <p:bldP spid="18" grpId="0" animBg="1"/>
      <p:bldP spid="19"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5575300" y="711200"/>
            <a:ext cx="2608580" cy="16764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5575300" y="2590800"/>
            <a:ext cx="2608580" cy="17145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5575300" y="4813300"/>
            <a:ext cx="2608580" cy="16256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3187700" y="711200"/>
            <a:ext cx="2387600" cy="16764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3187700" y="2590800"/>
            <a:ext cx="2387600" cy="17145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3187700" y="4813300"/>
            <a:ext cx="2387600" cy="1625600"/>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TextBox 19"/>
          <p:cNvSpPr txBox="1"/>
          <p:nvPr/>
        </p:nvSpPr>
        <p:spPr>
          <a:xfrm>
            <a:off x="3450967" y="1193800"/>
            <a:ext cx="184666" cy="369332"/>
          </a:xfrm>
          <a:prstGeom prst="rect">
            <a:avLst/>
          </a:prstGeom>
          <a:noFill/>
        </p:spPr>
        <p:txBody>
          <a:bodyPr wrap="none" rtlCol="0">
            <a:spAutoFit/>
          </a:bodyPr>
          <a:lstStyle/>
          <a:p>
            <a:endParaRPr lang="en-US" dirty="0"/>
          </a:p>
        </p:txBody>
      </p:sp>
      <p:sp>
        <p:nvSpPr>
          <p:cNvPr id="9" name="Oval 8"/>
          <p:cNvSpPr/>
          <p:nvPr/>
        </p:nvSpPr>
        <p:spPr>
          <a:xfrm>
            <a:off x="4495800" y="508000"/>
            <a:ext cx="2374900" cy="59309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3543300" y="1371600"/>
            <a:ext cx="1176456" cy="369332"/>
          </a:xfrm>
          <a:prstGeom prst="rect">
            <a:avLst/>
          </a:prstGeom>
          <a:noFill/>
        </p:spPr>
        <p:txBody>
          <a:bodyPr wrap="square" rtlCol="0">
            <a:spAutoFit/>
          </a:bodyPr>
          <a:lstStyle/>
          <a:p>
            <a:r>
              <a:rPr lang="en-US" dirty="0"/>
              <a:t>Learning</a:t>
            </a:r>
          </a:p>
        </p:txBody>
      </p:sp>
      <p:sp>
        <p:nvSpPr>
          <p:cNvPr id="11" name="TextBox 10"/>
          <p:cNvSpPr txBox="1"/>
          <p:nvPr/>
        </p:nvSpPr>
        <p:spPr>
          <a:xfrm>
            <a:off x="6692900" y="1371600"/>
            <a:ext cx="1490980" cy="369332"/>
          </a:xfrm>
          <a:prstGeom prst="rect">
            <a:avLst/>
          </a:prstGeom>
          <a:noFill/>
        </p:spPr>
        <p:txBody>
          <a:bodyPr wrap="square" rtlCol="0">
            <a:spAutoFit/>
          </a:bodyPr>
          <a:lstStyle/>
          <a:p>
            <a:r>
              <a:rPr lang="en-US" dirty="0" smtClean="0"/>
              <a:t>Assessment</a:t>
            </a:r>
            <a:endParaRPr lang="en-US" dirty="0"/>
          </a:p>
        </p:txBody>
      </p:sp>
      <p:sp>
        <p:nvSpPr>
          <p:cNvPr id="18" name="TextBox 17"/>
          <p:cNvSpPr txBox="1"/>
          <p:nvPr/>
        </p:nvSpPr>
        <p:spPr>
          <a:xfrm>
            <a:off x="3187700" y="3238500"/>
            <a:ext cx="1554460" cy="369332"/>
          </a:xfrm>
          <a:prstGeom prst="rect">
            <a:avLst/>
          </a:prstGeom>
          <a:noFill/>
        </p:spPr>
        <p:txBody>
          <a:bodyPr wrap="square" rtlCol="0">
            <a:spAutoFit/>
          </a:bodyPr>
          <a:lstStyle/>
          <a:p>
            <a:r>
              <a:rPr lang="en-US" dirty="0"/>
              <a:t>Competency</a:t>
            </a:r>
          </a:p>
        </p:txBody>
      </p:sp>
      <p:sp>
        <p:nvSpPr>
          <p:cNvPr id="19" name="TextBox 18"/>
          <p:cNvSpPr txBox="1"/>
          <p:nvPr/>
        </p:nvSpPr>
        <p:spPr>
          <a:xfrm>
            <a:off x="6692900" y="3238500"/>
            <a:ext cx="1752600" cy="369332"/>
          </a:xfrm>
          <a:prstGeom prst="rect">
            <a:avLst/>
          </a:prstGeom>
          <a:noFill/>
        </p:spPr>
        <p:txBody>
          <a:bodyPr wrap="square" rtlCol="0">
            <a:spAutoFit/>
          </a:bodyPr>
          <a:lstStyle/>
          <a:p>
            <a:r>
              <a:rPr lang="en-US" dirty="0"/>
              <a:t>   Productivity</a:t>
            </a:r>
          </a:p>
        </p:txBody>
      </p:sp>
      <p:sp>
        <p:nvSpPr>
          <p:cNvPr id="21" name="TextBox 20"/>
          <p:cNvSpPr txBox="1"/>
          <p:nvPr/>
        </p:nvSpPr>
        <p:spPr>
          <a:xfrm>
            <a:off x="3635633" y="5397500"/>
            <a:ext cx="977273" cy="369332"/>
          </a:xfrm>
          <a:prstGeom prst="rect">
            <a:avLst/>
          </a:prstGeom>
          <a:noFill/>
        </p:spPr>
        <p:txBody>
          <a:bodyPr wrap="square" rtlCol="0">
            <a:spAutoFit/>
          </a:bodyPr>
          <a:lstStyle/>
          <a:p>
            <a:r>
              <a:rPr lang="en-US" dirty="0"/>
              <a:t>Efficacy</a:t>
            </a:r>
          </a:p>
        </p:txBody>
      </p:sp>
      <p:sp>
        <p:nvSpPr>
          <p:cNvPr id="22" name="TextBox 21"/>
          <p:cNvSpPr txBox="1"/>
          <p:nvPr/>
        </p:nvSpPr>
        <p:spPr>
          <a:xfrm>
            <a:off x="6870700" y="5397500"/>
            <a:ext cx="1323524" cy="369332"/>
          </a:xfrm>
          <a:prstGeom prst="rect">
            <a:avLst/>
          </a:prstGeom>
          <a:noFill/>
        </p:spPr>
        <p:txBody>
          <a:bodyPr wrap="square" rtlCol="0">
            <a:spAutoFit/>
          </a:bodyPr>
          <a:lstStyle/>
          <a:p>
            <a:r>
              <a:rPr lang="en-US" dirty="0"/>
              <a:t>Efficiency</a:t>
            </a:r>
          </a:p>
        </p:txBody>
      </p:sp>
      <p:sp>
        <p:nvSpPr>
          <p:cNvPr id="23" name="TextBox 22"/>
          <p:cNvSpPr txBox="1"/>
          <p:nvPr/>
        </p:nvSpPr>
        <p:spPr>
          <a:xfrm>
            <a:off x="4742160" y="1193800"/>
            <a:ext cx="1518940" cy="3848100"/>
          </a:xfrm>
          <a:prstGeom prst="rect">
            <a:avLst/>
          </a:prstGeom>
          <a:noFill/>
        </p:spPr>
        <p:txBody>
          <a:bodyPr vert="wordArtVert" wrap="square" rtlCol="0" anchor="ctr" anchorCtr="1">
            <a:normAutofit fontScale="92500"/>
          </a:bodyPr>
          <a:lstStyle/>
          <a:p>
            <a:r>
              <a:rPr lang="en-US" sz="3600" dirty="0"/>
              <a:t>Authenticity</a:t>
            </a:r>
          </a:p>
        </p:txBody>
      </p:sp>
      <p:sp>
        <p:nvSpPr>
          <p:cNvPr id="25" name="TextBox 24"/>
          <p:cNvSpPr txBox="1"/>
          <p:nvPr/>
        </p:nvSpPr>
        <p:spPr>
          <a:xfrm>
            <a:off x="6108700" y="44577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06252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Authenticity Important?</a:t>
            </a:r>
            <a:endParaRPr lang="en-US" dirty="0"/>
          </a:p>
        </p:txBody>
      </p:sp>
      <p:sp>
        <p:nvSpPr>
          <p:cNvPr id="3" name="Content Placeholder 2"/>
          <p:cNvSpPr>
            <a:spLocks noGrp="1"/>
          </p:cNvSpPr>
          <p:nvPr>
            <p:ph idx="1"/>
          </p:nvPr>
        </p:nvSpPr>
        <p:spPr/>
        <p:txBody>
          <a:bodyPr/>
          <a:lstStyle/>
          <a:p>
            <a:pPr>
              <a:buNone/>
            </a:pPr>
            <a:r>
              <a:rPr lang="en-US" dirty="0" smtClean="0"/>
              <a:t> Student success is often measured by indices such as persistence, completion and remediation rates, however, the college culture, the fuel that runs the institution, dictates that success is not only measured by these indices but also by the quality, values and character of it’s community and its ability to infuse those intangible elements into its programs and therefore its students. </a:t>
            </a:r>
            <a:endParaRPr lang="en-US" dirty="0"/>
          </a:p>
        </p:txBody>
      </p:sp>
    </p:spTree>
    <p:extLst>
      <p:ext uri="{BB962C8B-B14F-4D97-AF65-F5344CB8AC3E}">
        <p14:creationId xmlns:p14="http://schemas.microsoft.com/office/powerpoint/2010/main" val="850136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An organization cannot be effective if its goals</a:t>
            </a:r>
            <a:br>
              <a:rPr lang="en-US" sz="3200" dirty="0"/>
            </a:br>
            <a:r>
              <a:rPr lang="en-US" sz="3200" dirty="0"/>
              <a:t>and processes do not reflect its culture</a:t>
            </a:r>
            <a:br>
              <a:rPr lang="en-US" sz="3200" dirty="0"/>
            </a:br>
            <a:endParaRPr lang="en-US" sz="3200" dirty="0"/>
          </a:p>
        </p:txBody>
      </p:sp>
      <p:pic>
        <p:nvPicPr>
          <p:cNvPr id="4" name="Content Placeholder 3" descr="Harrison’s-Model-of-Culture.jpg"/>
          <p:cNvPicPr>
            <a:picLocks noGrp="1" noChangeAspect="1"/>
          </p:cNvPicPr>
          <p:nvPr>
            <p:ph idx="1"/>
          </p:nvPr>
        </p:nvPicPr>
        <p:blipFill>
          <a:blip r:embed="rId3"/>
          <a:srcRect l="-22641" r="-22641"/>
          <a:stretch>
            <a:fillRect/>
          </a:stretch>
        </p:blipFill>
        <p:spPr/>
      </p:pic>
    </p:spTree>
    <p:extLst>
      <p:ext uri="{BB962C8B-B14F-4D97-AF65-F5344CB8AC3E}">
        <p14:creationId xmlns:p14="http://schemas.microsoft.com/office/powerpoint/2010/main" val="496040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rgcult.jpg"/>
          <p:cNvPicPr>
            <a:picLocks noGrp="1" noChangeAspect="1"/>
          </p:cNvPicPr>
          <p:nvPr>
            <p:ph idx="1"/>
          </p:nvPr>
        </p:nvPicPr>
        <p:blipFill>
          <a:blip r:embed="rId3"/>
          <a:srcRect l="-34401" r="-34401"/>
          <a:stretch>
            <a:fillRect/>
          </a:stretch>
        </p:blipFill>
        <p:spPr/>
      </p:pic>
    </p:spTree>
    <p:extLst>
      <p:ext uri="{BB962C8B-B14F-4D97-AF65-F5344CB8AC3E}">
        <p14:creationId xmlns:p14="http://schemas.microsoft.com/office/powerpoint/2010/main" val="691616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Toward a Student Development Paradigm</a:t>
            </a:r>
            <a:endParaRPr lang="en-US" dirty="0"/>
          </a:p>
        </p:txBody>
      </p:sp>
      <p:pic>
        <p:nvPicPr>
          <p:cNvPr id="5" name="Content Placeholder 4" descr="Puzzle Head.jpg"/>
          <p:cNvPicPr>
            <a:picLocks noGrp="1" noChangeAspect="1"/>
          </p:cNvPicPr>
          <p:nvPr>
            <p:ph idx="1"/>
          </p:nvPr>
        </p:nvPicPr>
        <p:blipFill>
          <a:blip r:embed="rId3"/>
          <a:srcRect l="-40915" r="-40915"/>
          <a:stretch>
            <a:fillRect/>
          </a:stretch>
        </p:blipFill>
        <p:spPr/>
      </p:pic>
    </p:spTree>
    <p:extLst>
      <p:ext uri="{BB962C8B-B14F-4D97-AF65-F5344CB8AC3E}">
        <p14:creationId xmlns:p14="http://schemas.microsoft.com/office/powerpoint/2010/main" val="1255670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Come What May</a:t>
            </a:r>
            <a:endParaRPr lang="en-US" dirty="0"/>
          </a:p>
        </p:txBody>
      </p:sp>
      <p:pic>
        <p:nvPicPr>
          <p:cNvPr id="4" name="Content Placeholder 3" descr="they-come-for-my-trinh-mai.jpg"/>
          <p:cNvPicPr>
            <a:picLocks noGrp="1" noChangeAspect="1"/>
          </p:cNvPicPr>
          <p:nvPr>
            <p:ph idx="1"/>
          </p:nvPr>
        </p:nvPicPr>
        <p:blipFill>
          <a:blip r:embed="rId3"/>
          <a:stretch>
            <a:fillRect/>
          </a:stretch>
        </p:blipFill>
        <p:spPr>
          <a:xfrm>
            <a:off x="1981200" y="2033114"/>
            <a:ext cx="7670800" cy="3352800"/>
          </a:xfrm>
        </p:spPr>
      </p:pic>
    </p:spTree>
    <p:extLst>
      <p:ext uri="{BB962C8B-B14F-4D97-AF65-F5344CB8AC3E}">
        <p14:creationId xmlns:p14="http://schemas.microsoft.com/office/powerpoint/2010/main" val="16062302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592762"/>
          </a:xfrm>
        </p:spPr>
        <p:txBody>
          <a:bodyPr>
            <a:normAutofit/>
          </a:bodyPr>
          <a:lstStyle/>
          <a:p>
            <a:r>
              <a:rPr lang="en-US" sz="3600" dirty="0"/>
              <a:t>“The world is not ready for some people when they show up, but that shouldn't stop anyone “</a:t>
            </a:r>
          </a:p>
        </p:txBody>
      </p:sp>
    </p:spTree>
    <p:extLst>
      <p:ext uri="{BB962C8B-B14F-4D97-AF65-F5344CB8AC3E}">
        <p14:creationId xmlns:p14="http://schemas.microsoft.com/office/powerpoint/2010/main" val="10534521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We SHOULD be ready when students show up</a:t>
            </a:r>
            <a:endParaRPr lang="en-US" dirty="0"/>
          </a:p>
        </p:txBody>
      </p:sp>
    </p:spTree>
    <p:extLst>
      <p:ext uri="{BB962C8B-B14F-4D97-AF65-F5344CB8AC3E}">
        <p14:creationId xmlns:p14="http://schemas.microsoft.com/office/powerpoint/2010/main" val="1578426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umblr_lugmncgSeT1qmk1r7o1_1280.jpg"/>
          <p:cNvPicPr>
            <a:picLocks noGrp="1" noChangeAspect="1"/>
          </p:cNvPicPr>
          <p:nvPr>
            <p:ph idx="1"/>
          </p:nvPr>
        </p:nvPicPr>
        <p:blipFill>
          <a:blip r:embed="rId2"/>
          <a:srcRect l="-8882" r="-8882"/>
          <a:stretch>
            <a:fillRect/>
          </a:stretch>
        </p:blipFill>
        <p:spPr>
          <a:xfrm>
            <a:off x="-449705" y="479685"/>
            <a:ext cx="13161363" cy="5697278"/>
          </a:xfrm>
        </p:spPr>
      </p:pic>
    </p:spTree>
    <p:extLst>
      <p:ext uri="{BB962C8B-B14F-4D97-AF65-F5344CB8AC3E}">
        <p14:creationId xmlns:p14="http://schemas.microsoft.com/office/powerpoint/2010/main" val="1818170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Dynamic Student </a:t>
            </a:r>
            <a:endParaRPr lang="en-US" dirty="0"/>
          </a:p>
        </p:txBody>
      </p:sp>
      <p:sp>
        <p:nvSpPr>
          <p:cNvPr id="3" name="Content Placeholder 2"/>
          <p:cNvSpPr>
            <a:spLocks noGrp="1"/>
          </p:cNvSpPr>
          <p:nvPr>
            <p:ph idx="1"/>
          </p:nvPr>
        </p:nvSpPr>
        <p:spPr/>
        <p:txBody>
          <a:bodyPr>
            <a:normAutofit/>
          </a:bodyPr>
          <a:lstStyle/>
          <a:p>
            <a:r>
              <a:rPr lang="en-US" sz="3600" dirty="0"/>
              <a:t>Cognitive, psychological, cultural and socioeconomic factors combine in dynamic configurations as each factor alters the other in unique, idiosyncratic and often surprising ways</a:t>
            </a:r>
            <a:r>
              <a:rPr lang="en-US" sz="3600" dirty="0" smtClean="0"/>
              <a:t>.</a:t>
            </a:r>
          </a:p>
          <a:p>
            <a:r>
              <a:rPr lang="en-US" sz="3600" dirty="0" smtClean="0"/>
              <a:t>For </a:t>
            </a:r>
            <a:r>
              <a:rPr lang="en-US" sz="3600" dirty="0"/>
              <a:t>many students these elements coalesce with relative ease and stability.  For others it is a fragile alliance teetering on collapse should any one element overwhelm the </a:t>
            </a:r>
            <a:r>
              <a:rPr lang="en-US" sz="3600" dirty="0" smtClean="0"/>
              <a:t>others.</a:t>
            </a:r>
          </a:p>
          <a:p>
            <a:pPr>
              <a:buNone/>
            </a:pPr>
            <a:endParaRPr lang="en-US" sz="3600" dirty="0"/>
          </a:p>
        </p:txBody>
      </p:sp>
    </p:spTree>
    <p:extLst>
      <p:ext uri="{BB962C8B-B14F-4D97-AF65-F5344CB8AC3E}">
        <p14:creationId xmlns:p14="http://schemas.microsoft.com/office/powerpoint/2010/main" val="131129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nfigurations.pdf"/>
          <p:cNvPicPr>
            <a:picLocks noGrp="1" noChangeAspect="1"/>
          </p:cNvPicPr>
          <p:nvPr>
            <p:ph idx="1"/>
          </p:nvPr>
        </p:nvPicPr>
        <p:blipFill>
          <a:blip r:embed="rId3"/>
          <a:srcRect l="-38083" r="-38083"/>
          <a:stretch>
            <a:fillRect/>
          </a:stretch>
        </p:blipFill>
        <p:spPr>
          <a:xfrm>
            <a:off x="1828800" y="215900"/>
            <a:ext cx="8661400" cy="6362700"/>
          </a:xfrm>
        </p:spPr>
      </p:pic>
    </p:spTree>
    <p:extLst>
      <p:ext uri="{BB962C8B-B14F-4D97-AF65-F5344CB8AC3E}">
        <p14:creationId xmlns:p14="http://schemas.microsoft.com/office/powerpoint/2010/main" val="12139353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yet……</a:t>
            </a:r>
            <a:endParaRPr lang="en-US" dirty="0"/>
          </a:p>
        </p:txBody>
      </p:sp>
      <p:pic>
        <p:nvPicPr>
          <p:cNvPr id="4" name="Content Placeholder 3" descr="ring_chaos_by_capstoned-d4fwy83.gif"/>
          <p:cNvPicPr>
            <a:picLocks noGrp="1" noChangeAspect="1"/>
          </p:cNvPicPr>
          <p:nvPr>
            <p:ph idx="1"/>
          </p:nvPr>
        </p:nvPicPr>
        <p:blipFill>
          <a:blip r:embed="rId2"/>
          <a:srcRect l="-40915" r="-40915"/>
          <a:stretch>
            <a:fillRect/>
          </a:stretch>
        </p:blipFill>
        <p:spPr/>
      </p:pic>
    </p:spTree>
    <p:extLst>
      <p:ext uri="{BB962C8B-B14F-4D97-AF65-F5344CB8AC3E}">
        <p14:creationId xmlns:p14="http://schemas.microsoft.com/office/powerpoint/2010/main" val="1457263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Developmental Diversity</a:t>
            </a:r>
            <a:endParaRPr lang="en-US" dirty="0"/>
          </a:p>
        </p:txBody>
      </p:sp>
      <p:sp>
        <p:nvSpPr>
          <p:cNvPr id="3" name="Content Placeholder 2"/>
          <p:cNvSpPr>
            <a:spLocks noGrp="1"/>
          </p:cNvSpPr>
          <p:nvPr>
            <p:ph idx="1"/>
          </p:nvPr>
        </p:nvSpPr>
        <p:spPr/>
        <p:txBody>
          <a:bodyPr>
            <a:normAutofit/>
          </a:bodyPr>
          <a:lstStyle/>
          <a:p>
            <a:r>
              <a:rPr lang="en-US" dirty="0" smtClean="0"/>
              <a:t>The greatest challenge for colleges is a developmental one, not in the basic skills sense</a:t>
            </a:r>
          </a:p>
          <a:p>
            <a:r>
              <a:rPr lang="en-US" dirty="0" smtClean="0"/>
              <a:t>Students come to us, not only from diverse backgrounds and abilities, but also varying levels of neuro-cognitive and psychosocial development</a:t>
            </a:r>
          </a:p>
        </p:txBody>
      </p:sp>
    </p:spTree>
    <p:extLst>
      <p:ext uri="{BB962C8B-B14F-4D97-AF65-F5344CB8AC3E}">
        <p14:creationId xmlns:p14="http://schemas.microsoft.com/office/powerpoint/2010/main" val="1746336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Given the developmental diversity of our student population it is clear that one size does not fit </a:t>
            </a:r>
            <a:r>
              <a:rPr lang="en-US" smtClean="0"/>
              <a:t>all. </a:t>
            </a:r>
            <a:endParaRPr lang="en-US" dirty="0"/>
          </a:p>
        </p:txBody>
      </p:sp>
    </p:spTree>
    <p:extLst>
      <p:ext uri="{BB962C8B-B14F-4D97-AF65-F5344CB8AC3E}">
        <p14:creationId xmlns:p14="http://schemas.microsoft.com/office/powerpoint/2010/main" val="16046735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oving_target_anim_13224.gif"/>
          <p:cNvPicPr>
            <a:picLocks noGrp="1" noChangeAspect="1"/>
          </p:cNvPicPr>
          <p:nvPr>
            <p:ph idx="1"/>
          </p:nvPr>
        </p:nvPicPr>
        <p:blipFill>
          <a:blip r:embed="rId3"/>
          <a:srcRect l="-30187" r="-30187"/>
          <a:stretch>
            <a:fillRect/>
          </a:stretch>
        </p:blipFill>
        <p:spPr/>
      </p:pic>
    </p:spTree>
    <p:extLst>
      <p:ext uri="{BB962C8B-B14F-4D97-AF65-F5344CB8AC3E}">
        <p14:creationId xmlns:p14="http://schemas.microsoft.com/office/powerpoint/2010/main" val="1039836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Student Recognition</a:t>
            </a:r>
            <a:endParaRPr lang="en-US" dirty="0"/>
          </a:p>
        </p:txBody>
      </p:sp>
      <p:sp>
        <p:nvSpPr>
          <p:cNvPr id="3" name="Content Placeholder 2"/>
          <p:cNvSpPr>
            <a:spLocks noGrp="1"/>
          </p:cNvSpPr>
          <p:nvPr>
            <p:ph idx="1"/>
          </p:nvPr>
        </p:nvSpPr>
        <p:spPr/>
        <p:txBody>
          <a:bodyPr>
            <a:normAutofit/>
          </a:bodyPr>
          <a:lstStyle/>
          <a:p>
            <a:r>
              <a:rPr lang="en-US" sz="3600" dirty="0" smtClean="0"/>
              <a:t>Most importantly a student development paradigm should allow us to </a:t>
            </a:r>
            <a:r>
              <a:rPr lang="en-US" sz="3600" b="1" i="1" dirty="0" smtClean="0"/>
              <a:t>recognize</a:t>
            </a:r>
            <a:r>
              <a:rPr lang="en-US" sz="3600" dirty="0" smtClean="0"/>
              <a:t> students at any given point in their development.</a:t>
            </a:r>
          </a:p>
          <a:p>
            <a:r>
              <a:rPr lang="en-US" sz="3600" dirty="0" smtClean="0"/>
              <a:t>The idea of a one–size-fits-all delivery system ignores the reality of a developmentally diverse student population.  </a:t>
            </a:r>
          </a:p>
          <a:p>
            <a:endParaRPr lang="en-US" sz="3600" dirty="0"/>
          </a:p>
        </p:txBody>
      </p:sp>
    </p:spTree>
    <p:extLst>
      <p:ext uri="{BB962C8B-B14F-4D97-AF65-F5344CB8AC3E}">
        <p14:creationId xmlns:p14="http://schemas.microsoft.com/office/powerpoint/2010/main" val="20412320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tick_figures_competition_target_800_2580.jpg"/>
          <p:cNvPicPr>
            <a:picLocks noGrp="1" noChangeAspect="1"/>
          </p:cNvPicPr>
          <p:nvPr>
            <p:ph idx="1"/>
          </p:nvPr>
        </p:nvPicPr>
        <p:blipFill>
          <a:blip r:embed="rId3"/>
          <a:srcRect l="-18187" r="-18187"/>
          <a:stretch>
            <a:fillRect/>
          </a:stretch>
        </p:blipFill>
        <p:spPr/>
      </p:pic>
    </p:spTree>
    <p:extLst>
      <p:ext uri="{BB962C8B-B14F-4D97-AF65-F5344CB8AC3E}">
        <p14:creationId xmlns:p14="http://schemas.microsoft.com/office/powerpoint/2010/main" val="18602995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have to do </a:t>
            </a:r>
            <a:r>
              <a:rPr lang="en-US" dirty="0" err="1" smtClean="0"/>
              <a:t>with</a:t>
            </a:r>
            <a:r>
              <a:rPr lang="en-US" dirty="0" err="1" smtClean="0"/>
              <a:t>Learning</a:t>
            </a:r>
            <a:r>
              <a:rPr lang="en-US" dirty="0" smtClean="0"/>
              <a:t>?</a:t>
            </a:r>
            <a:endParaRPr lang="en-US" dirty="0"/>
          </a:p>
        </p:txBody>
      </p:sp>
      <p:sp>
        <p:nvSpPr>
          <p:cNvPr id="3" name="Content Placeholder 2"/>
          <p:cNvSpPr>
            <a:spLocks noGrp="1"/>
          </p:cNvSpPr>
          <p:nvPr>
            <p:ph idx="1"/>
          </p:nvPr>
        </p:nvSpPr>
        <p:spPr/>
        <p:txBody>
          <a:bodyPr/>
          <a:lstStyle/>
          <a:p>
            <a:r>
              <a:rPr lang="en-US" dirty="0" smtClean="0"/>
              <a:t>Learning does not happen unless there is engagement</a:t>
            </a:r>
          </a:p>
          <a:p>
            <a:r>
              <a:rPr lang="en-US" dirty="0" smtClean="0"/>
              <a:t>Engagement does not happen unless purpose is clear</a:t>
            </a:r>
          </a:p>
          <a:p>
            <a:r>
              <a:rPr lang="en-US" dirty="0" smtClean="0"/>
              <a:t>Purpose is not clear unless internal sense of meaning is established</a:t>
            </a:r>
          </a:p>
          <a:p>
            <a:r>
              <a:rPr lang="en-US" dirty="0" err="1" smtClean="0"/>
              <a:t>ePortfolios</a:t>
            </a:r>
            <a:r>
              <a:rPr lang="en-US" dirty="0" smtClean="0"/>
              <a:t> promote </a:t>
            </a:r>
            <a:r>
              <a:rPr lang="en-US" dirty="0" smtClean="0"/>
              <a:t>the establishment of purpose</a:t>
            </a:r>
            <a:endParaRPr lang="en-US" dirty="0"/>
          </a:p>
        </p:txBody>
      </p:sp>
    </p:spTree>
    <p:extLst>
      <p:ext uri="{BB962C8B-B14F-4D97-AF65-F5344CB8AC3E}">
        <p14:creationId xmlns:p14="http://schemas.microsoft.com/office/powerpoint/2010/main" val="467860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Examples of Student Development Paradigms</a:t>
            </a:r>
            <a:endParaRPr lang="en-US" dirty="0"/>
          </a:p>
        </p:txBody>
      </p:sp>
      <p:sp>
        <p:nvSpPr>
          <p:cNvPr id="3" name="Content Placeholder 2"/>
          <p:cNvSpPr>
            <a:spLocks noGrp="1"/>
          </p:cNvSpPr>
          <p:nvPr>
            <p:ph idx="1"/>
          </p:nvPr>
        </p:nvSpPr>
        <p:spPr/>
        <p:txBody>
          <a:bodyPr>
            <a:normAutofit/>
          </a:bodyPr>
          <a:lstStyle/>
          <a:p>
            <a:r>
              <a:rPr lang="en-US" dirty="0" smtClean="0"/>
              <a:t>Student development is certainly not a new field of study and, as is the case for any field of study, conceptual frameworks vary based on focus, orientation, taxonomy and application.</a:t>
            </a:r>
          </a:p>
          <a:p>
            <a:r>
              <a:rPr lang="en-US" dirty="0" smtClean="0"/>
              <a:t>King &amp; Howard- Hamilton (2002) provide an overview of some of the major student development theories along with instruments used to measure them. They fall into three major categories:</a:t>
            </a:r>
          </a:p>
          <a:p>
            <a:pPr>
              <a:buNone/>
            </a:pPr>
            <a:endParaRPr lang="en-US" dirty="0" smtClean="0"/>
          </a:p>
          <a:p>
            <a:endParaRPr lang="en-US" dirty="0"/>
          </a:p>
        </p:txBody>
      </p:sp>
    </p:spTree>
    <p:extLst>
      <p:ext uri="{BB962C8B-B14F-4D97-AF65-F5344CB8AC3E}">
        <p14:creationId xmlns:p14="http://schemas.microsoft.com/office/powerpoint/2010/main" val="1387354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is an </a:t>
            </a:r>
            <a:r>
              <a:rPr lang="en-US" dirty="0" err="1" smtClean="0"/>
              <a:t>Eportfolio</a:t>
            </a:r>
            <a:r>
              <a:rPr lang="en-US" dirty="0" smtClean="0"/>
              <a:t>?</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“An e-portfolio is a digitized collection of artifacts including demonstrations, resources and accomplishments that represent an individual, group or institution.”</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Lorenzo and </a:t>
            </a:r>
            <a:r>
              <a:rPr lang="en-US" dirty="0" err="1" smtClean="0"/>
              <a:t>Ittelson</a:t>
            </a:r>
            <a:r>
              <a:rPr lang="en-US" dirty="0" smtClean="0"/>
              <a:t>, </a:t>
            </a:r>
            <a:r>
              <a:rPr lang="en-US" dirty="0" err="1" smtClean="0"/>
              <a:t>Educause</a:t>
            </a:r>
            <a:r>
              <a:rPr lang="en-US" dirty="0" smtClean="0"/>
              <a:t>, 2005</a:t>
            </a:r>
            <a:endParaRPr lang="en-US" dirty="0"/>
          </a:p>
        </p:txBody>
      </p:sp>
    </p:spTree>
    <p:extLst>
      <p:ext uri="{BB962C8B-B14F-4D97-AF65-F5344CB8AC3E}">
        <p14:creationId xmlns:p14="http://schemas.microsoft.com/office/powerpoint/2010/main" val="4514487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Psychosocial Theories</a:t>
            </a:r>
          </a:p>
          <a:p>
            <a:r>
              <a:rPr lang="en-US" dirty="0" smtClean="0"/>
              <a:t>Cognitive-Structural Theories</a:t>
            </a:r>
          </a:p>
          <a:p>
            <a:r>
              <a:rPr lang="en-US" dirty="0" smtClean="0"/>
              <a:t>Typological Theories</a:t>
            </a:r>
            <a:endParaRPr lang="en-US" dirty="0"/>
          </a:p>
        </p:txBody>
      </p:sp>
    </p:spTree>
    <p:extLst>
      <p:ext uri="{BB962C8B-B14F-4D97-AF65-F5344CB8AC3E}">
        <p14:creationId xmlns:p14="http://schemas.microsoft.com/office/powerpoint/2010/main" val="204136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876300"/>
          </a:xfrm>
        </p:spPr>
        <p:txBody>
          <a:bodyPr>
            <a:normAutofit/>
          </a:bodyPr>
          <a:lstStyle/>
          <a:p>
            <a:r>
              <a:rPr lang="en-US" dirty="0" smtClean="0"/>
              <a:t>Psychosocial Theories</a:t>
            </a:r>
            <a:endParaRPr lang="en-US" dirty="0"/>
          </a:p>
        </p:txBody>
      </p:sp>
      <p:graphicFrame>
        <p:nvGraphicFramePr>
          <p:cNvPr id="4" name="Content Placeholder 3"/>
          <p:cNvGraphicFramePr>
            <a:graphicFrameLocks noGrp="1"/>
          </p:cNvGraphicFramePr>
          <p:nvPr>
            <p:ph idx="1"/>
          </p:nvPr>
        </p:nvGraphicFramePr>
        <p:xfrm>
          <a:off x="1981200" y="876300"/>
          <a:ext cx="8229600" cy="5852160"/>
        </p:xfrm>
        <a:graphic>
          <a:graphicData uri="http://schemas.openxmlformats.org/drawingml/2006/table">
            <a:tbl>
              <a:tblPr firstRow="1" bandRow="1">
                <a:tableStyleId>{69CF1AB2-1976-4502-BF36-3FF5EA218861}</a:tableStyleId>
              </a:tblPr>
              <a:tblGrid>
                <a:gridCol w="2743200"/>
                <a:gridCol w="2743200"/>
                <a:gridCol w="2743200"/>
              </a:tblGrid>
              <a:tr h="0">
                <a:tc>
                  <a:txBody>
                    <a:bodyPr/>
                    <a:lstStyle/>
                    <a:p>
                      <a:pPr marL="0" marR="0">
                        <a:spcBef>
                          <a:spcPts val="0"/>
                        </a:spcBef>
                        <a:spcAft>
                          <a:spcPts val="0"/>
                        </a:spcAft>
                      </a:pPr>
                      <a:endParaRPr lang="en-US" sz="1600" b="0" dirty="0">
                        <a:latin typeface="+mn-lt"/>
                        <a:ea typeface="Cambria"/>
                        <a:cs typeface="Times New Roman"/>
                      </a:endParaRPr>
                    </a:p>
                    <a:p>
                      <a:pPr marL="0" marR="0">
                        <a:spcBef>
                          <a:spcPts val="0"/>
                        </a:spcBef>
                        <a:spcAft>
                          <a:spcPts val="0"/>
                        </a:spcAft>
                      </a:pPr>
                      <a:r>
                        <a:rPr lang="en-US" sz="1600" b="0" dirty="0">
                          <a:latin typeface="+mn-lt"/>
                          <a:ea typeface="Cambria"/>
                          <a:cs typeface="Times New Roman"/>
                        </a:rPr>
                        <a:t>Seven aspects (vectors) of identity development</a:t>
                      </a:r>
                    </a:p>
                  </a:txBody>
                  <a:tcPr marL="68580" marR="68580" marT="0" marB="0"/>
                </a:tc>
                <a:tc>
                  <a:txBody>
                    <a:bodyPr/>
                    <a:lstStyle/>
                    <a:p>
                      <a:pPr marL="0" marR="0">
                        <a:spcBef>
                          <a:spcPts val="0"/>
                        </a:spcBef>
                        <a:spcAft>
                          <a:spcPts val="0"/>
                        </a:spcAft>
                      </a:pPr>
                      <a:endParaRPr lang="en-US" sz="1600" b="0" dirty="0">
                        <a:latin typeface="+mn-lt"/>
                        <a:ea typeface="Cambria"/>
                        <a:cs typeface="Times New Roman"/>
                      </a:endParaRPr>
                    </a:p>
                    <a:p>
                      <a:pPr marL="0" marR="0">
                        <a:spcBef>
                          <a:spcPts val="0"/>
                        </a:spcBef>
                        <a:spcAft>
                          <a:spcPts val="0"/>
                        </a:spcAft>
                      </a:pPr>
                      <a:r>
                        <a:rPr lang="en-US" sz="1600" b="0" dirty="0" err="1">
                          <a:latin typeface="+mn-lt"/>
                          <a:ea typeface="Cambria"/>
                          <a:cs typeface="Times New Roman"/>
                        </a:rPr>
                        <a:t>Chickering</a:t>
                      </a:r>
                      <a:r>
                        <a:rPr lang="en-US" sz="1600" b="0" dirty="0">
                          <a:latin typeface="+mn-lt"/>
                          <a:ea typeface="Cambria"/>
                          <a:cs typeface="Times New Roman"/>
                        </a:rPr>
                        <a:t> &amp; </a:t>
                      </a:r>
                      <a:r>
                        <a:rPr lang="en-US" sz="1600" b="0" dirty="0" err="1">
                          <a:latin typeface="+mn-lt"/>
                          <a:ea typeface="Cambria"/>
                          <a:cs typeface="Times New Roman"/>
                        </a:rPr>
                        <a:t>Reisser</a:t>
                      </a:r>
                      <a:endParaRPr lang="en-US" sz="1600" b="0" dirty="0">
                        <a:latin typeface="+mn-lt"/>
                        <a:ea typeface="Cambria"/>
                        <a:cs typeface="Times New Roman"/>
                      </a:endParaRPr>
                    </a:p>
                    <a:p>
                      <a:pPr marL="0" marR="0">
                        <a:spcBef>
                          <a:spcPts val="0"/>
                        </a:spcBef>
                        <a:spcAft>
                          <a:spcPts val="0"/>
                        </a:spcAft>
                      </a:pPr>
                      <a:r>
                        <a:rPr lang="en-US" sz="1600" b="0" dirty="0">
                          <a:latin typeface="+mn-lt"/>
                          <a:ea typeface="Cambria"/>
                          <a:cs typeface="Times New Roman"/>
                        </a:rPr>
                        <a:t>(1993)</a:t>
                      </a:r>
                    </a:p>
                  </a:txBody>
                  <a:tcPr marL="68580" marR="68580" marT="0" marB="0"/>
                </a:tc>
                <a:tc>
                  <a:txBody>
                    <a:bodyPr/>
                    <a:lstStyle/>
                    <a:p>
                      <a:pPr marL="0" marR="0">
                        <a:spcBef>
                          <a:spcPts val="0"/>
                        </a:spcBef>
                        <a:spcAft>
                          <a:spcPts val="0"/>
                        </a:spcAft>
                      </a:pPr>
                      <a:endParaRPr lang="en-US" sz="1600" b="0" dirty="0">
                        <a:latin typeface="+mn-lt"/>
                        <a:ea typeface="Cambria"/>
                        <a:cs typeface="Times New Roman"/>
                      </a:endParaRPr>
                    </a:p>
                    <a:p>
                      <a:pPr marL="0" marR="0">
                        <a:spcBef>
                          <a:spcPts val="0"/>
                        </a:spcBef>
                        <a:spcAft>
                          <a:spcPts val="0"/>
                        </a:spcAft>
                      </a:pPr>
                      <a:r>
                        <a:rPr lang="en-US" sz="1600" b="0" dirty="0">
                          <a:latin typeface="+mn-lt"/>
                          <a:ea typeface="Cambria"/>
                          <a:cs typeface="Times New Roman"/>
                        </a:rPr>
                        <a:t>Student Development Task and Lifestyle Assessment</a:t>
                      </a:r>
                    </a:p>
                  </a:txBody>
                  <a:tcPr marL="68580" marR="68580" marT="0" marB="0"/>
                </a:tc>
              </a:tr>
              <a:tr h="370840">
                <a:tc>
                  <a:txBody>
                    <a:bodyPr/>
                    <a:lstStyle/>
                    <a:p>
                      <a:pPr marL="0" marR="0">
                        <a:spcBef>
                          <a:spcPts val="0"/>
                        </a:spcBef>
                        <a:spcAft>
                          <a:spcPts val="0"/>
                        </a:spcAft>
                      </a:pPr>
                      <a:endParaRPr lang="en-US" sz="1600" dirty="0">
                        <a:latin typeface="+mn-lt"/>
                        <a:ea typeface="Cambria"/>
                        <a:cs typeface="Times New Roman"/>
                      </a:endParaRPr>
                    </a:p>
                    <a:p>
                      <a:pPr marL="0" marR="0">
                        <a:spcBef>
                          <a:spcPts val="0"/>
                        </a:spcBef>
                        <a:spcAft>
                          <a:spcPts val="0"/>
                        </a:spcAft>
                      </a:pPr>
                      <a:r>
                        <a:rPr lang="en-US" sz="1600" dirty="0">
                          <a:latin typeface="+mn-lt"/>
                          <a:ea typeface="Cambria"/>
                          <a:cs typeface="Times New Roman"/>
                        </a:rPr>
                        <a:t>African American Identity Development</a:t>
                      </a:r>
                    </a:p>
                  </a:txBody>
                  <a:tcPr marL="68580" marR="68580" marT="0" marB="0"/>
                </a:tc>
                <a:tc>
                  <a:txBody>
                    <a:bodyPr/>
                    <a:lstStyle/>
                    <a:p>
                      <a:pPr marL="0" marR="0">
                        <a:spcBef>
                          <a:spcPts val="0"/>
                        </a:spcBef>
                        <a:spcAft>
                          <a:spcPts val="0"/>
                        </a:spcAft>
                      </a:pPr>
                      <a:endParaRPr lang="en-US" sz="1600">
                        <a:latin typeface="+mn-lt"/>
                        <a:ea typeface="Cambria"/>
                        <a:cs typeface="Times New Roman"/>
                      </a:endParaRPr>
                    </a:p>
                    <a:p>
                      <a:pPr marL="0" marR="0">
                        <a:spcBef>
                          <a:spcPts val="0"/>
                        </a:spcBef>
                        <a:spcAft>
                          <a:spcPts val="0"/>
                        </a:spcAft>
                      </a:pPr>
                      <a:r>
                        <a:rPr lang="en-US" sz="1600">
                          <a:latin typeface="+mn-lt"/>
                          <a:ea typeface="Cambria"/>
                          <a:cs typeface="Times New Roman"/>
                        </a:rPr>
                        <a:t>Cross (1991)</a:t>
                      </a:r>
                    </a:p>
                  </a:txBody>
                  <a:tcPr marL="68580" marR="68580" marT="0" marB="0"/>
                </a:tc>
                <a:tc>
                  <a:txBody>
                    <a:bodyPr/>
                    <a:lstStyle/>
                    <a:p>
                      <a:pPr marL="0" marR="0">
                        <a:spcBef>
                          <a:spcPts val="0"/>
                        </a:spcBef>
                        <a:spcAft>
                          <a:spcPts val="0"/>
                        </a:spcAft>
                      </a:pPr>
                      <a:endParaRPr lang="en-US" sz="1600">
                        <a:latin typeface="+mn-lt"/>
                        <a:ea typeface="Cambria"/>
                        <a:cs typeface="Times New Roman"/>
                      </a:endParaRPr>
                    </a:p>
                    <a:p>
                      <a:pPr marL="0" marR="0">
                        <a:spcBef>
                          <a:spcPts val="0"/>
                        </a:spcBef>
                        <a:spcAft>
                          <a:spcPts val="0"/>
                        </a:spcAft>
                      </a:pPr>
                      <a:r>
                        <a:rPr lang="en-US" sz="1600">
                          <a:latin typeface="+mn-lt"/>
                          <a:ea typeface="Cambria"/>
                          <a:cs typeface="Times New Roman"/>
                        </a:rPr>
                        <a:t>Racial Identity Attitudes Scale-B</a:t>
                      </a:r>
                    </a:p>
                  </a:txBody>
                  <a:tcPr marL="68580" marR="68580" marT="0" marB="0"/>
                </a:tc>
              </a:tr>
              <a:tr h="370840">
                <a:tc>
                  <a:txBody>
                    <a:bodyPr/>
                    <a:lstStyle/>
                    <a:p>
                      <a:pPr marL="0" marR="0">
                        <a:spcBef>
                          <a:spcPts val="0"/>
                        </a:spcBef>
                        <a:spcAft>
                          <a:spcPts val="0"/>
                        </a:spcAft>
                      </a:pPr>
                      <a:endParaRPr lang="en-US" sz="1600" dirty="0">
                        <a:latin typeface="+mn-lt"/>
                        <a:ea typeface="Cambria"/>
                        <a:cs typeface="Times New Roman"/>
                      </a:endParaRPr>
                    </a:p>
                    <a:p>
                      <a:pPr marL="0" marR="0">
                        <a:spcBef>
                          <a:spcPts val="0"/>
                        </a:spcBef>
                        <a:spcAft>
                          <a:spcPts val="0"/>
                        </a:spcAft>
                      </a:pPr>
                      <a:r>
                        <a:rPr lang="en-US" sz="1600" dirty="0">
                          <a:latin typeface="+mn-lt"/>
                          <a:ea typeface="Cambria"/>
                          <a:cs typeface="Times New Roman"/>
                        </a:rPr>
                        <a:t>White racial identity development</a:t>
                      </a:r>
                    </a:p>
                  </a:txBody>
                  <a:tcPr marL="68580" marR="68580" marT="0" marB="0"/>
                </a:tc>
                <a:tc>
                  <a:txBody>
                    <a:bodyPr/>
                    <a:lstStyle/>
                    <a:p>
                      <a:pPr marL="0" marR="0">
                        <a:spcBef>
                          <a:spcPts val="0"/>
                        </a:spcBef>
                        <a:spcAft>
                          <a:spcPts val="0"/>
                        </a:spcAft>
                      </a:pPr>
                      <a:endParaRPr lang="en-US" sz="1600" dirty="0">
                        <a:latin typeface="+mn-lt"/>
                        <a:ea typeface="Cambria"/>
                        <a:cs typeface="Times New Roman"/>
                      </a:endParaRPr>
                    </a:p>
                    <a:p>
                      <a:pPr marL="0" marR="0">
                        <a:spcBef>
                          <a:spcPts val="0"/>
                        </a:spcBef>
                        <a:spcAft>
                          <a:spcPts val="0"/>
                        </a:spcAft>
                      </a:pPr>
                      <a:r>
                        <a:rPr lang="en-US" sz="1600" dirty="0">
                          <a:latin typeface="+mn-lt"/>
                          <a:ea typeface="Cambria"/>
                          <a:cs typeface="Times New Roman"/>
                        </a:rPr>
                        <a:t>Helms &amp; Cook (1999)</a:t>
                      </a:r>
                    </a:p>
                  </a:txBody>
                  <a:tcPr marL="68580" marR="68580" marT="0" marB="0"/>
                </a:tc>
                <a:tc>
                  <a:txBody>
                    <a:bodyPr/>
                    <a:lstStyle/>
                    <a:p>
                      <a:pPr marL="0" marR="0">
                        <a:spcBef>
                          <a:spcPts val="0"/>
                        </a:spcBef>
                        <a:spcAft>
                          <a:spcPts val="0"/>
                        </a:spcAft>
                      </a:pPr>
                      <a:endParaRPr lang="en-US" sz="1600" dirty="0">
                        <a:latin typeface="+mn-lt"/>
                        <a:ea typeface="Cambria"/>
                        <a:cs typeface="Times New Roman"/>
                      </a:endParaRPr>
                    </a:p>
                    <a:p>
                      <a:pPr marL="0" marR="0">
                        <a:spcBef>
                          <a:spcPts val="0"/>
                        </a:spcBef>
                        <a:spcAft>
                          <a:spcPts val="0"/>
                        </a:spcAft>
                      </a:pPr>
                      <a:r>
                        <a:rPr lang="en-US" sz="1600" dirty="0">
                          <a:latin typeface="+mn-lt"/>
                          <a:ea typeface="Cambria"/>
                          <a:cs typeface="Times New Roman"/>
                        </a:rPr>
                        <a:t>White Racial Identity Scale</a:t>
                      </a:r>
                    </a:p>
                  </a:txBody>
                  <a:tcPr marL="68580" marR="68580" marT="0" marB="0"/>
                </a:tc>
              </a:tr>
              <a:tr h="370840">
                <a:tc>
                  <a:txBody>
                    <a:bodyPr/>
                    <a:lstStyle/>
                    <a:p>
                      <a:pPr marL="0" marR="0">
                        <a:spcBef>
                          <a:spcPts val="0"/>
                        </a:spcBef>
                        <a:spcAft>
                          <a:spcPts val="0"/>
                        </a:spcAft>
                      </a:pPr>
                      <a:endParaRPr lang="en-US" sz="1600">
                        <a:latin typeface="+mn-lt"/>
                        <a:ea typeface="Cambria"/>
                        <a:cs typeface="Times New Roman"/>
                      </a:endParaRPr>
                    </a:p>
                    <a:p>
                      <a:pPr marL="0" marR="0">
                        <a:spcBef>
                          <a:spcPts val="0"/>
                        </a:spcBef>
                        <a:spcAft>
                          <a:spcPts val="0"/>
                        </a:spcAft>
                      </a:pPr>
                      <a:r>
                        <a:rPr lang="en-US" sz="1600">
                          <a:latin typeface="+mn-lt"/>
                          <a:ea typeface="Cambria"/>
                          <a:cs typeface="Times New Roman"/>
                        </a:rPr>
                        <a:t>White identity development (based on Helm’s model of racial identity)</a:t>
                      </a:r>
                    </a:p>
                  </a:txBody>
                  <a:tcPr marL="68580" marR="68580" marT="0" marB="0"/>
                </a:tc>
                <a:tc>
                  <a:txBody>
                    <a:bodyPr/>
                    <a:lstStyle/>
                    <a:p>
                      <a:pPr marL="0" marR="0">
                        <a:spcBef>
                          <a:spcPts val="0"/>
                        </a:spcBef>
                        <a:spcAft>
                          <a:spcPts val="0"/>
                        </a:spcAft>
                      </a:pPr>
                      <a:endParaRPr lang="en-US" sz="1600" dirty="0">
                        <a:latin typeface="+mn-lt"/>
                        <a:ea typeface="Cambria"/>
                        <a:cs typeface="Times New Roman"/>
                      </a:endParaRPr>
                    </a:p>
                    <a:p>
                      <a:pPr marL="0" marR="0">
                        <a:spcBef>
                          <a:spcPts val="0"/>
                        </a:spcBef>
                        <a:spcAft>
                          <a:spcPts val="0"/>
                        </a:spcAft>
                      </a:pPr>
                      <a:r>
                        <a:rPr lang="en-US" sz="1600" dirty="0" err="1">
                          <a:latin typeface="+mn-lt"/>
                          <a:ea typeface="Cambria"/>
                          <a:cs typeface="Times New Roman"/>
                        </a:rPr>
                        <a:t>Claney</a:t>
                      </a:r>
                      <a:r>
                        <a:rPr lang="en-US" sz="1600" dirty="0">
                          <a:latin typeface="+mn-lt"/>
                          <a:ea typeface="Cambria"/>
                          <a:cs typeface="Times New Roman"/>
                        </a:rPr>
                        <a:t> &amp; Parker (1989)</a:t>
                      </a:r>
                    </a:p>
                  </a:txBody>
                  <a:tcPr marL="68580" marR="68580" marT="0" marB="0"/>
                </a:tc>
                <a:tc>
                  <a:txBody>
                    <a:bodyPr/>
                    <a:lstStyle/>
                    <a:p>
                      <a:pPr marL="0" marR="0">
                        <a:spcBef>
                          <a:spcPts val="0"/>
                        </a:spcBef>
                        <a:spcAft>
                          <a:spcPts val="0"/>
                        </a:spcAft>
                      </a:pPr>
                      <a:endParaRPr lang="en-US" sz="1600" dirty="0">
                        <a:latin typeface="+mn-lt"/>
                        <a:ea typeface="Cambria"/>
                        <a:cs typeface="Times New Roman"/>
                      </a:endParaRPr>
                    </a:p>
                    <a:p>
                      <a:pPr marL="0" marR="0">
                        <a:spcBef>
                          <a:spcPts val="0"/>
                        </a:spcBef>
                        <a:spcAft>
                          <a:spcPts val="0"/>
                        </a:spcAft>
                      </a:pPr>
                      <a:r>
                        <a:rPr lang="en-US" sz="1600" dirty="0">
                          <a:latin typeface="+mn-lt"/>
                          <a:ea typeface="Cambria"/>
                          <a:cs typeface="Times New Roman"/>
                        </a:rPr>
                        <a:t>The White Racial Consciousness Development Scale</a:t>
                      </a:r>
                    </a:p>
                  </a:txBody>
                  <a:tcPr marL="68580" marR="68580" marT="0" marB="0"/>
                </a:tc>
              </a:tr>
              <a:tr h="370840">
                <a:tc>
                  <a:txBody>
                    <a:bodyPr/>
                    <a:lstStyle/>
                    <a:p>
                      <a:pPr marL="0" marR="0">
                        <a:spcBef>
                          <a:spcPts val="0"/>
                        </a:spcBef>
                        <a:spcAft>
                          <a:spcPts val="0"/>
                        </a:spcAft>
                      </a:pPr>
                      <a:endParaRPr lang="en-US" sz="1600">
                        <a:latin typeface="+mn-lt"/>
                        <a:ea typeface="Cambria"/>
                        <a:cs typeface="Times New Roman"/>
                      </a:endParaRPr>
                    </a:p>
                    <a:p>
                      <a:pPr marL="0" marR="0">
                        <a:spcBef>
                          <a:spcPts val="0"/>
                        </a:spcBef>
                        <a:spcAft>
                          <a:spcPts val="0"/>
                        </a:spcAft>
                      </a:pPr>
                      <a:r>
                        <a:rPr lang="en-US" sz="1600">
                          <a:latin typeface="+mn-lt"/>
                          <a:ea typeface="Cambria"/>
                          <a:cs typeface="Times New Roman"/>
                        </a:rPr>
                        <a:t>Beliefs, attitudes and behaviors affirming of one’s African American life and cultural heritage</a:t>
                      </a:r>
                    </a:p>
                  </a:txBody>
                  <a:tcPr marL="68580" marR="68580" marT="0" marB="0"/>
                </a:tc>
                <a:tc>
                  <a:txBody>
                    <a:bodyPr/>
                    <a:lstStyle/>
                    <a:p>
                      <a:pPr marL="0" marR="0">
                        <a:spcBef>
                          <a:spcPts val="0"/>
                        </a:spcBef>
                        <a:spcAft>
                          <a:spcPts val="0"/>
                        </a:spcAft>
                      </a:pPr>
                      <a:endParaRPr lang="en-US" sz="1600">
                        <a:latin typeface="+mn-lt"/>
                        <a:ea typeface="Cambria"/>
                        <a:cs typeface="Times New Roman"/>
                      </a:endParaRPr>
                    </a:p>
                    <a:p>
                      <a:pPr marL="0" marR="0">
                        <a:spcBef>
                          <a:spcPts val="0"/>
                        </a:spcBef>
                        <a:spcAft>
                          <a:spcPts val="0"/>
                        </a:spcAft>
                      </a:pPr>
                      <a:r>
                        <a:rPr lang="en-US" sz="1600">
                          <a:latin typeface="+mn-lt"/>
                          <a:ea typeface="Cambria"/>
                          <a:cs typeface="Times New Roman"/>
                        </a:rPr>
                        <a:t>Baldwin &amp; Bell (1982)</a:t>
                      </a:r>
                    </a:p>
                  </a:txBody>
                  <a:tcPr marL="68580" marR="68580" marT="0" marB="0"/>
                </a:tc>
                <a:tc>
                  <a:txBody>
                    <a:bodyPr/>
                    <a:lstStyle/>
                    <a:p>
                      <a:pPr marL="0" marR="0">
                        <a:spcBef>
                          <a:spcPts val="0"/>
                        </a:spcBef>
                        <a:spcAft>
                          <a:spcPts val="0"/>
                        </a:spcAft>
                      </a:pPr>
                      <a:endParaRPr lang="en-US" sz="1600" dirty="0">
                        <a:latin typeface="+mn-lt"/>
                        <a:ea typeface="Cambria"/>
                        <a:cs typeface="Times New Roman"/>
                      </a:endParaRPr>
                    </a:p>
                    <a:p>
                      <a:pPr marL="0" marR="0">
                        <a:spcBef>
                          <a:spcPts val="0"/>
                        </a:spcBef>
                        <a:spcAft>
                          <a:spcPts val="0"/>
                        </a:spcAft>
                      </a:pPr>
                      <a:r>
                        <a:rPr lang="en-US" sz="1600" dirty="0">
                          <a:latin typeface="+mn-lt"/>
                          <a:ea typeface="Cambria"/>
                          <a:cs typeface="Times New Roman"/>
                        </a:rPr>
                        <a:t>African Self-Consciousness Scale</a:t>
                      </a:r>
                    </a:p>
                  </a:txBody>
                  <a:tcPr marL="68580" marR="68580" marT="0" marB="0"/>
                </a:tc>
              </a:tr>
              <a:tr h="370840">
                <a:tc>
                  <a:txBody>
                    <a:bodyPr/>
                    <a:lstStyle/>
                    <a:p>
                      <a:pPr marL="0" marR="0">
                        <a:spcBef>
                          <a:spcPts val="0"/>
                        </a:spcBef>
                        <a:spcAft>
                          <a:spcPts val="0"/>
                        </a:spcAft>
                      </a:pPr>
                      <a:endParaRPr lang="en-US" sz="1600">
                        <a:latin typeface="+mn-lt"/>
                        <a:ea typeface="Cambria"/>
                        <a:cs typeface="Times New Roman"/>
                      </a:endParaRPr>
                    </a:p>
                    <a:p>
                      <a:pPr marL="0" marR="0">
                        <a:spcBef>
                          <a:spcPts val="0"/>
                        </a:spcBef>
                        <a:spcAft>
                          <a:spcPts val="0"/>
                        </a:spcAft>
                      </a:pPr>
                      <a:r>
                        <a:rPr lang="en-US" sz="1600">
                          <a:latin typeface="+mn-lt"/>
                          <a:ea typeface="Cambria"/>
                          <a:cs typeface="Times New Roman"/>
                        </a:rPr>
                        <a:t>Ethnic identity development of adolescents</a:t>
                      </a:r>
                    </a:p>
                  </a:txBody>
                  <a:tcPr marL="68580" marR="68580" marT="0" marB="0"/>
                </a:tc>
                <a:tc>
                  <a:txBody>
                    <a:bodyPr/>
                    <a:lstStyle/>
                    <a:p>
                      <a:pPr marL="0" marR="0">
                        <a:spcBef>
                          <a:spcPts val="0"/>
                        </a:spcBef>
                        <a:spcAft>
                          <a:spcPts val="0"/>
                        </a:spcAft>
                      </a:pPr>
                      <a:endParaRPr lang="en-US" sz="1600">
                        <a:latin typeface="+mn-lt"/>
                        <a:ea typeface="Cambria"/>
                        <a:cs typeface="Times New Roman"/>
                      </a:endParaRPr>
                    </a:p>
                    <a:p>
                      <a:pPr marL="0" marR="0">
                        <a:spcBef>
                          <a:spcPts val="0"/>
                        </a:spcBef>
                        <a:spcAft>
                          <a:spcPts val="0"/>
                        </a:spcAft>
                      </a:pPr>
                      <a:r>
                        <a:rPr lang="en-US" sz="1600">
                          <a:latin typeface="+mn-lt"/>
                          <a:ea typeface="Cambria"/>
                          <a:cs typeface="Times New Roman"/>
                        </a:rPr>
                        <a:t>Phinney (1992)</a:t>
                      </a:r>
                    </a:p>
                  </a:txBody>
                  <a:tcPr marL="68580" marR="68580" marT="0" marB="0"/>
                </a:tc>
                <a:tc>
                  <a:txBody>
                    <a:bodyPr/>
                    <a:lstStyle/>
                    <a:p>
                      <a:pPr marL="0" marR="0">
                        <a:spcBef>
                          <a:spcPts val="1200"/>
                        </a:spcBef>
                        <a:spcAft>
                          <a:spcPts val="0"/>
                        </a:spcAft>
                      </a:pPr>
                      <a:r>
                        <a:rPr lang="en-US" sz="1600" dirty="0" err="1">
                          <a:latin typeface="+mn-lt"/>
                          <a:ea typeface="Cambria"/>
                          <a:cs typeface="Times New Roman"/>
                        </a:rPr>
                        <a:t>Multigroup</a:t>
                      </a:r>
                      <a:r>
                        <a:rPr lang="en-US" sz="1600" dirty="0">
                          <a:latin typeface="+mn-lt"/>
                          <a:ea typeface="Cambria"/>
                          <a:cs typeface="Times New Roman"/>
                        </a:rPr>
                        <a:t> Ethnic Identity Measure</a:t>
                      </a:r>
                    </a:p>
                  </a:txBody>
                  <a:tcPr marL="68580" marR="68580" marT="0" marB="0"/>
                </a:tc>
              </a:tr>
              <a:tr h="370840">
                <a:tc>
                  <a:txBody>
                    <a:bodyPr/>
                    <a:lstStyle/>
                    <a:p>
                      <a:pPr marL="0" marR="0">
                        <a:spcBef>
                          <a:spcPts val="0"/>
                        </a:spcBef>
                        <a:spcAft>
                          <a:spcPts val="0"/>
                        </a:spcAft>
                      </a:pPr>
                      <a:endParaRPr lang="en-US" sz="1600">
                        <a:latin typeface="+mn-lt"/>
                        <a:ea typeface="Cambria"/>
                        <a:cs typeface="Times New Roman"/>
                      </a:endParaRPr>
                    </a:p>
                    <a:p>
                      <a:pPr marL="0" marR="0">
                        <a:spcBef>
                          <a:spcPts val="0"/>
                        </a:spcBef>
                        <a:spcAft>
                          <a:spcPts val="0"/>
                        </a:spcAft>
                      </a:pPr>
                      <a:r>
                        <a:rPr lang="en-US" sz="1600">
                          <a:latin typeface="+mn-lt"/>
                          <a:ea typeface="Cambria"/>
                          <a:cs typeface="Times New Roman"/>
                        </a:rPr>
                        <a:t>Sexual identity development for gays, lesbians &amp; bisexuals</a:t>
                      </a:r>
                    </a:p>
                  </a:txBody>
                  <a:tcPr marL="68580" marR="68580" marT="0" marB="0"/>
                </a:tc>
                <a:tc>
                  <a:txBody>
                    <a:bodyPr/>
                    <a:lstStyle/>
                    <a:p>
                      <a:pPr marL="0" marR="0">
                        <a:spcBef>
                          <a:spcPts val="0"/>
                        </a:spcBef>
                        <a:spcAft>
                          <a:spcPts val="0"/>
                        </a:spcAft>
                      </a:pPr>
                      <a:endParaRPr lang="en-US" sz="1600">
                        <a:latin typeface="+mn-lt"/>
                        <a:ea typeface="Cambria"/>
                        <a:cs typeface="Times New Roman"/>
                      </a:endParaRPr>
                    </a:p>
                    <a:p>
                      <a:pPr marL="0" marR="0">
                        <a:spcBef>
                          <a:spcPts val="0"/>
                        </a:spcBef>
                        <a:spcAft>
                          <a:spcPts val="0"/>
                        </a:spcAft>
                      </a:pPr>
                      <a:r>
                        <a:rPr lang="en-US" sz="1600">
                          <a:latin typeface="+mn-lt"/>
                          <a:ea typeface="Cambria"/>
                          <a:cs typeface="Times New Roman"/>
                        </a:rPr>
                        <a:t>Cass (1983-84)</a:t>
                      </a:r>
                    </a:p>
                  </a:txBody>
                  <a:tcPr marL="68580" marR="68580" marT="0" marB="0"/>
                </a:tc>
                <a:tc>
                  <a:txBody>
                    <a:bodyPr/>
                    <a:lstStyle/>
                    <a:p>
                      <a:pPr marL="0" marR="0">
                        <a:spcBef>
                          <a:spcPts val="0"/>
                        </a:spcBef>
                        <a:spcAft>
                          <a:spcPts val="0"/>
                        </a:spcAft>
                      </a:pPr>
                      <a:endParaRPr lang="en-US" sz="1600" dirty="0">
                        <a:latin typeface="+mn-lt"/>
                        <a:ea typeface="Cambria"/>
                        <a:cs typeface="Times New Roman"/>
                      </a:endParaRPr>
                    </a:p>
                    <a:p>
                      <a:pPr marL="0" marR="0">
                        <a:spcBef>
                          <a:spcPts val="0"/>
                        </a:spcBef>
                        <a:spcAft>
                          <a:spcPts val="0"/>
                        </a:spcAft>
                      </a:pPr>
                      <a:r>
                        <a:rPr lang="en-US" sz="1600" dirty="0">
                          <a:latin typeface="+mn-lt"/>
                          <a:ea typeface="Cambria"/>
                          <a:cs typeface="Times New Roman"/>
                        </a:rPr>
                        <a:t>The Homosexual Identity Questionnaire</a:t>
                      </a:r>
                    </a:p>
                  </a:txBody>
                  <a:tcPr marL="68580" marR="68580" marT="0" marB="0"/>
                </a:tc>
              </a:tr>
            </a:tbl>
          </a:graphicData>
        </a:graphic>
      </p:graphicFrame>
    </p:spTree>
    <p:extLst>
      <p:ext uri="{BB962C8B-B14F-4D97-AF65-F5344CB8AC3E}">
        <p14:creationId xmlns:p14="http://schemas.microsoft.com/office/powerpoint/2010/main" val="9620532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Cognitive-Structural Theories</a:t>
            </a:r>
            <a:endParaRPr lang="en-US" dirty="0"/>
          </a:p>
        </p:txBody>
      </p:sp>
      <p:graphicFrame>
        <p:nvGraphicFramePr>
          <p:cNvPr id="4" name="Content Placeholder 3"/>
          <p:cNvGraphicFramePr>
            <a:graphicFrameLocks noGrp="1"/>
          </p:cNvGraphicFramePr>
          <p:nvPr>
            <p:ph idx="1"/>
          </p:nvPr>
        </p:nvGraphicFramePr>
        <p:xfrm>
          <a:off x="1981200" y="1600200"/>
          <a:ext cx="8229600" cy="4023360"/>
        </p:xfrm>
        <a:graphic>
          <a:graphicData uri="http://schemas.openxmlformats.org/drawingml/2006/table">
            <a:tbl>
              <a:tblPr firstRow="1" bandRow="1">
                <a:tableStyleId>{69CF1AB2-1976-4502-BF36-3FF5EA218861}</a:tableStyleId>
              </a:tblPr>
              <a:tblGrid>
                <a:gridCol w="2743200"/>
                <a:gridCol w="2743200"/>
                <a:gridCol w="2743200"/>
              </a:tblGrid>
              <a:tr h="370840">
                <a:tc>
                  <a:txBody>
                    <a:bodyPr/>
                    <a:lstStyle/>
                    <a:p>
                      <a:r>
                        <a:rPr lang="en-US" b="0" dirty="0" smtClean="0"/>
                        <a:t>Intellectual Development</a:t>
                      </a:r>
                      <a:endParaRPr lang="en-US" b="0" dirty="0"/>
                    </a:p>
                  </a:txBody>
                  <a:tcPr/>
                </a:tc>
                <a:tc>
                  <a:txBody>
                    <a:bodyPr/>
                    <a:lstStyle/>
                    <a:p>
                      <a:r>
                        <a:rPr lang="en-US" b="0" dirty="0" smtClean="0"/>
                        <a:t>Baxter </a:t>
                      </a:r>
                      <a:r>
                        <a:rPr lang="en-US" b="0" dirty="0" err="1" smtClean="0"/>
                        <a:t>Magolda</a:t>
                      </a:r>
                      <a:r>
                        <a:rPr lang="en-US" b="0" dirty="0" smtClean="0"/>
                        <a:t> (1992</a:t>
                      </a:r>
                      <a:r>
                        <a:rPr lang="en-US" dirty="0" smtClean="0"/>
                        <a:t>)</a:t>
                      </a:r>
                      <a:endParaRPr lang="en-US" dirty="0"/>
                    </a:p>
                  </a:txBody>
                  <a:tcPr/>
                </a:tc>
                <a:tc>
                  <a:txBody>
                    <a:bodyPr/>
                    <a:lstStyle/>
                    <a:p>
                      <a:r>
                        <a:rPr lang="en-US" b="0" dirty="0" smtClean="0"/>
                        <a:t>Measure of Epistemological Reflection</a:t>
                      </a:r>
                      <a:endParaRPr lang="en-US" b="0" dirty="0"/>
                    </a:p>
                  </a:txBody>
                  <a:tcPr/>
                </a:tc>
              </a:tr>
              <a:tr h="370840">
                <a:tc>
                  <a:txBody>
                    <a:bodyPr/>
                    <a:lstStyle/>
                    <a:p>
                      <a:r>
                        <a:rPr lang="en-US" b="0" dirty="0" smtClean="0"/>
                        <a:t>Intellectual Development</a:t>
                      </a:r>
                      <a:endParaRPr lang="en-US" b="0" dirty="0"/>
                    </a:p>
                  </a:txBody>
                  <a:tcPr/>
                </a:tc>
                <a:tc>
                  <a:txBody>
                    <a:bodyPr/>
                    <a:lstStyle/>
                    <a:p>
                      <a:r>
                        <a:rPr lang="en-US" dirty="0" smtClean="0"/>
                        <a:t>King &amp; </a:t>
                      </a:r>
                      <a:r>
                        <a:rPr lang="en-US" dirty="0" err="1" smtClean="0"/>
                        <a:t>Kitchner</a:t>
                      </a:r>
                      <a:r>
                        <a:rPr lang="en-US" dirty="0" smtClean="0"/>
                        <a:t> (1994)</a:t>
                      </a:r>
                      <a:endParaRPr lang="en-US" dirty="0"/>
                    </a:p>
                  </a:txBody>
                  <a:tcPr/>
                </a:tc>
                <a:tc>
                  <a:txBody>
                    <a:bodyPr/>
                    <a:lstStyle/>
                    <a:p>
                      <a:r>
                        <a:rPr lang="en-US" dirty="0" smtClean="0"/>
                        <a:t>Reflective Judgment Interview</a:t>
                      </a:r>
                    </a:p>
                    <a:p>
                      <a:r>
                        <a:rPr lang="en-US" dirty="0" smtClean="0"/>
                        <a:t>Reasoning about current issues</a:t>
                      </a:r>
                      <a:endParaRPr lang="en-US" dirty="0"/>
                    </a:p>
                  </a:txBody>
                  <a:tcPr/>
                </a:tc>
              </a:tr>
              <a:tr h="370840">
                <a:tc>
                  <a:txBody>
                    <a:bodyPr/>
                    <a:lstStyle/>
                    <a:p>
                      <a:r>
                        <a:rPr lang="en-US" dirty="0" smtClean="0"/>
                        <a:t>Moral Development</a:t>
                      </a:r>
                      <a:endParaRPr lang="en-US" dirty="0"/>
                    </a:p>
                  </a:txBody>
                  <a:tcPr/>
                </a:tc>
                <a:tc>
                  <a:txBody>
                    <a:bodyPr/>
                    <a:lstStyle/>
                    <a:p>
                      <a:r>
                        <a:rPr lang="en-US" dirty="0" smtClean="0"/>
                        <a:t>Rest, </a:t>
                      </a:r>
                      <a:r>
                        <a:rPr lang="en-US" dirty="0" err="1" smtClean="0"/>
                        <a:t>Thoma</a:t>
                      </a:r>
                      <a:r>
                        <a:rPr lang="en-US" dirty="0" smtClean="0"/>
                        <a:t>, Edwards (1997)</a:t>
                      </a:r>
                      <a:endParaRPr lang="en-US" dirty="0"/>
                    </a:p>
                  </a:txBody>
                  <a:tcPr/>
                </a:tc>
                <a:tc>
                  <a:txBody>
                    <a:bodyPr/>
                    <a:lstStyle/>
                    <a:p>
                      <a:r>
                        <a:rPr lang="en-US" dirty="0" smtClean="0"/>
                        <a:t>Defining Issues Test</a:t>
                      </a:r>
                      <a:endParaRPr lang="en-US" dirty="0"/>
                    </a:p>
                  </a:txBody>
                  <a:tcPr/>
                </a:tc>
              </a:tr>
              <a:tr h="370840">
                <a:tc>
                  <a:txBody>
                    <a:bodyPr/>
                    <a:lstStyle/>
                    <a:p>
                      <a:r>
                        <a:rPr lang="en-US" dirty="0" smtClean="0"/>
                        <a:t>Moral Orientation</a:t>
                      </a:r>
                    </a:p>
                    <a:p>
                      <a:r>
                        <a:rPr lang="en-US" dirty="0" smtClean="0"/>
                        <a:t>(care and justice)</a:t>
                      </a:r>
                      <a:endParaRPr lang="en-US" dirty="0"/>
                    </a:p>
                  </a:txBody>
                  <a:tcPr/>
                </a:tc>
                <a:tc>
                  <a:txBody>
                    <a:bodyPr/>
                    <a:lstStyle/>
                    <a:p>
                      <a:r>
                        <a:rPr lang="en-US" dirty="0" smtClean="0"/>
                        <a:t>Liddell</a:t>
                      </a:r>
                      <a:r>
                        <a:rPr lang="en-US" baseline="0" dirty="0" smtClean="0"/>
                        <a:t> &amp; Davis (1996)</a:t>
                      </a:r>
                      <a:endParaRPr lang="en-US" dirty="0"/>
                    </a:p>
                  </a:txBody>
                  <a:tcPr/>
                </a:tc>
                <a:tc>
                  <a:txBody>
                    <a:bodyPr/>
                    <a:lstStyle/>
                    <a:p>
                      <a:r>
                        <a:rPr lang="en-US" dirty="0" smtClean="0"/>
                        <a:t>Measure of Moral Orientation</a:t>
                      </a:r>
                      <a:endParaRPr lang="en-US" dirty="0"/>
                    </a:p>
                  </a:txBody>
                  <a:tcPr/>
                </a:tc>
              </a:tr>
              <a:tr h="370840">
                <a:tc>
                  <a:txBody>
                    <a:bodyPr/>
                    <a:lstStyle/>
                    <a:p>
                      <a:r>
                        <a:rPr lang="en-US" dirty="0" smtClean="0"/>
                        <a:t>Identity Development</a:t>
                      </a:r>
                    </a:p>
                    <a:p>
                      <a:r>
                        <a:rPr lang="en-US" dirty="0" smtClean="0"/>
                        <a:t>(cognitive, interpersonal, intrapersonal)</a:t>
                      </a:r>
                      <a:endParaRPr lang="en-US" dirty="0"/>
                    </a:p>
                  </a:txBody>
                  <a:tcPr/>
                </a:tc>
                <a:tc>
                  <a:txBody>
                    <a:bodyPr/>
                    <a:lstStyle/>
                    <a:p>
                      <a:r>
                        <a:rPr lang="en-US" dirty="0" err="1" smtClean="0"/>
                        <a:t>Kegan</a:t>
                      </a:r>
                      <a:r>
                        <a:rPr lang="en-US" dirty="0" smtClean="0"/>
                        <a:t> (1982)</a:t>
                      </a:r>
                      <a:endParaRPr lang="en-US" dirty="0"/>
                    </a:p>
                  </a:txBody>
                  <a:tcPr/>
                </a:tc>
                <a:tc>
                  <a:txBody>
                    <a:bodyPr/>
                    <a:lstStyle/>
                    <a:p>
                      <a:r>
                        <a:rPr lang="en-US" dirty="0" smtClean="0"/>
                        <a:t>Subject/Object</a:t>
                      </a:r>
                      <a:r>
                        <a:rPr lang="en-US" baseline="0" dirty="0" smtClean="0"/>
                        <a:t> Scale</a:t>
                      </a:r>
                      <a:endParaRPr lang="en-US" dirty="0"/>
                    </a:p>
                  </a:txBody>
                  <a:tcPr/>
                </a:tc>
              </a:tr>
            </a:tbl>
          </a:graphicData>
        </a:graphic>
      </p:graphicFrame>
    </p:spTree>
    <p:extLst>
      <p:ext uri="{BB962C8B-B14F-4D97-AF65-F5344CB8AC3E}">
        <p14:creationId xmlns:p14="http://schemas.microsoft.com/office/powerpoint/2010/main" val="8241406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Typological Theories</a:t>
            </a:r>
            <a:endParaRPr lang="en-US" dirty="0"/>
          </a:p>
        </p:txBody>
      </p:sp>
      <p:graphicFrame>
        <p:nvGraphicFramePr>
          <p:cNvPr id="4" name="Content Placeholder 3"/>
          <p:cNvGraphicFramePr>
            <a:graphicFrameLocks noGrp="1"/>
          </p:cNvGraphicFramePr>
          <p:nvPr>
            <p:ph idx="1"/>
          </p:nvPr>
        </p:nvGraphicFramePr>
        <p:xfrm>
          <a:off x="1981200" y="1600200"/>
          <a:ext cx="8229600" cy="1371600"/>
        </p:xfrm>
        <a:graphic>
          <a:graphicData uri="http://schemas.openxmlformats.org/drawingml/2006/table">
            <a:tbl>
              <a:tblPr firstRow="1" bandRow="1">
                <a:tableStyleId>{69CF1AB2-1976-4502-BF36-3FF5EA218861}</a:tableStyleId>
              </a:tblPr>
              <a:tblGrid>
                <a:gridCol w="2743200"/>
                <a:gridCol w="2743200"/>
                <a:gridCol w="2743200"/>
              </a:tblGrid>
              <a:tr h="370840">
                <a:tc>
                  <a:txBody>
                    <a:bodyPr/>
                    <a:lstStyle/>
                    <a:p>
                      <a:pPr marL="0" marR="0">
                        <a:spcBef>
                          <a:spcPts val="0"/>
                        </a:spcBef>
                        <a:spcAft>
                          <a:spcPts val="0"/>
                        </a:spcAft>
                      </a:pPr>
                      <a:endParaRPr lang="en-US" sz="1800" b="0" dirty="0"/>
                    </a:p>
                    <a:p>
                      <a:pPr marL="0" marR="0">
                        <a:spcBef>
                          <a:spcPts val="0"/>
                        </a:spcBef>
                        <a:spcAft>
                          <a:spcPts val="0"/>
                        </a:spcAft>
                      </a:pPr>
                      <a:r>
                        <a:rPr lang="en-US" sz="1800" b="0" dirty="0"/>
                        <a:t>Learning Styles</a:t>
                      </a:r>
                      <a:endParaRPr lang="en-US" sz="1800" b="0" dirty="0">
                        <a:latin typeface="+mn-lt"/>
                        <a:ea typeface="Cambria"/>
                        <a:cs typeface="Times New Roman"/>
                      </a:endParaRPr>
                    </a:p>
                  </a:txBody>
                  <a:tcPr marL="68580" marR="68580" marT="0" marB="0"/>
                </a:tc>
                <a:tc>
                  <a:txBody>
                    <a:bodyPr/>
                    <a:lstStyle/>
                    <a:p>
                      <a:pPr marL="0" marR="0">
                        <a:spcBef>
                          <a:spcPts val="0"/>
                        </a:spcBef>
                        <a:spcAft>
                          <a:spcPts val="0"/>
                        </a:spcAft>
                      </a:pPr>
                      <a:endParaRPr lang="en-US" sz="1800" b="0" dirty="0"/>
                    </a:p>
                    <a:p>
                      <a:pPr marL="0" marR="0">
                        <a:spcBef>
                          <a:spcPts val="0"/>
                        </a:spcBef>
                        <a:spcAft>
                          <a:spcPts val="0"/>
                        </a:spcAft>
                      </a:pPr>
                      <a:r>
                        <a:rPr lang="en-US" sz="1800" b="0" dirty="0"/>
                        <a:t>Kolb (1984)</a:t>
                      </a:r>
                      <a:endParaRPr lang="en-US" sz="1800" b="0" dirty="0">
                        <a:latin typeface="+mn-lt"/>
                        <a:ea typeface="Cambria"/>
                        <a:cs typeface="Times New Roman"/>
                      </a:endParaRPr>
                    </a:p>
                  </a:txBody>
                  <a:tcPr marL="68580" marR="68580" marT="0" marB="0"/>
                </a:tc>
                <a:tc>
                  <a:txBody>
                    <a:bodyPr/>
                    <a:lstStyle/>
                    <a:p>
                      <a:pPr marL="0" marR="0">
                        <a:spcBef>
                          <a:spcPts val="0"/>
                        </a:spcBef>
                        <a:spcAft>
                          <a:spcPts val="0"/>
                        </a:spcAft>
                      </a:pPr>
                      <a:endParaRPr lang="en-US" sz="1800" b="0" dirty="0"/>
                    </a:p>
                    <a:p>
                      <a:pPr marL="0" marR="0">
                        <a:spcBef>
                          <a:spcPts val="0"/>
                        </a:spcBef>
                        <a:spcAft>
                          <a:spcPts val="0"/>
                        </a:spcAft>
                      </a:pPr>
                      <a:r>
                        <a:rPr lang="en-US" sz="1800" b="0" dirty="0"/>
                        <a:t>Learning Style Inventory</a:t>
                      </a:r>
                      <a:endParaRPr lang="en-US" sz="1800" b="0" dirty="0">
                        <a:latin typeface="+mn-lt"/>
                        <a:ea typeface="Cambria"/>
                        <a:cs typeface="Times New Roman"/>
                      </a:endParaRPr>
                    </a:p>
                  </a:txBody>
                  <a:tcPr marL="68580" marR="68580" marT="0" marB="0"/>
                </a:tc>
              </a:tr>
              <a:tr h="370840">
                <a:tc>
                  <a:txBody>
                    <a:bodyPr/>
                    <a:lstStyle/>
                    <a:p>
                      <a:pPr marL="0" marR="0">
                        <a:spcBef>
                          <a:spcPts val="0"/>
                        </a:spcBef>
                        <a:spcAft>
                          <a:spcPts val="0"/>
                        </a:spcAft>
                      </a:pPr>
                      <a:endParaRPr lang="en-US" sz="1800" dirty="0"/>
                    </a:p>
                    <a:p>
                      <a:pPr marL="0" marR="0">
                        <a:spcBef>
                          <a:spcPts val="0"/>
                        </a:spcBef>
                        <a:spcAft>
                          <a:spcPts val="0"/>
                        </a:spcAft>
                      </a:pPr>
                      <a:r>
                        <a:rPr lang="en-US" sz="1800" dirty="0"/>
                        <a:t>Personality Types</a:t>
                      </a:r>
                      <a:endParaRPr lang="en-US" sz="1800" dirty="0">
                        <a:latin typeface="+mn-lt"/>
                        <a:ea typeface="Cambria"/>
                        <a:cs typeface="Times New Roman"/>
                      </a:endParaRPr>
                    </a:p>
                  </a:txBody>
                  <a:tcPr marL="68580" marR="68580" marT="0" marB="0"/>
                </a:tc>
                <a:tc>
                  <a:txBody>
                    <a:bodyPr/>
                    <a:lstStyle/>
                    <a:p>
                      <a:pPr marL="0" marR="0">
                        <a:spcBef>
                          <a:spcPts val="0"/>
                        </a:spcBef>
                        <a:spcAft>
                          <a:spcPts val="0"/>
                        </a:spcAft>
                      </a:pPr>
                      <a:endParaRPr lang="en-US" sz="1800"/>
                    </a:p>
                    <a:p>
                      <a:pPr marL="0" marR="0">
                        <a:spcBef>
                          <a:spcPts val="0"/>
                        </a:spcBef>
                        <a:spcAft>
                          <a:spcPts val="0"/>
                        </a:spcAft>
                      </a:pPr>
                      <a:r>
                        <a:rPr lang="en-US" sz="1800"/>
                        <a:t>Meyers (1980)</a:t>
                      </a:r>
                      <a:endParaRPr lang="en-US" sz="1800">
                        <a:latin typeface="+mn-lt"/>
                        <a:ea typeface="Cambria"/>
                        <a:cs typeface="Times New Roman"/>
                      </a:endParaRPr>
                    </a:p>
                  </a:txBody>
                  <a:tcPr marL="68580" marR="68580" marT="0" marB="0"/>
                </a:tc>
                <a:tc>
                  <a:txBody>
                    <a:bodyPr/>
                    <a:lstStyle/>
                    <a:p>
                      <a:pPr marL="0" marR="0">
                        <a:spcBef>
                          <a:spcPts val="0"/>
                        </a:spcBef>
                        <a:spcAft>
                          <a:spcPts val="0"/>
                        </a:spcAft>
                      </a:pPr>
                      <a:endParaRPr lang="en-US" sz="1800" dirty="0"/>
                    </a:p>
                    <a:p>
                      <a:pPr marL="0" marR="0">
                        <a:spcBef>
                          <a:spcPts val="0"/>
                        </a:spcBef>
                        <a:spcAft>
                          <a:spcPts val="0"/>
                        </a:spcAft>
                      </a:pPr>
                      <a:r>
                        <a:rPr lang="en-US" sz="1800" dirty="0"/>
                        <a:t>Meyers-Briggs Type Indicator</a:t>
                      </a:r>
                      <a:endParaRPr lang="en-US" sz="1800" dirty="0">
                        <a:latin typeface="+mn-lt"/>
                        <a:ea typeface="Cambria"/>
                        <a:cs typeface="Times New Roman"/>
                      </a:endParaRPr>
                    </a:p>
                  </a:txBody>
                  <a:tcPr marL="68580" marR="68580" marT="0" marB="0"/>
                </a:tc>
              </a:tr>
            </a:tbl>
          </a:graphicData>
        </a:graphic>
      </p:graphicFrame>
      <p:sp>
        <p:nvSpPr>
          <p:cNvPr id="7" name="Rectangle 6"/>
          <p:cNvSpPr/>
          <p:nvPr/>
        </p:nvSpPr>
        <p:spPr>
          <a:xfrm rot="10800000" flipV="1">
            <a:off x="1981200" y="4229910"/>
            <a:ext cx="8470900" cy="1938992"/>
          </a:xfrm>
          <a:prstGeom prst="rect">
            <a:avLst/>
          </a:prstGeom>
        </p:spPr>
        <p:txBody>
          <a:bodyPr wrap="square">
            <a:spAutoFit/>
          </a:bodyPr>
          <a:lstStyle/>
          <a:p>
            <a:r>
              <a:rPr lang="en-US" sz="2400" dirty="0"/>
              <a:t>While not exhaustive, this list demonstrates that student development paradigms can be as specific or wide-ranging as the students themselves.  These paradigms can provide a theoretical basis for student support as a whole and be tailored to meet the specific mandates of each service area. </a:t>
            </a:r>
          </a:p>
        </p:txBody>
      </p:sp>
    </p:spTree>
    <p:extLst>
      <p:ext uri="{BB962C8B-B14F-4D97-AF65-F5344CB8AC3E}">
        <p14:creationId xmlns:p14="http://schemas.microsoft.com/office/powerpoint/2010/main" val="11460801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57262"/>
          </a:xfrm>
        </p:spPr>
        <p:txBody>
          <a:bodyPr>
            <a:normAutofit fontScale="90000"/>
          </a:bodyPr>
          <a:lstStyle/>
          <a:p>
            <a:r>
              <a:rPr lang="en-US" dirty="0" smtClean="0"/>
              <a:t>Barber, King, Baxter </a:t>
            </a:r>
            <a:r>
              <a:rPr lang="en-US" dirty="0" err="1" smtClean="0"/>
              <a:t>Magolda</a:t>
            </a:r>
            <a:r>
              <a:rPr lang="en-US" dirty="0" smtClean="0"/>
              <a:t> (2013) </a:t>
            </a:r>
            <a:endParaRPr lang="en-US" dirty="0"/>
          </a:p>
        </p:txBody>
      </p:sp>
      <p:sp>
        <p:nvSpPr>
          <p:cNvPr id="3" name="Content Placeholder 2"/>
          <p:cNvSpPr>
            <a:spLocks noGrp="1"/>
          </p:cNvSpPr>
          <p:nvPr>
            <p:ph idx="1"/>
          </p:nvPr>
        </p:nvSpPr>
        <p:spPr>
          <a:xfrm>
            <a:off x="1981200" y="1231901"/>
            <a:ext cx="8229600" cy="4894263"/>
          </a:xfrm>
        </p:spPr>
        <p:txBody>
          <a:bodyPr>
            <a:normAutofit fontScale="85000" lnSpcReduction="20000"/>
          </a:bodyPr>
          <a:lstStyle/>
          <a:p>
            <a:pPr algn="ctr">
              <a:buNone/>
            </a:pPr>
            <a:r>
              <a:rPr lang="en-US" sz="4645" dirty="0"/>
              <a:t>Self-Authorship</a:t>
            </a:r>
          </a:p>
          <a:p>
            <a:pPr algn="ctr">
              <a:buNone/>
            </a:pPr>
            <a:r>
              <a:rPr lang="en-US" dirty="0" smtClean="0"/>
              <a:t>( </a:t>
            </a:r>
            <a:r>
              <a:rPr lang="en-US" dirty="0" err="1" smtClean="0"/>
              <a:t>Kegan</a:t>
            </a:r>
            <a:r>
              <a:rPr lang="en-US" dirty="0" smtClean="0"/>
              <a:t> 1992)</a:t>
            </a:r>
          </a:p>
          <a:p>
            <a:pPr algn="ctr">
              <a:buNone/>
            </a:pPr>
            <a:endParaRPr lang="en-US" dirty="0" smtClean="0"/>
          </a:p>
          <a:p>
            <a:r>
              <a:rPr lang="en-US" dirty="0" smtClean="0"/>
              <a:t>A phase of development whereby individuals</a:t>
            </a:r>
          </a:p>
          <a:p>
            <a:pPr>
              <a:buNone/>
            </a:pPr>
            <a:r>
              <a:rPr lang="en-US" dirty="0" smtClean="0"/>
              <a:t>	begin to increasingly rely on an internal sense of</a:t>
            </a:r>
          </a:p>
          <a:p>
            <a:pPr>
              <a:buNone/>
            </a:pPr>
            <a:r>
              <a:rPr lang="en-US" dirty="0" smtClean="0"/>
              <a:t>	self to guide their actions. </a:t>
            </a:r>
          </a:p>
          <a:p>
            <a:pPr>
              <a:buNone/>
            </a:pPr>
            <a:endParaRPr lang="en-US" dirty="0" smtClean="0"/>
          </a:p>
          <a:p>
            <a:r>
              <a:rPr lang="en-US" dirty="0" smtClean="0"/>
              <a:t>Seen as a major developmental task for young</a:t>
            </a:r>
          </a:p>
          <a:p>
            <a:pPr>
              <a:buNone/>
            </a:pPr>
            <a:r>
              <a:rPr lang="en-US" dirty="0" smtClean="0"/>
              <a:t>	adults, this evolving sense of identity is</a:t>
            </a:r>
          </a:p>
          <a:p>
            <a:pPr>
              <a:buNone/>
            </a:pPr>
            <a:r>
              <a:rPr lang="en-US" dirty="0" smtClean="0"/>
              <a:t>	characterized by a </a:t>
            </a:r>
            <a:r>
              <a:rPr lang="en-US" b="1" i="1" dirty="0" smtClean="0"/>
              <a:t>shift</a:t>
            </a:r>
            <a:r>
              <a:rPr lang="en-US" dirty="0" smtClean="0"/>
              <a:t> from reliance on authority</a:t>
            </a:r>
          </a:p>
          <a:p>
            <a:pPr>
              <a:buNone/>
            </a:pPr>
            <a:r>
              <a:rPr lang="en-US" dirty="0" smtClean="0"/>
              <a:t>	for knowledge to awareness of one’s own values,</a:t>
            </a:r>
          </a:p>
          <a:p>
            <a:pPr>
              <a:buNone/>
            </a:pPr>
            <a:r>
              <a:rPr lang="en-US" dirty="0" smtClean="0"/>
              <a:t>	needs and identity </a:t>
            </a:r>
            <a:endParaRPr lang="en-US" dirty="0"/>
          </a:p>
        </p:txBody>
      </p:sp>
    </p:spTree>
    <p:extLst>
      <p:ext uri="{BB962C8B-B14F-4D97-AF65-F5344CB8AC3E}">
        <p14:creationId xmlns:p14="http://schemas.microsoft.com/office/powerpoint/2010/main" val="19593573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Self-Authorship (cont.)</a:t>
            </a:r>
            <a:endParaRPr lang="en-US" dirty="0"/>
          </a:p>
        </p:txBody>
      </p:sp>
      <p:sp>
        <p:nvSpPr>
          <p:cNvPr id="3" name="Content Placeholder 2"/>
          <p:cNvSpPr>
            <a:spLocks noGrp="1"/>
          </p:cNvSpPr>
          <p:nvPr>
            <p:ph idx="1"/>
          </p:nvPr>
        </p:nvSpPr>
        <p:spPr/>
        <p:txBody>
          <a:bodyPr>
            <a:normAutofit/>
          </a:bodyPr>
          <a:lstStyle/>
          <a:p>
            <a:pPr>
              <a:buNone/>
            </a:pPr>
            <a:r>
              <a:rPr lang="en-US" dirty="0" smtClean="0"/>
              <a:t>In order for this shift to occur, individuals engage</a:t>
            </a:r>
          </a:p>
          <a:p>
            <a:pPr>
              <a:buNone/>
            </a:pPr>
            <a:r>
              <a:rPr lang="en-US" dirty="0" smtClean="0"/>
              <a:t>is a process of “meaning-making” as a way</a:t>
            </a:r>
          </a:p>
          <a:p>
            <a:pPr>
              <a:buNone/>
            </a:pPr>
            <a:r>
              <a:rPr lang="en-US" dirty="0" smtClean="0"/>
              <a:t>understanding who they are at any given point</a:t>
            </a:r>
          </a:p>
          <a:p>
            <a:pPr>
              <a:buNone/>
            </a:pPr>
            <a:r>
              <a:rPr lang="en-US" dirty="0" smtClean="0"/>
              <a:t>in their lives. Meaning-making involves:</a:t>
            </a:r>
          </a:p>
          <a:p>
            <a:pPr lvl="0"/>
            <a:r>
              <a:rPr lang="en-US" dirty="0" smtClean="0"/>
              <a:t>Consideration of multiple perspectives</a:t>
            </a:r>
          </a:p>
          <a:p>
            <a:pPr lvl="0"/>
            <a:r>
              <a:rPr lang="en-US" dirty="0" smtClean="0"/>
              <a:t>Reflection on one’s own values and motivations</a:t>
            </a:r>
          </a:p>
          <a:p>
            <a:pPr lvl="0"/>
            <a:r>
              <a:rPr lang="en-US" dirty="0" smtClean="0"/>
              <a:t>Pursuit of goals that are internally grounded</a:t>
            </a:r>
          </a:p>
          <a:p>
            <a:endParaRPr lang="en-US" dirty="0"/>
          </a:p>
        </p:txBody>
      </p:sp>
    </p:spTree>
    <p:extLst>
      <p:ext uri="{BB962C8B-B14F-4D97-AF65-F5344CB8AC3E}">
        <p14:creationId xmlns:p14="http://schemas.microsoft.com/office/powerpoint/2010/main" val="18127955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First…The bad news</a:t>
            </a:r>
            <a:endParaRPr lang="en-US" dirty="0"/>
          </a:p>
        </p:txBody>
      </p:sp>
      <p:sp>
        <p:nvSpPr>
          <p:cNvPr id="3" name="Content Placeholder 2"/>
          <p:cNvSpPr>
            <a:spLocks noGrp="1"/>
          </p:cNvSpPr>
          <p:nvPr>
            <p:ph idx="1"/>
          </p:nvPr>
        </p:nvSpPr>
        <p:spPr/>
        <p:txBody>
          <a:bodyPr/>
          <a:lstStyle/>
          <a:p>
            <a:pPr>
              <a:buNone/>
            </a:pPr>
            <a:r>
              <a:rPr lang="en-US" dirty="0" smtClean="0"/>
              <a:t>Their review of the literature revealed:</a:t>
            </a:r>
          </a:p>
          <a:p>
            <a:r>
              <a:rPr lang="en-US" dirty="0" smtClean="0"/>
              <a:t>many students make very small shifts in critical thinking and reasoning skills during college </a:t>
            </a:r>
          </a:p>
          <a:p>
            <a:r>
              <a:rPr lang="en-US" dirty="0" smtClean="0"/>
              <a:t>personal development (including cognitive, intrapersonal and interpersonal meaning-making capacities) in early adulthood unfolds slowly and in small increments. </a:t>
            </a:r>
          </a:p>
          <a:p>
            <a:pPr>
              <a:buNone/>
            </a:pPr>
            <a:endParaRPr lang="en-US" dirty="0"/>
          </a:p>
        </p:txBody>
      </p:sp>
    </p:spTree>
    <p:extLst>
      <p:ext uri="{BB962C8B-B14F-4D97-AF65-F5344CB8AC3E}">
        <p14:creationId xmlns:p14="http://schemas.microsoft.com/office/powerpoint/2010/main" val="130444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Bad news (cont.)</a:t>
            </a:r>
            <a:endParaRPr lang="en-US" dirty="0"/>
          </a:p>
        </p:txBody>
      </p:sp>
      <p:sp>
        <p:nvSpPr>
          <p:cNvPr id="3" name="Content Placeholder 2"/>
          <p:cNvSpPr>
            <a:spLocks noGrp="1"/>
          </p:cNvSpPr>
          <p:nvPr>
            <p:ph idx="1"/>
          </p:nvPr>
        </p:nvSpPr>
        <p:spPr/>
        <p:txBody>
          <a:bodyPr/>
          <a:lstStyle/>
          <a:p>
            <a:r>
              <a:rPr lang="en-US" dirty="0" smtClean="0"/>
              <a:t>Students do not evidence self-authorship by the time they graduate </a:t>
            </a:r>
          </a:p>
          <a:p>
            <a:r>
              <a:rPr lang="en-US" dirty="0" smtClean="0"/>
              <a:t>Essentially, colleges have a limited amount of time to impact this developmental trajectory, a task complicated by wide-ranging diversity in developmental readiness. </a:t>
            </a:r>
            <a:endParaRPr lang="en-US" dirty="0"/>
          </a:p>
        </p:txBody>
      </p:sp>
    </p:spTree>
    <p:extLst>
      <p:ext uri="{BB962C8B-B14F-4D97-AF65-F5344CB8AC3E}">
        <p14:creationId xmlns:p14="http://schemas.microsoft.com/office/powerpoint/2010/main" val="524282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Now…The good news</a:t>
            </a:r>
            <a:endParaRPr lang="en-US" dirty="0"/>
          </a:p>
        </p:txBody>
      </p:sp>
      <p:sp>
        <p:nvSpPr>
          <p:cNvPr id="3" name="Content Placeholder 2"/>
          <p:cNvSpPr>
            <a:spLocks noGrp="1"/>
          </p:cNvSpPr>
          <p:nvPr>
            <p:ph idx="1"/>
          </p:nvPr>
        </p:nvSpPr>
        <p:spPr/>
        <p:txBody>
          <a:bodyPr/>
          <a:lstStyle/>
          <a:p>
            <a:pPr lvl="0"/>
            <a:r>
              <a:rPr lang="en-US" dirty="0" smtClean="0"/>
              <a:t>Confirmed the significance of high impact experiences – “ developmentally effective experiences” on identity development</a:t>
            </a:r>
          </a:p>
          <a:p>
            <a:r>
              <a:rPr lang="en-US" dirty="0" smtClean="0"/>
              <a:t>These experiences were effective to the degree they demanded an internal voice</a:t>
            </a:r>
          </a:p>
          <a:p>
            <a:pPr lvl="0"/>
            <a:r>
              <a:rPr lang="en-US" dirty="0" smtClean="0"/>
              <a:t> Marginalized students demonstrate self-authorship earlier than non-marginalized</a:t>
            </a:r>
          </a:p>
          <a:p>
            <a:pPr>
              <a:buNone/>
            </a:pPr>
            <a:endParaRPr lang="en-US" dirty="0"/>
          </a:p>
        </p:txBody>
      </p:sp>
      <p:sp>
        <p:nvSpPr>
          <p:cNvPr id="4" name="TextBox 3"/>
          <p:cNvSpPr txBox="1"/>
          <p:nvPr/>
        </p:nvSpPr>
        <p:spPr>
          <a:xfrm>
            <a:off x="4552950" y="1066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5590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ePortfolios</a:t>
            </a:r>
            <a:r>
              <a:rPr lang="en-US" dirty="0" smtClean="0"/>
              <a:t>: High Impact Practice</a:t>
            </a:r>
            <a:endParaRPr lang="en-US" dirty="0"/>
          </a:p>
        </p:txBody>
      </p:sp>
      <p:sp>
        <p:nvSpPr>
          <p:cNvPr id="3" name="Content Placeholder 2"/>
          <p:cNvSpPr>
            <a:spLocks noGrp="1"/>
          </p:cNvSpPr>
          <p:nvPr>
            <p:ph idx="1"/>
          </p:nvPr>
        </p:nvSpPr>
        <p:spPr/>
        <p:txBody>
          <a:bodyPr/>
          <a:lstStyle/>
          <a:p>
            <a:pPr marL="0" indent="0">
              <a:lnSpc>
                <a:spcPct val="100000"/>
              </a:lnSpc>
              <a:spcBef>
                <a:spcPts val="0"/>
              </a:spcBef>
              <a:buNone/>
            </a:pPr>
            <a:r>
              <a:rPr lang="en-US" dirty="0"/>
              <a:t>HIPs are strategies, programs, and activities that contribute to student success and persistence to </a:t>
            </a:r>
            <a:r>
              <a:rPr lang="en-US" dirty="0" smtClean="0"/>
              <a:t>graduation.</a:t>
            </a:r>
          </a:p>
          <a:p>
            <a:pPr marL="0" indent="0">
              <a:lnSpc>
                <a:spcPct val="100000"/>
              </a:lnSpc>
              <a:spcBef>
                <a:spcPts val="0"/>
              </a:spcBef>
              <a:buNone/>
            </a:pPr>
            <a:endParaRPr lang="en-US" dirty="0" smtClean="0"/>
          </a:p>
          <a:p>
            <a:pPr marL="0" indent="0">
              <a:lnSpc>
                <a:spcPct val="100000"/>
              </a:lnSpc>
              <a:spcBef>
                <a:spcPts val="0"/>
              </a:spcBef>
              <a:buNone/>
            </a:pPr>
            <a:r>
              <a:rPr lang="en-US" dirty="0" err="1" smtClean="0"/>
              <a:t>ePortfolios</a:t>
            </a:r>
            <a:r>
              <a:rPr lang="en-US" dirty="0" smtClean="0"/>
              <a:t> </a:t>
            </a:r>
            <a:r>
              <a:rPr lang="en-US" dirty="0"/>
              <a:t>require students to:</a:t>
            </a:r>
          </a:p>
          <a:p>
            <a:pPr lvl="1"/>
            <a:r>
              <a:rPr lang="en-US" dirty="0"/>
              <a:t>practice higher-order thinking  skills</a:t>
            </a:r>
          </a:p>
          <a:p>
            <a:pPr lvl="1"/>
            <a:r>
              <a:rPr lang="en-US" dirty="0"/>
              <a:t>produce a product that showcases not only their learning, but their thinking about their learning</a:t>
            </a:r>
          </a:p>
          <a:p>
            <a:pPr lvl="1"/>
            <a:r>
              <a:rPr lang="en-US" dirty="0"/>
              <a:t>integrate knowledge from other high-impact practices</a:t>
            </a:r>
          </a:p>
          <a:p>
            <a:pPr marL="0" indent="0">
              <a:lnSpc>
                <a:spcPct val="100000"/>
              </a:lnSpc>
              <a:spcBef>
                <a:spcPts val="0"/>
              </a:spcBef>
              <a:buNone/>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9454160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a:t>
            </a:r>
            <a:r>
              <a:rPr lang="en-US" dirty="0" err="1" smtClean="0"/>
              <a:t>ePortfolios</a:t>
            </a:r>
            <a:r>
              <a:rPr lang="en-US" dirty="0" smtClean="0"/>
              <a:t> do?</a:t>
            </a:r>
            <a:endParaRPr lang="en-US" dirty="0"/>
          </a:p>
        </p:txBody>
      </p:sp>
      <p:sp>
        <p:nvSpPr>
          <p:cNvPr id="3" name="Content Placeholder 2"/>
          <p:cNvSpPr>
            <a:spLocks noGrp="1"/>
          </p:cNvSpPr>
          <p:nvPr>
            <p:ph idx="1"/>
          </p:nvPr>
        </p:nvSpPr>
        <p:spPr/>
        <p:txBody>
          <a:bodyPr/>
          <a:lstStyle/>
          <a:p>
            <a:pPr marL="514350" indent="-514350">
              <a:buAutoNum type="arabicParenR"/>
            </a:pPr>
            <a:r>
              <a:rPr lang="en-US" dirty="0" smtClean="0"/>
              <a:t>Showcase student work</a:t>
            </a:r>
            <a:endParaRPr lang="en-US" dirty="0" smtClean="0"/>
          </a:p>
          <a:p>
            <a:pPr marL="514350" indent="-514350">
              <a:buAutoNum type="arabicParenR"/>
            </a:pPr>
            <a:r>
              <a:rPr lang="en-US" dirty="0" smtClean="0"/>
              <a:t>Connect </a:t>
            </a:r>
            <a:r>
              <a:rPr lang="en-US" dirty="0"/>
              <a:t>post-secondary education to the </a:t>
            </a:r>
            <a:r>
              <a:rPr lang="en-US" dirty="0" smtClean="0"/>
              <a:t>workplace</a:t>
            </a:r>
            <a:endParaRPr lang="en-US" dirty="0"/>
          </a:p>
          <a:p>
            <a:pPr marL="514350" indent="-514350">
              <a:buAutoNum type="arabicParenR"/>
            </a:pPr>
            <a:r>
              <a:rPr lang="en-US" dirty="0" smtClean="0"/>
              <a:t>Merge </a:t>
            </a:r>
            <a:r>
              <a:rPr lang="en-US" dirty="0"/>
              <a:t>faculty instruction with faculty </a:t>
            </a:r>
            <a:r>
              <a:rPr lang="en-US" dirty="0" smtClean="0"/>
              <a:t>research</a:t>
            </a:r>
          </a:p>
          <a:p>
            <a:pPr marL="514350" indent="-514350">
              <a:buAutoNum type="arabicParenR"/>
            </a:pPr>
            <a:r>
              <a:rPr lang="en-US" dirty="0" smtClean="0"/>
              <a:t>Join </a:t>
            </a:r>
            <a:r>
              <a:rPr lang="en-US" dirty="0"/>
              <a:t>co-curricular activities to curricular </a:t>
            </a:r>
            <a:r>
              <a:rPr lang="en-US" dirty="0" smtClean="0"/>
              <a:t>activities</a:t>
            </a:r>
          </a:p>
          <a:p>
            <a:pPr marL="514350" indent="-514350">
              <a:buAutoNum type="arabicParenR"/>
            </a:pPr>
            <a:r>
              <a:rPr lang="en-US" dirty="0" smtClean="0"/>
              <a:t>Relate </a:t>
            </a:r>
            <a:r>
              <a:rPr lang="en-US" dirty="0"/>
              <a:t>classroom assessment to institutional </a:t>
            </a:r>
            <a:r>
              <a:rPr lang="en-US" dirty="0" smtClean="0"/>
              <a:t>assessment</a:t>
            </a:r>
          </a:p>
          <a:p>
            <a:pPr marL="514350" indent="-514350">
              <a:buAutoNum type="arabicParenR"/>
            </a:pPr>
            <a:r>
              <a:rPr lang="en-US" dirty="0" smtClean="0"/>
              <a:t>Couple faculty </a:t>
            </a:r>
            <a:r>
              <a:rPr lang="en-US" dirty="0"/>
              <a:t>development with faculty </a:t>
            </a:r>
            <a:r>
              <a:rPr lang="en-US" dirty="0" smtClean="0"/>
              <a:t>practices</a:t>
            </a:r>
          </a:p>
          <a:p>
            <a:pPr marL="514350" indent="-514350">
              <a:buAutoNum type="arabicParenR"/>
            </a:pPr>
            <a:r>
              <a:rPr lang="en-US" dirty="0" smtClean="0"/>
              <a:t>Span </a:t>
            </a:r>
            <a:r>
              <a:rPr lang="en-US" dirty="0"/>
              <a:t>across high impact practices</a:t>
            </a:r>
          </a:p>
        </p:txBody>
      </p:sp>
    </p:spTree>
    <p:extLst>
      <p:ext uri="{BB962C8B-B14F-4D97-AF65-F5344CB8AC3E}">
        <p14:creationId xmlns:p14="http://schemas.microsoft.com/office/powerpoint/2010/main" val="12353303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Digital Identity</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r>
              <a:rPr lang="en-US" dirty="0"/>
              <a:t>The various presentations, personas and constructions of an individual in the online space.</a:t>
            </a:r>
          </a:p>
          <a:p>
            <a:r>
              <a:rPr lang="en-US" dirty="0"/>
              <a:t>Digital identities are co-constructed with others who are interacting with or consuming the content</a:t>
            </a:r>
          </a:p>
          <a:p>
            <a:pPr marL="0" indent="0">
              <a:buNone/>
            </a:pPr>
            <a:r>
              <a:rPr lang="en-US" dirty="0"/>
              <a:t/>
            </a:r>
            <a:br>
              <a:rPr lang="en-US" dirty="0"/>
            </a:br>
            <a:endParaRPr lang="en-US" dirty="0"/>
          </a:p>
        </p:txBody>
      </p:sp>
    </p:spTree>
    <p:extLst>
      <p:ext uri="{BB962C8B-B14F-4D97-AF65-F5344CB8AC3E}">
        <p14:creationId xmlns:p14="http://schemas.microsoft.com/office/powerpoint/2010/main" val="1844219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Context Collapse</a:t>
            </a:r>
            <a:endParaRPr lang="en-US" dirty="0"/>
          </a:p>
        </p:txBody>
      </p:sp>
      <p:sp>
        <p:nvSpPr>
          <p:cNvPr id="3" name="Content Placeholder 2"/>
          <p:cNvSpPr>
            <a:spLocks noGrp="1"/>
          </p:cNvSpPr>
          <p:nvPr>
            <p:ph idx="1"/>
          </p:nvPr>
        </p:nvSpPr>
        <p:spPr/>
        <p:txBody>
          <a:bodyPr>
            <a:normAutofit/>
          </a:bodyPr>
          <a:lstStyle/>
          <a:p>
            <a:r>
              <a:rPr lang="en-US" sz="4000" dirty="0"/>
              <a:t>Information posted online is intended for one audience is consumed and interpreted by a different audience</a:t>
            </a:r>
          </a:p>
          <a:p>
            <a:r>
              <a:rPr lang="en-US" sz="4000" dirty="0"/>
              <a:t>Digital identity are not solely under the control of the </a:t>
            </a:r>
            <a:r>
              <a:rPr lang="en-US" sz="4000" dirty="0" smtClean="0"/>
              <a:t>individual</a:t>
            </a:r>
            <a:endParaRPr lang="en-US" sz="4000" dirty="0"/>
          </a:p>
        </p:txBody>
      </p:sp>
    </p:spTree>
    <p:extLst>
      <p:ext uri="{BB962C8B-B14F-4D97-AF65-F5344CB8AC3E}">
        <p14:creationId xmlns:p14="http://schemas.microsoft.com/office/powerpoint/2010/main" val="1060977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Digital Reputation Management</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lvl="0" indent="0">
              <a:lnSpc>
                <a:spcPct val="100000"/>
              </a:lnSpc>
              <a:spcBef>
                <a:spcPts val="0"/>
              </a:spcBef>
              <a:buNone/>
            </a:pPr>
            <a:r>
              <a:rPr lang="en-US" sz="4000" dirty="0"/>
              <a:t>Individuals can curate (be selective) about the content in a way that maximizes the impression they want to leave</a:t>
            </a:r>
          </a:p>
        </p:txBody>
      </p:sp>
    </p:spTree>
    <p:extLst>
      <p:ext uri="{BB962C8B-B14F-4D97-AF65-F5344CB8AC3E}">
        <p14:creationId xmlns:p14="http://schemas.microsoft.com/office/powerpoint/2010/main" val="717674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Electronic Portfolio</a:t>
            </a:r>
            <a:endParaRPr lang="en-US" b="1"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r>
              <a:rPr lang="en-US" dirty="0"/>
              <a:t>Encourages a sense of self through the </a:t>
            </a:r>
            <a:r>
              <a:rPr lang="en-US" b="1" i="1" dirty="0"/>
              <a:t>organizing</a:t>
            </a:r>
            <a:r>
              <a:rPr lang="en-US" dirty="0"/>
              <a:t>, collecting and classifying “artifact”  (LOOK IT UP)</a:t>
            </a:r>
          </a:p>
          <a:p>
            <a:r>
              <a:rPr lang="en-US" dirty="0" smtClean="0"/>
              <a:t>Encourages thinking </a:t>
            </a:r>
            <a:r>
              <a:rPr lang="en-US" dirty="0"/>
              <a:t>about ways of presenting yourself</a:t>
            </a:r>
          </a:p>
          <a:p>
            <a:r>
              <a:rPr lang="en-US" dirty="0" smtClean="0"/>
              <a:t>Encourages use of images convey a sense of self or to </a:t>
            </a:r>
            <a:r>
              <a:rPr lang="en-US" dirty="0"/>
              <a:t>illustrate points</a:t>
            </a:r>
          </a:p>
          <a:p>
            <a:pPr marL="0" indent="0">
              <a:buNone/>
            </a:pPr>
            <a:endParaRPr lang="en-US" dirty="0"/>
          </a:p>
        </p:txBody>
      </p:sp>
    </p:spTree>
    <p:extLst>
      <p:ext uri="{BB962C8B-B14F-4D97-AF65-F5344CB8AC3E}">
        <p14:creationId xmlns:p14="http://schemas.microsoft.com/office/powerpoint/2010/main" val="10935291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The Practice of Reflection</a:t>
            </a:r>
            <a:endParaRPr lang="en-US" b="1" dirty="0"/>
          </a:p>
        </p:txBody>
      </p:sp>
      <p:sp>
        <p:nvSpPr>
          <p:cNvPr id="3" name="Content Placeholder 2"/>
          <p:cNvSpPr>
            <a:spLocks noGrp="1"/>
          </p:cNvSpPr>
          <p:nvPr>
            <p:ph idx="1"/>
          </p:nvPr>
        </p:nvSpPr>
        <p:spPr/>
        <p:txBody>
          <a:bodyPr/>
          <a:lstStyle/>
          <a:p>
            <a:pPr marL="0" indent="0">
              <a:buNone/>
            </a:pPr>
            <a:r>
              <a:rPr lang="en-US" sz="4800" dirty="0" smtClean="0"/>
              <a:t>We </a:t>
            </a:r>
            <a:r>
              <a:rPr lang="en-US" sz="4800" dirty="0"/>
              <a:t>are being pummeled by a deluge of data and unless we create time and spaces in which to reflect, we will be left with only our reactions </a:t>
            </a:r>
            <a:r>
              <a:rPr lang="en-US" sz="4800" dirty="0" smtClean="0"/>
              <a:t>--</a:t>
            </a:r>
            <a:endParaRPr lang="en-US" sz="4800" dirty="0"/>
          </a:p>
          <a:p>
            <a:pPr marL="0" indent="0">
              <a:buNone/>
            </a:pPr>
            <a:r>
              <a:rPr lang="en-US" sz="3200" dirty="0" smtClean="0"/>
              <a:t>Rebecca </a:t>
            </a:r>
            <a:r>
              <a:rPr lang="en-US" sz="3200" dirty="0"/>
              <a:t>Blood</a:t>
            </a:r>
          </a:p>
          <a:p>
            <a:pPr marL="0" indent="0">
              <a:buNone/>
            </a:pPr>
            <a:r>
              <a:rPr lang="en-US" dirty="0"/>
              <a:t/>
            </a:r>
            <a:br>
              <a:rPr lang="en-US" dirty="0"/>
            </a:br>
            <a:endParaRPr lang="en-US" dirty="0"/>
          </a:p>
        </p:txBody>
      </p:sp>
    </p:spTree>
    <p:extLst>
      <p:ext uri="{BB962C8B-B14F-4D97-AF65-F5344CB8AC3E}">
        <p14:creationId xmlns:p14="http://schemas.microsoft.com/office/powerpoint/2010/main" val="628079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Reflection</a:t>
            </a:r>
            <a:endParaRPr lang="en-US" b="1"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lvl="0" indent="0">
              <a:lnSpc>
                <a:spcPct val="100000"/>
              </a:lnSpc>
              <a:spcBef>
                <a:spcPts val="0"/>
              </a:spcBef>
              <a:buNone/>
            </a:pPr>
            <a:r>
              <a:rPr lang="en-US" sz="4000" dirty="0"/>
              <a:t>Reflection is what makes us learners; we need to practice, assess and perfect it.</a:t>
            </a:r>
          </a:p>
        </p:txBody>
      </p:sp>
    </p:spTree>
    <p:extLst>
      <p:ext uri="{BB962C8B-B14F-4D97-AF65-F5344CB8AC3E}">
        <p14:creationId xmlns:p14="http://schemas.microsoft.com/office/powerpoint/2010/main" val="2097580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5300" b="1" dirty="0"/>
              <a:t>Three Elements of Reflection</a:t>
            </a:r>
            <a:r>
              <a:rPr lang="en-US" sz="2800" dirty="0"/>
              <a:t/>
            </a:r>
            <a:br>
              <a:rPr lang="en-US" sz="2800" dirty="0"/>
            </a:br>
            <a:r>
              <a:rPr lang="en-US" sz="2800" dirty="0"/>
              <a:t/>
            </a:r>
            <a:br>
              <a:rPr lang="en-US" sz="2800" dirty="0"/>
            </a:br>
            <a:endParaRPr lang="en-US" sz="2800" dirty="0"/>
          </a:p>
        </p:txBody>
      </p:sp>
      <p:sp>
        <p:nvSpPr>
          <p:cNvPr id="3" name="Content Placeholder 2"/>
          <p:cNvSpPr>
            <a:spLocks noGrp="1"/>
          </p:cNvSpPr>
          <p:nvPr>
            <p:ph idx="1"/>
          </p:nvPr>
        </p:nvSpPr>
        <p:spPr/>
        <p:txBody>
          <a:bodyPr/>
          <a:lstStyle/>
          <a:p>
            <a:pPr marL="514350" indent="-514350" fontAlgn="base">
              <a:buFont typeface="+mj-lt"/>
              <a:buAutoNum type="arabicPeriod"/>
            </a:pPr>
            <a:r>
              <a:rPr lang="en-US" sz="4000" dirty="0" smtClean="0"/>
              <a:t>Meaning </a:t>
            </a:r>
            <a:r>
              <a:rPr lang="en-US" sz="4000" dirty="0"/>
              <a:t>making </a:t>
            </a:r>
            <a:r>
              <a:rPr lang="en-US" sz="4000" dirty="0" smtClean="0"/>
              <a:t>process</a:t>
            </a:r>
            <a:endParaRPr lang="en-US" sz="4000" dirty="0"/>
          </a:p>
          <a:p>
            <a:pPr marL="514350" indent="-514350" fontAlgn="base">
              <a:buFont typeface="+mj-lt"/>
              <a:buAutoNum type="arabicPeriod"/>
            </a:pPr>
            <a:r>
              <a:rPr lang="en-US" sz="4000" dirty="0"/>
              <a:t>Systematic, rigorous and disciplined</a:t>
            </a:r>
          </a:p>
          <a:p>
            <a:pPr marL="514350" indent="-514350" fontAlgn="base">
              <a:buFont typeface="+mj-lt"/>
              <a:buAutoNum type="arabicPeriod"/>
            </a:pPr>
            <a:r>
              <a:rPr lang="en-US" sz="4000" dirty="0"/>
              <a:t>requires attitudes that value personal and intellectual growth</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93563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Reflection Process</a:t>
            </a:r>
            <a:endParaRPr lang="en-US" b="1" dirty="0"/>
          </a:p>
        </p:txBody>
      </p:sp>
      <p:sp>
        <p:nvSpPr>
          <p:cNvPr id="3" name="Content Placeholder 2"/>
          <p:cNvSpPr>
            <a:spLocks noGrp="1"/>
          </p:cNvSpPr>
          <p:nvPr>
            <p:ph idx="1"/>
          </p:nvPr>
        </p:nvSpPr>
        <p:spPr/>
        <p:txBody>
          <a:bodyPr/>
          <a:lstStyle/>
          <a:p>
            <a:pPr marL="514350" indent="-514350" fontAlgn="base">
              <a:buFont typeface="+mj-lt"/>
              <a:buAutoNum type="arabicPeriod"/>
            </a:pPr>
            <a:r>
              <a:rPr lang="en-US" sz="3600" dirty="0"/>
              <a:t>What did I do? </a:t>
            </a:r>
          </a:p>
          <a:p>
            <a:pPr marL="514350" indent="-514350" fontAlgn="base">
              <a:buFont typeface="+mj-lt"/>
              <a:buAutoNum type="arabicPeriod"/>
            </a:pPr>
            <a:r>
              <a:rPr lang="en-US" sz="3600" dirty="0"/>
              <a:t>What was important about it?</a:t>
            </a:r>
          </a:p>
          <a:p>
            <a:pPr marL="514350" indent="-514350" fontAlgn="base">
              <a:buFont typeface="+mj-lt"/>
              <a:buAutoNum type="arabicPeriod"/>
            </a:pPr>
            <a:r>
              <a:rPr lang="en-US" sz="3600" dirty="0"/>
              <a:t>Where could I use this again?</a:t>
            </a:r>
          </a:p>
          <a:p>
            <a:pPr marL="514350" indent="-514350" fontAlgn="base">
              <a:buFont typeface="+mj-lt"/>
              <a:buAutoNum type="arabicPeriod"/>
            </a:pPr>
            <a:r>
              <a:rPr lang="en-US" sz="3600" dirty="0"/>
              <a:t>Do I see patterns in what I did?</a:t>
            </a:r>
          </a:p>
          <a:p>
            <a:pPr marL="514350" indent="-514350" fontAlgn="base">
              <a:buFont typeface="+mj-lt"/>
              <a:buAutoNum type="arabicPeriod"/>
            </a:pPr>
            <a:r>
              <a:rPr lang="en-US" sz="3600" dirty="0"/>
              <a:t>How well did I do?</a:t>
            </a:r>
          </a:p>
          <a:p>
            <a:pPr marL="514350" indent="-514350" fontAlgn="base">
              <a:buFont typeface="+mj-lt"/>
              <a:buAutoNum type="arabicPeriod"/>
            </a:pPr>
            <a:r>
              <a:rPr lang="en-US" sz="3600" dirty="0"/>
              <a:t>What should I do next?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6494141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LINKS</a:t>
            </a:r>
            <a:endParaRPr lang="en-US" dirty="0"/>
          </a:p>
        </p:txBody>
      </p:sp>
      <p:sp>
        <p:nvSpPr>
          <p:cNvPr id="3" name="Content Placeholder 2"/>
          <p:cNvSpPr>
            <a:spLocks noGrp="1"/>
          </p:cNvSpPr>
          <p:nvPr>
            <p:ph idx="1"/>
          </p:nvPr>
        </p:nvSpPr>
        <p:spPr/>
        <p:txBody>
          <a:bodyPr>
            <a:normAutofit/>
          </a:bodyPr>
          <a:lstStyle/>
          <a:p>
            <a:pPr marL="457200" lvl="1" indent="0">
              <a:buNone/>
            </a:pPr>
            <a:endParaRPr lang="en-US" dirty="0">
              <a:hlinkClick r:id="rId2"/>
            </a:endParaRPr>
          </a:p>
          <a:p>
            <a:pPr marL="457200" lvl="1" indent="0">
              <a:buNone/>
            </a:pPr>
            <a:r>
              <a:rPr lang="en-US" dirty="0" smtClean="0">
                <a:hlinkClick r:id="rId2"/>
              </a:rPr>
              <a:t>Association for Authentic, Experiential, and Evidence-Based Learning AAEEBL</a:t>
            </a:r>
          </a:p>
          <a:p>
            <a:pPr lvl="2"/>
            <a:r>
              <a:rPr lang="en-US" dirty="0">
                <a:hlinkClick r:id="rId2"/>
              </a:rPr>
              <a:t>https://aaeebl.org</a:t>
            </a:r>
            <a:endParaRPr lang="en-US" dirty="0" smtClean="0">
              <a:hlinkClick r:id="rId2"/>
            </a:endParaRPr>
          </a:p>
          <a:p>
            <a:pPr lvl="2"/>
            <a:r>
              <a:rPr lang="en-US" dirty="0" smtClean="0">
                <a:hlinkClick r:id="rId2"/>
              </a:rPr>
              <a:t>https</a:t>
            </a:r>
            <a:r>
              <a:rPr lang="en-US" dirty="0">
                <a:hlinkClick r:id="rId2"/>
              </a:rPr>
              <a:t>://aaeebl.org/2018/02/05/field-guide-to-eportfolio</a:t>
            </a:r>
            <a:r>
              <a:rPr lang="en-US" dirty="0" smtClean="0">
                <a:hlinkClick r:id="rId2"/>
              </a:rPr>
              <a:t>/</a:t>
            </a:r>
            <a:endParaRPr lang="en-US" dirty="0"/>
          </a:p>
          <a:p>
            <a:pPr marL="914400" lvl="2" indent="0">
              <a:buNone/>
            </a:pPr>
            <a:endParaRPr lang="en-US" dirty="0"/>
          </a:p>
          <a:p>
            <a:pPr marL="914400" lvl="2" indent="0">
              <a:buNone/>
            </a:pPr>
            <a:r>
              <a:rPr lang="en-US" dirty="0" smtClean="0"/>
              <a:t>Galleries</a:t>
            </a:r>
          </a:p>
          <a:p>
            <a:pPr lvl="2"/>
            <a:r>
              <a:rPr lang="en-US" dirty="0" smtClean="0"/>
              <a:t>IUPUI </a:t>
            </a:r>
            <a:r>
              <a:rPr lang="en-US" dirty="0"/>
              <a:t>: </a:t>
            </a:r>
            <a:r>
              <a:rPr lang="en-US" dirty="0">
                <a:hlinkClick r:id="rId3"/>
              </a:rPr>
              <a:t>https://</a:t>
            </a:r>
            <a:r>
              <a:rPr lang="en-US" dirty="0" smtClean="0">
                <a:hlinkClick r:id="rId3"/>
              </a:rPr>
              <a:t>eportfolio.iupui.edu/Gallery</a:t>
            </a:r>
            <a:endParaRPr lang="en-US" dirty="0" smtClean="0"/>
          </a:p>
          <a:p>
            <a:pPr lvl="2"/>
            <a:r>
              <a:rPr lang="en-US" dirty="0" smtClean="0"/>
              <a:t>Salt </a:t>
            </a:r>
            <a:r>
              <a:rPr lang="en-US" dirty="0"/>
              <a:t>Lake Community College: </a:t>
            </a:r>
            <a:r>
              <a:rPr lang="en-US" dirty="0">
                <a:hlinkClick r:id="rId4"/>
              </a:rPr>
              <a:t>http://</a:t>
            </a:r>
            <a:r>
              <a:rPr lang="en-US" dirty="0" smtClean="0">
                <a:hlinkClick r:id="rId4"/>
              </a:rPr>
              <a:t>eportresource.weebly.com/examples.html</a:t>
            </a:r>
            <a:endParaRPr lang="en-US" dirty="0" smtClean="0"/>
          </a:p>
          <a:p>
            <a:pPr lvl="2"/>
            <a:r>
              <a:rPr lang="en-US" dirty="0" err="1" smtClean="0"/>
              <a:t>Digication</a:t>
            </a:r>
            <a:r>
              <a:rPr lang="en-US" dirty="0"/>
              <a:t>: </a:t>
            </a:r>
            <a:r>
              <a:rPr lang="en-US" dirty="0">
                <a:hlinkClick r:id="rId5"/>
              </a:rPr>
              <a:t>https://</a:t>
            </a:r>
            <a:r>
              <a:rPr lang="en-US" dirty="0" smtClean="0">
                <a:hlinkClick r:id="rId5"/>
              </a:rPr>
              <a:t>www.digication.com</a:t>
            </a:r>
            <a:r>
              <a:rPr lang="en-US" dirty="0" smtClean="0"/>
              <a:t> </a:t>
            </a:r>
          </a:p>
          <a:p>
            <a:pPr marL="914400" lvl="2" indent="0">
              <a:buNone/>
            </a:pPr>
            <a:endParaRPr lang="en-US" dirty="0" smtClean="0"/>
          </a:p>
          <a:p>
            <a:pPr marL="914400" lvl="2" indent="0" algn="just">
              <a:buNone/>
            </a:pPr>
            <a:r>
              <a:rPr lang="en-US" dirty="0"/>
              <a:t> </a:t>
            </a:r>
            <a:r>
              <a:rPr lang="en-US" dirty="0" smtClean="0"/>
              <a:t>Journals</a:t>
            </a:r>
          </a:p>
          <a:p>
            <a:pPr lvl="2" algn="just"/>
            <a:r>
              <a:rPr lang="en-US" dirty="0" smtClean="0"/>
              <a:t>International Journal </a:t>
            </a:r>
            <a:r>
              <a:rPr lang="en-US" dirty="0"/>
              <a:t>of </a:t>
            </a:r>
            <a:r>
              <a:rPr lang="en-US" dirty="0" err="1"/>
              <a:t>ePortfolio</a:t>
            </a:r>
            <a:r>
              <a:rPr lang="en-US" dirty="0"/>
              <a:t>: </a:t>
            </a:r>
            <a:r>
              <a:rPr lang="en-US" dirty="0">
                <a:hlinkClick r:id="rId6"/>
              </a:rPr>
              <a:t>http://</a:t>
            </a:r>
            <a:r>
              <a:rPr lang="en-US" dirty="0" smtClean="0">
                <a:hlinkClick r:id="rId6"/>
              </a:rPr>
              <a:t>www.theijep.com/index.html</a:t>
            </a:r>
            <a:endParaRPr lang="en-US" dirty="0" smtClean="0"/>
          </a:p>
          <a:p>
            <a:pPr lvl="2" algn="just"/>
            <a:endParaRPr lang="en-US" dirty="0" smtClean="0"/>
          </a:p>
          <a:p>
            <a:pPr lvl="2"/>
            <a:endParaRPr lang="en-US" dirty="0"/>
          </a:p>
        </p:txBody>
      </p:sp>
    </p:spTree>
    <p:extLst>
      <p:ext uri="{BB962C8B-B14F-4D97-AF65-F5344CB8AC3E}">
        <p14:creationId xmlns:p14="http://schemas.microsoft.com/office/powerpoint/2010/main" val="6137913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Links…Continued</a:t>
            </a:r>
            <a:endParaRPr lang="en-US" dirty="0"/>
          </a:p>
        </p:txBody>
      </p:sp>
      <p:sp>
        <p:nvSpPr>
          <p:cNvPr id="3" name="Content Placeholder 2"/>
          <p:cNvSpPr>
            <a:spLocks noGrp="1"/>
          </p:cNvSpPr>
          <p:nvPr>
            <p:ph idx="1"/>
          </p:nvPr>
        </p:nvSpPr>
        <p:spPr/>
        <p:txBody>
          <a:bodyPr/>
          <a:lstStyle/>
          <a:p>
            <a:pPr marL="0" lvl="0" indent="0">
              <a:lnSpc>
                <a:spcPct val="100000"/>
              </a:lnSpc>
              <a:spcBef>
                <a:spcPts val="0"/>
              </a:spcBef>
              <a:buNone/>
            </a:pPr>
            <a:r>
              <a:rPr lang="en-US" dirty="0" smtClean="0"/>
              <a:t>San </a:t>
            </a:r>
            <a:r>
              <a:rPr lang="en-US" dirty="0"/>
              <a:t>Jose State: </a:t>
            </a:r>
            <a:r>
              <a:rPr lang="en-US" dirty="0">
                <a:hlinkClick r:id="rId2"/>
              </a:rPr>
              <a:t>http://</a:t>
            </a:r>
            <a:r>
              <a:rPr lang="en-US" dirty="0" smtClean="0">
                <a:hlinkClick r:id="rId2"/>
              </a:rPr>
              <a:t>ischool.sjsu.edu/current-students/courses/289-e-portfolio-handbook</a:t>
            </a:r>
            <a:endParaRPr lang="en-US" dirty="0" smtClean="0"/>
          </a:p>
          <a:p>
            <a:pPr marL="0" lvl="0" indent="0">
              <a:lnSpc>
                <a:spcPct val="100000"/>
              </a:lnSpc>
              <a:spcBef>
                <a:spcPts val="0"/>
              </a:spcBef>
              <a:buNone/>
            </a:pPr>
            <a:endParaRPr lang="en-US" dirty="0" smtClean="0"/>
          </a:p>
          <a:p>
            <a:pPr marL="0" lvl="0" indent="0">
              <a:lnSpc>
                <a:spcPct val="100000"/>
              </a:lnSpc>
              <a:spcBef>
                <a:spcPts val="0"/>
              </a:spcBef>
              <a:buNone/>
            </a:pPr>
            <a:endParaRPr lang="en-US" dirty="0"/>
          </a:p>
        </p:txBody>
      </p:sp>
    </p:spTree>
    <p:extLst>
      <p:ext uri="{BB962C8B-B14F-4D97-AF65-F5344CB8AC3E}">
        <p14:creationId xmlns:p14="http://schemas.microsoft.com/office/powerpoint/2010/main" val="1863886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Mission</a:t>
            </a:r>
            <a:endParaRPr lang="en-US" dirty="0"/>
          </a:p>
        </p:txBody>
      </p:sp>
      <p:sp>
        <p:nvSpPr>
          <p:cNvPr id="3" name="Content Placeholder 2"/>
          <p:cNvSpPr>
            <a:spLocks noGrp="1"/>
          </p:cNvSpPr>
          <p:nvPr>
            <p:ph idx="1"/>
          </p:nvPr>
        </p:nvSpPr>
        <p:spPr/>
        <p:txBody>
          <a:bodyPr/>
          <a:lstStyle/>
          <a:p>
            <a:endParaRPr lang="en-US" dirty="0" smtClean="0"/>
          </a:p>
          <a:p>
            <a:pPr>
              <a:buNone/>
            </a:pPr>
            <a:r>
              <a:rPr lang="en-US" b="1" i="1" dirty="0" smtClean="0"/>
              <a:t>		Provide opportunities for individuals to access,</a:t>
            </a:r>
          </a:p>
          <a:p>
            <a:pPr>
              <a:buNone/>
            </a:pPr>
            <a:r>
              <a:rPr lang="en-US" b="1" i="1" dirty="0" smtClean="0"/>
              <a:t>		integrate and utilize information that will</a:t>
            </a:r>
          </a:p>
          <a:p>
            <a:pPr>
              <a:buNone/>
            </a:pPr>
            <a:r>
              <a:rPr lang="en-US" b="1" i="1" dirty="0" smtClean="0"/>
              <a:t>		expand their capacity for meaningful work,</a:t>
            </a:r>
          </a:p>
          <a:p>
            <a:pPr>
              <a:buNone/>
            </a:pPr>
            <a:r>
              <a:rPr lang="en-US" b="1" i="1" dirty="0" smtClean="0"/>
              <a:t>		engaged citizenry and creative expression, each</a:t>
            </a:r>
          </a:p>
          <a:p>
            <a:pPr>
              <a:buNone/>
            </a:pPr>
            <a:r>
              <a:rPr lang="en-US" b="1" i="1" dirty="0" smtClean="0"/>
              <a:t>		being crucial to the economic, democratic and</a:t>
            </a:r>
          </a:p>
          <a:p>
            <a:pPr>
              <a:buNone/>
            </a:pPr>
            <a:r>
              <a:rPr lang="en-US" b="1" i="1" dirty="0" smtClean="0"/>
              <a:t>		cultural advancement of a nation.</a:t>
            </a:r>
            <a:endParaRPr lang="en-US" dirty="0" smtClean="0"/>
          </a:p>
          <a:p>
            <a:pPr>
              <a:buNone/>
            </a:pPr>
            <a:endParaRPr lang="en-US" dirty="0"/>
          </a:p>
        </p:txBody>
      </p:sp>
    </p:spTree>
    <p:extLst>
      <p:ext uri="{BB962C8B-B14F-4D97-AF65-F5344CB8AC3E}">
        <p14:creationId xmlns:p14="http://schemas.microsoft.com/office/powerpoint/2010/main" val="1450623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Conflation Nation</a:t>
            </a:r>
            <a:endParaRPr lang="en-US" dirty="0"/>
          </a:p>
        </p:txBody>
      </p:sp>
      <p:sp>
        <p:nvSpPr>
          <p:cNvPr id="3" name="Content Placeholder 2"/>
          <p:cNvSpPr>
            <a:spLocks noGrp="1"/>
          </p:cNvSpPr>
          <p:nvPr>
            <p:ph idx="1"/>
          </p:nvPr>
        </p:nvSpPr>
        <p:spPr/>
        <p:txBody>
          <a:bodyPr/>
          <a:lstStyle/>
          <a:p>
            <a:pPr>
              <a:buNone/>
            </a:pPr>
            <a:r>
              <a:rPr lang="en-US" dirty="0" smtClean="0"/>
              <a:t>   </a:t>
            </a:r>
          </a:p>
          <a:p>
            <a:pPr>
              <a:buNone/>
            </a:pPr>
            <a:r>
              <a:rPr lang="en-US" dirty="0" smtClean="0"/>
              <a:t>   </a:t>
            </a:r>
            <a:r>
              <a:rPr lang="en-US" sz="3600" dirty="0" smtClean="0"/>
              <a:t>This mission and education in general, seems to be subject to the current conflation of fiscal, political, legislative and public policy that poses as pedagogical imperatives. </a:t>
            </a:r>
            <a:endParaRPr lang="en-US" sz="3600" dirty="0"/>
          </a:p>
        </p:txBody>
      </p:sp>
    </p:spTree>
    <p:extLst>
      <p:ext uri="{BB962C8B-B14F-4D97-AF65-F5344CB8AC3E}">
        <p14:creationId xmlns:p14="http://schemas.microsoft.com/office/powerpoint/2010/main" val="5981631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Mandates</a:t>
            </a:r>
            <a:endParaRPr lang="en-US" dirty="0"/>
          </a:p>
        </p:txBody>
      </p:sp>
      <p:pic>
        <p:nvPicPr>
          <p:cNvPr id="4" name="Content Placeholder 3" descr="stock-photo-arrows-chaos-isolated-on-white-background-group-of-colorful-tangled-arrows-pointing-to-different-79744066.jpg"/>
          <p:cNvPicPr>
            <a:picLocks noGrp="1" noChangeAspect="1"/>
          </p:cNvPicPr>
          <p:nvPr>
            <p:ph idx="1"/>
          </p:nvPr>
        </p:nvPicPr>
        <p:blipFill>
          <a:blip r:embed="rId3"/>
          <a:srcRect l="-38087" r="-38087"/>
          <a:stretch>
            <a:fillRect/>
          </a:stretch>
        </p:blipFill>
        <p:spPr/>
      </p:pic>
    </p:spTree>
    <p:extLst>
      <p:ext uri="{BB962C8B-B14F-4D97-AF65-F5344CB8AC3E}">
        <p14:creationId xmlns:p14="http://schemas.microsoft.com/office/powerpoint/2010/main" val="5762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Driven Paradigms</a:t>
            </a:r>
            <a:endParaRPr lang="en-US" dirty="0"/>
          </a:p>
        </p:txBody>
      </p:sp>
      <p:sp>
        <p:nvSpPr>
          <p:cNvPr id="3" name="Content Placeholder 2"/>
          <p:cNvSpPr>
            <a:spLocks noGrp="1"/>
          </p:cNvSpPr>
          <p:nvPr>
            <p:ph idx="1"/>
          </p:nvPr>
        </p:nvSpPr>
        <p:spPr/>
        <p:txBody>
          <a:bodyPr>
            <a:normAutofit lnSpcReduction="10000"/>
          </a:bodyPr>
          <a:lstStyle/>
          <a:p>
            <a:pPr>
              <a:buNone/>
            </a:pPr>
            <a:r>
              <a:rPr lang="en-US" dirty="0" smtClean="0"/>
              <a:t>Initiatives such as:</a:t>
            </a:r>
          </a:p>
          <a:p>
            <a:pPr>
              <a:buFont typeface="Wingdings" charset="2"/>
              <a:buChar char="§"/>
            </a:pPr>
            <a:r>
              <a:rPr lang="en-US" dirty="0" smtClean="0"/>
              <a:t>No Child Left Behind</a:t>
            </a:r>
          </a:p>
          <a:p>
            <a:pPr>
              <a:buFont typeface="Wingdings" charset="2"/>
              <a:buChar char="§"/>
            </a:pPr>
            <a:r>
              <a:rPr lang="en-US" dirty="0" smtClean="0"/>
              <a:t>Race to the Top</a:t>
            </a:r>
          </a:p>
          <a:p>
            <a:pPr>
              <a:buFont typeface="Wingdings" charset="2"/>
              <a:buChar char="§"/>
            </a:pPr>
            <a:r>
              <a:rPr lang="en-US" dirty="0" smtClean="0"/>
              <a:t>Common Core</a:t>
            </a:r>
          </a:p>
          <a:p>
            <a:pPr>
              <a:buFont typeface="Wingdings" charset="2"/>
              <a:buChar char="§"/>
            </a:pPr>
            <a:r>
              <a:rPr lang="en-US" dirty="0" smtClean="0"/>
              <a:t>California Student Success Initiative </a:t>
            </a:r>
          </a:p>
          <a:p>
            <a:pPr>
              <a:buNone/>
            </a:pPr>
            <a:r>
              <a:rPr lang="en-US" dirty="0" smtClean="0"/>
              <a:t>are born of this conflation. These policies, intended to</a:t>
            </a:r>
          </a:p>
          <a:p>
            <a:pPr>
              <a:buNone/>
            </a:pPr>
            <a:r>
              <a:rPr lang="en-US" dirty="0" smtClean="0"/>
              <a:t>spur innovative measures to address deficiencies in</a:t>
            </a:r>
          </a:p>
          <a:p>
            <a:pPr>
              <a:buNone/>
            </a:pPr>
            <a:r>
              <a:rPr lang="en-US" dirty="0" smtClean="0"/>
              <a:t>public education, tend to produce data-driven paradigms</a:t>
            </a:r>
          </a:p>
          <a:p>
            <a:pPr>
              <a:buFont typeface="Wingdings" charset="2"/>
              <a:buChar char="§"/>
            </a:pPr>
            <a:r>
              <a:rPr lang="en-US" dirty="0" smtClean="0"/>
              <a:t>Accountability tends to become synonymous with accounting</a:t>
            </a:r>
            <a:endParaRPr lang="en-US" dirty="0"/>
          </a:p>
        </p:txBody>
      </p:sp>
      <p:sp>
        <p:nvSpPr>
          <p:cNvPr id="4" name="TextBox 3"/>
          <p:cNvSpPr txBox="1"/>
          <p:nvPr/>
        </p:nvSpPr>
        <p:spPr>
          <a:xfrm>
            <a:off x="1689100" y="3670300"/>
            <a:ext cx="184666" cy="369332"/>
          </a:xfrm>
          <a:prstGeom prst="rect">
            <a:avLst/>
          </a:prstGeom>
          <a:noFill/>
        </p:spPr>
        <p:txBody>
          <a:bodyPr wrap="none" rtlCol="0">
            <a:spAutoFit/>
          </a:bodyPr>
          <a:lstStyle/>
          <a:p>
            <a:endParaRPr lang="en-US" dirty="0"/>
          </a:p>
        </p:txBody>
      </p:sp>
      <p:sp>
        <p:nvSpPr>
          <p:cNvPr id="5" name="TextBox 4"/>
          <p:cNvSpPr txBox="1"/>
          <p:nvPr/>
        </p:nvSpPr>
        <p:spPr>
          <a:xfrm>
            <a:off x="8978900" y="863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737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Mutually Assured </a:t>
            </a:r>
            <a:r>
              <a:rPr lang="en-US" dirty="0" smtClean="0"/>
              <a:t>Construction</a:t>
            </a:r>
            <a:br>
              <a:rPr lang="en-US" dirty="0" smtClean="0"/>
            </a:br>
            <a:r>
              <a:rPr lang="en-US" sz="3600" dirty="0" smtClean="0"/>
              <a:t>We’re not so different from our students</a:t>
            </a:r>
            <a:endParaRPr lang="en-US" sz="3600" dirty="0"/>
          </a:p>
        </p:txBody>
      </p:sp>
      <p:sp>
        <p:nvSpPr>
          <p:cNvPr id="3" name="Content Placeholder 2"/>
          <p:cNvSpPr>
            <a:spLocks noGrp="1"/>
          </p:cNvSpPr>
          <p:nvPr>
            <p:ph idx="1"/>
          </p:nvPr>
        </p:nvSpPr>
        <p:spPr/>
        <p:txBody>
          <a:bodyPr>
            <a:normAutofit/>
          </a:bodyPr>
          <a:lstStyle/>
          <a:p>
            <a:r>
              <a:rPr lang="en-US" dirty="0" smtClean="0"/>
              <a:t>Student success lies in the student’s innate capacity to access, process, organize and apply information while utilizing available resources that enhance strengths and compensates for deficits. </a:t>
            </a:r>
          </a:p>
          <a:p>
            <a:r>
              <a:rPr lang="en-US" dirty="0" smtClean="0"/>
              <a:t>We too operate as a function of the dynamic interplay of our strengths and deficits.  We establish institutional outcomes that orient our efforts but struggle mightily to align our programs and services with these outcomes </a:t>
            </a:r>
            <a:endParaRPr lang="en-US" dirty="0"/>
          </a:p>
        </p:txBody>
      </p:sp>
    </p:spTree>
    <p:extLst>
      <p:ext uri="{BB962C8B-B14F-4D97-AF65-F5344CB8AC3E}">
        <p14:creationId xmlns:p14="http://schemas.microsoft.com/office/powerpoint/2010/main" val="1235729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5209</TotalTime>
  <Words>1921</Words>
  <Application>Microsoft Macintosh PowerPoint</Application>
  <PresentationFormat>Widescreen</PresentationFormat>
  <Paragraphs>286</Paragraphs>
  <Slides>49</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Calibri</vt:lpstr>
      <vt:lpstr>Calibri Light</vt:lpstr>
      <vt:lpstr>Cambria</vt:lpstr>
      <vt:lpstr>Times New Roman</vt:lpstr>
      <vt:lpstr>Wingdings</vt:lpstr>
      <vt:lpstr>Arial</vt:lpstr>
      <vt:lpstr>Office Theme</vt:lpstr>
      <vt:lpstr>ePortfolios</vt:lpstr>
      <vt:lpstr>PowerPoint Presentation</vt:lpstr>
      <vt:lpstr>What is an Eportfolio?</vt:lpstr>
      <vt:lpstr>What Can ePortfolios do?</vt:lpstr>
      <vt:lpstr>Mission</vt:lpstr>
      <vt:lpstr>Conflation Nation</vt:lpstr>
      <vt:lpstr>Mandates</vt:lpstr>
      <vt:lpstr>Data Driven Paradigms</vt:lpstr>
      <vt:lpstr>Mutually Assured Construction We’re not so different from our students</vt:lpstr>
      <vt:lpstr>Setting the Context: Authenticity</vt:lpstr>
      <vt:lpstr>PowerPoint Presentation</vt:lpstr>
      <vt:lpstr>PowerPoint Presentation</vt:lpstr>
      <vt:lpstr>Why is Authenticity Important?</vt:lpstr>
      <vt:lpstr>An organization cannot be effective if its goals and processes do not reflect its culture </vt:lpstr>
      <vt:lpstr>PowerPoint Presentation</vt:lpstr>
      <vt:lpstr>Toward a Student Development Paradigm</vt:lpstr>
      <vt:lpstr>Come What May</vt:lpstr>
      <vt:lpstr>“The world is not ready for some people when they show up, but that shouldn't stop anyone “</vt:lpstr>
      <vt:lpstr>PowerPoint Presentation</vt:lpstr>
      <vt:lpstr>The Dynamic Student </vt:lpstr>
      <vt:lpstr>PowerPoint Presentation</vt:lpstr>
      <vt:lpstr>Better yet……</vt:lpstr>
      <vt:lpstr>Developmental Diversity</vt:lpstr>
      <vt:lpstr>PowerPoint Presentation</vt:lpstr>
      <vt:lpstr>PowerPoint Presentation</vt:lpstr>
      <vt:lpstr>Student Recognition</vt:lpstr>
      <vt:lpstr>PowerPoint Presentation</vt:lpstr>
      <vt:lpstr>What does this have to do withLearning?</vt:lpstr>
      <vt:lpstr>Examples of Student Development Paradigms</vt:lpstr>
      <vt:lpstr>PowerPoint Presentation</vt:lpstr>
      <vt:lpstr>Psychosocial Theories</vt:lpstr>
      <vt:lpstr>Cognitive-Structural Theories</vt:lpstr>
      <vt:lpstr>Typological Theories</vt:lpstr>
      <vt:lpstr>Barber, King, Baxter Magolda (2013) </vt:lpstr>
      <vt:lpstr>Self-Authorship (cont.)</vt:lpstr>
      <vt:lpstr>First…The bad news</vt:lpstr>
      <vt:lpstr>Bad news (cont.)</vt:lpstr>
      <vt:lpstr>Now…The good news</vt:lpstr>
      <vt:lpstr>ePortfolios: High Impact Practice</vt:lpstr>
      <vt:lpstr>Digital Identity</vt:lpstr>
      <vt:lpstr>Context Collapse</vt:lpstr>
      <vt:lpstr>Digital Reputation Management</vt:lpstr>
      <vt:lpstr>Electronic Portfolio</vt:lpstr>
      <vt:lpstr>The Practice of Reflection</vt:lpstr>
      <vt:lpstr>Reflection</vt:lpstr>
      <vt:lpstr>Three Elements of Reflection  </vt:lpstr>
      <vt:lpstr>Reflection Process</vt:lpstr>
      <vt:lpstr>LINKS</vt:lpstr>
      <vt:lpstr>Links…Continued</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ePortfolios</dc:title>
  <dc:creator>Jim Gioia</dc:creator>
  <cp:lastModifiedBy>Jim Gioia</cp:lastModifiedBy>
  <cp:revision>34</cp:revision>
  <dcterms:created xsi:type="dcterms:W3CDTF">2018-02-22T18:26:43Z</dcterms:created>
  <dcterms:modified xsi:type="dcterms:W3CDTF">2018-04-03T18:34:10Z</dcterms:modified>
</cp:coreProperties>
</file>