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57" r:id="rId3"/>
    <p:sldId id="258" r:id="rId4"/>
    <p:sldId id="260" r:id="rId5"/>
    <p:sldId id="259" r:id="rId6"/>
    <p:sldId id="267" r:id="rId7"/>
    <p:sldId id="262" r:id="rId8"/>
    <p:sldId id="264" r:id="rId9"/>
    <p:sldId id="263"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20" autoAdjust="0"/>
    <p:restoredTop sz="94660"/>
  </p:normalViewPr>
  <p:slideViewPr>
    <p:cSldViewPr snapToGrid="0">
      <p:cViewPr varScale="1">
        <p:scale>
          <a:sx n="92" d="100"/>
          <a:sy n="92" d="100"/>
        </p:scale>
        <p:origin x="42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5ABAAD-1FC9-4617-A498-D9D6AAF51628}" type="datetimeFigureOut">
              <a:rPr lang="en-US" smtClean="0"/>
              <a:t>4/3/2018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EB7C6B-18B6-41D9-B88B-5D1BBCD0F75C}" type="slidenum">
              <a:rPr lang="en-US" smtClean="0"/>
              <a:t>‹#›</a:t>
            </a:fld>
            <a:endParaRPr lang="en-US"/>
          </a:p>
        </p:txBody>
      </p:sp>
    </p:spTree>
    <p:extLst>
      <p:ext uri="{BB962C8B-B14F-4D97-AF65-F5344CB8AC3E}">
        <p14:creationId xmlns:p14="http://schemas.microsoft.com/office/powerpoint/2010/main" val="3867405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How can we all work together to help address these growing concerns? </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E88DFC60-01D4-426F-87AD-0FF232DCA8AE}" type="slidenum">
              <a:rPr lang="en-US" altLang="en-US" smtClean="0"/>
              <a:pPr/>
              <a:t>4</a:t>
            </a:fld>
            <a:endParaRPr lang="en-US" altLang="en-US"/>
          </a:p>
        </p:txBody>
      </p:sp>
    </p:spTree>
    <p:extLst>
      <p:ext uri="{BB962C8B-B14F-4D97-AF65-F5344CB8AC3E}">
        <p14:creationId xmlns:p14="http://schemas.microsoft.com/office/powerpoint/2010/main" val="2342732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4/3/2018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laspositascollege.edu/birt/index.ph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designed%20to%20educate%20our%20faculty,%20staff,%20and%20students%20about%20best%20practices%20in%20supporting%20(1)%20students%20who%20struggle%20with%20psychological%20distress%20including%20depression%20and%20suicidal%20ideation,%20(2)%20LGBTQ%20students%20who%20are%20struggling%20due%20to%20harassment%20or%20exclusion,%20and%20(3)%20student%20veterans%20who%20are%20facing%20challenges%20in%20adjusting%20to%20college%20life.%20Each%20training%20takes%2030-60%20minutes%20to%20complete%20and%20is%20structured%20as%20a%20virtual%20practice%20environment%20where%20users%20learn%20by%20engaging%20in%20interactive%20role-play%20conversations%20with%20emotionally%20responsive%20student%20avatars.%20The%20suite%20is%20available%20at%20no-cost%20to%20all%20California%20community%20college%20faculty,%20staff,%20and%20stud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tx2"/>
                </a:solidFill>
              </a:rPr>
              <a:t>Student Mental Health Resources on Campus</a:t>
            </a:r>
          </a:p>
        </p:txBody>
      </p:sp>
      <p:sp>
        <p:nvSpPr>
          <p:cNvPr id="3" name="Subtitle 2"/>
          <p:cNvSpPr>
            <a:spLocks noGrp="1"/>
          </p:cNvSpPr>
          <p:nvPr>
            <p:ph type="subTitle" idx="1"/>
          </p:nvPr>
        </p:nvSpPr>
        <p:spPr/>
        <p:txBody>
          <a:bodyPr/>
          <a:lstStyle/>
          <a:p>
            <a:r>
              <a:rPr lang="en-US" dirty="0"/>
              <a:t>Dr. Sheena Turner-August, Dayna Cerruti-Barbero, Heike </a:t>
            </a:r>
            <a:r>
              <a:rPr lang="en-US" dirty="0" err="1"/>
              <a:t>Gecox</a:t>
            </a:r>
            <a:endParaRPr lang="en-US" dirty="0"/>
          </a:p>
        </p:txBody>
      </p:sp>
    </p:spTree>
    <p:extLst>
      <p:ext uri="{BB962C8B-B14F-4D97-AF65-F5344CB8AC3E}">
        <p14:creationId xmlns:p14="http://schemas.microsoft.com/office/powerpoint/2010/main" val="447762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Questions?</a:t>
            </a:r>
          </a:p>
        </p:txBody>
      </p:sp>
      <p:sp>
        <p:nvSpPr>
          <p:cNvPr id="3" name="Content Placeholder 2"/>
          <p:cNvSpPr>
            <a:spLocks noGrp="1"/>
          </p:cNvSpPr>
          <p:nvPr>
            <p:ph idx="1"/>
          </p:nvPr>
        </p:nvSpPr>
        <p:spPr>
          <a:xfrm>
            <a:off x="2589212" y="1600200"/>
            <a:ext cx="8915400" cy="4311022"/>
          </a:xfrm>
        </p:spPr>
        <p:txBody>
          <a:bodyPr>
            <a:normAutofit/>
          </a:bodyPr>
          <a:lstStyle/>
          <a:p>
            <a:r>
              <a:rPr lang="en-US" sz="3200" dirty="0">
                <a:solidFill>
                  <a:schemeClr val="tx2"/>
                </a:solidFill>
              </a:rPr>
              <a:t>How should Professor Smith manage the situation in the class room? </a:t>
            </a:r>
          </a:p>
          <a:p>
            <a:endParaRPr lang="en-US" sz="3200" dirty="0">
              <a:solidFill>
                <a:schemeClr val="tx2"/>
              </a:solidFill>
            </a:endParaRPr>
          </a:p>
          <a:p>
            <a:r>
              <a:rPr lang="en-US" sz="3200" dirty="0">
                <a:solidFill>
                  <a:schemeClr val="tx2"/>
                </a:solidFill>
              </a:rPr>
              <a:t>What resources are available to him? </a:t>
            </a:r>
          </a:p>
          <a:p>
            <a:endParaRPr lang="en-US" sz="3200" dirty="0">
              <a:solidFill>
                <a:schemeClr val="tx2"/>
              </a:solidFill>
            </a:endParaRPr>
          </a:p>
          <a:p>
            <a:r>
              <a:rPr lang="en-US" sz="3200" dirty="0">
                <a:solidFill>
                  <a:schemeClr val="tx2"/>
                </a:solidFill>
              </a:rPr>
              <a:t>Are there specific institutional procedures in place that he should follow? </a:t>
            </a:r>
          </a:p>
          <a:p>
            <a:endParaRPr lang="en-US" dirty="0"/>
          </a:p>
        </p:txBody>
      </p:sp>
    </p:spTree>
    <p:extLst>
      <p:ext uri="{BB962C8B-B14F-4D97-AF65-F5344CB8AC3E}">
        <p14:creationId xmlns:p14="http://schemas.microsoft.com/office/powerpoint/2010/main" val="614922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60996" y="1193800"/>
            <a:ext cx="8446761" cy="5079999"/>
          </a:xfrm>
          <a:prstGeom prst="rect">
            <a:avLst/>
          </a:prstGeom>
        </p:spPr>
      </p:pic>
      <p:sp>
        <p:nvSpPr>
          <p:cNvPr id="5" name="Title 4"/>
          <p:cNvSpPr>
            <a:spLocks noGrp="1"/>
          </p:cNvSpPr>
          <p:nvPr>
            <p:ph type="title"/>
          </p:nvPr>
        </p:nvSpPr>
        <p:spPr/>
        <p:txBody>
          <a:bodyPr/>
          <a:lstStyle/>
          <a:p>
            <a:r>
              <a:rPr lang="en-US" dirty="0">
                <a:solidFill>
                  <a:schemeClr val="tx2"/>
                </a:solidFill>
              </a:rPr>
              <a:t>Q&amp;A</a:t>
            </a:r>
          </a:p>
        </p:txBody>
      </p:sp>
    </p:spTree>
    <p:extLst>
      <p:ext uri="{BB962C8B-B14F-4D97-AF65-F5344CB8AC3E}">
        <p14:creationId xmlns:p14="http://schemas.microsoft.com/office/powerpoint/2010/main" val="1119981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5025" y="179610"/>
            <a:ext cx="8911687" cy="1280890"/>
          </a:xfrm>
        </p:spPr>
        <p:txBody>
          <a:bodyPr/>
          <a:lstStyle/>
          <a:p>
            <a:r>
              <a:rPr lang="en-US" dirty="0">
                <a:solidFill>
                  <a:schemeClr val="tx2"/>
                </a:solidFill>
              </a:rPr>
              <a:t>Workshop Overview</a:t>
            </a:r>
          </a:p>
        </p:txBody>
      </p:sp>
      <p:sp>
        <p:nvSpPr>
          <p:cNvPr id="3" name="Content Placeholder 2"/>
          <p:cNvSpPr>
            <a:spLocks noGrp="1"/>
          </p:cNvSpPr>
          <p:nvPr>
            <p:ph idx="1"/>
          </p:nvPr>
        </p:nvSpPr>
        <p:spPr>
          <a:xfrm>
            <a:off x="2589212" y="1168400"/>
            <a:ext cx="8915400" cy="5562600"/>
          </a:xfrm>
        </p:spPr>
        <p:txBody>
          <a:bodyPr>
            <a:normAutofit/>
          </a:bodyPr>
          <a:lstStyle/>
          <a:p>
            <a:endParaRPr lang="en-US" dirty="0"/>
          </a:p>
          <a:p>
            <a:r>
              <a:rPr lang="en-US" sz="3200" dirty="0">
                <a:solidFill>
                  <a:schemeClr val="tx2"/>
                </a:solidFill>
              </a:rPr>
              <a:t>Introduction to the Team and Behavioral Health Services overview</a:t>
            </a:r>
          </a:p>
          <a:p>
            <a:r>
              <a:rPr lang="en-US" sz="3200" dirty="0">
                <a:solidFill>
                  <a:schemeClr val="tx2"/>
                </a:solidFill>
              </a:rPr>
              <a:t>Review of BIRT </a:t>
            </a:r>
          </a:p>
          <a:p>
            <a:r>
              <a:rPr lang="en-US" sz="3200" dirty="0">
                <a:solidFill>
                  <a:schemeClr val="tx2"/>
                </a:solidFill>
              </a:rPr>
              <a:t>Review of online resources &amp; </a:t>
            </a:r>
            <a:r>
              <a:rPr lang="en-US" sz="3200" dirty="0" err="1">
                <a:solidFill>
                  <a:schemeClr val="tx2"/>
                </a:solidFill>
              </a:rPr>
              <a:t>kognitos</a:t>
            </a:r>
            <a:r>
              <a:rPr lang="en-US" sz="3200" dirty="0">
                <a:solidFill>
                  <a:schemeClr val="tx2"/>
                </a:solidFill>
              </a:rPr>
              <a:t> training</a:t>
            </a:r>
          </a:p>
          <a:p>
            <a:r>
              <a:rPr lang="en-US" sz="3200" dirty="0">
                <a:solidFill>
                  <a:schemeClr val="tx2"/>
                </a:solidFill>
              </a:rPr>
              <a:t>Signs of Psychological Distress</a:t>
            </a:r>
          </a:p>
          <a:p>
            <a:r>
              <a:rPr lang="en-US" sz="3200" dirty="0">
                <a:solidFill>
                  <a:schemeClr val="tx2"/>
                </a:solidFill>
              </a:rPr>
              <a:t>Case Scenarios and appropriate Interventions</a:t>
            </a:r>
          </a:p>
          <a:p>
            <a:r>
              <a:rPr lang="en-US" sz="3200" dirty="0">
                <a:solidFill>
                  <a:schemeClr val="tx2"/>
                </a:solidFill>
              </a:rPr>
              <a:t>Q&amp;A</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709037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Meet the Team</a:t>
            </a:r>
          </a:p>
        </p:txBody>
      </p:sp>
      <p:sp>
        <p:nvSpPr>
          <p:cNvPr id="3" name="Content Placeholder 2"/>
          <p:cNvSpPr>
            <a:spLocks noGrp="1"/>
          </p:cNvSpPr>
          <p:nvPr>
            <p:ph idx="1"/>
          </p:nvPr>
        </p:nvSpPr>
        <p:spPr/>
        <p:txBody>
          <a:bodyPr>
            <a:normAutofit lnSpcReduction="10000"/>
          </a:bodyPr>
          <a:lstStyle/>
          <a:p>
            <a:r>
              <a:rPr lang="en-US" b="1" dirty="0">
                <a:solidFill>
                  <a:schemeClr val="tx2"/>
                </a:solidFill>
              </a:rPr>
              <a:t>Dr. Sheena August-Turner</a:t>
            </a:r>
            <a:r>
              <a:rPr lang="en-US" dirty="0">
                <a:solidFill>
                  <a:schemeClr val="tx2"/>
                </a:solidFill>
              </a:rPr>
              <a:t>: Las </a:t>
            </a:r>
            <a:r>
              <a:rPr lang="en-US" dirty="0" err="1">
                <a:solidFill>
                  <a:schemeClr val="tx2"/>
                </a:solidFill>
              </a:rPr>
              <a:t>Positas</a:t>
            </a:r>
            <a:r>
              <a:rPr lang="en-US" dirty="0">
                <a:solidFill>
                  <a:schemeClr val="tx2"/>
                </a:solidFill>
              </a:rPr>
              <a:t> College Psychology professor, Behavioral Health Outreach Program Coordinator.</a:t>
            </a:r>
          </a:p>
          <a:p>
            <a:r>
              <a:rPr lang="en-US" b="1" dirty="0">
                <a:solidFill>
                  <a:schemeClr val="tx2"/>
                </a:solidFill>
              </a:rPr>
              <a:t>Dayna Cerruti-Barbero</a:t>
            </a:r>
            <a:r>
              <a:rPr lang="en-US" dirty="0">
                <a:solidFill>
                  <a:schemeClr val="tx2"/>
                </a:solidFill>
              </a:rPr>
              <a:t>: Health Service Association of California Community College Mental Health and Wellness Association liaison, the Northern California regional representative, Integrative mental health advocate for medical programs, Director of Student Health and Wellness Services </a:t>
            </a:r>
          </a:p>
          <a:p>
            <a:r>
              <a:rPr lang="en-US" b="1" dirty="0">
                <a:solidFill>
                  <a:schemeClr val="tx2"/>
                </a:solidFill>
              </a:rPr>
              <a:t>Heike </a:t>
            </a:r>
            <a:r>
              <a:rPr lang="en-US" b="1" dirty="0" err="1">
                <a:solidFill>
                  <a:schemeClr val="tx2"/>
                </a:solidFill>
              </a:rPr>
              <a:t>Gecox</a:t>
            </a:r>
            <a:r>
              <a:rPr lang="en-US" dirty="0">
                <a:solidFill>
                  <a:schemeClr val="tx2"/>
                </a:solidFill>
              </a:rPr>
              <a:t>: General Counselor, International Student’s Counselor, Marriage Family Intern Supervisor</a:t>
            </a:r>
          </a:p>
          <a:p>
            <a:r>
              <a:rPr lang="en-US" b="1" dirty="0">
                <a:solidFill>
                  <a:schemeClr val="tx2"/>
                </a:solidFill>
              </a:rPr>
              <a:t>MFT Associates: </a:t>
            </a:r>
          </a:p>
          <a:p>
            <a:pPr lvl="1"/>
            <a:r>
              <a:rPr lang="en-US" b="1" dirty="0">
                <a:solidFill>
                  <a:schemeClr val="tx2"/>
                </a:solidFill>
              </a:rPr>
              <a:t>Cheryl Dickinson</a:t>
            </a:r>
            <a:r>
              <a:rPr lang="en-US" dirty="0">
                <a:solidFill>
                  <a:schemeClr val="tx2"/>
                </a:solidFill>
              </a:rPr>
              <a:t>: MFT associate provider, Chill and Chat facilitator, “13 reasons why not smart shop series lecturer”</a:t>
            </a:r>
          </a:p>
          <a:p>
            <a:pPr lvl="1"/>
            <a:r>
              <a:rPr lang="en-US" dirty="0">
                <a:solidFill>
                  <a:schemeClr val="tx2"/>
                </a:solidFill>
              </a:rPr>
              <a:t> </a:t>
            </a:r>
            <a:r>
              <a:rPr lang="en-US" b="1" dirty="0">
                <a:solidFill>
                  <a:schemeClr val="tx2"/>
                </a:solidFill>
              </a:rPr>
              <a:t>Peter Hartman</a:t>
            </a:r>
            <a:r>
              <a:rPr lang="en-US" dirty="0">
                <a:solidFill>
                  <a:schemeClr val="tx2"/>
                </a:solidFill>
              </a:rPr>
              <a:t>: MFT associate provider, adjunct psychology professor </a:t>
            </a:r>
          </a:p>
        </p:txBody>
      </p:sp>
    </p:spTree>
    <p:extLst>
      <p:ext uri="{BB962C8B-B14F-4D97-AF65-F5344CB8AC3E}">
        <p14:creationId xmlns:p14="http://schemas.microsoft.com/office/powerpoint/2010/main" val="3984411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33600" y="609600"/>
            <a:ext cx="7391400" cy="1219200"/>
          </a:xfrm>
        </p:spPr>
        <p:txBody>
          <a:bodyPr/>
          <a:lstStyle/>
          <a:p>
            <a:pPr>
              <a:defRPr/>
            </a:pPr>
            <a:r>
              <a:rPr lang="en-US" altLang="en-US" dirty="0">
                <a:solidFill>
                  <a:schemeClr val="tx2"/>
                </a:solidFill>
              </a:rPr>
              <a:t>Behavioral Intervention Resource website</a:t>
            </a:r>
          </a:p>
        </p:txBody>
      </p:sp>
      <p:sp>
        <p:nvSpPr>
          <p:cNvPr id="11267" name="Content Placeholder 2"/>
          <p:cNvSpPr>
            <a:spLocks noGrp="1"/>
          </p:cNvSpPr>
          <p:nvPr>
            <p:ph idx="1"/>
          </p:nvPr>
        </p:nvSpPr>
        <p:spPr>
          <a:xfrm>
            <a:off x="2105025" y="2227262"/>
            <a:ext cx="7989888" cy="3703638"/>
          </a:xfrm>
        </p:spPr>
        <p:txBody>
          <a:bodyPr rtlCol="0">
            <a:normAutofit/>
          </a:bodyPr>
          <a:lstStyle/>
          <a:p>
            <a:pPr marL="306000" indent="-306000">
              <a:defRPr/>
            </a:pPr>
            <a:r>
              <a:rPr lang="en-US" altLang="en-US" dirty="0">
                <a:solidFill>
                  <a:schemeClr val="tx2"/>
                </a:solidFill>
              </a:rPr>
              <a:t>Resources &amp; guidelines for recognizing a student in need</a:t>
            </a:r>
          </a:p>
          <a:p>
            <a:pPr marL="306000" indent="-306000">
              <a:defRPr/>
            </a:pPr>
            <a:r>
              <a:rPr lang="en-US" altLang="en-US" dirty="0">
                <a:solidFill>
                  <a:schemeClr val="tx2"/>
                </a:solidFill>
              </a:rPr>
              <a:t>Reporting a student of concern</a:t>
            </a:r>
          </a:p>
          <a:p>
            <a:pPr marL="306000" indent="-306000">
              <a:defRPr/>
            </a:pPr>
            <a:r>
              <a:rPr lang="en-US" altLang="en-US" dirty="0">
                <a:solidFill>
                  <a:schemeClr val="tx2"/>
                </a:solidFill>
              </a:rPr>
              <a:t>Campus emergency contact for crisis</a:t>
            </a:r>
          </a:p>
          <a:p>
            <a:pPr marL="306000" indent="-306000">
              <a:defRPr/>
            </a:pPr>
            <a:r>
              <a:rPr lang="en-US" altLang="en-US" dirty="0">
                <a:solidFill>
                  <a:schemeClr val="tx2"/>
                </a:solidFill>
              </a:rPr>
              <a:t>Community behavioral health crisis resources</a:t>
            </a:r>
          </a:p>
          <a:p>
            <a:pPr marL="306000" indent="-306000">
              <a:defRPr/>
            </a:pPr>
            <a:r>
              <a:rPr lang="en-US" altLang="en-US" dirty="0">
                <a:solidFill>
                  <a:schemeClr val="tx2"/>
                </a:solidFill>
              </a:rPr>
              <a:t>Behavioral health resources </a:t>
            </a:r>
          </a:p>
          <a:p>
            <a:pPr marL="0" indent="0">
              <a:buNone/>
              <a:defRPr/>
            </a:pPr>
            <a:r>
              <a:rPr lang="en-US" altLang="en-US" dirty="0"/>
              <a:t> </a:t>
            </a:r>
          </a:p>
          <a:p>
            <a:pPr marL="306000" indent="-306000">
              <a:defRPr/>
            </a:pPr>
            <a:r>
              <a:rPr lang="en-US" altLang="en-US" dirty="0">
                <a:hlinkClick r:id="rId3"/>
              </a:rPr>
              <a:t>http://www.laspositascollege.edu/birt/index.php</a:t>
            </a:r>
            <a:endParaRPr lang="en-US" altLang="en-US" dirty="0"/>
          </a:p>
        </p:txBody>
      </p:sp>
    </p:spTree>
    <p:extLst>
      <p:ext uri="{BB962C8B-B14F-4D97-AF65-F5344CB8AC3E}">
        <p14:creationId xmlns:p14="http://schemas.microsoft.com/office/powerpoint/2010/main" val="2799556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14300"/>
            <a:ext cx="8911687" cy="762000"/>
          </a:xfrm>
        </p:spPr>
        <p:txBody>
          <a:bodyPr/>
          <a:lstStyle/>
          <a:p>
            <a:r>
              <a:rPr lang="en-US" dirty="0" err="1">
                <a:solidFill>
                  <a:schemeClr val="tx2"/>
                </a:solidFill>
              </a:rPr>
              <a:t>Kognitos</a:t>
            </a:r>
            <a:r>
              <a:rPr lang="en-US" dirty="0">
                <a:solidFill>
                  <a:schemeClr val="tx2"/>
                </a:solidFill>
              </a:rPr>
              <a:t> Training</a:t>
            </a:r>
          </a:p>
        </p:txBody>
      </p:sp>
      <p:sp>
        <p:nvSpPr>
          <p:cNvPr id="3" name="Content Placeholder 2"/>
          <p:cNvSpPr>
            <a:spLocks noGrp="1"/>
          </p:cNvSpPr>
          <p:nvPr>
            <p:ph idx="1"/>
          </p:nvPr>
        </p:nvSpPr>
        <p:spPr>
          <a:xfrm>
            <a:off x="1117600" y="1143000"/>
            <a:ext cx="11074400" cy="5715000"/>
          </a:xfrm>
        </p:spPr>
        <p:txBody>
          <a:bodyPr>
            <a:normAutofit/>
          </a:bodyPr>
          <a:lstStyle/>
          <a:p>
            <a:r>
              <a:rPr lang="en-US" sz="2600" dirty="0">
                <a:solidFill>
                  <a:schemeClr val="tx2"/>
                </a:solidFill>
              </a:rPr>
              <a:t>Online training simulation designed to educate our faculty, staff, and students about best practices in supporting</a:t>
            </a:r>
          </a:p>
          <a:p>
            <a:pPr marL="0" indent="0">
              <a:buNone/>
            </a:pPr>
            <a:endParaRPr lang="en-US" sz="2600" dirty="0">
              <a:solidFill>
                <a:schemeClr val="tx2"/>
              </a:solidFill>
            </a:endParaRPr>
          </a:p>
          <a:p>
            <a:r>
              <a:rPr lang="en-US" sz="2600" dirty="0">
                <a:solidFill>
                  <a:schemeClr val="tx2"/>
                </a:solidFill>
              </a:rPr>
              <a:t>Each training takes </a:t>
            </a:r>
            <a:r>
              <a:rPr lang="en-US" sz="2600" b="1" i="1" dirty="0">
                <a:solidFill>
                  <a:schemeClr val="tx2"/>
                </a:solidFill>
              </a:rPr>
              <a:t>30-60 minutes </a:t>
            </a:r>
            <a:r>
              <a:rPr lang="en-US" sz="2600" dirty="0">
                <a:solidFill>
                  <a:schemeClr val="tx2"/>
                </a:solidFill>
              </a:rPr>
              <a:t>to complete and is structured as a virtual practice environment where users learn by engaging in interactive role-play conversations with emotionally responsive student avatars. </a:t>
            </a:r>
          </a:p>
          <a:p>
            <a:endParaRPr lang="en-US" sz="2600" b="1" i="1" dirty="0">
              <a:solidFill>
                <a:schemeClr val="tx2"/>
              </a:solidFill>
            </a:endParaRPr>
          </a:p>
          <a:p>
            <a:r>
              <a:rPr lang="en-US" sz="2600" i="1" dirty="0">
                <a:solidFill>
                  <a:schemeClr val="tx2"/>
                </a:solidFill>
              </a:rPr>
              <a:t>Trainings are available at no-cost to all California community college faculty, staff, and students.</a:t>
            </a:r>
            <a:br>
              <a:rPr lang="en-US" sz="2600" i="1" dirty="0">
                <a:solidFill>
                  <a:schemeClr val="tx2"/>
                </a:solidFill>
              </a:rPr>
            </a:br>
            <a:endParaRPr lang="en-US" sz="2600" i="1" dirty="0">
              <a:solidFill>
                <a:schemeClr val="tx2"/>
              </a:solidFill>
            </a:endParaRPr>
          </a:p>
          <a:p>
            <a:r>
              <a:rPr lang="en-US" dirty="0">
                <a:hlinkClick r:id="rId2"/>
              </a:rPr>
              <a:t>https://www.kognitocampus.com/faculty/ccc</a:t>
            </a:r>
            <a:endParaRPr lang="en-US" dirty="0"/>
          </a:p>
        </p:txBody>
      </p:sp>
    </p:spTree>
    <p:extLst>
      <p:ext uri="{BB962C8B-B14F-4D97-AF65-F5344CB8AC3E}">
        <p14:creationId xmlns:p14="http://schemas.microsoft.com/office/powerpoint/2010/main" val="1584311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409700" y="254000"/>
            <a:ext cx="10515600" cy="6604000"/>
          </a:xfrm>
        </p:spPr>
        <p:txBody>
          <a:bodyPr>
            <a:normAutofit fontScale="77500" lnSpcReduction="20000"/>
          </a:bodyPr>
          <a:lstStyle/>
          <a:p>
            <a:pPr marL="0" indent="0" algn="ctr">
              <a:buNone/>
            </a:pPr>
            <a:r>
              <a:rPr lang="en-US" sz="2400" b="1" dirty="0">
                <a:solidFill>
                  <a:schemeClr val="tx2"/>
                </a:solidFill>
              </a:rPr>
              <a:t>Recognizing a Student in Need</a:t>
            </a:r>
          </a:p>
          <a:p>
            <a:pPr marL="0" indent="0">
              <a:buNone/>
            </a:pPr>
            <a:r>
              <a:rPr lang="en-US" sz="1900" dirty="0">
                <a:solidFill>
                  <a:schemeClr val="tx2"/>
                </a:solidFill>
              </a:rPr>
              <a:t>You may be the first one to recognize when a student needs help, and can guide him or her to professional resources. The following examples of student’s appearance, behavior, and expressions of distress are cause for concern. </a:t>
            </a:r>
          </a:p>
          <a:p>
            <a:r>
              <a:rPr lang="en-US" sz="1900" b="1" dirty="0">
                <a:solidFill>
                  <a:schemeClr val="tx2"/>
                </a:solidFill>
              </a:rPr>
              <a:t>Unusual Appearance:</a:t>
            </a:r>
          </a:p>
          <a:p>
            <a:r>
              <a:rPr lang="en-US" sz="1900" dirty="0">
                <a:solidFill>
                  <a:schemeClr val="tx2"/>
                </a:solidFill>
              </a:rPr>
              <a:t>Swollen or red eyes</a:t>
            </a:r>
          </a:p>
          <a:p>
            <a:r>
              <a:rPr lang="en-US" sz="1900" dirty="0">
                <a:solidFill>
                  <a:schemeClr val="tx2"/>
                </a:solidFill>
              </a:rPr>
              <a:t>A change in personal hygiene or dress</a:t>
            </a:r>
          </a:p>
          <a:p>
            <a:r>
              <a:rPr lang="en-US" sz="1900" dirty="0">
                <a:solidFill>
                  <a:schemeClr val="tx2"/>
                </a:solidFill>
              </a:rPr>
              <a:t>Dramatic weight loss or gain</a:t>
            </a:r>
          </a:p>
          <a:p>
            <a:r>
              <a:rPr lang="en-US" sz="1900" b="1" dirty="0">
                <a:solidFill>
                  <a:schemeClr val="tx2"/>
                </a:solidFill>
              </a:rPr>
              <a:t>Marked Behavior Changes:</a:t>
            </a:r>
          </a:p>
          <a:p>
            <a:r>
              <a:rPr lang="en-US" sz="1900" dirty="0">
                <a:solidFill>
                  <a:schemeClr val="tx2"/>
                </a:solidFill>
              </a:rPr>
              <a:t>Poor performance and preparation</a:t>
            </a:r>
          </a:p>
          <a:p>
            <a:r>
              <a:rPr lang="en-US" sz="1900" dirty="0">
                <a:solidFill>
                  <a:schemeClr val="tx2"/>
                </a:solidFill>
              </a:rPr>
              <a:t>Excessive absences or tardiness</a:t>
            </a:r>
          </a:p>
          <a:p>
            <a:r>
              <a:rPr lang="en-US" sz="1900" dirty="0">
                <a:solidFill>
                  <a:schemeClr val="tx2"/>
                </a:solidFill>
              </a:rPr>
              <a:t>Repeated requests for special consideration, especially when accompanied by a change in attitude </a:t>
            </a:r>
          </a:p>
          <a:p>
            <a:r>
              <a:rPr lang="en-US" sz="1900" dirty="0">
                <a:solidFill>
                  <a:schemeClr val="tx2"/>
                </a:solidFill>
              </a:rPr>
              <a:t>Unusual or changed pattern of interaction</a:t>
            </a:r>
          </a:p>
          <a:p>
            <a:r>
              <a:rPr lang="en-US" sz="1900" dirty="0">
                <a:solidFill>
                  <a:schemeClr val="tx2"/>
                </a:solidFill>
              </a:rPr>
              <a:t>Avoids participation</a:t>
            </a:r>
          </a:p>
          <a:p>
            <a:r>
              <a:rPr lang="en-US" sz="1900" dirty="0">
                <a:solidFill>
                  <a:schemeClr val="tx2"/>
                </a:solidFill>
              </a:rPr>
              <a:t>Dominates discussions</a:t>
            </a:r>
          </a:p>
          <a:p>
            <a:r>
              <a:rPr lang="en-US" sz="1900" dirty="0">
                <a:solidFill>
                  <a:schemeClr val="tx2"/>
                </a:solidFill>
              </a:rPr>
              <a:t>Excessive anxiety when called upon</a:t>
            </a:r>
          </a:p>
          <a:p>
            <a:r>
              <a:rPr lang="en-US" sz="1900" dirty="0">
                <a:solidFill>
                  <a:schemeClr val="tx2"/>
                </a:solidFill>
              </a:rPr>
              <a:t>Disruptive behavior</a:t>
            </a:r>
          </a:p>
          <a:p>
            <a:r>
              <a:rPr lang="en-US" sz="1900" dirty="0">
                <a:solidFill>
                  <a:schemeClr val="tx2"/>
                </a:solidFill>
              </a:rPr>
              <a:t>Problems with roommates or family</a:t>
            </a:r>
          </a:p>
          <a:p>
            <a:r>
              <a:rPr lang="en-US" sz="1900" dirty="0">
                <a:solidFill>
                  <a:schemeClr val="tx2"/>
                </a:solidFill>
              </a:rPr>
              <a:t>Exaggerated emotional responses that are inappropriate to the situation</a:t>
            </a:r>
          </a:p>
          <a:p>
            <a:r>
              <a:rPr lang="en-US" sz="1900" dirty="0">
                <a:solidFill>
                  <a:schemeClr val="tx2"/>
                </a:solidFill>
              </a:rPr>
              <a:t>Depressed, lethargic mood</a:t>
            </a:r>
          </a:p>
          <a:p>
            <a:r>
              <a:rPr lang="en-US" sz="1900" dirty="0">
                <a:solidFill>
                  <a:schemeClr val="tx2"/>
                </a:solidFill>
              </a:rPr>
              <a:t>Hyperactivity or very rapid speech</a:t>
            </a:r>
          </a:p>
          <a:p>
            <a:r>
              <a:rPr lang="en-US" sz="1900" dirty="0">
                <a:solidFill>
                  <a:schemeClr val="tx2"/>
                </a:solidFill>
              </a:rPr>
              <a:t>Strange or bizarre behavior indicating a loss of contact with reality</a:t>
            </a:r>
          </a:p>
          <a:p>
            <a:endParaRPr lang="en-US" dirty="0"/>
          </a:p>
        </p:txBody>
      </p:sp>
    </p:spTree>
    <p:extLst>
      <p:ext uri="{BB962C8B-B14F-4D97-AF65-F5344CB8AC3E}">
        <p14:creationId xmlns:p14="http://schemas.microsoft.com/office/powerpoint/2010/main" val="4087494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58590"/>
          </a:xfrm>
        </p:spPr>
        <p:txBody>
          <a:bodyPr>
            <a:normAutofit fontScale="90000"/>
          </a:bodyPr>
          <a:lstStyle/>
          <a:p>
            <a:r>
              <a:rPr lang="en-US" dirty="0">
                <a:solidFill>
                  <a:schemeClr val="tx2"/>
                </a:solidFill>
              </a:rPr>
              <a:t>Vignette # 1   </a:t>
            </a:r>
            <a:br>
              <a:rPr lang="en-US" dirty="0">
                <a:solidFill>
                  <a:schemeClr val="tx2"/>
                </a:solidFill>
              </a:rPr>
            </a:br>
            <a:endParaRPr lang="en-US" dirty="0">
              <a:solidFill>
                <a:schemeClr val="tx2"/>
              </a:solidFill>
            </a:endParaRPr>
          </a:p>
        </p:txBody>
      </p:sp>
      <p:sp>
        <p:nvSpPr>
          <p:cNvPr id="3" name="Content Placeholder 2"/>
          <p:cNvSpPr>
            <a:spLocks noGrp="1"/>
          </p:cNvSpPr>
          <p:nvPr>
            <p:ph idx="1"/>
          </p:nvPr>
        </p:nvSpPr>
        <p:spPr>
          <a:xfrm>
            <a:off x="1282700" y="1181100"/>
            <a:ext cx="10221912" cy="8064500"/>
          </a:xfrm>
        </p:spPr>
        <p:txBody>
          <a:bodyPr>
            <a:normAutofit/>
          </a:bodyPr>
          <a:lstStyle/>
          <a:p>
            <a:pPr marL="0" indent="0">
              <a:buNone/>
            </a:pPr>
            <a:endParaRPr lang="en-US" dirty="0"/>
          </a:p>
          <a:p>
            <a:r>
              <a:rPr lang="en-US" sz="2000" i="1" dirty="0">
                <a:solidFill>
                  <a:schemeClr val="tx2"/>
                </a:solidFill>
              </a:rPr>
              <a:t>Ronald Smith is an adjunct instructor at the local community college, teaching an evening History class for the first time. The class only meets Monday evenings from 7:00 PM to 9:50 PM. Although the class meets in the evenings and many of his students report coming straight form work, most of his students are very engaged and greatly participate during class discussions. </a:t>
            </a:r>
          </a:p>
          <a:p>
            <a:r>
              <a:rPr lang="en-US" sz="2000" i="1" dirty="0">
                <a:solidFill>
                  <a:schemeClr val="tx2"/>
                </a:solidFill>
              </a:rPr>
              <a:t>One of his students, Bob, however, makes it at point to continually interrupt him or other students during class. Professor Smith has asked him several times not to interrupt, to no avail.  </a:t>
            </a:r>
          </a:p>
          <a:p>
            <a:r>
              <a:rPr lang="en-US" sz="2000" i="1" dirty="0">
                <a:solidFill>
                  <a:schemeClr val="tx2"/>
                </a:solidFill>
              </a:rPr>
              <a:t>Tonight seems no different. Professor Smith has to ask Bob once again to not interrupt him, but this time the response is different. Bob jumps out of his chair and starts yelling at Professor Smith, telling him in expletives that he most certainly will not do that. Bob is making verbal threats toward his instructor. </a:t>
            </a:r>
          </a:p>
          <a:p>
            <a:r>
              <a:rPr lang="en-US" sz="2000" i="1" dirty="0">
                <a:solidFill>
                  <a:schemeClr val="tx2"/>
                </a:solidFill>
              </a:rPr>
              <a:t>The other students in the class are visibly shaken by Bob’s outburst. </a:t>
            </a:r>
          </a:p>
          <a:p>
            <a:endParaRPr lang="en-US" sz="2000" b="1" dirty="0">
              <a:solidFill>
                <a:schemeClr val="tx2"/>
              </a:solidFill>
            </a:endParaRPr>
          </a:p>
          <a:p>
            <a:endParaRPr lang="en-US" sz="2000" b="1" dirty="0">
              <a:solidFill>
                <a:schemeClr val="tx2"/>
              </a:solidFill>
            </a:endParaRPr>
          </a:p>
          <a:p>
            <a:endParaRPr lang="en-US" dirty="0"/>
          </a:p>
        </p:txBody>
      </p:sp>
    </p:spTree>
    <p:extLst>
      <p:ext uri="{BB962C8B-B14F-4D97-AF65-F5344CB8AC3E}">
        <p14:creationId xmlns:p14="http://schemas.microsoft.com/office/powerpoint/2010/main" val="530407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chemeClr val="tx2"/>
                </a:solidFill>
              </a:rPr>
              <a:t>Questions?</a:t>
            </a:r>
          </a:p>
        </p:txBody>
      </p:sp>
      <p:sp>
        <p:nvSpPr>
          <p:cNvPr id="5" name="Content Placeholder 4"/>
          <p:cNvSpPr>
            <a:spLocks noGrp="1"/>
          </p:cNvSpPr>
          <p:nvPr>
            <p:ph idx="1"/>
          </p:nvPr>
        </p:nvSpPr>
        <p:spPr/>
        <p:txBody>
          <a:bodyPr>
            <a:normAutofit lnSpcReduction="10000"/>
          </a:bodyPr>
          <a:lstStyle/>
          <a:p>
            <a:r>
              <a:rPr lang="en-US" sz="3200" dirty="0">
                <a:solidFill>
                  <a:schemeClr val="tx2"/>
                </a:solidFill>
              </a:rPr>
              <a:t>How should Professor Smith manage the situation in the class room? </a:t>
            </a:r>
          </a:p>
          <a:p>
            <a:endParaRPr lang="en-US" sz="3200" dirty="0">
              <a:solidFill>
                <a:schemeClr val="tx2"/>
              </a:solidFill>
            </a:endParaRPr>
          </a:p>
          <a:p>
            <a:r>
              <a:rPr lang="en-US" sz="3200" dirty="0">
                <a:solidFill>
                  <a:schemeClr val="tx2"/>
                </a:solidFill>
              </a:rPr>
              <a:t>What resources are available to him? </a:t>
            </a:r>
          </a:p>
          <a:p>
            <a:endParaRPr lang="en-US" sz="3200" dirty="0">
              <a:solidFill>
                <a:schemeClr val="tx2"/>
              </a:solidFill>
            </a:endParaRPr>
          </a:p>
          <a:p>
            <a:r>
              <a:rPr lang="en-US" sz="3200" dirty="0">
                <a:solidFill>
                  <a:schemeClr val="tx2"/>
                </a:solidFill>
              </a:rPr>
              <a:t>Are there specific institutional procedures in place that he should follow? </a:t>
            </a:r>
          </a:p>
          <a:p>
            <a:endParaRPr lang="en-US" dirty="0"/>
          </a:p>
        </p:txBody>
      </p:sp>
    </p:spTree>
    <p:extLst>
      <p:ext uri="{BB962C8B-B14F-4D97-AF65-F5344CB8AC3E}">
        <p14:creationId xmlns:p14="http://schemas.microsoft.com/office/powerpoint/2010/main" val="2255336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88900"/>
            <a:ext cx="8911687" cy="952500"/>
          </a:xfrm>
        </p:spPr>
        <p:txBody>
          <a:bodyPr/>
          <a:lstStyle/>
          <a:p>
            <a:r>
              <a:rPr lang="en-US" dirty="0">
                <a:solidFill>
                  <a:schemeClr val="tx2"/>
                </a:solidFill>
              </a:rPr>
              <a:t>Vignette #2</a:t>
            </a:r>
          </a:p>
        </p:txBody>
      </p:sp>
      <p:sp>
        <p:nvSpPr>
          <p:cNvPr id="3" name="Content Placeholder 2"/>
          <p:cNvSpPr>
            <a:spLocks noGrp="1"/>
          </p:cNvSpPr>
          <p:nvPr>
            <p:ph idx="1"/>
          </p:nvPr>
        </p:nvSpPr>
        <p:spPr>
          <a:xfrm>
            <a:off x="2589212" y="1041400"/>
            <a:ext cx="8915400" cy="4869822"/>
          </a:xfrm>
        </p:spPr>
        <p:txBody>
          <a:bodyPr>
            <a:noAutofit/>
          </a:bodyPr>
          <a:lstStyle/>
          <a:p>
            <a:r>
              <a:rPr lang="en-US" dirty="0">
                <a:solidFill>
                  <a:schemeClr val="tx2"/>
                </a:solidFill>
              </a:rPr>
              <a:t>Dr. Lindsey Powell is an English instructor at Las </a:t>
            </a:r>
            <a:r>
              <a:rPr lang="en-US" dirty="0" err="1">
                <a:solidFill>
                  <a:schemeClr val="tx2"/>
                </a:solidFill>
              </a:rPr>
              <a:t>Positas</a:t>
            </a:r>
            <a:r>
              <a:rPr lang="en-US" dirty="0">
                <a:solidFill>
                  <a:schemeClr val="tx2"/>
                </a:solidFill>
              </a:rPr>
              <a:t> Community College. She is a popular and highly respected instructor, by both students and her colleagues alike. </a:t>
            </a:r>
          </a:p>
          <a:p>
            <a:r>
              <a:rPr lang="en-US" dirty="0">
                <a:solidFill>
                  <a:schemeClr val="tx2"/>
                </a:solidFill>
              </a:rPr>
              <a:t>Dr. Powell has noticed that the grade one of her students, Michelle, is slipping. Michelle had a great start to the semester and was always one of the top students in class, but has turned in remedial work for the last two assignments. </a:t>
            </a:r>
          </a:p>
          <a:p>
            <a:r>
              <a:rPr lang="en-US" dirty="0">
                <a:solidFill>
                  <a:schemeClr val="tx2"/>
                </a:solidFill>
              </a:rPr>
              <a:t>Dr. Powell informs Michelle that they need to talk about her slipping grade and that she is concerned. Michelle does approach Dr. Powell right after the next class and asks to speak to her, which she is more than happy to do so. </a:t>
            </a:r>
          </a:p>
          <a:p>
            <a:r>
              <a:rPr lang="en-US" dirty="0">
                <a:solidFill>
                  <a:schemeClr val="tx2"/>
                </a:solidFill>
              </a:rPr>
              <a:t>Michelle starts to tell Dr. Powell that her personal life is in turmoil, her parents are getting a divorce and she will no longer receive any financial support from them. The news is devastating to her, because now she can no longer afford to transfer to San Jose State University to pursue her dream, a degree in journalism. Michelle informs Dr. Powell she has been depressed about the situation for a while now and feels there is no alternative. Michelle tells her that she just wants to die. The situation is hopeless and she no longer sees a future for herself. </a:t>
            </a:r>
          </a:p>
        </p:txBody>
      </p:sp>
    </p:spTree>
    <p:extLst>
      <p:ext uri="{BB962C8B-B14F-4D97-AF65-F5344CB8AC3E}">
        <p14:creationId xmlns:p14="http://schemas.microsoft.com/office/powerpoint/2010/main" val="185091208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63</TotalTime>
  <Words>905</Words>
  <Application>Microsoft Office PowerPoint</Application>
  <PresentationFormat>Widescreen</PresentationFormat>
  <Paragraphs>81</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Wingdings 3</vt:lpstr>
      <vt:lpstr>Wisp</vt:lpstr>
      <vt:lpstr>Student Mental Health Resources on Campus</vt:lpstr>
      <vt:lpstr>Workshop Overview</vt:lpstr>
      <vt:lpstr>Meet the Team</vt:lpstr>
      <vt:lpstr>Behavioral Intervention Resource website</vt:lpstr>
      <vt:lpstr>Kognitos Training</vt:lpstr>
      <vt:lpstr>PowerPoint Presentation</vt:lpstr>
      <vt:lpstr>Vignette # 1    </vt:lpstr>
      <vt:lpstr>Questions?</vt:lpstr>
      <vt:lpstr>Vignette #2</vt:lpstr>
      <vt:lpstr>Questions?</vt:lpstr>
      <vt:lpstr>Q&amp;A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Mental Health Resources on Campus</dc:title>
  <dc:creator>Cerruti-Barbero, Dayna</dc:creator>
  <cp:lastModifiedBy>DBarbero</cp:lastModifiedBy>
  <cp:revision>7</cp:revision>
  <dcterms:created xsi:type="dcterms:W3CDTF">2018-03-30T20:43:40Z</dcterms:created>
  <dcterms:modified xsi:type="dcterms:W3CDTF">2018-04-03T16:55:37Z</dcterms:modified>
</cp:coreProperties>
</file>