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1" r:id="rId3"/>
    <p:sldId id="282" r:id="rId4"/>
    <p:sldId id="267" r:id="rId5"/>
    <p:sldId id="268" r:id="rId6"/>
    <p:sldId id="269" r:id="rId7"/>
    <p:sldId id="270" r:id="rId8"/>
    <p:sldId id="271" r:id="rId9"/>
    <p:sldId id="283" r:id="rId10"/>
    <p:sldId id="278" r:id="rId11"/>
    <p:sldId id="272" r:id="rId12"/>
    <p:sldId id="277" r:id="rId13"/>
    <p:sldId id="273" r:id="rId14"/>
    <p:sldId id="284" r:id="rId15"/>
    <p:sldId id="274" r:id="rId16"/>
    <p:sldId id="279" r:id="rId17"/>
    <p:sldId id="275" r:id="rId18"/>
    <p:sldId id="276" r:id="rId19"/>
    <p:sldId id="280" r:id="rId20"/>
    <p:sldId id="28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391D6-21C5-49F8-B31B-EEAAE7CB0F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AD43CC-FD41-4E7F-AEF9-E1D2A33F8B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74C48C-ECF4-40FE-B444-2647D9192594}"/>
              </a:ext>
            </a:extLst>
          </p:cNvPr>
          <p:cNvSpPr>
            <a:spLocks noGrp="1"/>
          </p:cNvSpPr>
          <p:nvPr>
            <p:ph type="dt" sz="half" idx="10"/>
          </p:nvPr>
        </p:nvSpPr>
        <p:spPr/>
        <p:txBody>
          <a:bodyPr/>
          <a:lstStyle/>
          <a:p>
            <a:fld id="{18DB8DA4-729D-45AB-8CF1-492578148A0B}" type="datetimeFigureOut">
              <a:rPr lang="en-US" smtClean="0"/>
              <a:t>4/2/2018</a:t>
            </a:fld>
            <a:endParaRPr lang="en-US"/>
          </a:p>
        </p:txBody>
      </p:sp>
      <p:sp>
        <p:nvSpPr>
          <p:cNvPr id="5" name="Footer Placeholder 4">
            <a:extLst>
              <a:ext uri="{FF2B5EF4-FFF2-40B4-BE49-F238E27FC236}">
                <a16:creationId xmlns:a16="http://schemas.microsoft.com/office/drawing/2014/main" id="{47E0CF84-57B5-493A-9EDA-D9DBD45855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B167DF-EE2A-4340-97B5-62E048C9E8BA}"/>
              </a:ext>
            </a:extLst>
          </p:cNvPr>
          <p:cNvSpPr>
            <a:spLocks noGrp="1"/>
          </p:cNvSpPr>
          <p:nvPr>
            <p:ph type="sldNum" sz="quarter" idx="12"/>
          </p:nvPr>
        </p:nvSpPr>
        <p:spPr/>
        <p:txBody>
          <a:bodyPr/>
          <a:lstStyle/>
          <a:p>
            <a:fld id="{62CFBC7D-CB2C-4FA0-B581-7AA47A2C6034}" type="slidenum">
              <a:rPr lang="en-US" smtClean="0"/>
              <a:t>‹#›</a:t>
            </a:fld>
            <a:endParaRPr lang="en-US"/>
          </a:p>
        </p:txBody>
      </p:sp>
    </p:spTree>
    <p:extLst>
      <p:ext uri="{BB962C8B-B14F-4D97-AF65-F5344CB8AC3E}">
        <p14:creationId xmlns:p14="http://schemas.microsoft.com/office/powerpoint/2010/main" val="4188106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703B3-EBE9-48E0-964C-EAEAF0917B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41366-B3CA-460B-A63F-8F0023D2ECD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C3A693-F158-46C9-9EC1-A8D98F54FD3A}"/>
              </a:ext>
            </a:extLst>
          </p:cNvPr>
          <p:cNvSpPr>
            <a:spLocks noGrp="1"/>
          </p:cNvSpPr>
          <p:nvPr>
            <p:ph type="dt" sz="half" idx="10"/>
          </p:nvPr>
        </p:nvSpPr>
        <p:spPr/>
        <p:txBody>
          <a:bodyPr/>
          <a:lstStyle/>
          <a:p>
            <a:fld id="{18DB8DA4-729D-45AB-8CF1-492578148A0B}" type="datetimeFigureOut">
              <a:rPr lang="en-US" smtClean="0"/>
              <a:t>4/2/2018</a:t>
            </a:fld>
            <a:endParaRPr lang="en-US"/>
          </a:p>
        </p:txBody>
      </p:sp>
      <p:sp>
        <p:nvSpPr>
          <p:cNvPr id="5" name="Footer Placeholder 4">
            <a:extLst>
              <a:ext uri="{FF2B5EF4-FFF2-40B4-BE49-F238E27FC236}">
                <a16:creationId xmlns:a16="http://schemas.microsoft.com/office/drawing/2014/main" id="{315CF142-7486-430E-B691-33F9D54939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B650DF-CE5B-4E54-8D5E-5CDBBF0789BF}"/>
              </a:ext>
            </a:extLst>
          </p:cNvPr>
          <p:cNvSpPr>
            <a:spLocks noGrp="1"/>
          </p:cNvSpPr>
          <p:nvPr>
            <p:ph type="sldNum" sz="quarter" idx="12"/>
          </p:nvPr>
        </p:nvSpPr>
        <p:spPr/>
        <p:txBody>
          <a:bodyPr/>
          <a:lstStyle/>
          <a:p>
            <a:fld id="{62CFBC7D-CB2C-4FA0-B581-7AA47A2C6034}" type="slidenum">
              <a:rPr lang="en-US" smtClean="0"/>
              <a:t>‹#›</a:t>
            </a:fld>
            <a:endParaRPr lang="en-US"/>
          </a:p>
        </p:txBody>
      </p:sp>
    </p:spTree>
    <p:extLst>
      <p:ext uri="{BB962C8B-B14F-4D97-AF65-F5344CB8AC3E}">
        <p14:creationId xmlns:p14="http://schemas.microsoft.com/office/powerpoint/2010/main" val="2184291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266876-9CE8-422C-830B-00CE171881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FB857A-DFF9-4899-9585-2F3E5943505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A5CD50-88B5-4608-AE96-200C8F7B7002}"/>
              </a:ext>
            </a:extLst>
          </p:cNvPr>
          <p:cNvSpPr>
            <a:spLocks noGrp="1"/>
          </p:cNvSpPr>
          <p:nvPr>
            <p:ph type="dt" sz="half" idx="10"/>
          </p:nvPr>
        </p:nvSpPr>
        <p:spPr/>
        <p:txBody>
          <a:bodyPr/>
          <a:lstStyle/>
          <a:p>
            <a:fld id="{18DB8DA4-729D-45AB-8CF1-492578148A0B}" type="datetimeFigureOut">
              <a:rPr lang="en-US" smtClean="0"/>
              <a:t>4/2/2018</a:t>
            </a:fld>
            <a:endParaRPr lang="en-US"/>
          </a:p>
        </p:txBody>
      </p:sp>
      <p:sp>
        <p:nvSpPr>
          <p:cNvPr id="5" name="Footer Placeholder 4">
            <a:extLst>
              <a:ext uri="{FF2B5EF4-FFF2-40B4-BE49-F238E27FC236}">
                <a16:creationId xmlns:a16="http://schemas.microsoft.com/office/drawing/2014/main" id="{B72158B0-DBDE-4CB4-B502-F0B55AA687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0DC155-C3E7-4FB8-88A5-CE3A3CF640E2}"/>
              </a:ext>
            </a:extLst>
          </p:cNvPr>
          <p:cNvSpPr>
            <a:spLocks noGrp="1"/>
          </p:cNvSpPr>
          <p:nvPr>
            <p:ph type="sldNum" sz="quarter" idx="12"/>
          </p:nvPr>
        </p:nvSpPr>
        <p:spPr/>
        <p:txBody>
          <a:bodyPr/>
          <a:lstStyle/>
          <a:p>
            <a:fld id="{62CFBC7D-CB2C-4FA0-B581-7AA47A2C6034}" type="slidenum">
              <a:rPr lang="en-US" smtClean="0"/>
              <a:t>‹#›</a:t>
            </a:fld>
            <a:endParaRPr lang="en-US"/>
          </a:p>
        </p:txBody>
      </p:sp>
    </p:spTree>
    <p:extLst>
      <p:ext uri="{BB962C8B-B14F-4D97-AF65-F5344CB8AC3E}">
        <p14:creationId xmlns:p14="http://schemas.microsoft.com/office/powerpoint/2010/main" val="3872854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98AA3-DCA2-42C1-AD57-9CB93FEE08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D89A8B-D381-4BE1-8759-5163AB4EF52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839CE4-E86E-4B60-BB98-4874231F3806}"/>
              </a:ext>
            </a:extLst>
          </p:cNvPr>
          <p:cNvSpPr>
            <a:spLocks noGrp="1"/>
          </p:cNvSpPr>
          <p:nvPr>
            <p:ph type="dt" sz="half" idx="10"/>
          </p:nvPr>
        </p:nvSpPr>
        <p:spPr/>
        <p:txBody>
          <a:bodyPr/>
          <a:lstStyle/>
          <a:p>
            <a:fld id="{18DB8DA4-729D-45AB-8CF1-492578148A0B}" type="datetimeFigureOut">
              <a:rPr lang="en-US" smtClean="0"/>
              <a:t>4/2/2018</a:t>
            </a:fld>
            <a:endParaRPr lang="en-US"/>
          </a:p>
        </p:txBody>
      </p:sp>
      <p:sp>
        <p:nvSpPr>
          <p:cNvPr id="5" name="Footer Placeholder 4">
            <a:extLst>
              <a:ext uri="{FF2B5EF4-FFF2-40B4-BE49-F238E27FC236}">
                <a16:creationId xmlns:a16="http://schemas.microsoft.com/office/drawing/2014/main" id="{A28E074B-4D5B-4B86-9E8E-BB24B85533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B2D74F-BAE3-40B4-A709-ABA6618FF2E1}"/>
              </a:ext>
            </a:extLst>
          </p:cNvPr>
          <p:cNvSpPr>
            <a:spLocks noGrp="1"/>
          </p:cNvSpPr>
          <p:nvPr>
            <p:ph type="sldNum" sz="quarter" idx="12"/>
          </p:nvPr>
        </p:nvSpPr>
        <p:spPr/>
        <p:txBody>
          <a:bodyPr/>
          <a:lstStyle/>
          <a:p>
            <a:fld id="{62CFBC7D-CB2C-4FA0-B581-7AA47A2C6034}" type="slidenum">
              <a:rPr lang="en-US" smtClean="0"/>
              <a:t>‹#›</a:t>
            </a:fld>
            <a:endParaRPr lang="en-US"/>
          </a:p>
        </p:txBody>
      </p:sp>
    </p:spTree>
    <p:extLst>
      <p:ext uri="{BB962C8B-B14F-4D97-AF65-F5344CB8AC3E}">
        <p14:creationId xmlns:p14="http://schemas.microsoft.com/office/powerpoint/2010/main" val="3229325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76CA2-E780-4E66-88FD-2937E62804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EEB967-19BB-4FF7-BA11-D096C07188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0BE587-AB16-4C73-B99A-2A3044609A51}"/>
              </a:ext>
            </a:extLst>
          </p:cNvPr>
          <p:cNvSpPr>
            <a:spLocks noGrp="1"/>
          </p:cNvSpPr>
          <p:nvPr>
            <p:ph type="dt" sz="half" idx="10"/>
          </p:nvPr>
        </p:nvSpPr>
        <p:spPr/>
        <p:txBody>
          <a:bodyPr/>
          <a:lstStyle/>
          <a:p>
            <a:fld id="{18DB8DA4-729D-45AB-8CF1-492578148A0B}" type="datetimeFigureOut">
              <a:rPr lang="en-US" smtClean="0"/>
              <a:t>4/2/2018</a:t>
            </a:fld>
            <a:endParaRPr lang="en-US"/>
          </a:p>
        </p:txBody>
      </p:sp>
      <p:sp>
        <p:nvSpPr>
          <p:cNvPr id="5" name="Footer Placeholder 4">
            <a:extLst>
              <a:ext uri="{FF2B5EF4-FFF2-40B4-BE49-F238E27FC236}">
                <a16:creationId xmlns:a16="http://schemas.microsoft.com/office/drawing/2014/main" id="{8A96D52B-EFA5-40BC-87BA-80C09BE63D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8A0462-A373-4F11-83A9-1D80DBCBA647}"/>
              </a:ext>
            </a:extLst>
          </p:cNvPr>
          <p:cNvSpPr>
            <a:spLocks noGrp="1"/>
          </p:cNvSpPr>
          <p:nvPr>
            <p:ph type="sldNum" sz="quarter" idx="12"/>
          </p:nvPr>
        </p:nvSpPr>
        <p:spPr/>
        <p:txBody>
          <a:bodyPr/>
          <a:lstStyle/>
          <a:p>
            <a:fld id="{62CFBC7D-CB2C-4FA0-B581-7AA47A2C6034}" type="slidenum">
              <a:rPr lang="en-US" smtClean="0"/>
              <a:t>‹#›</a:t>
            </a:fld>
            <a:endParaRPr lang="en-US"/>
          </a:p>
        </p:txBody>
      </p:sp>
    </p:spTree>
    <p:extLst>
      <p:ext uri="{BB962C8B-B14F-4D97-AF65-F5344CB8AC3E}">
        <p14:creationId xmlns:p14="http://schemas.microsoft.com/office/powerpoint/2010/main" val="4142214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761A7-27FB-48E1-AA0B-E76CC4A524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61E165-0BF0-4BD3-ACFA-B342FECDE9D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A650E9D-F49B-4B3C-A7CE-AF1B7102145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04E071-C7C2-4D19-BCE7-EA54B40B0A82}"/>
              </a:ext>
            </a:extLst>
          </p:cNvPr>
          <p:cNvSpPr>
            <a:spLocks noGrp="1"/>
          </p:cNvSpPr>
          <p:nvPr>
            <p:ph type="dt" sz="half" idx="10"/>
          </p:nvPr>
        </p:nvSpPr>
        <p:spPr/>
        <p:txBody>
          <a:bodyPr/>
          <a:lstStyle/>
          <a:p>
            <a:fld id="{18DB8DA4-729D-45AB-8CF1-492578148A0B}" type="datetimeFigureOut">
              <a:rPr lang="en-US" smtClean="0"/>
              <a:t>4/2/2018</a:t>
            </a:fld>
            <a:endParaRPr lang="en-US"/>
          </a:p>
        </p:txBody>
      </p:sp>
      <p:sp>
        <p:nvSpPr>
          <p:cNvPr id="6" name="Footer Placeholder 5">
            <a:extLst>
              <a:ext uri="{FF2B5EF4-FFF2-40B4-BE49-F238E27FC236}">
                <a16:creationId xmlns:a16="http://schemas.microsoft.com/office/drawing/2014/main" id="{A521866A-0F51-468E-8270-1E8E261F17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35B338-E623-4723-8EA7-3BB556E6994A}"/>
              </a:ext>
            </a:extLst>
          </p:cNvPr>
          <p:cNvSpPr>
            <a:spLocks noGrp="1"/>
          </p:cNvSpPr>
          <p:nvPr>
            <p:ph type="sldNum" sz="quarter" idx="12"/>
          </p:nvPr>
        </p:nvSpPr>
        <p:spPr/>
        <p:txBody>
          <a:bodyPr/>
          <a:lstStyle/>
          <a:p>
            <a:fld id="{62CFBC7D-CB2C-4FA0-B581-7AA47A2C6034}" type="slidenum">
              <a:rPr lang="en-US" smtClean="0"/>
              <a:t>‹#›</a:t>
            </a:fld>
            <a:endParaRPr lang="en-US"/>
          </a:p>
        </p:txBody>
      </p:sp>
    </p:spTree>
    <p:extLst>
      <p:ext uri="{BB962C8B-B14F-4D97-AF65-F5344CB8AC3E}">
        <p14:creationId xmlns:p14="http://schemas.microsoft.com/office/powerpoint/2010/main" val="2609285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9DD15-617B-437B-ADD1-6168A57207F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ADE209-A701-4CBC-BDA8-05EE3C3507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11860C3-F3D7-4CC6-B271-BCD7353F416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33EC31-25E5-4852-988A-AA74EF3708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D39C547-EF54-4242-9B5C-53F8E1E6A9B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6C690D-DBA3-4CEA-8933-6E8A4AF5BEF3}"/>
              </a:ext>
            </a:extLst>
          </p:cNvPr>
          <p:cNvSpPr>
            <a:spLocks noGrp="1"/>
          </p:cNvSpPr>
          <p:nvPr>
            <p:ph type="dt" sz="half" idx="10"/>
          </p:nvPr>
        </p:nvSpPr>
        <p:spPr/>
        <p:txBody>
          <a:bodyPr/>
          <a:lstStyle/>
          <a:p>
            <a:fld id="{18DB8DA4-729D-45AB-8CF1-492578148A0B}" type="datetimeFigureOut">
              <a:rPr lang="en-US" smtClean="0"/>
              <a:t>4/2/2018</a:t>
            </a:fld>
            <a:endParaRPr lang="en-US"/>
          </a:p>
        </p:txBody>
      </p:sp>
      <p:sp>
        <p:nvSpPr>
          <p:cNvPr id="8" name="Footer Placeholder 7">
            <a:extLst>
              <a:ext uri="{FF2B5EF4-FFF2-40B4-BE49-F238E27FC236}">
                <a16:creationId xmlns:a16="http://schemas.microsoft.com/office/drawing/2014/main" id="{A94712D2-2108-4E8F-91DA-668AB1F129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8BE956-9759-4CC9-B85F-55DA0BF5D11E}"/>
              </a:ext>
            </a:extLst>
          </p:cNvPr>
          <p:cNvSpPr>
            <a:spLocks noGrp="1"/>
          </p:cNvSpPr>
          <p:nvPr>
            <p:ph type="sldNum" sz="quarter" idx="12"/>
          </p:nvPr>
        </p:nvSpPr>
        <p:spPr/>
        <p:txBody>
          <a:bodyPr/>
          <a:lstStyle/>
          <a:p>
            <a:fld id="{62CFBC7D-CB2C-4FA0-B581-7AA47A2C6034}" type="slidenum">
              <a:rPr lang="en-US" smtClean="0"/>
              <a:t>‹#›</a:t>
            </a:fld>
            <a:endParaRPr lang="en-US"/>
          </a:p>
        </p:txBody>
      </p:sp>
    </p:spTree>
    <p:extLst>
      <p:ext uri="{BB962C8B-B14F-4D97-AF65-F5344CB8AC3E}">
        <p14:creationId xmlns:p14="http://schemas.microsoft.com/office/powerpoint/2010/main" val="535414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4787-E252-44A4-9D1C-D19143F49F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3BCC3EE-047A-48C4-A8E0-55D8E3F1C282}"/>
              </a:ext>
            </a:extLst>
          </p:cNvPr>
          <p:cNvSpPr>
            <a:spLocks noGrp="1"/>
          </p:cNvSpPr>
          <p:nvPr>
            <p:ph type="dt" sz="half" idx="10"/>
          </p:nvPr>
        </p:nvSpPr>
        <p:spPr/>
        <p:txBody>
          <a:bodyPr/>
          <a:lstStyle/>
          <a:p>
            <a:fld id="{18DB8DA4-729D-45AB-8CF1-492578148A0B}" type="datetimeFigureOut">
              <a:rPr lang="en-US" smtClean="0"/>
              <a:t>4/2/2018</a:t>
            </a:fld>
            <a:endParaRPr lang="en-US"/>
          </a:p>
        </p:txBody>
      </p:sp>
      <p:sp>
        <p:nvSpPr>
          <p:cNvPr id="4" name="Footer Placeholder 3">
            <a:extLst>
              <a:ext uri="{FF2B5EF4-FFF2-40B4-BE49-F238E27FC236}">
                <a16:creationId xmlns:a16="http://schemas.microsoft.com/office/drawing/2014/main" id="{3DB029B4-EB1F-463A-9BCA-68170F72CCD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2BB454-B187-4E9E-87F9-74061D987FE4}"/>
              </a:ext>
            </a:extLst>
          </p:cNvPr>
          <p:cNvSpPr>
            <a:spLocks noGrp="1"/>
          </p:cNvSpPr>
          <p:nvPr>
            <p:ph type="sldNum" sz="quarter" idx="12"/>
          </p:nvPr>
        </p:nvSpPr>
        <p:spPr/>
        <p:txBody>
          <a:bodyPr/>
          <a:lstStyle/>
          <a:p>
            <a:fld id="{62CFBC7D-CB2C-4FA0-B581-7AA47A2C6034}" type="slidenum">
              <a:rPr lang="en-US" smtClean="0"/>
              <a:t>‹#›</a:t>
            </a:fld>
            <a:endParaRPr lang="en-US"/>
          </a:p>
        </p:txBody>
      </p:sp>
    </p:spTree>
    <p:extLst>
      <p:ext uri="{BB962C8B-B14F-4D97-AF65-F5344CB8AC3E}">
        <p14:creationId xmlns:p14="http://schemas.microsoft.com/office/powerpoint/2010/main" val="887609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66C553-1918-4DC0-B71A-67D355210C54}"/>
              </a:ext>
            </a:extLst>
          </p:cNvPr>
          <p:cNvSpPr>
            <a:spLocks noGrp="1"/>
          </p:cNvSpPr>
          <p:nvPr>
            <p:ph type="dt" sz="half" idx="10"/>
          </p:nvPr>
        </p:nvSpPr>
        <p:spPr/>
        <p:txBody>
          <a:bodyPr/>
          <a:lstStyle/>
          <a:p>
            <a:fld id="{18DB8DA4-729D-45AB-8CF1-492578148A0B}" type="datetimeFigureOut">
              <a:rPr lang="en-US" smtClean="0"/>
              <a:t>4/2/2018</a:t>
            </a:fld>
            <a:endParaRPr lang="en-US"/>
          </a:p>
        </p:txBody>
      </p:sp>
      <p:sp>
        <p:nvSpPr>
          <p:cNvPr id="3" name="Footer Placeholder 2">
            <a:extLst>
              <a:ext uri="{FF2B5EF4-FFF2-40B4-BE49-F238E27FC236}">
                <a16:creationId xmlns:a16="http://schemas.microsoft.com/office/drawing/2014/main" id="{86A9CB2E-676D-44F4-8348-9334C82DFD3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5B2235-5188-4EEB-A038-525B50BAF038}"/>
              </a:ext>
            </a:extLst>
          </p:cNvPr>
          <p:cNvSpPr>
            <a:spLocks noGrp="1"/>
          </p:cNvSpPr>
          <p:nvPr>
            <p:ph type="sldNum" sz="quarter" idx="12"/>
          </p:nvPr>
        </p:nvSpPr>
        <p:spPr/>
        <p:txBody>
          <a:bodyPr/>
          <a:lstStyle/>
          <a:p>
            <a:fld id="{62CFBC7D-CB2C-4FA0-B581-7AA47A2C6034}" type="slidenum">
              <a:rPr lang="en-US" smtClean="0"/>
              <a:t>‹#›</a:t>
            </a:fld>
            <a:endParaRPr lang="en-US"/>
          </a:p>
        </p:txBody>
      </p:sp>
    </p:spTree>
    <p:extLst>
      <p:ext uri="{BB962C8B-B14F-4D97-AF65-F5344CB8AC3E}">
        <p14:creationId xmlns:p14="http://schemas.microsoft.com/office/powerpoint/2010/main" val="632767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9B039-6CB8-44E6-AD55-7E239B95ED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348BAD-5875-4DC3-BC15-C3CEDB7089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52B1393-FEF1-444C-A38F-D0E16474CE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3D50FEA-AED8-4D99-8F60-673135095927}"/>
              </a:ext>
            </a:extLst>
          </p:cNvPr>
          <p:cNvSpPr>
            <a:spLocks noGrp="1"/>
          </p:cNvSpPr>
          <p:nvPr>
            <p:ph type="dt" sz="half" idx="10"/>
          </p:nvPr>
        </p:nvSpPr>
        <p:spPr/>
        <p:txBody>
          <a:bodyPr/>
          <a:lstStyle/>
          <a:p>
            <a:fld id="{18DB8DA4-729D-45AB-8CF1-492578148A0B}" type="datetimeFigureOut">
              <a:rPr lang="en-US" smtClean="0"/>
              <a:t>4/2/2018</a:t>
            </a:fld>
            <a:endParaRPr lang="en-US"/>
          </a:p>
        </p:txBody>
      </p:sp>
      <p:sp>
        <p:nvSpPr>
          <p:cNvPr id="6" name="Footer Placeholder 5">
            <a:extLst>
              <a:ext uri="{FF2B5EF4-FFF2-40B4-BE49-F238E27FC236}">
                <a16:creationId xmlns:a16="http://schemas.microsoft.com/office/drawing/2014/main" id="{9734B0EE-16A3-47E2-BC01-0D656B3729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E02FFA-6D87-4B0F-A650-7F61494F2C2A}"/>
              </a:ext>
            </a:extLst>
          </p:cNvPr>
          <p:cNvSpPr>
            <a:spLocks noGrp="1"/>
          </p:cNvSpPr>
          <p:nvPr>
            <p:ph type="sldNum" sz="quarter" idx="12"/>
          </p:nvPr>
        </p:nvSpPr>
        <p:spPr/>
        <p:txBody>
          <a:bodyPr/>
          <a:lstStyle/>
          <a:p>
            <a:fld id="{62CFBC7D-CB2C-4FA0-B581-7AA47A2C6034}" type="slidenum">
              <a:rPr lang="en-US" smtClean="0"/>
              <a:t>‹#›</a:t>
            </a:fld>
            <a:endParaRPr lang="en-US"/>
          </a:p>
        </p:txBody>
      </p:sp>
    </p:spTree>
    <p:extLst>
      <p:ext uri="{BB962C8B-B14F-4D97-AF65-F5344CB8AC3E}">
        <p14:creationId xmlns:p14="http://schemas.microsoft.com/office/powerpoint/2010/main" val="4567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D86B0-992A-45B8-B534-534035FDC0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995285E-5DBE-4CDD-ABD7-14D3C4FD31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2CD101-F2B7-4759-B68C-CEA378D9C7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BC8A2A-9657-40C9-A579-10983FD8DA44}"/>
              </a:ext>
            </a:extLst>
          </p:cNvPr>
          <p:cNvSpPr>
            <a:spLocks noGrp="1"/>
          </p:cNvSpPr>
          <p:nvPr>
            <p:ph type="dt" sz="half" idx="10"/>
          </p:nvPr>
        </p:nvSpPr>
        <p:spPr/>
        <p:txBody>
          <a:bodyPr/>
          <a:lstStyle/>
          <a:p>
            <a:fld id="{18DB8DA4-729D-45AB-8CF1-492578148A0B}" type="datetimeFigureOut">
              <a:rPr lang="en-US" smtClean="0"/>
              <a:t>4/2/2018</a:t>
            </a:fld>
            <a:endParaRPr lang="en-US"/>
          </a:p>
        </p:txBody>
      </p:sp>
      <p:sp>
        <p:nvSpPr>
          <p:cNvPr id="6" name="Footer Placeholder 5">
            <a:extLst>
              <a:ext uri="{FF2B5EF4-FFF2-40B4-BE49-F238E27FC236}">
                <a16:creationId xmlns:a16="http://schemas.microsoft.com/office/drawing/2014/main" id="{EF5C87FB-00AC-4C3C-B637-3F61A98B65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0F124C-377D-4CE2-9BC4-8A2E3435782B}"/>
              </a:ext>
            </a:extLst>
          </p:cNvPr>
          <p:cNvSpPr>
            <a:spLocks noGrp="1"/>
          </p:cNvSpPr>
          <p:nvPr>
            <p:ph type="sldNum" sz="quarter" idx="12"/>
          </p:nvPr>
        </p:nvSpPr>
        <p:spPr/>
        <p:txBody>
          <a:bodyPr/>
          <a:lstStyle/>
          <a:p>
            <a:fld id="{62CFBC7D-CB2C-4FA0-B581-7AA47A2C6034}" type="slidenum">
              <a:rPr lang="en-US" smtClean="0"/>
              <a:t>‹#›</a:t>
            </a:fld>
            <a:endParaRPr lang="en-US"/>
          </a:p>
        </p:txBody>
      </p:sp>
    </p:spTree>
    <p:extLst>
      <p:ext uri="{BB962C8B-B14F-4D97-AF65-F5344CB8AC3E}">
        <p14:creationId xmlns:p14="http://schemas.microsoft.com/office/powerpoint/2010/main" val="2887034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0C30E3-EB11-40C2-B882-3E49F9DABB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242A4C0-6B5C-4F54-865D-E6C5363875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A8B1A8-AA53-4C80-9921-F138136FE1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B8DA4-729D-45AB-8CF1-492578148A0B}" type="datetimeFigureOut">
              <a:rPr lang="en-US" smtClean="0"/>
              <a:t>4/2/2018</a:t>
            </a:fld>
            <a:endParaRPr lang="en-US"/>
          </a:p>
        </p:txBody>
      </p:sp>
      <p:sp>
        <p:nvSpPr>
          <p:cNvPr id="5" name="Footer Placeholder 4">
            <a:extLst>
              <a:ext uri="{FF2B5EF4-FFF2-40B4-BE49-F238E27FC236}">
                <a16:creationId xmlns:a16="http://schemas.microsoft.com/office/drawing/2014/main" id="{6D5C9563-836E-47F8-9DB4-367EE70176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FEC5E03-58B7-423E-BAE3-25BB7C535D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CFBC7D-CB2C-4FA0-B581-7AA47A2C6034}" type="slidenum">
              <a:rPr lang="en-US" smtClean="0"/>
              <a:t>‹#›</a:t>
            </a:fld>
            <a:endParaRPr lang="en-US"/>
          </a:p>
        </p:txBody>
      </p:sp>
    </p:spTree>
    <p:extLst>
      <p:ext uri="{BB962C8B-B14F-4D97-AF65-F5344CB8AC3E}">
        <p14:creationId xmlns:p14="http://schemas.microsoft.com/office/powerpoint/2010/main" val="3582878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YR3ZUSB7NBQ"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P_yj8lG3U5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youtu.be/DVEMWUYpp-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D0qilvNoLsw&amp;t=4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ADE16F3-E113-4B01-942A-13C995F7C53C}"/>
              </a:ext>
            </a:extLst>
          </p:cNvPr>
          <p:cNvSpPr txBox="1">
            <a:spLocks/>
          </p:cNvSpPr>
          <p:nvPr/>
        </p:nvSpPr>
        <p:spPr>
          <a:xfrm>
            <a:off x="838200" y="531846"/>
            <a:ext cx="10515600" cy="5946775"/>
          </a:xfrm>
          <a:prstGeom prst="rect">
            <a:avLst/>
          </a:prstGeom>
          <a:solidFill>
            <a:srgbClr val="000099"/>
          </a:solidFill>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dirty="0">
              <a:solidFill>
                <a:schemeClr val="bg1"/>
              </a:solidFill>
            </a:endParaRPr>
          </a:p>
          <a:p>
            <a:pPr algn="ctr"/>
            <a:endParaRPr lang="en-US" dirty="0">
              <a:solidFill>
                <a:schemeClr val="bg1"/>
              </a:solidFill>
            </a:endParaRPr>
          </a:p>
          <a:p>
            <a:pPr algn="ctr"/>
            <a:endParaRPr lang="en-US" sz="2400" dirty="0">
              <a:solidFill>
                <a:schemeClr val="bg1"/>
              </a:solidFill>
            </a:endParaRPr>
          </a:p>
          <a:p>
            <a:pPr algn="ctr"/>
            <a:r>
              <a:rPr lang="en-US" sz="7200" dirty="0">
                <a:solidFill>
                  <a:schemeClr val="bg1"/>
                </a:solidFill>
              </a:rPr>
              <a:t>Successes </a:t>
            </a:r>
            <a:r>
              <a:rPr lang="en-US" sz="7200">
                <a:solidFill>
                  <a:schemeClr val="bg1"/>
                </a:solidFill>
              </a:rPr>
              <a:t>and Benefits</a:t>
            </a:r>
            <a:endParaRPr lang="en-US" sz="7200" dirty="0">
              <a:solidFill>
                <a:schemeClr val="bg1"/>
              </a:solidFill>
            </a:endParaRPr>
          </a:p>
          <a:p>
            <a:pPr algn="ctr"/>
            <a:r>
              <a:rPr lang="en-US" sz="7200" dirty="0">
                <a:solidFill>
                  <a:schemeClr val="bg1"/>
                </a:solidFill>
              </a:rPr>
              <a:t>Of Being a Student-Athlete</a:t>
            </a:r>
          </a:p>
          <a:p>
            <a:pPr algn="ctr"/>
            <a:endParaRPr lang="en-US" sz="2400" dirty="0">
              <a:solidFill>
                <a:schemeClr val="bg1"/>
              </a:solidFill>
            </a:endParaRPr>
          </a:p>
          <a:p>
            <a:pPr algn="ctr"/>
            <a:endParaRPr lang="en-US" sz="2400" dirty="0">
              <a:solidFill>
                <a:schemeClr val="bg1"/>
              </a:solidFill>
            </a:endParaRPr>
          </a:p>
          <a:p>
            <a:pPr algn="ctr"/>
            <a:endParaRPr lang="en-US" sz="2400" dirty="0">
              <a:solidFill>
                <a:schemeClr val="bg1"/>
              </a:solidFill>
            </a:endParaRPr>
          </a:p>
          <a:p>
            <a:pPr algn="ctr"/>
            <a:r>
              <a:rPr lang="en-US" sz="2400" dirty="0">
                <a:solidFill>
                  <a:schemeClr val="bg1"/>
                </a:solidFill>
              </a:rPr>
              <a:t>Flex Day April 4, 2018 </a:t>
            </a:r>
          </a:p>
          <a:p>
            <a:pPr algn="ctr"/>
            <a:r>
              <a:rPr lang="en-US" sz="2400" dirty="0">
                <a:solidFill>
                  <a:schemeClr val="bg1"/>
                </a:solidFill>
              </a:rPr>
              <a:t>Robert Arroyo, MBA</a:t>
            </a:r>
          </a:p>
          <a:p>
            <a:pPr algn="ctr"/>
            <a:r>
              <a:rPr lang="en-US" sz="2400" dirty="0">
                <a:solidFill>
                  <a:schemeClr val="bg1"/>
                </a:solidFill>
              </a:rPr>
              <a:t>LPC Adjunct Business</a:t>
            </a:r>
          </a:p>
          <a:p>
            <a:pPr algn="ctr"/>
            <a:r>
              <a:rPr lang="en-US" sz="2400" dirty="0">
                <a:solidFill>
                  <a:schemeClr val="bg1"/>
                </a:solidFill>
              </a:rPr>
              <a:t>LPC Head Coach</a:t>
            </a:r>
          </a:p>
          <a:p>
            <a:pPr algn="ctr"/>
            <a:r>
              <a:rPr lang="en-US" sz="2400" dirty="0">
                <a:solidFill>
                  <a:schemeClr val="bg1"/>
                </a:solidFill>
              </a:rPr>
              <a:t>Diablo Alliance CEO</a:t>
            </a:r>
          </a:p>
        </p:txBody>
      </p:sp>
    </p:spTree>
    <p:extLst>
      <p:ext uri="{BB962C8B-B14F-4D97-AF65-F5344CB8AC3E}">
        <p14:creationId xmlns:p14="http://schemas.microsoft.com/office/powerpoint/2010/main" val="4058559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pic>
        <p:nvPicPr>
          <p:cNvPr id="6" name="Content Placeholder 5">
            <a:extLst>
              <a:ext uri="{FF2B5EF4-FFF2-40B4-BE49-F238E27FC236}">
                <a16:creationId xmlns:a16="http://schemas.microsoft.com/office/drawing/2014/main" id="{3A5723EF-2F05-4F53-8C12-75710BDC21B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69443" y="1534629"/>
            <a:ext cx="5948313" cy="5199774"/>
          </a:xfrm>
        </p:spPr>
      </p:pic>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Academic and Support Services</a:t>
            </a:r>
          </a:p>
        </p:txBody>
      </p:sp>
    </p:spTree>
    <p:extLst>
      <p:ext uri="{BB962C8B-B14F-4D97-AF65-F5344CB8AC3E}">
        <p14:creationId xmlns:p14="http://schemas.microsoft.com/office/powerpoint/2010/main" val="3096465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838200" y="1825625"/>
            <a:ext cx="10515600" cy="4351338"/>
          </a:xfrm>
        </p:spPr>
        <p:txBody>
          <a:bodyPr>
            <a:normAutofit/>
          </a:bodyPr>
          <a:lstStyle/>
          <a:p>
            <a:endParaRPr lang="en-US" dirty="0"/>
          </a:p>
          <a:p>
            <a:r>
              <a:rPr lang="en-US" dirty="0"/>
              <a:t>Safety guidelines</a:t>
            </a:r>
          </a:p>
          <a:p>
            <a:r>
              <a:rPr lang="en-US" dirty="0"/>
              <a:t>Protective playing rules and standards</a:t>
            </a:r>
          </a:p>
          <a:p>
            <a:r>
              <a:rPr lang="en-US" dirty="0"/>
              <a:t>Access to multiple healthcare professionals</a:t>
            </a:r>
          </a:p>
          <a:p>
            <a:r>
              <a:rPr lang="en-US" dirty="0"/>
              <a:t>Preventive care</a:t>
            </a:r>
          </a:p>
        </p:txBody>
      </p:sp>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Medical Care</a:t>
            </a:r>
          </a:p>
        </p:txBody>
      </p:sp>
    </p:spTree>
    <p:extLst>
      <p:ext uri="{BB962C8B-B14F-4D97-AF65-F5344CB8AC3E}">
        <p14:creationId xmlns:p14="http://schemas.microsoft.com/office/powerpoint/2010/main" val="2795075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838200" y="1825625"/>
            <a:ext cx="10515600" cy="4351338"/>
          </a:xfrm>
        </p:spPr>
        <p:txBody>
          <a:bodyPr>
            <a:normAutofit/>
          </a:bodyPr>
          <a:lstStyle/>
          <a:p>
            <a:pPr marL="0" indent="0" algn="ctr">
              <a:buNone/>
            </a:pPr>
            <a:endParaRPr lang="en-US" dirty="0">
              <a:hlinkClick r:id="rId2"/>
            </a:endParaRPr>
          </a:p>
          <a:p>
            <a:pPr marL="0" indent="0" algn="ctr">
              <a:buNone/>
            </a:pPr>
            <a:endParaRPr lang="en-US" dirty="0">
              <a:hlinkClick r:id="rId2"/>
            </a:endParaRPr>
          </a:p>
          <a:p>
            <a:pPr marL="0" indent="0" algn="ctr">
              <a:buNone/>
            </a:pPr>
            <a:endParaRPr lang="en-US" dirty="0">
              <a:hlinkClick r:id="rId2"/>
            </a:endParaRPr>
          </a:p>
          <a:p>
            <a:pPr marL="0" indent="0" algn="ctr">
              <a:buNone/>
            </a:pPr>
            <a:r>
              <a:rPr lang="en-US" dirty="0">
                <a:hlinkClick r:id="rId2"/>
              </a:rPr>
              <a:t>Oregon Treatment Center</a:t>
            </a:r>
            <a:endParaRPr lang="en-US" dirty="0"/>
          </a:p>
        </p:txBody>
      </p:sp>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Medical Care</a:t>
            </a:r>
          </a:p>
        </p:txBody>
      </p:sp>
    </p:spTree>
    <p:extLst>
      <p:ext uri="{BB962C8B-B14F-4D97-AF65-F5344CB8AC3E}">
        <p14:creationId xmlns:p14="http://schemas.microsoft.com/office/powerpoint/2010/main" val="2547378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838200" y="1825625"/>
            <a:ext cx="10515600" cy="4351338"/>
          </a:xfrm>
        </p:spPr>
        <p:txBody>
          <a:bodyPr>
            <a:normAutofit/>
          </a:bodyPr>
          <a:lstStyle/>
          <a:p>
            <a:pPr marL="0" indent="0">
              <a:buNone/>
            </a:pPr>
            <a:endParaRPr lang="en-US" dirty="0"/>
          </a:p>
          <a:p>
            <a:r>
              <a:rPr lang="en-US" dirty="0"/>
              <a:t>Top-notch coaching, facilities and equipment</a:t>
            </a:r>
          </a:p>
          <a:p>
            <a:r>
              <a:rPr lang="en-US" dirty="0"/>
              <a:t>These resources typically cost Olympic athletes thousands of dollars per year</a:t>
            </a:r>
          </a:p>
        </p:txBody>
      </p:sp>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Elite Training Opportunities</a:t>
            </a:r>
          </a:p>
        </p:txBody>
      </p:sp>
    </p:spTree>
    <p:extLst>
      <p:ext uri="{BB962C8B-B14F-4D97-AF65-F5344CB8AC3E}">
        <p14:creationId xmlns:p14="http://schemas.microsoft.com/office/powerpoint/2010/main" val="4090840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838200" y="1825625"/>
            <a:ext cx="10515600" cy="4351338"/>
          </a:xfrm>
        </p:spPr>
        <p:txBody>
          <a:bodyPr>
            <a:normAutofit/>
          </a:bodyPr>
          <a:lstStyle/>
          <a:p>
            <a:pPr marL="0" indent="0">
              <a:buNone/>
            </a:pPr>
            <a:endParaRPr lang="en-US" dirty="0"/>
          </a:p>
        </p:txBody>
      </p:sp>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Elite Training Opportunities</a:t>
            </a:r>
          </a:p>
        </p:txBody>
      </p:sp>
      <p:pic>
        <p:nvPicPr>
          <p:cNvPr id="6" name="Picture 5">
            <a:extLst>
              <a:ext uri="{FF2B5EF4-FFF2-40B4-BE49-F238E27FC236}">
                <a16:creationId xmlns:a16="http://schemas.microsoft.com/office/drawing/2014/main" id="{3AD52616-25FA-4084-8B64-05AFF85FDB38}"/>
              </a:ext>
            </a:extLst>
          </p:cNvPr>
          <p:cNvPicPr>
            <a:picLocks noChangeAspect="1"/>
          </p:cNvPicPr>
          <p:nvPr/>
        </p:nvPicPr>
        <p:blipFill rotWithShape="1">
          <a:blip r:embed="rId2">
            <a:extLst>
              <a:ext uri="{28A0092B-C50C-407E-A947-70E740481C1C}">
                <a14:useLocalDpi xmlns:a14="http://schemas.microsoft.com/office/drawing/2010/main" val="0"/>
              </a:ext>
            </a:extLst>
          </a:blip>
          <a:srcRect l="10176" t="-1740" r="1872" b="27178"/>
          <a:stretch/>
        </p:blipFill>
        <p:spPr>
          <a:xfrm rot="10800000">
            <a:off x="1875932" y="1555751"/>
            <a:ext cx="8003358" cy="5088550"/>
          </a:xfrm>
          <a:prstGeom prst="rect">
            <a:avLst/>
          </a:prstGeom>
        </p:spPr>
      </p:pic>
    </p:spTree>
    <p:extLst>
      <p:ext uri="{BB962C8B-B14F-4D97-AF65-F5344CB8AC3E}">
        <p14:creationId xmlns:p14="http://schemas.microsoft.com/office/powerpoint/2010/main" val="1287215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838199" y="1825625"/>
            <a:ext cx="10515601" cy="4351338"/>
          </a:xfrm>
        </p:spPr>
        <p:txBody>
          <a:bodyPr>
            <a:normAutofit/>
          </a:bodyPr>
          <a:lstStyle/>
          <a:p>
            <a:endParaRPr lang="en-US" dirty="0"/>
          </a:p>
          <a:p>
            <a:r>
              <a:rPr lang="en-US" dirty="0"/>
              <a:t>Student-athletes have access to cafeteria “training tables” on campus </a:t>
            </a:r>
          </a:p>
          <a:p>
            <a:r>
              <a:rPr lang="en-US" dirty="0"/>
              <a:t>Some schools hire nutritionists and dieticians to work with each individual student-athlete</a:t>
            </a:r>
          </a:p>
        </p:txBody>
      </p:sp>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Healthy Living</a:t>
            </a:r>
          </a:p>
        </p:txBody>
      </p:sp>
    </p:spTree>
    <p:extLst>
      <p:ext uri="{BB962C8B-B14F-4D97-AF65-F5344CB8AC3E}">
        <p14:creationId xmlns:p14="http://schemas.microsoft.com/office/powerpoint/2010/main" val="2036073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838199" y="1825625"/>
            <a:ext cx="10515601" cy="4351338"/>
          </a:xfrm>
        </p:spPr>
        <p:txBody>
          <a:bodyPr>
            <a:normAutofit/>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dirty="0">
                <a:hlinkClick r:id="rId2"/>
              </a:rPr>
              <a:t>The “SHOT”</a:t>
            </a:r>
            <a:endParaRPr lang="en-US" dirty="0"/>
          </a:p>
          <a:p>
            <a:pPr marL="0" indent="0" algn="ctr">
              <a:buNone/>
            </a:pPr>
            <a:r>
              <a:rPr lang="en-US" dirty="0"/>
              <a:t>39:00</a:t>
            </a:r>
          </a:p>
        </p:txBody>
      </p:sp>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Healthy Living</a:t>
            </a:r>
          </a:p>
        </p:txBody>
      </p:sp>
    </p:spTree>
    <p:extLst>
      <p:ext uri="{BB962C8B-B14F-4D97-AF65-F5344CB8AC3E}">
        <p14:creationId xmlns:p14="http://schemas.microsoft.com/office/powerpoint/2010/main" val="1248591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838200" y="1825625"/>
            <a:ext cx="10515600" cy="4351338"/>
          </a:xfrm>
        </p:spPr>
        <p:txBody>
          <a:bodyPr>
            <a:normAutofit/>
          </a:bodyPr>
          <a:lstStyle/>
          <a:p>
            <a:endParaRPr lang="en-US" dirty="0"/>
          </a:p>
          <a:p>
            <a:r>
              <a:rPr lang="en-US" dirty="0"/>
              <a:t>Student-athletes have the opportunity to travel across the country and around the world for competition, including regular-season, championships and foreign tours</a:t>
            </a:r>
          </a:p>
          <a:p>
            <a:r>
              <a:rPr lang="en-US" dirty="0"/>
              <a:t>Some student-athletes receive national and international exposure during competition</a:t>
            </a:r>
          </a:p>
          <a:p>
            <a:r>
              <a:rPr lang="en-US" dirty="0"/>
              <a:t>These experiences can open doors for the few who will compete professionally and for the majority who will go pro in something other than sports</a:t>
            </a:r>
          </a:p>
        </p:txBody>
      </p:sp>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Exposure and Experiences</a:t>
            </a:r>
          </a:p>
        </p:txBody>
      </p:sp>
    </p:spTree>
    <p:extLst>
      <p:ext uri="{BB962C8B-B14F-4D97-AF65-F5344CB8AC3E}">
        <p14:creationId xmlns:p14="http://schemas.microsoft.com/office/powerpoint/2010/main" val="1298404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838200" y="1825625"/>
            <a:ext cx="10515600" cy="4351338"/>
          </a:xfrm>
        </p:spPr>
        <p:txBody>
          <a:bodyPr>
            <a:normAutofit/>
          </a:bodyPr>
          <a:lstStyle/>
          <a:p>
            <a:pPr marL="0" indent="0">
              <a:buNone/>
            </a:pPr>
            <a:r>
              <a:rPr lang="en-US" dirty="0"/>
              <a:t>Increasingly, the business world is focusing on creating a team environment with employees, as evidenced by constant discussion of teamwork in publications like the Harvard Business Review. By competing in college sports, student-athletes learn important skills, like leadership, time management and how to effectively work with others toward a common goal. Companies have specifically said that they seek to hire former student-athletes, and the majority of student-athletes say that participating in college sports prepares them for life after graduation.</a:t>
            </a:r>
          </a:p>
        </p:txBody>
      </p:sp>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Preparation for Life</a:t>
            </a:r>
          </a:p>
        </p:txBody>
      </p:sp>
    </p:spTree>
    <p:extLst>
      <p:ext uri="{BB962C8B-B14F-4D97-AF65-F5344CB8AC3E}">
        <p14:creationId xmlns:p14="http://schemas.microsoft.com/office/powerpoint/2010/main" val="1932168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838200" y="1825625"/>
            <a:ext cx="10515600" cy="4351338"/>
          </a:xfrm>
        </p:spPr>
        <p:txBody>
          <a:bodyPr>
            <a:normAutofit/>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8800" dirty="0"/>
              <a:t>Questions?</a:t>
            </a:r>
          </a:p>
        </p:txBody>
      </p:sp>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Questions?</a:t>
            </a:r>
          </a:p>
        </p:txBody>
      </p:sp>
    </p:spTree>
    <p:extLst>
      <p:ext uri="{BB962C8B-B14F-4D97-AF65-F5344CB8AC3E}">
        <p14:creationId xmlns:p14="http://schemas.microsoft.com/office/powerpoint/2010/main" val="890831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838200" y="1825625"/>
            <a:ext cx="10515600" cy="4351338"/>
          </a:xfrm>
        </p:spPr>
        <p:txBody>
          <a:bodyPr>
            <a:normAutofit/>
          </a:bodyPr>
          <a:lstStyle/>
          <a:p>
            <a:pPr marL="0" indent="0">
              <a:buNone/>
            </a:pPr>
            <a:r>
              <a:rPr lang="en-US" dirty="0"/>
              <a:t>“Las </a:t>
            </a:r>
            <a:r>
              <a:rPr lang="en-US" dirty="0" err="1"/>
              <a:t>Positas</a:t>
            </a:r>
            <a:r>
              <a:rPr lang="en-US" dirty="0"/>
              <a:t> College Athletics meets are student athletes where they are and empowers them to achieve their academic and athletic goals, by providing equitable athletic opportunities, leadership skills, team work, hard work, accountability and symmetry. </a:t>
            </a:r>
          </a:p>
          <a:p>
            <a:pPr marL="0" indent="0">
              <a:buNone/>
            </a:pPr>
            <a:r>
              <a:rPr lang="en-US" dirty="0"/>
              <a:t>The mission of the Athletic Department is to provide exceptional opportunities to students interested in competing in intercollegiate athletics, and to promote success both on and off the field through intercollegiate participation. The Athletic Department will assist student- athletes in developing the knowledge and skills to help them pursue their educational, career, athletic and personal goals.”</a:t>
            </a:r>
          </a:p>
          <a:p>
            <a:pPr marL="0" indent="0">
              <a:buNone/>
            </a:pPr>
            <a:endParaRPr lang="en-US" dirty="0"/>
          </a:p>
        </p:txBody>
      </p:sp>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LPC Athletics Mission Statement</a:t>
            </a:r>
            <a:endParaRPr lang="en-US" dirty="0">
              <a:solidFill>
                <a:schemeClr val="bg1"/>
              </a:solidFill>
            </a:endParaRPr>
          </a:p>
        </p:txBody>
      </p:sp>
    </p:spTree>
    <p:extLst>
      <p:ext uri="{BB962C8B-B14F-4D97-AF65-F5344CB8AC3E}">
        <p14:creationId xmlns:p14="http://schemas.microsoft.com/office/powerpoint/2010/main" val="865405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838200" y="1825625"/>
            <a:ext cx="10515600" cy="4351338"/>
          </a:xfrm>
        </p:spPr>
        <p:txBody>
          <a:bodyPr>
            <a:normAutofit/>
          </a:bodyPr>
          <a:lstStyle/>
          <a:p>
            <a:pPr marL="0" indent="0" algn="ctr">
              <a:buNone/>
            </a:pPr>
            <a:endParaRPr lang="en-US" dirty="0"/>
          </a:p>
          <a:p>
            <a:pPr marL="0" indent="0" algn="ctr">
              <a:buNone/>
            </a:pPr>
            <a:r>
              <a:rPr lang="en-US" sz="8800" dirty="0"/>
              <a:t>Please Fill Out an Evaluation Form and Remember to Sign-In. </a:t>
            </a:r>
          </a:p>
        </p:txBody>
      </p:sp>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Evaluation Forms &amp; Sign in Sheet</a:t>
            </a:r>
          </a:p>
        </p:txBody>
      </p:sp>
    </p:spTree>
    <p:extLst>
      <p:ext uri="{BB962C8B-B14F-4D97-AF65-F5344CB8AC3E}">
        <p14:creationId xmlns:p14="http://schemas.microsoft.com/office/powerpoint/2010/main" val="667877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838200" y="1825625"/>
            <a:ext cx="10515600" cy="4351338"/>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hlinkClick r:id="rId2"/>
              </a:rPr>
              <a:t>Valentina</a:t>
            </a:r>
            <a:endParaRPr lang="en-US" dirty="0"/>
          </a:p>
        </p:txBody>
      </p:sp>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LPC Athletics Mission Statement</a:t>
            </a:r>
            <a:endParaRPr lang="en-US" dirty="0">
              <a:solidFill>
                <a:schemeClr val="bg1"/>
              </a:solidFill>
            </a:endParaRPr>
          </a:p>
        </p:txBody>
      </p:sp>
    </p:spTree>
    <p:extLst>
      <p:ext uri="{BB962C8B-B14F-4D97-AF65-F5344CB8AC3E}">
        <p14:creationId xmlns:p14="http://schemas.microsoft.com/office/powerpoint/2010/main" val="2427610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838200" y="1825625"/>
            <a:ext cx="10515600" cy="4351338"/>
          </a:xfrm>
        </p:spPr>
        <p:txBody>
          <a:bodyPr/>
          <a:lstStyle/>
          <a:p>
            <a:endParaRPr lang="en-US" dirty="0"/>
          </a:p>
          <a:p>
            <a:r>
              <a:rPr lang="en-US" dirty="0"/>
              <a:t>A college degree has a direct impact on a person’s quality of life</a:t>
            </a:r>
          </a:p>
          <a:p>
            <a:r>
              <a:rPr lang="en-US" dirty="0"/>
              <a:t>The median lifetime earnings of bachelor’s degree recipients are 65 percent higher than those of high school graduates</a:t>
            </a:r>
          </a:p>
          <a:p>
            <a:r>
              <a:rPr lang="en-US" dirty="0"/>
              <a:t>Access to a college education</a:t>
            </a:r>
          </a:p>
          <a:p>
            <a:r>
              <a:rPr lang="en-US" dirty="0"/>
              <a:t>15 percent of D-I student-athletes are first-generation college students</a:t>
            </a:r>
          </a:p>
        </p:txBody>
      </p:sp>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College Education</a:t>
            </a:r>
          </a:p>
        </p:txBody>
      </p:sp>
    </p:spTree>
    <p:extLst>
      <p:ext uri="{BB962C8B-B14F-4D97-AF65-F5344CB8AC3E}">
        <p14:creationId xmlns:p14="http://schemas.microsoft.com/office/powerpoint/2010/main" val="4235099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838200" y="1825625"/>
            <a:ext cx="10515600" cy="4351338"/>
          </a:xfrm>
        </p:spPr>
        <p:txBody>
          <a:bodyPr/>
          <a:lstStyle/>
          <a:p>
            <a:pPr marL="0" indent="0">
              <a:buNone/>
            </a:pPr>
            <a:endParaRPr lang="en-US" dirty="0"/>
          </a:p>
          <a:p>
            <a:r>
              <a:rPr lang="en-US" dirty="0"/>
              <a:t>82 percent of D-I student-athletes are earning degrees</a:t>
            </a:r>
          </a:p>
          <a:p>
            <a:r>
              <a:rPr lang="en-US" dirty="0"/>
              <a:t>College student-athletes graduate at rates higher than the general student body</a:t>
            </a:r>
          </a:p>
          <a:p>
            <a:r>
              <a:rPr lang="en-US" dirty="0"/>
              <a:t>More than 11,500 student-athletes have returned to campus and completed their degrees since 2005</a:t>
            </a:r>
          </a:p>
        </p:txBody>
      </p:sp>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solidFill>
                  <a:schemeClr val="bg1"/>
                </a:solidFill>
              </a:rPr>
              <a:t>Academic Success</a:t>
            </a:r>
            <a:endParaRPr lang="en-US" dirty="0">
              <a:solidFill>
                <a:schemeClr val="bg1"/>
              </a:solidFill>
            </a:endParaRPr>
          </a:p>
        </p:txBody>
      </p:sp>
    </p:spTree>
    <p:extLst>
      <p:ext uri="{BB962C8B-B14F-4D97-AF65-F5344CB8AC3E}">
        <p14:creationId xmlns:p14="http://schemas.microsoft.com/office/powerpoint/2010/main" val="1469128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838200" y="1825625"/>
            <a:ext cx="10515600" cy="4351338"/>
          </a:xfrm>
        </p:spPr>
        <p:txBody>
          <a:bodyPr>
            <a:normAutofit fontScale="92500" lnSpcReduction="10000"/>
          </a:bodyPr>
          <a:lstStyle/>
          <a:p>
            <a:r>
              <a:rPr lang="en-US" dirty="0"/>
              <a:t>The average college student graduates with $35,200 in debt</a:t>
            </a:r>
          </a:p>
          <a:p>
            <a:r>
              <a:rPr lang="en-US" dirty="0"/>
              <a:t>150,000 student-athletes receive $2.4 billion in athletic scholarships each year from NCAA member colleges and universities</a:t>
            </a:r>
          </a:p>
          <a:p>
            <a:r>
              <a:rPr lang="en-US" dirty="0"/>
              <a:t>USA Today determined that a full scholarship can be worth at least $120,000 per year, when factoring in goods, services and future earnings.</a:t>
            </a:r>
          </a:p>
          <a:p>
            <a:r>
              <a:rPr lang="en-US" dirty="0"/>
              <a:t>Athletes who do not receive athletic scholarships have a variety of other financial aid available to them, including academic scholarships and federal Pell Grants. Student-athletes’ earnings from part-time employment also are exempt from financial aid limits</a:t>
            </a:r>
          </a:p>
          <a:p>
            <a:r>
              <a:rPr lang="en-US" dirty="0"/>
              <a:t>In the last decade NCAA schools have awarded more than $17 billion in athletics scholarships</a:t>
            </a:r>
          </a:p>
          <a:p>
            <a:pPr marL="0" indent="0">
              <a:buNone/>
            </a:pPr>
            <a:endParaRPr lang="en-US" dirty="0"/>
          </a:p>
        </p:txBody>
      </p:sp>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solidFill>
                  <a:schemeClr val="bg1"/>
                </a:solidFill>
              </a:rPr>
              <a:t> Scholarships</a:t>
            </a:r>
            <a:endParaRPr lang="en-US" dirty="0">
              <a:solidFill>
                <a:schemeClr val="bg1"/>
              </a:solidFill>
            </a:endParaRPr>
          </a:p>
        </p:txBody>
      </p:sp>
    </p:spTree>
    <p:extLst>
      <p:ext uri="{BB962C8B-B14F-4D97-AF65-F5344CB8AC3E}">
        <p14:creationId xmlns:p14="http://schemas.microsoft.com/office/powerpoint/2010/main" val="2317086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838200" y="1825625"/>
            <a:ext cx="10515600" cy="4351338"/>
          </a:xfrm>
        </p:spPr>
        <p:txBody>
          <a:bodyPr>
            <a:normAutofit/>
          </a:bodyPr>
          <a:lstStyle/>
          <a:p>
            <a:r>
              <a:rPr lang="en-US" dirty="0"/>
              <a:t>Division I student-athletes have access through their campus and conference offices to more than $75 million from the NCAA’s Student Assistance Fund</a:t>
            </a:r>
          </a:p>
          <a:p>
            <a:r>
              <a:rPr lang="en-US" dirty="0"/>
              <a:t>These resources can be used in a variety of ways, from helping student-athletes fly home in the event of a family tragedy to purchasing a winter coat or other needed clothing that they might not be able to afford.</a:t>
            </a:r>
          </a:p>
        </p:txBody>
      </p:sp>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 Student Assistance Fund</a:t>
            </a:r>
          </a:p>
        </p:txBody>
      </p:sp>
    </p:spTree>
    <p:extLst>
      <p:ext uri="{BB962C8B-B14F-4D97-AF65-F5344CB8AC3E}">
        <p14:creationId xmlns:p14="http://schemas.microsoft.com/office/powerpoint/2010/main" val="3315125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838200" y="1825625"/>
            <a:ext cx="10515600" cy="4351338"/>
          </a:xfrm>
        </p:spPr>
        <p:txBody>
          <a:bodyPr>
            <a:normAutofit/>
          </a:bodyPr>
          <a:lstStyle/>
          <a:p>
            <a:r>
              <a:rPr lang="en-US" dirty="0"/>
              <a:t>Student-athletes receive academic support, such as state-of-the-art technology and tutoring, and have access to athlete-focused academic advisors in addition to traditional academic advisors</a:t>
            </a:r>
          </a:p>
          <a:p>
            <a:r>
              <a:rPr lang="en-US" dirty="0"/>
              <a:t>The NCAA also provides resources each year to schools as part of the Academic Enhancement Fund (24.6 Million 2011-2012)</a:t>
            </a:r>
          </a:p>
        </p:txBody>
      </p:sp>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Academic and Support Services</a:t>
            </a:r>
          </a:p>
        </p:txBody>
      </p:sp>
    </p:spTree>
    <p:extLst>
      <p:ext uri="{BB962C8B-B14F-4D97-AF65-F5344CB8AC3E}">
        <p14:creationId xmlns:p14="http://schemas.microsoft.com/office/powerpoint/2010/main" val="3266071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Reminders</a:t>
            </a:r>
          </a:p>
        </p:txBody>
      </p:sp>
      <p:sp>
        <p:nvSpPr>
          <p:cNvPr id="3" name="Content Placeholder 2"/>
          <p:cNvSpPr>
            <a:spLocks noGrp="1"/>
          </p:cNvSpPr>
          <p:nvPr>
            <p:ph idx="1"/>
          </p:nvPr>
        </p:nvSpPr>
        <p:spPr>
          <a:xfrm>
            <a:off x="838200" y="1825625"/>
            <a:ext cx="10515600" cy="4351338"/>
          </a:xfrm>
        </p:spPr>
        <p:txBody>
          <a:bodyPr>
            <a:normAutofit/>
          </a:bodyPr>
          <a:lstStyle/>
          <a:p>
            <a:pPr marL="0" indent="0" algn="ctr">
              <a:buNone/>
            </a:pPr>
            <a:endParaRPr lang="en-US" dirty="0">
              <a:hlinkClick r:id="rId2"/>
            </a:endParaRPr>
          </a:p>
          <a:p>
            <a:pPr marL="0" indent="0" algn="ctr">
              <a:buNone/>
            </a:pPr>
            <a:endParaRPr lang="en-US" dirty="0">
              <a:hlinkClick r:id="rId2"/>
            </a:endParaRPr>
          </a:p>
          <a:p>
            <a:pPr marL="0" indent="0" algn="ctr">
              <a:buNone/>
            </a:pPr>
            <a:endParaRPr lang="en-US" dirty="0">
              <a:hlinkClick r:id="rId2"/>
            </a:endParaRPr>
          </a:p>
          <a:p>
            <a:pPr marL="0" indent="0" algn="ctr">
              <a:buNone/>
            </a:pPr>
            <a:r>
              <a:rPr lang="en-US" dirty="0">
                <a:hlinkClick r:id="rId2"/>
              </a:rPr>
              <a:t>Last Chance U</a:t>
            </a:r>
            <a:endParaRPr lang="en-US" dirty="0"/>
          </a:p>
          <a:p>
            <a:pPr marL="0" indent="0" algn="ctr">
              <a:buNone/>
            </a:pPr>
            <a:r>
              <a:rPr lang="en-US" dirty="0"/>
              <a:t>6:30</a:t>
            </a:r>
          </a:p>
        </p:txBody>
      </p:sp>
      <p:sp>
        <p:nvSpPr>
          <p:cNvPr id="4" name="Title 1">
            <a:extLst>
              <a:ext uri="{FF2B5EF4-FFF2-40B4-BE49-F238E27FC236}">
                <a16:creationId xmlns:a16="http://schemas.microsoft.com/office/drawing/2014/main" id="{3ADE16F3-E113-4B01-942A-13C995F7C53C}"/>
              </a:ext>
            </a:extLst>
          </p:cNvPr>
          <p:cNvSpPr txBox="1">
            <a:spLocks/>
          </p:cNvSpPr>
          <p:nvPr/>
        </p:nvSpPr>
        <p:spPr>
          <a:xfrm>
            <a:off x="838199" y="230188"/>
            <a:ext cx="10515600" cy="1325563"/>
          </a:xfrm>
          <a:prstGeom prst="rect">
            <a:avLst/>
          </a:prstGeom>
          <a:solidFill>
            <a:srgbClr val="0000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Academic and Support Services</a:t>
            </a:r>
          </a:p>
        </p:txBody>
      </p:sp>
    </p:spTree>
    <p:extLst>
      <p:ext uri="{BB962C8B-B14F-4D97-AF65-F5344CB8AC3E}">
        <p14:creationId xmlns:p14="http://schemas.microsoft.com/office/powerpoint/2010/main" val="27845908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1638</TotalTime>
  <Words>728</Words>
  <Application>Microsoft Office PowerPoint</Application>
  <PresentationFormat>Widescreen</PresentationFormat>
  <Paragraphs>111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PowerPoint Presentation</vt:lpstr>
      <vt:lpstr>Reminders</vt:lpstr>
      <vt:lpstr>Reminders</vt:lpstr>
      <vt:lpstr>Reminders</vt:lpstr>
      <vt:lpstr>Reminders</vt:lpstr>
      <vt:lpstr>Reminders</vt:lpstr>
      <vt:lpstr>Reminders</vt:lpstr>
      <vt:lpstr>Reminders</vt:lpstr>
      <vt:lpstr>Reminders</vt:lpstr>
      <vt:lpstr>Reminders</vt:lpstr>
      <vt:lpstr>Reminders</vt:lpstr>
      <vt:lpstr>Reminders</vt:lpstr>
      <vt:lpstr>Reminders</vt:lpstr>
      <vt:lpstr>Reminders</vt:lpstr>
      <vt:lpstr>Reminders</vt:lpstr>
      <vt:lpstr>Reminders</vt:lpstr>
      <vt:lpstr>Reminders</vt:lpstr>
      <vt:lpstr>Reminders</vt:lpstr>
      <vt:lpstr>Reminders</vt:lpstr>
      <vt:lpstr>Reminders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Arroyo</dc:creator>
  <cp:lastModifiedBy>Robert Arroyo</cp:lastModifiedBy>
  <cp:revision>17</cp:revision>
  <dcterms:created xsi:type="dcterms:W3CDTF">2018-03-31T21:15:35Z</dcterms:created>
  <dcterms:modified xsi:type="dcterms:W3CDTF">2018-04-02T22:28:36Z</dcterms:modified>
</cp:coreProperties>
</file>