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4" r:id="rId6"/>
    <p:sldId id="286" r:id="rId7"/>
    <p:sldId id="260" r:id="rId8"/>
    <p:sldId id="261" r:id="rId9"/>
    <p:sldId id="262" r:id="rId10"/>
    <p:sldId id="302" r:id="rId11"/>
    <p:sldId id="263" r:id="rId12"/>
    <p:sldId id="264" r:id="rId13"/>
    <p:sldId id="270" r:id="rId14"/>
    <p:sldId id="272" r:id="rId15"/>
    <p:sldId id="274" r:id="rId16"/>
    <p:sldId id="296" r:id="rId17"/>
    <p:sldId id="273" r:id="rId18"/>
    <p:sldId id="277" r:id="rId19"/>
    <p:sldId id="283" r:id="rId20"/>
    <p:sldId id="278" r:id="rId21"/>
    <p:sldId id="281" r:id="rId22"/>
    <p:sldId id="287" r:id="rId23"/>
    <p:sldId id="303" r:id="rId24"/>
    <p:sldId id="288" r:id="rId25"/>
    <p:sldId id="289" r:id="rId26"/>
    <p:sldId id="290" r:id="rId27"/>
    <p:sldId id="297" r:id="rId28"/>
    <p:sldId id="266" r:id="rId29"/>
    <p:sldId id="267" r:id="rId30"/>
    <p:sldId id="276" r:id="rId31"/>
    <p:sldId id="291" r:id="rId32"/>
    <p:sldId id="292" r:id="rId33"/>
    <p:sldId id="285" r:id="rId34"/>
    <p:sldId id="299" r:id="rId35"/>
    <p:sldId id="300" r:id="rId36"/>
    <p:sldId id="301" r:id="rId37"/>
    <p:sldId id="298"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8" autoAdjust="0"/>
    <p:restoredTop sz="94660"/>
  </p:normalViewPr>
  <p:slideViewPr>
    <p:cSldViewPr snapToGrid="0">
      <p:cViewPr varScale="1">
        <p:scale>
          <a:sx n="106" d="100"/>
          <a:sy n="106" d="100"/>
        </p:scale>
        <p:origin x="77" y="4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7E0BC3-A6BE-4B10-AEEC-F841F160191C}"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4186867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7E0BC3-A6BE-4B10-AEEC-F841F160191C}"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251936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C7E0BC3-A6BE-4B10-AEEC-F841F160191C}"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2449980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C7E0BC3-A6BE-4B10-AEEC-F841F160191C}"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565582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7E0BC3-A6BE-4B10-AEEC-F841F160191C}"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927026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7E0BC3-A6BE-4B10-AEEC-F841F160191C}" type="datetimeFigureOut">
              <a:rPr lang="en-US" smtClean="0"/>
              <a:t>3/16/2019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1417232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7E0BC3-A6BE-4B10-AEEC-F841F160191C}" type="datetimeFigureOut">
              <a:rPr lang="en-US" smtClean="0"/>
              <a:t>3/16/2019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2764130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E0BC3-A6BE-4B10-AEEC-F841F160191C}"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3715955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7E0BC3-A6BE-4B10-AEEC-F841F160191C}"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387979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C7E0BC3-A6BE-4B10-AEEC-F841F160191C}"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67410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7E0BC3-A6BE-4B10-AEEC-F841F160191C}"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95017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7E0BC3-A6BE-4B10-AEEC-F841F160191C}"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408343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7E0BC3-A6BE-4B10-AEEC-F841F160191C}" type="datetimeFigureOut">
              <a:rPr lang="en-US" smtClean="0"/>
              <a:t>3/16/2019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51782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C7E0BC3-A6BE-4B10-AEEC-F841F160191C}" type="datetimeFigureOut">
              <a:rPr lang="en-US" smtClean="0"/>
              <a:t>3/16/2019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349648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C7E0BC3-A6BE-4B10-AEEC-F841F160191C}" type="datetimeFigureOut">
              <a:rPr lang="en-US" smtClean="0"/>
              <a:t>3/16/2019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189888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5C7E0BC3-A6BE-4B10-AEEC-F841F160191C}" type="datetimeFigureOut">
              <a:rPr lang="en-US" smtClean="0"/>
              <a:t>3/16/2019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273221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7E0BC3-A6BE-4B10-AEEC-F841F160191C}"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90E12-A9FD-46AD-BFCB-AC64D0CD0579}" type="slidenum">
              <a:rPr lang="en-US" smtClean="0"/>
              <a:t>‹#›</a:t>
            </a:fld>
            <a:endParaRPr lang="en-US"/>
          </a:p>
        </p:txBody>
      </p:sp>
    </p:spTree>
    <p:extLst>
      <p:ext uri="{BB962C8B-B14F-4D97-AF65-F5344CB8AC3E}">
        <p14:creationId xmlns:p14="http://schemas.microsoft.com/office/powerpoint/2010/main" val="73710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C7E0BC3-A6BE-4B10-AEEC-F841F160191C}" type="datetimeFigureOut">
              <a:rPr lang="en-US" smtClean="0"/>
              <a:t>3/16/2019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D290E12-A9FD-46AD-BFCB-AC64D0CD0579}" type="slidenum">
              <a:rPr lang="en-US" smtClean="0"/>
              <a:t>‹#›</a:t>
            </a:fld>
            <a:endParaRPr lang="en-US"/>
          </a:p>
        </p:txBody>
      </p:sp>
    </p:spTree>
    <p:extLst>
      <p:ext uri="{BB962C8B-B14F-4D97-AF65-F5344CB8AC3E}">
        <p14:creationId xmlns:p14="http://schemas.microsoft.com/office/powerpoint/2010/main" val="28330698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FA26E5-3EC7-4DFB-A15B-4A2043551BB8}"/>
              </a:ext>
            </a:extLst>
          </p:cNvPr>
          <p:cNvSpPr>
            <a:spLocks noGrp="1"/>
          </p:cNvSpPr>
          <p:nvPr>
            <p:ph type="title"/>
          </p:nvPr>
        </p:nvSpPr>
        <p:spPr/>
        <p:txBody>
          <a:bodyPr/>
          <a:lstStyle/>
          <a:p>
            <a:r>
              <a:rPr lang="en-US" b="1"/>
              <a:t>Demystifying Data Science</a:t>
            </a:r>
          </a:p>
        </p:txBody>
      </p:sp>
      <p:pic>
        <p:nvPicPr>
          <p:cNvPr id="6" name="Content Placeholder 5">
            <a:extLst>
              <a:ext uri="{FF2B5EF4-FFF2-40B4-BE49-F238E27FC236}">
                <a16:creationId xmlns:a16="http://schemas.microsoft.com/office/drawing/2014/main" id="{A6E0A892-742E-403D-9625-BB90230352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812" y="1946331"/>
            <a:ext cx="5286375" cy="4124325"/>
          </a:xfrm>
          <a:prstGeom prst="rect">
            <a:avLst/>
          </a:prstGeom>
        </p:spPr>
      </p:pic>
      <p:sp>
        <p:nvSpPr>
          <p:cNvPr id="7" name="TextBox 6">
            <a:extLst>
              <a:ext uri="{FF2B5EF4-FFF2-40B4-BE49-F238E27FC236}">
                <a16:creationId xmlns:a16="http://schemas.microsoft.com/office/drawing/2014/main" id="{B30E6ABC-4835-48D3-9E77-A23551695A13}"/>
              </a:ext>
            </a:extLst>
          </p:cNvPr>
          <p:cNvSpPr txBox="1"/>
          <p:nvPr/>
        </p:nvSpPr>
        <p:spPr>
          <a:xfrm>
            <a:off x="7776000" y="4240800"/>
            <a:ext cx="2276585" cy="923330"/>
          </a:xfrm>
          <a:prstGeom prst="rect">
            <a:avLst/>
          </a:prstGeom>
          <a:noFill/>
        </p:spPr>
        <p:txBody>
          <a:bodyPr wrap="none" rtlCol="0">
            <a:spAutoFit/>
          </a:bodyPr>
          <a:lstStyle/>
          <a:p>
            <a:r>
              <a:rPr lang="en-US" b="1"/>
              <a:t>Paul Hrycewicz</a:t>
            </a:r>
          </a:p>
          <a:p>
            <a:r>
              <a:rPr lang="en-US" b="1"/>
              <a:t>Computer Science</a:t>
            </a:r>
          </a:p>
          <a:p>
            <a:r>
              <a:rPr lang="en-US" b="1"/>
              <a:t>March 19, 2019</a:t>
            </a:r>
          </a:p>
        </p:txBody>
      </p:sp>
    </p:spTree>
    <p:extLst>
      <p:ext uri="{BB962C8B-B14F-4D97-AF65-F5344CB8AC3E}">
        <p14:creationId xmlns:p14="http://schemas.microsoft.com/office/powerpoint/2010/main" val="145343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1B2F-2FCA-4BCC-8880-DD37881FD270}"/>
              </a:ext>
            </a:extLst>
          </p:cNvPr>
          <p:cNvSpPr>
            <a:spLocks noGrp="1"/>
          </p:cNvSpPr>
          <p:nvPr>
            <p:ph type="title"/>
          </p:nvPr>
        </p:nvSpPr>
        <p:spPr/>
        <p:txBody>
          <a:bodyPr/>
          <a:lstStyle/>
          <a:p>
            <a:r>
              <a:rPr lang="en-US" b="1" dirty="0"/>
              <a:t>Doing the Arithmetic</a:t>
            </a:r>
          </a:p>
        </p:txBody>
      </p:sp>
      <p:sp>
        <p:nvSpPr>
          <p:cNvPr id="3" name="Content Placeholder 2">
            <a:extLst>
              <a:ext uri="{FF2B5EF4-FFF2-40B4-BE49-F238E27FC236}">
                <a16:creationId xmlns:a16="http://schemas.microsoft.com/office/drawing/2014/main" id="{07E185AD-AFCE-466B-B63F-FB1165A4E36D}"/>
              </a:ext>
            </a:extLst>
          </p:cNvPr>
          <p:cNvSpPr>
            <a:spLocks noGrp="1"/>
          </p:cNvSpPr>
          <p:nvPr>
            <p:ph idx="1"/>
          </p:nvPr>
        </p:nvSpPr>
        <p:spPr>
          <a:xfrm>
            <a:off x="1104293" y="1252800"/>
            <a:ext cx="8946541" cy="4707599"/>
          </a:xfrm>
        </p:spPr>
        <p:txBody>
          <a:bodyPr>
            <a:normAutofit fontScale="92500" lnSpcReduction="20000"/>
          </a:bodyPr>
          <a:lstStyle/>
          <a:p>
            <a:r>
              <a:rPr lang="en-US" b="1" dirty="0"/>
              <a:t>Assume we have data points (2,2), (3,5), (4,7), and (5,8)</a:t>
            </a:r>
          </a:p>
          <a:p>
            <a:pPr marL="0" indent="0">
              <a:buNone/>
            </a:pPr>
            <a:r>
              <a:rPr lang="en-US" b="1" dirty="0"/>
              <a:t>	Then X bar = (2 + 3 + 4 + 5) ÷ 4 = 3.5</a:t>
            </a:r>
          </a:p>
          <a:p>
            <a:pPr marL="0" indent="0">
              <a:buNone/>
            </a:pPr>
            <a:r>
              <a:rPr lang="en-US" b="1" dirty="0"/>
              <a:t>	         Y bar = (2 + 5 + 7 + 8) ÷ 4 = 5.5</a:t>
            </a:r>
          </a:p>
          <a:p>
            <a:pPr marL="0" indent="0">
              <a:buNone/>
            </a:pPr>
            <a:endParaRPr lang="en-US" b="1" dirty="0"/>
          </a:p>
          <a:p>
            <a:pPr marL="0" indent="0">
              <a:buNone/>
            </a:pPr>
            <a:r>
              <a:rPr lang="en-US" b="1" dirty="0"/>
              <a:t>             (2-3.5)x(2-5.5) + (3-3.5)x(5-5.5) + (4-3.5)x(7-5.5) + (5-3.5)x(8-5.5)</a:t>
            </a:r>
          </a:p>
          <a:p>
            <a:pPr marL="457200" lvl="1" indent="0">
              <a:buNone/>
            </a:pPr>
            <a:r>
              <a:rPr lang="en-US" b="1" dirty="0"/>
              <a:t>m = ---------------------------------------------------------------------------------</a:t>
            </a:r>
          </a:p>
          <a:p>
            <a:pPr marL="0" indent="0">
              <a:buNone/>
            </a:pPr>
            <a:r>
              <a:rPr lang="en-US" b="1" dirty="0"/>
              <a:t>             (2-3.5)x(2-3.5) + (3-3.5)x(3-3.5) + (4-3.5)x(4-3.5) + (5-3.5)x(5-3.5)</a:t>
            </a:r>
          </a:p>
          <a:p>
            <a:pPr marL="0" indent="0">
              <a:buNone/>
            </a:pPr>
            <a:endParaRPr lang="en-US" b="1" dirty="0"/>
          </a:p>
          <a:p>
            <a:pPr marL="0" indent="0">
              <a:buNone/>
            </a:pPr>
            <a:r>
              <a:rPr lang="en-US" b="1" dirty="0"/>
              <a:t>	m = 10 / 5 = 2</a:t>
            </a:r>
          </a:p>
          <a:p>
            <a:pPr marL="0" indent="0">
              <a:buNone/>
            </a:pPr>
            <a:r>
              <a:rPr lang="en-US" b="1" dirty="0"/>
              <a:t>	b = 2 – (2*2) = - 2</a:t>
            </a:r>
          </a:p>
          <a:p>
            <a:r>
              <a:rPr lang="en-US" b="1" dirty="0"/>
              <a:t>So the equation of the line is:</a:t>
            </a:r>
          </a:p>
          <a:p>
            <a:pPr marL="0" indent="0">
              <a:buNone/>
            </a:pPr>
            <a:r>
              <a:rPr lang="en-US" b="1" dirty="0"/>
              <a:t>	y = 2x – 2</a:t>
            </a:r>
          </a:p>
          <a:p>
            <a:r>
              <a:rPr lang="en-US" b="1" dirty="0"/>
              <a:t>R-square value:  95.2</a:t>
            </a:r>
          </a:p>
          <a:p>
            <a:endParaRPr lang="en-US" dirty="0"/>
          </a:p>
        </p:txBody>
      </p:sp>
    </p:spTree>
    <p:extLst>
      <p:ext uri="{BB962C8B-B14F-4D97-AF65-F5344CB8AC3E}">
        <p14:creationId xmlns:p14="http://schemas.microsoft.com/office/powerpoint/2010/main" val="411581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55A4-E979-4CA6-AA30-98A97257CF0B}"/>
              </a:ext>
            </a:extLst>
          </p:cNvPr>
          <p:cNvSpPr>
            <a:spLocks noGrp="1"/>
          </p:cNvSpPr>
          <p:nvPr>
            <p:ph type="title"/>
          </p:nvPr>
        </p:nvSpPr>
        <p:spPr/>
        <p:txBody>
          <a:bodyPr/>
          <a:lstStyle/>
          <a:p>
            <a:r>
              <a:rPr lang="en-US" b="1" dirty="0"/>
              <a:t>How Do We Then Estimate Revenue?</a:t>
            </a:r>
            <a:r>
              <a:rPr lang="en-US" dirty="0"/>
              <a:t>	</a:t>
            </a:r>
          </a:p>
        </p:txBody>
      </p:sp>
      <p:sp>
        <p:nvSpPr>
          <p:cNvPr id="3" name="Content Placeholder 2">
            <a:extLst>
              <a:ext uri="{FF2B5EF4-FFF2-40B4-BE49-F238E27FC236}">
                <a16:creationId xmlns:a16="http://schemas.microsoft.com/office/drawing/2014/main" id="{AA41C6A7-33BC-4FC6-9FD0-C6C8290B74C0}"/>
              </a:ext>
            </a:extLst>
          </p:cNvPr>
          <p:cNvSpPr>
            <a:spLocks noGrp="1"/>
          </p:cNvSpPr>
          <p:nvPr>
            <p:ph idx="1"/>
          </p:nvPr>
        </p:nvSpPr>
        <p:spPr/>
        <p:txBody>
          <a:bodyPr>
            <a:normAutofit/>
          </a:bodyPr>
          <a:lstStyle/>
          <a:p>
            <a:r>
              <a:rPr lang="en-US" sz="2400" b="1" dirty="0"/>
              <a:t>y = 2x – 2</a:t>
            </a:r>
          </a:p>
          <a:p>
            <a:r>
              <a:rPr lang="en-US" sz="2400" b="1" dirty="0"/>
              <a:t>We plug in an amount for advertising spend, say $100, and calculate expected revenue</a:t>
            </a:r>
          </a:p>
          <a:p>
            <a:pPr lvl="1"/>
            <a:r>
              <a:rPr lang="en-US" sz="2400" b="1" dirty="0"/>
              <a:t>198 = 2 (100) -2</a:t>
            </a:r>
          </a:p>
          <a:p>
            <a:r>
              <a:rPr lang="en-US" sz="2400" b="1" dirty="0"/>
              <a:t>We expect to generate $198 in revenue if we spend $100 on advertising</a:t>
            </a:r>
          </a:p>
          <a:p>
            <a:r>
              <a:rPr lang="en-US" sz="2400" b="1" dirty="0"/>
              <a:t>This is called </a:t>
            </a:r>
            <a:r>
              <a:rPr lang="en-US" sz="2400" b="1" i="1" u="sng" dirty="0"/>
              <a:t>scoring</a:t>
            </a:r>
            <a:r>
              <a:rPr lang="en-US" sz="2400" b="1" dirty="0"/>
              <a:t> the data</a:t>
            </a:r>
          </a:p>
        </p:txBody>
      </p:sp>
    </p:spTree>
    <p:extLst>
      <p:ext uri="{BB962C8B-B14F-4D97-AF65-F5344CB8AC3E}">
        <p14:creationId xmlns:p14="http://schemas.microsoft.com/office/powerpoint/2010/main" val="171000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9DEE-C72E-40D6-AC02-35EE29AAE7C6}"/>
              </a:ext>
            </a:extLst>
          </p:cNvPr>
          <p:cNvSpPr>
            <a:spLocks noGrp="1"/>
          </p:cNvSpPr>
          <p:nvPr>
            <p:ph type="title"/>
          </p:nvPr>
        </p:nvSpPr>
        <p:spPr/>
        <p:txBody>
          <a:bodyPr/>
          <a:lstStyle/>
          <a:p>
            <a:r>
              <a:rPr lang="en-US" b="1" dirty="0"/>
              <a:t>Now Let’s Predict an Event</a:t>
            </a:r>
          </a:p>
        </p:txBody>
      </p:sp>
      <p:sp>
        <p:nvSpPr>
          <p:cNvPr id="3" name="Content Placeholder 2">
            <a:extLst>
              <a:ext uri="{FF2B5EF4-FFF2-40B4-BE49-F238E27FC236}">
                <a16:creationId xmlns:a16="http://schemas.microsoft.com/office/drawing/2014/main" id="{7D2CE4E6-7FED-483A-ADB6-49CEE8039F1A}"/>
              </a:ext>
            </a:extLst>
          </p:cNvPr>
          <p:cNvSpPr>
            <a:spLocks noGrp="1"/>
          </p:cNvSpPr>
          <p:nvPr>
            <p:ph idx="1"/>
          </p:nvPr>
        </p:nvSpPr>
        <p:spPr>
          <a:xfrm>
            <a:off x="875201" y="1649718"/>
            <a:ext cx="8946541" cy="4195481"/>
          </a:xfrm>
        </p:spPr>
        <p:txBody>
          <a:bodyPr/>
          <a:lstStyle/>
          <a:p>
            <a:r>
              <a:rPr lang="en-US" sz="2400" b="1" dirty="0"/>
              <a:t>Scientists are trying to use the size of the sand grains on beaches to predict the presence of spiders.</a:t>
            </a:r>
          </a:p>
          <a:p>
            <a:r>
              <a:rPr lang="en-US" sz="2400" b="1" dirty="0"/>
              <a:t>We have data that looks like this:</a:t>
            </a:r>
          </a:p>
          <a:p>
            <a:pPr marL="914400" lvl="2" indent="0">
              <a:buNone/>
            </a:pPr>
            <a:endParaRPr lang="en-US" dirty="0"/>
          </a:p>
        </p:txBody>
      </p:sp>
      <p:graphicFrame>
        <p:nvGraphicFramePr>
          <p:cNvPr id="4" name="Table 3">
            <a:extLst>
              <a:ext uri="{FF2B5EF4-FFF2-40B4-BE49-F238E27FC236}">
                <a16:creationId xmlns:a16="http://schemas.microsoft.com/office/drawing/2014/main" id="{CD31AC28-37EF-4274-956A-5815D75B709D}"/>
              </a:ext>
            </a:extLst>
          </p:cNvPr>
          <p:cNvGraphicFramePr>
            <a:graphicFrameLocks noGrp="1"/>
          </p:cNvGraphicFramePr>
          <p:nvPr>
            <p:extLst>
              <p:ext uri="{D42A27DB-BD31-4B8C-83A1-F6EECF244321}">
                <p14:modId xmlns:p14="http://schemas.microsoft.com/office/powerpoint/2010/main" val="260907179"/>
              </p:ext>
            </p:extLst>
          </p:nvPr>
        </p:nvGraphicFramePr>
        <p:xfrm>
          <a:off x="2953600" y="3429000"/>
          <a:ext cx="4236800" cy="2225040"/>
        </p:xfrm>
        <a:graphic>
          <a:graphicData uri="http://schemas.openxmlformats.org/drawingml/2006/table">
            <a:tbl>
              <a:tblPr firstRow="1" bandRow="1">
                <a:tableStyleId>{5C22544A-7EE6-4342-B048-85BDC9FD1C3A}</a:tableStyleId>
              </a:tblPr>
              <a:tblGrid>
                <a:gridCol w="2118400">
                  <a:extLst>
                    <a:ext uri="{9D8B030D-6E8A-4147-A177-3AD203B41FA5}">
                      <a16:colId xmlns:a16="http://schemas.microsoft.com/office/drawing/2014/main" val="2299884025"/>
                    </a:ext>
                  </a:extLst>
                </a:gridCol>
                <a:gridCol w="2118400">
                  <a:extLst>
                    <a:ext uri="{9D8B030D-6E8A-4147-A177-3AD203B41FA5}">
                      <a16:colId xmlns:a16="http://schemas.microsoft.com/office/drawing/2014/main" val="3897439935"/>
                    </a:ext>
                  </a:extLst>
                </a:gridCol>
              </a:tblGrid>
              <a:tr h="370840">
                <a:tc>
                  <a:txBody>
                    <a:bodyPr/>
                    <a:lstStyle/>
                    <a:p>
                      <a:r>
                        <a:rPr lang="en-US" dirty="0"/>
                        <a:t>Spider?</a:t>
                      </a:r>
                    </a:p>
                  </a:txBody>
                  <a:tcPr/>
                </a:tc>
                <a:tc>
                  <a:txBody>
                    <a:bodyPr/>
                    <a:lstStyle/>
                    <a:p>
                      <a:pPr algn="ctr"/>
                      <a:r>
                        <a:rPr lang="en-US"/>
                        <a:t>Grain size</a:t>
                      </a:r>
                    </a:p>
                  </a:txBody>
                  <a:tcPr/>
                </a:tc>
                <a:extLst>
                  <a:ext uri="{0D108BD9-81ED-4DB2-BD59-A6C34878D82A}">
                    <a16:rowId xmlns:a16="http://schemas.microsoft.com/office/drawing/2014/main" val="1427588511"/>
                  </a:ext>
                </a:extLst>
              </a:tr>
              <a:tr h="370840">
                <a:tc>
                  <a:txBody>
                    <a:bodyPr/>
                    <a:lstStyle/>
                    <a:p>
                      <a:r>
                        <a:rPr lang="en-US"/>
                        <a:t>spider</a:t>
                      </a:r>
                    </a:p>
                  </a:txBody>
                  <a:tcPr/>
                </a:tc>
                <a:tc>
                  <a:txBody>
                    <a:bodyPr/>
                    <a:lstStyle/>
                    <a:p>
                      <a:pPr algn="ctr"/>
                      <a:r>
                        <a:rPr lang="en-US"/>
                        <a:t>.45</a:t>
                      </a:r>
                    </a:p>
                  </a:txBody>
                  <a:tcPr/>
                </a:tc>
                <a:extLst>
                  <a:ext uri="{0D108BD9-81ED-4DB2-BD59-A6C34878D82A}">
                    <a16:rowId xmlns:a16="http://schemas.microsoft.com/office/drawing/2014/main" val="308889287"/>
                  </a:ext>
                </a:extLst>
              </a:tr>
              <a:tr h="370840">
                <a:tc>
                  <a:txBody>
                    <a:bodyPr/>
                    <a:lstStyle/>
                    <a:p>
                      <a:r>
                        <a:rPr lang="en-US"/>
                        <a:t>no spider</a:t>
                      </a:r>
                    </a:p>
                  </a:txBody>
                  <a:tcPr/>
                </a:tc>
                <a:tc>
                  <a:txBody>
                    <a:bodyPr/>
                    <a:lstStyle/>
                    <a:p>
                      <a:pPr algn="ctr"/>
                      <a:r>
                        <a:rPr lang="en-US"/>
                        <a:t>.51</a:t>
                      </a:r>
                    </a:p>
                  </a:txBody>
                  <a:tcPr/>
                </a:tc>
                <a:extLst>
                  <a:ext uri="{0D108BD9-81ED-4DB2-BD59-A6C34878D82A}">
                    <a16:rowId xmlns:a16="http://schemas.microsoft.com/office/drawing/2014/main" val="3581510665"/>
                  </a:ext>
                </a:extLst>
              </a:tr>
              <a:tr h="370840">
                <a:tc>
                  <a:txBody>
                    <a:bodyPr/>
                    <a:lstStyle/>
                    <a:p>
                      <a:r>
                        <a:rPr lang="en-US"/>
                        <a:t>spider</a:t>
                      </a:r>
                    </a:p>
                  </a:txBody>
                  <a:tcPr/>
                </a:tc>
                <a:tc>
                  <a:txBody>
                    <a:bodyPr/>
                    <a:lstStyle/>
                    <a:p>
                      <a:pPr algn="ctr"/>
                      <a:r>
                        <a:rPr lang="en-US" dirty="0"/>
                        <a:t>.48</a:t>
                      </a:r>
                    </a:p>
                  </a:txBody>
                  <a:tcPr/>
                </a:tc>
                <a:extLst>
                  <a:ext uri="{0D108BD9-81ED-4DB2-BD59-A6C34878D82A}">
                    <a16:rowId xmlns:a16="http://schemas.microsoft.com/office/drawing/2014/main" val="4224715824"/>
                  </a:ext>
                </a:extLst>
              </a:tr>
              <a:tr h="370840">
                <a:tc>
                  <a:txBody>
                    <a:bodyPr/>
                    <a:lstStyle/>
                    <a:p>
                      <a:r>
                        <a:rPr lang="en-US"/>
                        <a:t>spider</a:t>
                      </a:r>
                    </a:p>
                  </a:txBody>
                  <a:tcPr/>
                </a:tc>
                <a:tc>
                  <a:txBody>
                    <a:bodyPr/>
                    <a:lstStyle/>
                    <a:p>
                      <a:pPr algn="ctr"/>
                      <a:r>
                        <a:rPr lang="en-US"/>
                        <a:t>.51</a:t>
                      </a:r>
                    </a:p>
                  </a:txBody>
                  <a:tcPr/>
                </a:tc>
                <a:extLst>
                  <a:ext uri="{0D108BD9-81ED-4DB2-BD59-A6C34878D82A}">
                    <a16:rowId xmlns:a16="http://schemas.microsoft.com/office/drawing/2014/main" val="1594361116"/>
                  </a:ext>
                </a:extLst>
              </a:tr>
              <a:tr h="370840">
                <a:tc>
                  <a:txBody>
                    <a:bodyPr/>
                    <a:lstStyle/>
                    <a:p>
                      <a:r>
                        <a:rPr lang="en-US"/>
                        <a:t>no spider</a:t>
                      </a:r>
                    </a:p>
                  </a:txBody>
                  <a:tcPr/>
                </a:tc>
                <a:tc>
                  <a:txBody>
                    <a:bodyPr/>
                    <a:lstStyle/>
                    <a:p>
                      <a:pPr algn="ctr"/>
                      <a:r>
                        <a:rPr lang="en-US" dirty="0"/>
                        <a:t>.50</a:t>
                      </a:r>
                    </a:p>
                  </a:txBody>
                  <a:tcPr/>
                </a:tc>
                <a:extLst>
                  <a:ext uri="{0D108BD9-81ED-4DB2-BD59-A6C34878D82A}">
                    <a16:rowId xmlns:a16="http://schemas.microsoft.com/office/drawing/2014/main" val="1645808186"/>
                  </a:ext>
                </a:extLst>
              </a:tr>
            </a:tbl>
          </a:graphicData>
        </a:graphic>
      </p:graphicFrame>
    </p:spTree>
    <p:extLst>
      <p:ext uri="{BB962C8B-B14F-4D97-AF65-F5344CB8AC3E}">
        <p14:creationId xmlns:p14="http://schemas.microsoft.com/office/powerpoint/2010/main" val="394344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10C1-E4B7-48DF-AA29-2E37407C2062}"/>
              </a:ext>
            </a:extLst>
          </p:cNvPr>
          <p:cNvSpPr>
            <a:spLocks noGrp="1"/>
          </p:cNvSpPr>
          <p:nvPr>
            <p:ph type="title"/>
          </p:nvPr>
        </p:nvSpPr>
        <p:spPr/>
        <p:txBody>
          <a:bodyPr/>
          <a:lstStyle/>
          <a:p>
            <a:r>
              <a:rPr lang="en-US" b="1"/>
              <a:t>Logistic Regression</a:t>
            </a:r>
          </a:p>
        </p:txBody>
      </p:sp>
      <p:sp>
        <p:nvSpPr>
          <p:cNvPr id="3" name="Content Placeholder 2">
            <a:extLst>
              <a:ext uri="{FF2B5EF4-FFF2-40B4-BE49-F238E27FC236}">
                <a16:creationId xmlns:a16="http://schemas.microsoft.com/office/drawing/2014/main" id="{3487F19D-073C-4148-AB8A-5B24B7E09CE8}"/>
              </a:ext>
            </a:extLst>
          </p:cNvPr>
          <p:cNvSpPr>
            <a:spLocks noGrp="1"/>
          </p:cNvSpPr>
          <p:nvPr>
            <p:ph idx="1"/>
          </p:nvPr>
        </p:nvSpPr>
        <p:spPr>
          <a:xfrm>
            <a:off x="996632" y="1651999"/>
            <a:ext cx="8946541" cy="4195481"/>
          </a:xfrm>
        </p:spPr>
        <p:txBody>
          <a:bodyPr/>
          <a:lstStyle/>
          <a:p>
            <a:r>
              <a:rPr lang="en-US" b="1" dirty="0"/>
              <a:t>Returns the probability of an event happening – a number between 0 (low probability) and 1 (high probability)</a:t>
            </a:r>
          </a:p>
          <a:p>
            <a:r>
              <a:rPr lang="en-US" b="1" dirty="0"/>
              <a:t>Expressed as a probability curve, which is closely related to the bell curve</a:t>
            </a:r>
          </a:p>
          <a:p>
            <a:endParaRPr lang="en-US" dirty="0"/>
          </a:p>
        </p:txBody>
      </p:sp>
      <p:sp>
        <p:nvSpPr>
          <p:cNvPr id="20" name="TextBox 19">
            <a:extLst>
              <a:ext uri="{FF2B5EF4-FFF2-40B4-BE49-F238E27FC236}">
                <a16:creationId xmlns:a16="http://schemas.microsoft.com/office/drawing/2014/main" id="{094B4A46-3FB1-4EFB-B21A-72B0E97CF859}"/>
              </a:ext>
            </a:extLst>
          </p:cNvPr>
          <p:cNvSpPr txBox="1"/>
          <p:nvPr/>
        </p:nvSpPr>
        <p:spPr>
          <a:xfrm rot="16200000">
            <a:off x="2064725" y="4476110"/>
            <a:ext cx="2465740" cy="646331"/>
          </a:xfrm>
          <a:prstGeom prst="rect">
            <a:avLst/>
          </a:prstGeom>
          <a:noFill/>
        </p:spPr>
        <p:txBody>
          <a:bodyPr wrap="none" rtlCol="0">
            <a:spAutoFit/>
          </a:bodyPr>
          <a:lstStyle/>
          <a:p>
            <a:r>
              <a:rPr lang="en-US"/>
              <a:t>Probability of finding</a:t>
            </a:r>
          </a:p>
          <a:p>
            <a:r>
              <a:rPr lang="en-US"/>
              <a:t> a spider</a:t>
            </a:r>
          </a:p>
        </p:txBody>
      </p:sp>
      <p:pic>
        <p:nvPicPr>
          <p:cNvPr id="21" name="Picture 20">
            <a:extLst>
              <a:ext uri="{FF2B5EF4-FFF2-40B4-BE49-F238E27FC236}">
                <a16:creationId xmlns:a16="http://schemas.microsoft.com/office/drawing/2014/main" id="{2EA88119-6950-46EE-A9DE-4C51CFF43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694" y="3481014"/>
            <a:ext cx="3014998" cy="2636524"/>
          </a:xfrm>
          <a:prstGeom prst="rect">
            <a:avLst/>
          </a:prstGeom>
          <a:solidFill>
            <a:schemeClr val="tx1"/>
          </a:solidFill>
        </p:spPr>
      </p:pic>
      <p:sp>
        <p:nvSpPr>
          <p:cNvPr id="22" name="TextBox 21">
            <a:extLst>
              <a:ext uri="{FF2B5EF4-FFF2-40B4-BE49-F238E27FC236}">
                <a16:creationId xmlns:a16="http://schemas.microsoft.com/office/drawing/2014/main" id="{F49B1B06-D623-48A6-94D9-4D38D92FC63C}"/>
              </a:ext>
            </a:extLst>
          </p:cNvPr>
          <p:cNvSpPr txBox="1"/>
          <p:nvPr/>
        </p:nvSpPr>
        <p:spPr>
          <a:xfrm>
            <a:off x="4956877" y="6405282"/>
            <a:ext cx="1239409" cy="369332"/>
          </a:xfrm>
          <a:prstGeom prst="rect">
            <a:avLst/>
          </a:prstGeom>
          <a:noFill/>
        </p:spPr>
        <p:txBody>
          <a:bodyPr wrap="square" rtlCol="0">
            <a:spAutoFit/>
          </a:bodyPr>
          <a:lstStyle/>
          <a:p>
            <a:r>
              <a:rPr lang="en-US"/>
              <a:t>Grain size</a:t>
            </a:r>
          </a:p>
        </p:txBody>
      </p:sp>
      <p:sp>
        <p:nvSpPr>
          <p:cNvPr id="23" name="TextBox 22">
            <a:extLst>
              <a:ext uri="{FF2B5EF4-FFF2-40B4-BE49-F238E27FC236}">
                <a16:creationId xmlns:a16="http://schemas.microsoft.com/office/drawing/2014/main" id="{E05C14E1-F034-4136-9113-8E07437E8143}"/>
              </a:ext>
            </a:extLst>
          </p:cNvPr>
          <p:cNvSpPr txBox="1"/>
          <p:nvPr/>
        </p:nvSpPr>
        <p:spPr>
          <a:xfrm>
            <a:off x="3668787" y="5847480"/>
            <a:ext cx="312906" cy="369332"/>
          </a:xfrm>
          <a:prstGeom prst="rect">
            <a:avLst/>
          </a:prstGeom>
          <a:noFill/>
        </p:spPr>
        <p:txBody>
          <a:bodyPr wrap="none" rtlCol="0">
            <a:spAutoFit/>
          </a:bodyPr>
          <a:lstStyle/>
          <a:p>
            <a:r>
              <a:rPr lang="en-US"/>
              <a:t>0</a:t>
            </a:r>
          </a:p>
        </p:txBody>
      </p:sp>
      <p:sp>
        <p:nvSpPr>
          <p:cNvPr id="25" name="TextBox 24">
            <a:extLst>
              <a:ext uri="{FF2B5EF4-FFF2-40B4-BE49-F238E27FC236}">
                <a16:creationId xmlns:a16="http://schemas.microsoft.com/office/drawing/2014/main" id="{E16E79EB-D437-4084-80CA-5C7E7685BB75}"/>
              </a:ext>
            </a:extLst>
          </p:cNvPr>
          <p:cNvSpPr txBox="1"/>
          <p:nvPr/>
        </p:nvSpPr>
        <p:spPr>
          <a:xfrm>
            <a:off x="3668787" y="3481014"/>
            <a:ext cx="312906" cy="369332"/>
          </a:xfrm>
          <a:prstGeom prst="rect">
            <a:avLst/>
          </a:prstGeom>
          <a:noFill/>
        </p:spPr>
        <p:txBody>
          <a:bodyPr wrap="none" rtlCol="0">
            <a:spAutoFit/>
          </a:bodyPr>
          <a:lstStyle/>
          <a:p>
            <a:r>
              <a:rPr lang="en-US"/>
              <a:t>1</a:t>
            </a:r>
          </a:p>
        </p:txBody>
      </p:sp>
    </p:spTree>
    <p:extLst>
      <p:ext uri="{BB962C8B-B14F-4D97-AF65-F5344CB8AC3E}">
        <p14:creationId xmlns:p14="http://schemas.microsoft.com/office/powerpoint/2010/main" val="390663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DF2F-5DE8-4D00-8D10-D7ACB7D4524C}"/>
              </a:ext>
            </a:extLst>
          </p:cNvPr>
          <p:cNvSpPr>
            <a:spLocks noGrp="1"/>
          </p:cNvSpPr>
          <p:nvPr>
            <p:ph type="title"/>
          </p:nvPr>
        </p:nvSpPr>
        <p:spPr/>
        <p:txBody>
          <a:bodyPr/>
          <a:lstStyle/>
          <a:p>
            <a:r>
              <a:rPr lang="en-US" b="1" dirty="0"/>
              <a:t>How is the Curve Determined?</a:t>
            </a:r>
          </a:p>
        </p:txBody>
      </p:sp>
      <p:sp>
        <p:nvSpPr>
          <p:cNvPr id="3" name="Content Placeholder 2">
            <a:extLst>
              <a:ext uri="{FF2B5EF4-FFF2-40B4-BE49-F238E27FC236}">
                <a16:creationId xmlns:a16="http://schemas.microsoft.com/office/drawing/2014/main" id="{D920F9B1-6FF1-40F6-864B-8DBDD91D8B24}"/>
              </a:ext>
            </a:extLst>
          </p:cNvPr>
          <p:cNvSpPr>
            <a:spLocks noGrp="1"/>
          </p:cNvSpPr>
          <p:nvPr>
            <p:ph idx="1"/>
          </p:nvPr>
        </p:nvSpPr>
        <p:spPr/>
        <p:txBody>
          <a:bodyPr>
            <a:normAutofit lnSpcReduction="10000"/>
          </a:bodyPr>
          <a:lstStyle/>
          <a:p>
            <a:r>
              <a:rPr lang="en-US" sz="2400" b="1" dirty="0"/>
              <a:t>Use this formula:</a:t>
            </a:r>
          </a:p>
          <a:p>
            <a:endParaRPr lang="en-US" dirty="0"/>
          </a:p>
          <a:p>
            <a:endParaRPr lang="en-US" dirty="0"/>
          </a:p>
          <a:p>
            <a:endParaRPr lang="en-US" dirty="0"/>
          </a:p>
          <a:p>
            <a:endParaRPr lang="en-US" dirty="0"/>
          </a:p>
          <a:p>
            <a:endParaRPr lang="en-US" dirty="0"/>
          </a:p>
          <a:p>
            <a:r>
              <a:rPr lang="en-US" sz="2400" b="1" dirty="0"/>
              <a:t>where a and b are parameters of the model, and x is the data point</a:t>
            </a:r>
          </a:p>
          <a:p>
            <a:endParaRPr lang="en-US" sz="2400" b="1" dirty="0"/>
          </a:p>
          <a:p>
            <a:r>
              <a:rPr lang="en-US" sz="2400" b="1" dirty="0"/>
              <a:t>But how to get the parameters?</a:t>
            </a:r>
          </a:p>
        </p:txBody>
      </p:sp>
      <p:pic>
        <p:nvPicPr>
          <p:cNvPr id="4" name="Picture 3">
            <a:extLst>
              <a:ext uri="{FF2B5EF4-FFF2-40B4-BE49-F238E27FC236}">
                <a16:creationId xmlns:a16="http://schemas.microsoft.com/office/drawing/2014/main" id="{4121DA96-4343-4211-9720-C034F9146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74" y="2853690"/>
            <a:ext cx="2809875" cy="1428750"/>
          </a:xfrm>
          <a:prstGeom prst="rect">
            <a:avLst/>
          </a:prstGeom>
        </p:spPr>
      </p:pic>
    </p:spTree>
    <p:extLst>
      <p:ext uri="{BB962C8B-B14F-4D97-AF65-F5344CB8AC3E}">
        <p14:creationId xmlns:p14="http://schemas.microsoft.com/office/powerpoint/2010/main" val="112932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4772-C67B-420B-8A8B-36C972E9963F}"/>
              </a:ext>
            </a:extLst>
          </p:cNvPr>
          <p:cNvSpPr>
            <a:spLocks noGrp="1"/>
          </p:cNvSpPr>
          <p:nvPr>
            <p:ph type="title"/>
          </p:nvPr>
        </p:nvSpPr>
        <p:spPr>
          <a:xfrm>
            <a:off x="530911" y="452718"/>
            <a:ext cx="9404723" cy="1400530"/>
          </a:xfrm>
        </p:spPr>
        <p:txBody>
          <a:bodyPr/>
          <a:lstStyle/>
          <a:p>
            <a:r>
              <a:rPr lang="en-US" b="1" dirty="0"/>
              <a:t>We Build a Logistic Regression Model…</a:t>
            </a:r>
          </a:p>
        </p:txBody>
      </p:sp>
      <p:sp>
        <p:nvSpPr>
          <p:cNvPr id="3" name="Content Placeholder 2">
            <a:extLst>
              <a:ext uri="{FF2B5EF4-FFF2-40B4-BE49-F238E27FC236}">
                <a16:creationId xmlns:a16="http://schemas.microsoft.com/office/drawing/2014/main" id="{A3E83F7B-A218-48DE-8380-B019726E7639}"/>
              </a:ext>
            </a:extLst>
          </p:cNvPr>
          <p:cNvSpPr>
            <a:spLocks noGrp="1"/>
          </p:cNvSpPr>
          <p:nvPr>
            <p:ph idx="1"/>
          </p:nvPr>
        </p:nvSpPr>
        <p:spPr>
          <a:xfrm>
            <a:off x="989093" y="2188500"/>
            <a:ext cx="8946541" cy="5196840"/>
          </a:xfrm>
        </p:spPr>
        <p:txBody>
          <a:bodyPr>
            <a:normAutofit/>
          </a:bodyPr>
          <a:lstStyle/>
          <a:p>
            <a:r>
              <a:rPr lang="en-US" sz="2200" b="1" dirty="0"/>
              <a:t>… using an algorithm called Maximum Likelihood Estimation and a technique called </a:t>
            </a:r>
            <a:r>
              <a:rPr lang="en-US" sz="2200" b="1" i="1" u="sng" dirty="0"/>
              <a:t>supervised learning</a:t>
            </a:r>
            <a:r>
              <a:rPr lang="en-US" sz="2200" b="1" dirty="0"/>
              <a:t>.</a:t>
            </a:r>
          </a:p>
          <a:p>
            <a:r>
              <a:rPr lang="en-US" sz="2200" b="1" dirty="0"/>
              <a:t>Supervised learning requires a </a:t>
            </a:r>
            <a:r>
              <a:rPr lang="en-US" sz="2200" b="1" i="1" u="sng" dirty="0"/>
              <a:t>training set</a:t>
            </a:r>
            <a:r>
              <a:rPr lang="en-US" sz="2200" b="1" dirty="0"/>
              <a:t>.</a:t>
            </a:r>
          </a:p>
          <a:p>
            <a:r>
              <a:rPr lang="en-US" sz="2200" b="1" dirty="0"/>
              <a:t>A training set is a statistically representative subset of all the data.</a:t>
            </a:r>
          </a:p>
          <a:p>
            <a:r>
              <a:rPr lang="en-US" sz="2200" b="1" dirty="0"/>
              <a:t>The model </a:t>
            </a:r>
            <a:r>
              <a:rPr lang="en-US" sz="2200" b="1" i="1" u="sng" dirty="0"/>
              <a:t>learns</a:t>
            </a:r>
            <a:r>
              <a:rPr lang="en-US" sz="2200" b="1" dirty="0"/>
              <a:t> from the training set.</a:t>
            </a:r>
          </a:p>
          <a:p>
            <a:r>
              <a:rPr lang="en-US" sz="2200" b="1" dirty="0"/>
              <a:t>The training set contains outcomes, along with the data associated with each individual outcome.</a:t>
            </a:r>
          </a:p>
          <a:p>
            <a:r>
              <a:rPr lang="en-US" sz="2200" b="1" dirty="0"/>
              <a:t>The learning algorithm examines the data and calculates how that data relates to the outcome.</a:t>
            </a:r>
          </a:p>
          <a:p>
            <a:r>
              <a:rPr lang="en-US" sz="2200" b="1" dirty="0"/>
              <a:t>The output of the learning process is a trained </a:t>
            </a:r>
            <a:r>
              <a:rPr lang="en-US" sz="2200" b="1" i="1" u="sng" dirty="0"/>
              <a:t>model</a:t>
            </a:r>
            <a:r>
              <a:rPr lang="en-US" sz="2200" b="1" dirty="0"/>
              <a:t>.</a:t>
            </a:r>
          </a:p>
          <a:p>
            <a:endParaRPr lang="en-US" dirty="0"/>
          </a:p>
          <a:p>
            <a:endParaRPr lang="en-US" dirty="0"/>
          </a:p>
        </p:txBody>
      </p:sp>
    </p:spTree>
    <p:extLst>
      <p:ext uri="{BB962C8B-B14F-4D97-AF65-F5344CB8AC3E}">
        <p14:creationId xmlns:p14="http://schemas.microsoft.com/office/powerpoint/2010/main" val="310928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3B7F5-EE48-4FF2-8241-37CE1F13E295}"/>
              </a:ext>
            </a:extLst>
          </p:cNvPr>
          <p:cNvSpPr>
            <a:spLocks noGrp="1"/>
          </p:cNvSpPr>
          <p:nvPr>
            <p:ph type="title"/>
          </p:nvPr>
        </p:nvSpPr>
        <p:spPr/>
        <p:txBody>
          <a:bodyPr/>
          <a:lstStyle/>
          <a:p>
            <a:r>
              <a:rPr lang="en-US" b="1" dirty="0"/>
              <a:t>Maximum Likelihood Estimation</a:t>
            </a:r>
            <a:endParaRPr lang="en-US" dirty="0"/>
          </a:p>
        </p:txBody>
      </p:sp>
      <p:sp>
        <p:nvSpPr>
          <p:cNvPr id="3" name="Content Placeholder 2">
            <a:extLst>
              <a:ext uri="{FF2B5EF4-FFF2-40B4-BE49-F238E27FC236}">
                <a16:creationId xmlns:a16="http://schemas.microsoft.com/office/drawing/2014/main" id="{FBD7983C-A42A-4149-958D-00B3B1BD098A}"/>
              </a:ext>
            </a:extLst>
          </p:cNvPr>
          <p:cNvSpPr>
            <a:spLocks noGrp="1"/>
          </p:cNvSpPr>
          <p:nvPr>
            <p:ph idx="1"/>
          </p:nvPr>
        </p:nvSpPr>
        <p:spPr>
          <a:xfrm>
            <a:off x="1027112" y="1542378"/>
            <a:ext cx="8946541" cy="4584102"/>
          </a:xfrm>
        </p:spPr>
        <p:txBody>
          <a:bodyPr>
            <a:normAutofit/>
          </a:bodyPr>
          <a:lstStyle/>
          <a:p>
            <a:r>
              <a:rPr lang="en-US" sz="2200" b="1" dirty="0"/>
              <a:t>MLE is commonly used to build logistic regression models.</a:t>
            </a:r>
          </a:p>
          <a:p>
            <a:r>
              <a:rPr lang="en-US" sz="2200" b="1" dirty="0"/>
              <a:t>MLE is “</a:t>
            </a:r>
            <a:r>
              <a:rPr lang="en-US" sz="2200" b="1" i="1" u="sng" dirty="0"/>
              <a:t>analytically intractable</a:t>
            </a:r>
            <a:r>
              <a:rPr lang="en-US" sz="2200" b="1" dirty="0"/>
              <a:t>” </a:t>
            </a:r>
          </a:p>
          <a:p>
            <a:r>
              <a:rPr lang="en-US" sz="2200" b="1" dirty="0"/>
              <a:t>MLE is only a combination of math and iterations.</a:t>
            </a:r>
          </a:p>
          <a:p>
            <a:r>
              <a:rPr lang="en-US" sz="2200" b="1" dirty="0"/>
              <a:t>There are numerous MLE algorithms that are already developed.</a:t>
            </a:r>
          </a:p>
          <a:p>
            <a:r>
              <a:rPr lang="en-US" sz="2200" b="1" dirty="0"/>
              <a:t>No need for us to code our own algorithms.  We can simply use what’s already available.</a:t>
            </a:r>
          </a:p>
          <a:p>
            <a:r>
              <a:rPr lang="en-US" sz="2200" b="1" dirty="0"/>
              <a:t>For example,</a:t>
            </a:r>
          </a:p>
          <a:p>
            <a:pPr lvl="1"/>
            <a:r>
              <a:rPr lang="en-US" sz="2200" b="1" dirty="0"/>
              <a:t>model = </a:t>
            </a:r>
            <a:r>
              <a:rPr lang="en-US" sz="2200" b="1" dirty="0" err="1"/>
              <a:t>linearRegression</a:t>
            </a:r>
            <a:r>
              <a:rPr lang="en-US" sz="2200" b="1" dirty="0"/>
              <a:t> (data, options)</a:t>
            </a:r>
          </a:p>
          <a:p>
            <a:pPr lvl="1"/>
            <a:r>
              <a:rPr lang="en-US" sz="2200" b="1" dirty="0"/>
              <a:t>model = </a:t>
            </a:r>
            <a:r>
              <a:rPr lang="en-US" sz="2200" b="1" dirty="0" err="1"/>
              <a:t>logisticRegression</a:t>
            </a:r>
            <a:r>
              <a:rPr lang="en-US" sz="2200" b="1" dirty="0"/>
              <a:t> (data, options)</a:t>
            </a:r>
          </a:p>
          <a:p>
            <a:endParaRPr lang="en-US" dirty="0"/>
          </a:p>
        </p:txBody>
      </p:sp>
    </p:spTree>
    <p:extLst>
      <p:ext uri="{BB962C8B-B14F-4D97-AF65-F5344CB8AC3E}">
        <p14:creationId xmlns:p14="http://schemas.microsoft.com/office/powerpoint/2010/main" val="174111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EF7A-EE22-4749-A446-FAD74E9511C9}"/>
              </a:ext>
            </a:extLst>
          </p:cNvPr>
          <p:cNvSpPr>
            <a:spLocks noGrp="1"/>
          </p:cNvSpPr>
          <p:nvPr>
            <p:ph type="title"/>
          </p:nvPr>
        </p:nvSpPr>
        <p:spPr>
          <a:xfrm>
            <a:off x="437413" y="154605"/>
            <a:ext cx="9404723" cy="1400530"/>
          </a:xfrm>
        </p:spPr>
        <p:txBody>
          <a:bodyPr/>
          <a:lstStyle/>
          <a:p>
            <a:r>
              <a:rPr lang="en-US" b="1"/>
              <a:t>Summary of Supervised Learning</a:t>
            </a:r>
          </a:p>
        </p:txBody>
      </p:sp>
      <p:sp>
        <p:nvSpPr>
          <p:cNvPr id="3" name="Content Placeholder 2">
            <a:extLst>
              <a:ext uri="{FF2B5EF4-FFF2-40B4-BE49-F238E27FC236}">
                <a16:creationId xmlns:a16="http://schemas.microsoft.com/office/drawing/2014/main" id="{EBB7A745-90E0-402A-9EEC-D9C61917A3E2}"/>
              </a:ext>
            </a:extLst>
          </p:cNvPr>
          <p:cNvSpPr>
            <a:spLocks noGrp="1"/>
          </p:cNvSpPr>
          <p:nvPr>
            <p:ph idx="1"/>
          </p:nvPr>
        </p:nvSpPr>
        <p:spPr>
          <a:xfrm>
            <a:off x="330733" y="1112666"/>
            <a:ext cx="8946541" cy="4195481"/>
          </a:xfrm>
        </p:spPr>
        <p:txBody>
          <a:bodyPr>
            <a:normAutofit/>
          </a:bodyPr>
          <a:lstStyle/>
          <a:p>
            <a:r>
              <a:rPr lang="en-US" b="1" dirty="0"/>
              <a:t>We create a </a:t>
            </a:r>
            <a:r>
              <a:rPr lang="en-US" b="1" i="1" u="sng" dirty="0"/>
              <a:t>training set</a:t>
            </a:r>
            <a:r>
              <a:rPr lang="en-US" b="1" dirty="0"/>
              <a:t>.</a:t>
            </a:r>
          </a:p>
          <a:p>
            <a:r>
              <a:rPr lang="en-US" b="1" dirty="0"/>
              <a:t>We invoke a training function.</a:t>
            </a:r>
          </a:p>
          <a:p>
            <a:r>
              <a:rPr lang="en-US" b="1" dirty="0"/>
              <a:t>The output of training is a </a:t>
            </a:r>
            <a:r>
              <a:rPr lang="en-US" b="1" i="1" u="sng" dirty="0"/>
              <a:t>model</a:t>
            </a:r>
            <a:r>
              <a:rPr lang="en-US" b="1" dirty="0"/>
              <a:t>.</a:t>
            </a:r>
          </a:p>
          <a:p>
            <a:r>
              <a:rPr lang="en-US" b="1" dirty="0"/>
              <a:t>An example of a model is a logistic regression.</a:t>
            </a:r>
          </a:p>
          <a:p>
            <a:r>
              <a:rPr lang="en-US" b="1" dirty="0"/>
              <a:t>Data is then fed into the model in a process called </a:t>
            </a:r>
            <a:r>
              <a:rPr lang="en-US" b="1" i="1" u="sng" dirty="0"/>
              <a:t>scoring</a:t>
            </a:r>
            <a:r>
              <a:rPr lang="en-US" b="1" dirty="0"/>
              <a:t>.</a:t>
            </a:r>
          </a:p>
          <a:p>
            <a:endParaRPr lang="en-US" dirty="0"/>
          </a:p>
        </p:txBody>
      </p:sp>
      <p:pic>
        <p:nvPicPr>
          <p:cNvPr id="4" name="Content Placeholder 5">
            <a:extLst>
              <a:ext uri="{FF2B5EF4-FFF2-40B4-BE49-F238E27FC236}">
                <a16:creationId xmlns:a16="http://schemas.microsoft.com/office/drawing/2014/main" id="{8175CF96-436A-44B2-AF92-820AD56D8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964" y="3965314"/>
            <a:ext cx="2174851" cy="1696776"/>
          </a:xfrm>
          <a:prstGeom prst="rect">
            <a:avLst/>
          </a:prstGeom>
        </p:spPr>
      </p:pic>
      <p:graphicFrame>
        <p:nvGraphicFramePr>
          <p:cNvPr id="5" name="Table 4">
            <a:extLst>
              <a:ext uri="{FF2B5EF4-FFF2-40B4-BE49-F238E27FC236}">
                <a16:creationId xmlns:a16="http://schemas.microsoft.com/office/drawing/2014/main" id="{77630DF8-1C03-4C9F-A048-D768F553828D}"/>
              </a:ext>
            </a:extLst>
          </p:cNvPr>
          <p:cNvGraphicFramePr>
            <a:graphicFrameLocks noGrp="1"/>
          </p:cNvGraphicFramePr>
          <p:nvPr>
            <p:extLst>
              <p:ext uri="{D42A27DB-BD31-4B8C-83A1-F6EECF244321}">
                <p14:modId xmlns:p14="http://schemas.microsoft.com/office/powerpoint/2010/main" val="3455026710"/>
              </p:ext>
            </p:extLst>
          </p:nvPr>
        </p:nvGraphicFramePr>
        <p:xfrm>
          <a:off x="583610" y="4180387"/>
          <a:ext cx="1554482" cy="1127760"/>
        </p:xfrm>
        <a:graphic>
          <a:graphicData uri="http://schemas.openxmlformats.org/drawingml/2006/table">
            <a:tbl>
              <a:tblPr firstRow="1" bandRow="1">
                <a:tableStyleId>{5C22544A-7EE6-4342-B048-85BDC9FD1C3A}</a:tableStyleId>
              </a:tblPr>
              <a:tblGrid>
                <a:gridCol w="777241">
                  <a:extLst>
                    <a:ext uri="{9D8B030D-6E8A-4147-A177-3AD203B41FA5}">
                      <a16:colId xmlns:a16="http://schemas.microsoft.com/office/drawing/2014/main" val="1755307874"/>
                    </a:ext>
                  </a:extLst>
                </a:gridCol>
                <a:gridCol w="777241">
                  <a:extLst>
                    <a:ext uri="{9D8B030D-6E8A-4147-A177-3AD203B41FA5}">
                      <a16:colId xmlns:a16="http://schemas.microsoft.com/office/drawing/2014/main" val="417601422"/>
                    </a:ext>
                  </a:extLst>
                </a:gridCol>
              </a:tblGrid>
              <a:tr h="217598">
                <a:tc>
                  <a:txBody>
                    <a:bodyPr/>
                    <a:lstStyle/>
                    <a:p>
                      <a:r>
                        <a:rPr lang="en-US" sz="1000"/>
                        <a:t>Spider?</a:t>
                      </a:r>
                    </a:p>
                  </a:txBody>
                  <a:tcPr/>
                </a:tc>
                <a:tc>
                  <a:txBody>
                    <a:bodyPr/>
                    <a:lstStyle/>
                    <a:p>
                      <a:pPr algn="ctr"/>
                      <a:r>
                        <a:rPr lang="en-US" sz="1000" dirty="0"/>
                        <a:t>Grain size</a:t>
                      </a:r>
                    </a:p>
                  </a:txBody>
                  <a:tcPr/>
                </a:tc>
                <a:extLst>
                  <a:ext uri="{0D108BD9-81ED-4DB2-BD59-A6C34878D82A}">
                    <a16:rowId xmlns:a16="http://schemas.microsoft.com/office/drawing/2014/main" val="1188933497"/>
                  </a:ext>
                </a:extLst>
              </a:tr>
              <a:tr h="217598">
                <a:tc>
                  <a:txBody>
                    <a:bodyPr/>
                    <a:lstStyle/>
                    <a:p>
                      <a:r>
                        <a:rPr lang="en-US" sz="1000"/>
                        <a:t>spider</a:t>
                      </a:r>
                    </a:p>
                  </a:txBody>
                  <a:tcPr/>
                </a:tc>
                <a:tc>
                  <a:txBody>
                    <a:bodyPr/>
                    <a:lstStyle/>
                    <a:p>
                      <a:pPr algn="ctr"/>
                      <a:r>
                        <a:rPr lang="en-US" sz="1000" dirty="0"/>
                        <a:t>.45</a:t>
                      </a:r>
                    </a:p>
                  </a:txBody>
                  <a:tcPr/>
                </a:tc>
                <a:extLst>
                  <a:ext uri="{0D108BD9-81ED-4DB2-BD59-A6C34878D82A}">
                    <a16:rowId xmlns:a16="http://schemas.microsoft.com/office/drawing/2014/main" val="3630460568"/>
                  </a:ext>
                </a:extLst>
              </a:tr>
              <a:tr h="217598">
                <a:tc>
                  <a:txBody>
                    <a:bodyPr/>
                    <a:lstStyle/>
                    <a:p>
                      <a:r>
                        <a:rPr lang="en-US" sz="1000"/>
                        <a:t>no spider</a:t>
                      </a:r>
                    </a:p>
                  </a:txBody>
                  <a:tcPr/>
                </a:tc>
                <a:tc>
                  <a:txBody>
                    <a:bodyPr/>
                    <a:lstStyle/>
                    <a:p>
                      <a:pPr algn="ctr"/>
                      <a:r>
                        <a:rPr lang="en-US" sz="1000" dirty="0"/>
                        <a:t>.51</a:t>
                      </a:r>
                    </a:p>
                  </a:txBody>
                  <a:tcPr/>
                </a:tc>
                <a:extLst>
                  <a:ext uri="{0D108BD9-81ED-4DB2-BD59-A6C34878D82A}">
                    <a16:rowId xmlns:a16="http://schemas.microsoft.com/office/drawing/2014/main" val="1385772557"/>
                  </a:ext>
                </a:extLst>
              </a:tr>
              <a:tr h="217598">
                <a:tc>
                  <a:txBody>
                    <a:bodyPr/>
                    <a:lstStyle/>
                    <a:p>
                      <a:r>
                        <a:rPr lang="en-US" sz="1000"/>
                        <a:t>spider</a:t>
                      </a:r>
                    </a:p>
                  </a:txBody>
                  <a:tcPr/>
                </a:tc>
                <a:tc>
                  <a:txBody>
                    <a:bodyPr/>
                    <a:lstStyle/>
                    <a:p>
                      <a:pPr algn="ctr"/>
                      <a:r>
                        <a:rPr lang="en-US" sz="1000" dirty="0"/>
                        <a:t>.48</a:t>
                      </a:r>
                    </a:p>
                  </a:txBody>
                  <a:tcPr/>
                </a:tc>
                <a:extLst>
                  <a:ext uri="{0D108BD9-81ED-4DB2-BD59-A6C34878D82A}">
                    <a16:rowId xmlns:a16="http://schemas.microsoft.com/office/drawing/2014/main" val="883131296"/>
                  </a:ext>
                </a:extLst>
              </a:tr>
            </a:tbl>
          </a:graphicData>
        </a:graphic>
      </p:graphicFrame>
      <p:sp>
        <p:nvSpPr>
          <p:cNvPr id="6" name="TextBox 5">
            <a:extLst>
              <a:ext uri="{FF2B5EF4-FFF2-40B4-BE49-F238E27FC236}">
                <a16:creationId xmlns:a16="http://schemas.microsoft.com/office/drawing/2014/main" id="{F9E4F4A4-EA40-4657-B854-57B227B07F7D}"/>
              </a:ext>
            </a:extLst>
          </p:cNvPr>
          <p:cNvSpPr txBox="1"/>
          <p:nvPr/>
        </p:nvSpPr>
        <p:spPr>
          <a:xfrm>
            <a:off x="6957016" y="4386901"/>
            <a:ext cx="1434540" cy="1415772"/>
          </a:xfrm>
          <a:prstGeom prst="rect">
            <a:avLst/>
          </a:prstGeom>
          <a:noFill/>
        </p:spPr>
        <p:txBody>
          <a:bodyPr wrap="square" rtlCol="0">
            <a:spAutoFit/>
          </a:bodyPr>
          <a:lstStyle/>
          <a:p>
            <a:r>
              <a:rPr lang="en-US" sz="3200" b="1" dirty="0"/>
              <a:t>Model</a:t>
            </a:r>
          </a:p>
          <a:p>
            <a:endParaRPr lang="en-US" b="1" dirty="0"/>
          </a:p>
          <a:p>
            <a:endParaRPr lang="en-US" dirty="0"/>
          </a:p>
          <a:p>
            <a:endParaRPr lang="en-US" dirty="0"/>
          </a:p>
        </p:txBody>
      </p:sp>
      <p:sp>
        <p:nvSpPr>
          <p:cNvPr id="7" name="Down Arrow 21">
            <a:extLst>
              <a:ext uri="{FF2B5EF4-FFF2-40B4-BE49-F238E27FC236}">
                <a16:creationId xmlns:a16="http://schemas.microsoft.com/office/drawing/2014/main" id="{1F11FA1A-CF00-4E9E-88D7-B0E21BE07BD0}"/>
              </a:ext>
            </a:extLst>
          </p:cNvPr>
          <p:cNvSpPr/>
          <p:nvPr/>
        </p:nvSpPr>
        <p:spPr bwMode="auto">
          <a:xfrm rot="16200000">
            <a:off x="6025260" y="4300873"/>
            <a:ext cx="486311" cy="836810"/>
          </a:xfrm>
          <a:prstGeom prst="downArrow">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endParaRPr lang="en-US" sz="2199" err="1">
              <a:gradFill>
                <a:gsLst>
                  <a:gs pos="0">
                    <a:srgbClr val="FFFFFF"/>
                  </a:gs>
                  <a:gs pos="100000">
                    <a:srgbClr val="FFFFFF"/>
                  </a:gs>
                </a:gsLst>
                <a:lin ang="5400000" scaled="0"/>
              </a:gradFill>
              <a:ea typeface="Segoe UI" pitchFamily="34" charset="0"/>
              <a:cs typeface="Segoe UI" pitchFamily="34" charset="0"/>
            </a:endParaRPr>
          </a:p>
        </p:txBody>
      </p:sp>
      <p:sp>
        <p:nvSpPr>
          <p:cNvPr id="8" name="Down Arrow 21">
            <a:extLst>
              <a:ext uri="{FF2B5EF4-FFF2-40B4-BE49-F238E27FC236}">
                <a16:creationId xmlns:a16="http://schemas.microsoft.com/office/drawing/2014/main" id="{D4CD06B2-7C4B-4F3B-B4B6-F24BCD82CFF7}"/>
              </a:ext>
            </a:extLst>
          </p:cNvPr>
          <p:cNvSpPr/>
          <p:nvPr/>
        </p:nvSpPr>
        <p:spPr bwMode="auto">
          <a:xfrm rot="16200000">
            <a:off x="2514772" y="4283022"/>
            <a:ext cx="486311" cy="872512"/>
          </a:xfrm>
          <a:prstGeom prst="downArrow">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endParaRPr lang="en-US" sz="2199" err="1">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3" name="Table 12">
            <a:extLst>
              <a:ext uri="{FF2B5EF4-FFF2-40B4-BE49-F238E27FC236}">
                <a16:creationId xmlns:a16="http://schemas.microsoft.com/office/drawing/2014/main" id="{44AE2C85-3A71-4DAF-96FE-86B753DA6483}"/>
              </a:ext>
            </a:extLst>
          </p:cNvPr>
          <p:cNvGraphicFramePr>
            <a:graphicFrameLocks noGrp="1"/>
          </p:cNvGraphicFramePr>
          <p:nvPr>
            <p:extLst>
              <p:ext uri="{D42A27DB-BD31-4B8C-83A1-F6EECF244321}">
                <p14:modId xmlns:p14="http://schemas.microsoft.com/office/powerpoint/2010/main" val="65699865"/>
              </p:ext>
            </p:extLst>
          </p:nvPr>
        </p:nvGraphicFramePr>
        <p:xfrm>
          <a:off x="9488054" y="3325234"/>
          <a:ext cx="1554482" cy="640080"/>
        </p:xfrm>
        <a:graphic>
          <a:graphicData uri="http://schemas.openxmlformats.org/drawingml/2006/table">
            <a:tbl>
              <a:tblPr firstRow="1" bandRow="1">
                <a:tableStyleId>{5C22544A-7EE6-4342-B048-85BDC9FD1C3A}</a:tableStyleId>
              </a:tblPr>
              <a:tblGrid>
                <a:gridCol w="777241">
                  <a:extLst>
                    <a:ext uri="{9D8B030D-6E8A-4147-A177-3AD203B41FA5}">
                      <a16:colId xmlns:a16="http://schemas.microsoft.com/office/drawing/2014/main" val="1197309296"/>
                    </a:ext>
                  </a:extLst>
                </a:gridCol>
                <a:gridCol w="777241">
                  <a:extLst>
                    <a:ext uri="{9D8B030D-6E8A-4147-A177-3AD203B41FA5}">
                      <a16:colId xmlns:a16="http://schemas.microsoft.com/office/drawing/2014/main" val="3840107261"/>
                    </a:ext>
                  </a:extLst>
                </a:gridCol>
              </a:tblGrid>
              <a:tr h="217598">
                <a:tc>
                  <a:txBody>
                    <a:bodyPr/>
                    <a:lstStyle/>
                    <a:p>
                      <a:r>
                        <a:rPr lang="en-US" sz="1000" dirty="0"/>
                        <a:t>Spider?</a:t>
                      </a:r>
                    </a:p>
                  </a:txBody>
                  <a:tcPr/>
                </a:tc>
                <a:tc>
                  <a:txBody>
                    <a:bodyPr/>
                    <a:lstStyle/>
                    <a:p>
                      <a:pPr algn="ctr"/>
                      <a:r>
                        <a:rPr lang="en-US" sz="1000" dirty="0"/>
                        <a:t>Grain size</a:t>
                      </a:r>
                    </a:p>
                  </a:txBody>
                  <a:tcPr/>
                </a:tc>
                <a:extLst>
                  <a:ext uri="{0D108BD9-81ED-4DB2-BD59-A6C34878D82A}">
                    <a16:rowId xmlns:a16="http://schemas.microsoft.com/office/drawing/2014/main" val="432406484"/>
                  </a:ext>
                </a:extLst>
              </a:tr>
              <a:tr h="217598">
                <a:tc>
                  <a:txBody>
                    <a:bodyPr/>
                    <a:lstStyle/>
                    <a:p>
                      <a:pPr algn="ctr"/>
                      <a:r>
                        <a:rPr lang="en-US" sz="1000"/>
                        <a:t>??</a:t>
                      </a:r>
                    </a:p>
                  </a:txBody>
                  <a:tcPr/>
                </a:tc>
                <a:tc>
                  <a:txBody>
                    <a:bodyPr/>
                    <a:lstStyle/>
                    <a:p>
                      <a:pPr algn="ctr"/>
                      <a:r>
                        <a:rPr lang="en-US" sz="1000" dirty="0"/>
                        <a:t>.49</a:t>
                      </a:r>
                    </a:p>
                  </a:txBody>
                  <a:tcPr/>
                </a:tc>
                <a:extLst>
                  <a:ext uri="{0D108BD9-81ED-4DB2-BD59-A6C34878D82A}">
                    <a16:rowId xmlns:a16="http://schemas.microsoft.com/office/drawing/2014/main" val="1694575487"/>
                  </a:ext>
                </a:extLst>
              </a:tr>
            </a:tbl>
          </a:graphicData>
        </a:graphic>
      </p:graphicFrame>
      <p:graphicFrame>
        <p:nvGraphicFramePr>
          <p:cNvPr id="14" name="Table 13">
            <a:extLst>
              <a:ext uri="{FF2B5EF4-FFF2-40B4-BE49-F238E27FC236}">
                <a16:creationId xmlns:a16="http://schemas.microsoft.com/office/drawing/2014/main" id="{E3EC5F70-FDE1-4995-8BCE-B554671860F8}"/>
              </a:ext>
            </a:extLst>
          </p:cNvPr>
          <p:cNvGraphicFramePr>
            <a:graphicFrameLocks noGrp="1"/>
          </p:cNvGraphicFramePr>
          <p:nvPr>
            <p:extLst>
              <p:ext uri="{D42A27DB-BD31-4B8C-83A1-F6EECF244321}">
                <p14:modId xmlns:p14="http://schemas.microsoft.com/office/powerpoint/2010/main" val="3952595653"/>
              </p:ext>
            </p:extLst>
          </p:nvPr>
        </p:nvGraphicFramePr>
        <p:xfrm>
          <a:off x="9543690" y="5482633"/>
          <a:ext cx="1554482" cy="640080"/>
        </p:xfrm>
        <a:graphic>
          <a:graphicData uri="http://schemas.openxmlformats.org/drawingml/2006/table">
            <a:tbl>
              <a:tblPr firstRow="1" bandRow="1">
                <a:tableStyleId>{5C22544A-7EE6-4342-B048-85BDC9FD1C3A}</a:tableStyleId>
              </a:tblPr>
              <a:tblGrid>
                <a:gridCol w="777241">
                  <a:extLst>
                    <a:ext uri="{9D8B030D-6E8A-4147-A177-3AD203B41FA5}">
                      <a16:colId xmlns:a16="http://schemas.microsoft.com/office/drawing/2014/main" val="2416551376"/>
                    </a:ext>
                  </a:extLst>
                </a:gridCol>
                <a:gridCol w="777241">
                  <a:extLst>
                    <a:ext uri="{9D8B030D-6E8A-4147-A177-3AD203B41FA5}">
                      <a16:colId xmlns:a16="http://schemas.microsoft.com/office/drawing/2014/main" val="707428392"/>
                    </a:ext>
                  </a:extLst>
                </a:gridCol>
              </a:tblGrid>
              <a:tr h="217598">
                <a:tc>
                  <a:txBody>
                    <a:bodyPr/>
                    <a:lstStyle/>
                    <a:p>
                      <a:r>
                        <a:rPr lang="en-US" sz="1000" dirty="0"/>
                        <a:t>Spider?</a:t>
                      </a:r>
                    </a:p>
                  </a:txBody>
                  <a:tcPr/>
                </a:tc>
                <a:tc>
                  <a:txBody>
                    <a:bodyPr/>
                    <a:lstStyle/>
                    <a:p>
                      <a:pPr algn="ctr"/>
                      <a:r>
                        <a:rPr lang="en-US" sz="1000" dirty="0"/>
                        <a:t>Grain size</a:t>
                      </a:r>
                    </a:p>
                  </a:txBody>
                  <a:tcPr/>
                </a:tc>
                <a:extLst>
                  <a:ext uri="{0D108BD9-81ED-4DB2-BD59-A6C34878D82A}">
                    <a16:rowId xmlns:a16="http://schemas.microsoft.com/office/drawing/2014/main" val="2268324182"/>
                  </a:ext>
                </a:extLst>
              </a:tr>
              <a:tr h="217598">
                <a:tc>
                  <a:txBody>
                    <a:bodyPr/>
                    <a:lstStyle/>
                    <a:p>
                      <a:pPr algn="ctr"/>
                      <a:r>
                        <a:rPr lang="en-US" sz="1000" dirty="0"/>
                        <a:t>.897354</a:t>
                      </a:r>
                    </a:p>
                  </a:txBody>
                  <a:tcPr/>
                </a:tc>
                <a:tc>
                  <a:txBody>
                    <a:bodyPr/>
                    <a:lstStyle/>
                    <a:p>
                      <a:pPr algn="ctr"/>
                      <a:r>
                        <a:rPr lang="en-US" sz="1000" dirty="0"/>
                        <a:t>.49</a:t>
                      </a:r>
                    </a:p>
                  </a:txBody>
                  <a:tcPr/>
                </a:tc>
                <a:extLst>
                  <a:ext uri="{0D108BD9-81ED-4DB2-BD59-A6C34878D82A}">
                    <a16:rowId xmlns:a16="http://schemas.microsoft.com/office/drawing/2014/main" val="3486497810"/>
                  </a:ext>
                </a:extLst>
              </a:tr>
            </a:tbl>
          </a:graphicData>
        </a:graphic>
      </p:graphicFrame>
      <p:sp>
        <p:nvSpPr>
          <p:cNvPr id="15" name="Down Arrow 21">
            <a:extLst>
              <a:ext uri="{FF2B5EF4-FFF2-40B4-BE49-F238E27FC236}">
                <a16:creationId xmlns:a16="http://schemas.microsoft.com/office/drawing/2014/main" id="{57AAA888-410A-4B36-A4EE-842F81B76A2A}"/>
              </a:ext>
            </a:extLst>
          </p:cNvPr>
          <p:cNvSpPr/>
          <p:nvPr/>
        </p:nvSpPr>
        <p:spPr bwMode="auto">
          <a:xfrm rot="3090767">
            <a:off x="8701741" y="3606999"/>
            <a:ext cx="486311" cy="836810"/>
          </a:xfrm>
          <a:prstGeom prst="downArrow">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endParaRPr lang="en-US" sz="2199" err="1">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21">
            <a:extLst>
              <a:ext uri="{FF2B5EF4-FFF2-40B4-BE49-F238E27FC236}">
                <a16:creationId xmlns:a16="http://schemas.microsoft.com/office/drawing/2014/main" id="{48815E24-5CE5-4B2A-8B6A-B778D0752D52}"/>
              </a:ext>
            </a:extLst>
          </p:cNvPr>
          <p:cNvSpPr/>
          <p:nvPr/>
        </p:nvSpPr>
        <p:spPr bwMode="auto">
          <a:xfrm rot="18028510">
            <a:off x="8696649" y="4869936"/>
            <a:ext cx="486311" cy="836810"/>
          </a:xfrm>
          <a:prstGeom prst="downArrow">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endParaRPr lang="en-US" sz="2199"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1436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4E910-949F-475D-9AEE-441588A65D93}"/>
              </a:ext>
            </a:extLst>
          </p:cNvPr>
          <p:cNvSpPr>
            <a:spLocks noGrp="1"/>
          </p:cNvSpPr>
          <p:nvPr>
            <p:ph type="title"/>
          </p:nvPr>
        </p:nvSpPr>
        <p:spPr/>
        <p:txBody>
          <a:bodyPr/>
          <a:lstStyle/>
          <a:p>
            <a:r>
              <a:rPr lang="en-US" b="1" dirty="0"/>
              <a:t>Back to the Trucking Company</a:t>
            </a:r>
          </a:p>
        </p:txBody>
      </p:sp>
      <p:sp>
        <p:nvSpPr>
          <p:cNvPr id="3" name="Content Placeholder 2">
            <a:extLst>
              <a:ext uri="{FF2B5EF4-FFF2-40B4-BE49-F238E27FC236}">
                <a16:creationId xmlns:a16="http://schemas.microsoft.com/office/drawing/2014/main" id="{CAAA85FA-597B-401E-8EB3-B92329655324}"/>
              </a:ext>
            </a:extLst>
          </p:cNvPr>
          <p:cNvSpPr>
            <a:spLocks noGrp="1"/>
          </p:cNvSpPr>
          <p:nvPr>
            <p:ph idx="1"/>
          </p:nvPr>
        </p:nvSpPr>
        <p:spPr>
          <a:xfrm>
            <a:off x="1104293" y="1664298"/>
            <a:ext cx="8946541" cy="4195481"/>
          </a:xfrm>
        </p:spPr>
        <p:txBody>
          <a:bodyPr>
            <a:normAutofit fontScale="62500" lnSpcReduction="20000"/>
          </a:bodyPr>
          <a:lstStyle/>
          <a:p>
            <a:r>
              <a:rPr lang="en-US" sz="2400" b="1" dirty="0"/>
              <a:t>It has more data that could be used to train the model</a:t>
            </a:r>
          </a:p>
          <a:p>
            <a:pPr lvl="1"/>
            <a:r>
              <a:rPr lang="en-US" sz="2400" b="1" dirty="0"/>
              <a:t>Length of time with the company</a:t>
            </a:r>
          </a:p>
          <a:p>
            <a:pPr lvl="1"/>
            <a:r>
              <a:rPr lang="en-US" sz="2400" b="1" dirty="0"/>
              <a:t>Driving record</a:t>
            </a:r>
          </a:p>
          <a:p>
            <a:pPr lvl="1"/>
            <a:r>
              <a:rPr lang="en-US" sz="2400" b="1" dirty="0"/>
              <a:t>Home location</a:t>
            </a:r>
          </a:p>
          <a:p>
            <a:pPr lvl="1"/>
            <a:r>
              <a:rPr lang="en-US" sz="2400" b="1" dirty="0"/>
              <a:t>Family size, dependents, ages</a:t>
            </a:r>
          </a:p>
          <a:p>
            <a:pPr lvl="1"/>
            <a:r>
              <a:rPr lang="en-US" sz="2400" b="1" dirty="0"/>
              <a:t>Route preferences</a:t>
            </a:r>
          </a:p>
          <a:p>
            <a:pPr lvl="1"/>
            <a:r>
              <a:rPr lang="en-US" sz="2400" b="1" dirty="0"/>
              <a:t>Number of breakdowns</a:t>
            </a:r>
          </a:p>
          <a:p>
            <a:pPr lvl="1"/>
            <a:r>
              <a:rPr lang="en-US" sz="2400" b="1" dirty="0"/>
              <a:t>Amount of loading bay wait time</a:t>
            </a:r>
          </a:p>
          <a:p>
            <a:pPr lvl="1"/>
            <a:r>
              <a:rPr lang="en-US" sz="2400" b="1" dirty="0"/>
              <a:t>Disciplinary record</a:t>
            </a:r>
          </a:p>
          <a:p>
            <a:pPr lvl="1"/>
            <a:r>
              <a:rPr lang="en-US" sz="2400" b="1" dirty="0"/>
              <a:t>Age</a:t>
            </a:r>
          </a:p>
          <a:p>
            <a:pPr lvl="1"/>
            <a:r>
              <a:rPr lang="en-US" sz="2400" b="1" dirty="0"/>
              <a:t>Number of years driving</a:t>
            </a:r>
          </a:p>
          <a:p>
            <a:pPr lvl="1"/>
            <a:r>
              <a:rPr lang="en-US" sz="2400" b="1" dirty="0"/>
              <a:t>Hair Color</a:t>
            </a:r>
          </a:p>
          <a:p>
            <a:pPr lvl="1"/>
            <a:r>
              <a:rPr lang="en-US" sz="2400" b="1" dirty="0"/>
              <a:t>Favorite brand of blue jeans</a:t>
            </a:r>
          </a:p>
          <a:p>
            <a:pPr lvl="1"/>
            <a:endParaRPr lang="en-US" dirty="0"/>
          </a:p>
          <a:p>
            <a:pPr lvl="1"/>
            <a:endParaRPr lang="en-US" dirty="0"/>
          </a:p>
        </p:txBody>
      </p:sp>
    </p:spTree>
    <p:extLst>
      <p:ext uri="{BB962C8B-B14F-4D97-AF65-F5344CB8AC3E}">
        <p14:creationId xmlns:p14="http://schemas.microsoft.com/office/powerpoint/2010/main" val="789778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2704-33C4-4B66-A55B-D345B7081846}"/>
              </a:ext>
            </a:extLst>
          </p:cNvPr>
          <p:cNvSpPr>
            <a:spLocks noGrp="1"/>
          </p:cNvSpPr>
          <p:nvPr>
            <p:ph type="title"/>
          </p:nvPr>
        </p:nvSpPr>
        <p:spPr/>
        <p:txBody>
          <a:bodyPr/>
          <a:lstStyle/>
          <a:p>
            <a:r>
              <a:rPr lang="en-US" b="1" dirty="0"/>
              <a:t>An Improved Model</a:t>
            </a:r>
          </a:p>
        </p:txBody>
      </p:sp>
      <p:sp>
        <p:nvSpPr>
          <p:cNvPr id="3" name="Content Placeholder 2">
            <a:extLst>
              <a:ext uri="{FF2B5EF4-FFF2-40B4-BE49-F238E27FC236}">
                <a16:creationId xmlns:a16="http://schemas.microsoft.com/office/drawing/2014/main" id="{DE9B3233-A869-4492-AC00-BD0AA4B4FD24}"/>
              </a:ext>
            </a:extLst>
          </p:cNvPr>
          <p:cNvSpPr>
            <a:spLocks noGrp="1"/>
          </p:cNvSpPr>
          <p:nvPr>
            <p:ph idx="1"/>
          </p:nvPr>
        </p:nvSpPr>
        <p:spPr/>
        <p:txBody>
          <a:bodyPr/>
          <a:lstStyle/>
          <a:p>
            <a:r>
              <a:rPr lang="en-US" sz="2400" b="1" dirty="0"/>
              <a:t>More attributes give a (possibly) more accurate model</a:t>
            </a:r>
          </a:p>
          <a:p>
            <a:r>
              <a:rPr lang="en-US" sz="2400" b="1" dirty="0"/>
              <a:t>Now we switch to multivariate logistic regression, along  with a commensurate increase in CPU resource needed to train and score</a:t>
            </a:r>
          </a:p>
          <a:p>
            <a:endParaRPr lang="en-US" sz="2400" b="1" dirty="0"/>
          </a:p>
          <a:p>
            <a:endParaRPr lang="en-US" sz="2400" b="1" dirty="0"/>
          </a:p>
          <a:p>
            <a:endParaRPr lang="en-US" sz="2400" b="1" dirty="0"/>
          </a:p>
          <a:p>
            <a:r>
              <a:rPr lang="en-US" sz="2400" b="1" dirty="0"/>
              <a:t>…  a +</a:t>
            </a:r>
            <a:r>
              <a:rPr lang="en-US" sz="2400" b="1" baseline="-25000" dirty="0"/>
              <a:t> </a:t>
            </a:r>
            <a:r>
              <a:rPr lang="en-US" sz="2400" b="1" dirty="0"/>
              <a:t>b</a:t>
            </a:r>
            <a:r>
              <a:rPr lang="en-US" sz="2400" b="1" baseline="-25000" dirty="0"/>
              <a:t>1 </a:t>
            </a:r>
            <a:r>
              <a:rPr lang="en-US" sz="2400" b="1" dirty="0"/>
              <a:t>x</a:t>
            </a:r>
            <a:r>
              <a:rPr lang="en-US" sz="2400" b="1" baseline="-25000" dirty="0"/>
              <a:t>1</a:t>
            </a:r>
            <a:r>
              <a:rPr lang="en-US" sz="2400" b="1" dirty="0"/>
              <a:t> + b</a:t>
            </a:r>
            <a:r>
              <a:rPr lang="en-US" sz="2400" b="1" baseline="-25000" dirty="0"/>
              <a:t>2 </a:t>
            </a:r>
            <a:r>
              <a:rPr lang="en-US" sz="2400" b="1" dirty="0"/>
              <a:t>x</a:t>
            </a:r>
            <a:r>
              <a:rPr lang="en-US" sz="2400" b="1" baseline="-25000" dirty="0"/>
              <a:t>2</a:t>
            </a:r>
            <a:r>
              <a:rPr lang="en-US" sz="2400" b="1" dirty="0"/>
              <a:t> + b</a:t>
            </a:r>
            <a:r>
              <a:rPr lang="en-US" sz="2400" b="1" baseline="-25000" dirty="0"/>
              <a:t>3 </a:t>
            </a:r>
            <a:r>
              <a:rPr lang="en-US" sz="2400" b="1" dirty="0"/>
              <a:t>x</a:t>
            </a:r>
            <a:r>
              <a:rPr lang="en-US" sz="2400" b="1" baseline="-25000" dirty="0"/>
              <a:t>3 </a:t>
            </a:r>
            <a:r>
              <a:rPr lang="en-US" sz="2400" b="1" dirty="0"/>
              <a:t>+ b</a:t>
            </a:r>
            <a:r>
              <a:rPr lang="en-US" sz="2400" b="1" baseline="-25000" dirty="0"/>
              <a:t>4 </a:t>
            </a:r>
            <a:r>
              <a:rPr lang="en-US" sz="2400" b="1" dirty="0"/>
              <a:t>x</a:t>
            </a:r>
            <a:r>
              <a:rPr lang="en-US" sz="2400" b="1" baseline="-25000" dirty="0"/>
              <a:t>4</a:t>
            </a:r>
            <a:r>
              <a:rPr lang="en-US" sz="2400" b="1" dirty="0"/>
              <a:t> + b</a:t>
            </a:r>
            <a:r>
              <a:rPr lang="en-US" sz="2400" b="1" baseline="-25000" dirty="0"/>
              <a:t>5 </a:t>
            </a:r>
            <a:r>
              <a:rPr lang="en-US" sz="2400" b="1" dirty="0"/>
              <a:t>x</a:t>
            </a:r>
            <a:r>
              <a:rPr lang="en-US" sz="2400" b="1" baseline="-25000" dirty="0"/>
              <a:t>5 … </a:t>
            </a:r>
            <a:endParaRPr lang="en-US" sz="2400" b="1" dirty="0"/>
          </a:p>
          <a:p>
            <a:endParaRPr lang="en-US" sz="2400" b="1" dirty="0"/>
          </a:p>
          <a:p>
            <a:pPr marL="0" indent="0">
              <a:buNone/>
            </a:pPr>
            <a:endParaRPr lang="en-US" dirty="0"/>
          </a:p>
        </p:txBody>
      </p:sp>
      <p:pic>
        <p:nvPicPr>
          <p:cNvPr id="4" name="Picture 3">
            <a:extLst>
              <a:ext uri="{FF2B5EF4-FFF2-40B4-BE49-F238E27FC236}">
                <a16:creationId xmlns:a16="http://schemas.microsoft.com/office/drawing/2014/main" id="{54254C7B-479B-41A2-AF84-887E5B839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375" y="3897690"/>
            <a:ext cx="2137226" cy="1086725"/>
          </a:xfrm>
          <a:prstGeom prst="rect">
            <a:avLst/>
          </a:prstGeom>
        </p:spPr>
      </p:pic>
    </p:spTree>
    <p:extLst>
      <p:ext uri="{BB962C8B-B14F-4D97-AF65-F5344CB8AC3E}">
        <p14:creationId xmlns:p14="http://schemas.microsoft.com/office/powerpoint/2010/main" val="421987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C1BA-E628-4806-AB7D-C909DDA67900}"/>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97E15273-9379-496F-911D-6303639DEAE9}"/>
              </a:ext>
            </a:extLst>
          </p:cNvPr>
          <p:cNvSpPr>
            <a:spLocks noGrp="1"/>
          </p:cNvSpPr>
          <p:nvPr>
            <p:ph idx="1"/>
          </p:nvPr>
        </p:nvSpPr>
        <p:spPr/>
        <p:txBody>
          <a:bodyPr/>
          <a:lstStyle/>
          <a:p>
            <a:r>
              <a:rPr lang="en-US" sz="2400" b="1" dirty="0"/>
              <a:t>Why do we care about data science?  The business case.</a:t>
            </a:r>
          </a:p>
          <a:p>
            <a:r>
              <a:rPr lang="en-US" sz="2400" b="1" dirty="0"/>
              <a:t>Terms you hear about in the news</a:t>
            </a:r>
          </a:p>
          <a:p>
            <a:r>
              <a:rPr lang="en-US" sz="2400" b="1" dirty="0"/>
              <a:t>Two kinds of predictive modeling</a:t>
            </a:r>
          </a:p>
          <a:p>
            <a:r>
              <a:rPr lang="en-US" sz="2400" b="1" dirty="0"/>
              <a:t>Image recognition demo (how-old.net)</a:t>
            </a:r>
          </a:p>
          <a:p>
            <a:r>
              <a:rPr lang="en-US" sz="2400" b="1" dirty="0"/>
              <a:t>Neural Networks</a:t>
            </a:r>
          </a:p>
          <a:p>
            <a:r>
              <a:rPr lang="en-US" sz="2400" b="1" dirty="0"/>
              <a:t>Controversies</a:t>
            </a:r>
          </a:p>
          <a:p>
            <a:r>
              <a:rPr lang="en-US" sz="2400" b="1" dirty="0"/>
              <a:t>ML Demo</a:t>
            </a:r>
          </a:p>
          <a:p>
            <a:pPr marL="0" indent="0">
              <a:buNone/>
            </a:pPr>
            <a:endParaRPr lang="en-US" sz="2400" b="1" dirty="0"/>
          </a:p>
          <a:p>
            <a:endParaRPr lang="en-US" dirty="0"/>
          </a:p>
        </p:txBody>
      </p:sp>
    </p:spTree>
    <p:extLst>
      <p:ext uri="{BB962C8B-B14F-4D97-AF65-F5344CB8AC3E}">
        <p14:creationId xmlns:p14="http://schemas.microsoft.com/office/powerpoint/2010/main" val="336848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9D794-5BFA-4200-80EE-A994237D7AF9}"/>
              </a:ext>
            </a:extLst>
          </p:cNvPr>
          <p:cNvSpPr>
            <a:spLocks noGrp="1"/>
          </p:cNvSpPr>
          <p:nvPr>
            <p:ph type="title"/>
          </p:nvPr>
        </p:nvSpPr>
        <p:spPr/>
        <p:txBody>
          <a:bodyPr/>
          <a:lstStyle/>
          <a:p>
            <a:r>
              <a:rPr lang="en-US" b="1" dirty="0"/>
              <a:t>Diving Into the Data</a:t>
            </a:r>
          </a:p>
        </p:txBody>
      </p:sp>
      <p:sp>
        <p:nvSpPr>
          <p:cNvPr id="3" name="Content Placeholder 2">
            <a:extLst>
              <a:ext uri="{FF2B5EF4-FFF2-40B4-BE49-F238E27FC236}">
                <a16:creationId xmlns:a16="http://schemas.microsoft.com/office/drawing/2014/main" id="{F9536077-EBC9-4F94-A153-281FA17308C2}"/>
              </a:ext>
            </a:extLst>
          </p:cNvPr>
          <p:cNvSpPr>
            <a:spLocks noGrp="1"/>
          </p:cNvSpPr>
          <p:nvPr>
            <p:ph idx="1"/>
          </p:nvPr>
        </p:nvSpPr>
        <p:spPr>
          <a:xfrm>
            <a:off x="1104293" y="1405218"/>
            <a:ext cx="9731707" cy="5240382"/>
          </a:xfrm>
        </p:spPr>
        <p:txBody>
          <a:bodyPr>
            <a:normAutofit fontScale="32500" lnSpcReduction="20000"/>
          </a:bodyPr>
          <a:lstStyle/>
          <a:p>
            <a:r>
              <a:rPr lang="en-US" sz="5500" b="1" dirty="0"/>
              <a:t>Which of these attributes have an effect on driver churn?</a:t>
            </a:r>
          </a:p>
          <a:p>
            <a:r>
              <a:rPr lang="en-US" sz="5500" b="1" dirty="0"/>
              <a:t>Beware of bias.</a:t>
            </a:r>
          </a:p>
          <a:p>
            <a:r>
              <a:rPr lang="en-US" sz="5500" b="1" dirty="0"/>
              <a:t>Data Gathering:  Where is all this data stored?  How is it stored?  Is it all in the same format?</a:t>
            </a:r>
          </a:p>
          <a:p>
            <a:r>
              <a:rPr lang="en-US" sz="5500" b="1" dirty="0"/>
              <a:t>Data Preparation:  How do we adjust the data prior to analysis?</a:t>
            </a:r>
          </a:p>
          <a:p>
            <a:endParaRPr lang="en-US" sz="5500" b="1" dirty="0"/>
          </a:p>
          <a:p>
            <a:pPr lvl="1"/>
            <a:r>
              <a:rPr lang="en-US" sz="5500" b="1" dirty="0"/>
              <a:t>Missing data</a:t>
            </a:r>
          </a:p>
          <a:p>
            <a:pPr lvl="1"/>
            <a:r>
              <a:rPr lang="en-US" sz="5500" b="1" dirty="0"/>
              <a:t>Outliers</a:t>
            </a:r>
          </a:p>
          <a:p>
            <a:pPr lvl="1"/>
            <a:r>
              <a:rPr lang="en-US" sz="5500" b="1" dirty="0"/>
              <a:t>Inaccurate data</a:t>
            </a:r>
          </a:p>
          <a:p>
            <a:pPr lvl="1"/>
            <a:r>
              <a:rPr lang="en-US" sz="5500" b="1" dirty="0"/>
              <a:t>Data requiring normalization</a:t>
            </a:r>
          </a:p>
          <a:p>
            <a:pPr marL="457200" lvl="1" indent="0">
              <a:buNone/>
            </a:pPr>
            <a:endParaRPr lang="en-US" sz="5500" b="1" dirty="0"/>
          </a:p>
          <a:p>
            <a:r>
              <a:rPr lang="en-US" sz="5500" b="1" u="sng" dirty="0"/>
              <a:t>70% of the time involved in data science is devoted to data gathering and preparation.</a:t>
            </a:r>
          </a:p>
          <a:p>
            <a:r>
              <a:rPr lang="en-US" sz="5500" b="1" dirty="0"/>
              <a:t>Only 20% is spent on model development.  10% is spent on model evaluation and refinement.</a:t>
            </a:r>
          </a:p>
          <a:p>
            <a:pPr lvl="1"/>
            <a:endParaRPr lang="en-US" dirty="0"/>
          </a:p>
        </p:txBody>
      </p:sp>
    </p:spTree>
    <p:extLst>
      <p:ext uri="{BB962C8B-B14F-4D97-AF65-F5344CB8AC3E}">
        <p14:creationId xmlns:p14="http://schemas.microsoft.com/office/powerpoint/2010/main" val="217358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57DD-9916-45DB-BD2D-6C31C84AEB6B}"/>
              </a:ext>
            </a:extLst>
          </p:cNvPr>
          <p:cNvSpPr>
            <a:spLocks noGrp="1"/>
          </p:cNvSpPr>
          <p:nvPr>
            <p:ph type="title"/>
          </p:nvPr>
        </p:nvSpPr>
        <p:spPr/>
        <p:txBody>
          <a:bodyPr/>
          <a:lstStyle/>
          <a:p>
            <a:r>
              <a:rPr lang="en-US"/>
              <a:t>Evolution of Data Science</a:t>
            </a:r>
          </a:p>
        </p:txBody>
      </p:sp>
      <p:sp>
        <p:nvSpPr>
          <p:cNvPr id="3" name="Content Placeholder 2">
            <a:extLst>
              <a:ext uri="{FF2B5EF4-FFF2-40B4-BE49-F238E27FC236}">
                <a16:creationId xmlns:a16="http://schemas.microsoft.com/office/drawing/2014/main" id="{398FFDF9-8C3E-429C-A124-4B0EEB25513D}"/>
              </a:ext>
            </a:extLst>
          </p:cNvPr>
          <p:cNvSpPr>
            <a:spLocks noGrp="1"/>
          </p:cNvSpPr>
          <p:nvPr>
            <p:ph idx="1"/>
          </p:nvPr>
        </p:nvSpPr>
        <p:spPr>
          <a:xfrm>
            <a:off x="1042352" y="1641438"/>
            <a:ext cx="8946541" cy="4195481"/>
          </a:xfrm>
        </p:spPr>
        <p:txBody>
          <a:bodyPr>
            <a:normAutofit fontScale="55000" lnSpcReduction="20000"/>
          </a:bodyPr>
          <a:lstStyle/>
          <a:p>
            <a:r>
              <a:rPr lang="en-US" dirty="0"/>
              <a:t>1960s – Buy a machine, write all your own code</a:t>
            </a:r>
          </a:p>
          <a:p>
            <a:r>
              <a:rPr lang="en-US" dirty="0"/>
              <a:t>1970s – Buy a machine, write your own code, but use commercial algorithms</a:t>
            </a:r>
          </a:p>
          <a:p>
            <a:pPr lvl="1"/>
            <a:r>
              <a:rPr lang="en-US" dirty="0"/>
              <a:t>availability of statistical packages like SAS and SPSS</a:t>
            </a:r>
          </a:p>
          <a:p>
            <a:r>
              <a:rPr lang="en-US" dirty="0"/>
              <a:t>1980s – Buy a smaller machine, but continue to write your own code and to use commercial algorithms</a:t>
            </a:r>
          </a:p>
          <a:p>
            <a:pPr lvl="1"/>
            <a:r>
              <a:rPr lang="en-US" dirty="0"/>
              <a:t>Minicomputers, microcomputers, and Unix systems.  </a:t>
            </a:r>
            <a:r>
              <a:rPr lang="en-US" dirty="0" err="1"/>
              <a:t>SuperCalc</a:t>
            </a:r>
            <a:r>
              <a:rPr lang="en-US" dirty="0"/>
              <a:t>, VisiCalc, Lotus 1-2-3.</a:t>
            </a:r>
          </a:p>
          <a:p>
            <a:r>
              <a:rPr lang="en-US" dirty="0"/>
              <a:t>1990s – incorporation of Business Intelligence solutions and statistics into Business Analytics</a:t>
            </a:r>
          </a:p>
          <a:p>
            <a:pPr lvl="1"/>
            <a:r>
              <a:rPr lang="en-US" dirty="0"/>
              <a:t>Focus on solving business problems.  Excel, Hyperion, Cognos.  Analytic add-ins.  Oracle DB, DB2.</a:t>
            </a:r>
          </a:p>
          <a:p>
            <a:r>
              <a:rPr lang="en-US" dirty="0"/>
              <a:t>2000s – improvement in diversity of analytic methods.  Availability in open source and in a variety of programming languages.</a:t>
            </a:r>
          </a:p>
          <a:p>
            <a:pPr lvl="1"/>
            <a:r>
              <a:rPr lang="en-US" dirty="0"/>
              <a:t>R, Python.  </a:t>
            </a:r>
            <a:r>
              <a:rPr lang="en-US" dirty="0" err="1"/>
              <a:t>Numpy</a:t>
            </a:r>
            <a:r>
              <a:rPr lang="en-US" dirty="0"/>
              <a:t>, CRAN.  Git.  </a:t>
            </a:r>
          </a:p>
          <a:p>
            <a:r>
              <a:rPr lang="en-US" dirty="0"/>
              <a:t>early-to-mid 2010s – marked increase in compute and storage capacity coupled with decrease in cost.  Advent of Big Data.  Incorporation of analytics into popular software packages for HR, scheduling, CRM, patient management, manufacturing, etc. </a:t>
            </a:r>
          </a:p>
          <a:p>
            <a:pPr lvl="1"/>
            <a:r>
              <a:rPr lang="en-US" dirty="0"/>
              <a:t>x86 proliferation, large capacity drives, increase in web traffic and data collection.  Hadoop, NoSQL.</a:t>
            </a:r>
          </a:p>
          <a:p>
            <a:r>
              <a:rPr lang="en-US" dirty="0"/>
              <a:t>late 2010’s – move to cloud computing, availability of algorithms via </a:t>
            </a:r>
            <a:r>
              <a:rPr lang="en-US" dirty="0" err="1"/>
              <a:t>AaaS</a:t>
            </a:r>
            <a:r>
              <a:rPr lang="en-US" dirty="0"/>
              <a:t>.  </a:t>
            </a:r>
            <a:r>
              <a:rPr lang="en-US" dirty="0" err="1"/>
              <a:t>Availablity</a:t>
            </a:r>
            <a:r>
              <a:rPr lang="en-US" dirty="0"/>
              <a:t> of cognitive algorithms.  Availability of Citizen tools.</a:t>
            </a:r>
          </a:p>
          <a:p>
            <a:pPr lvl="1"/>
            <a:r>
              <a:rPr lang="en-US" dirty="0"/>
              <a:t>AWS, Azure.  </a:t>
            </a:r>
            <a:r>
              <a:rPr lang="en-US" dirty="0" err="1"/>
              <a:t>Rekognition</a:t>
            </a:r>
            <a:r>
              <a:rPr lang="en-US" dirty="0"/>
              <a:t>, CNTK, TensorFlow.  </a:t>
            </a:r>
            <a:r>
              <a:rPr lang="en-US" dirty="0" err="1"/>
              <a:t>MLaaS</a:t>
            </a:r>
            <a:r>
              <a:rPr lang="en-US" dirty="0"/>
              <a:t> model.  Tableau, AML, Alteryx.</a:t>
            </a:r>
          </a:p>
          <a:p>
            <a:r>
              <a:rPr lang="en-US" dirty="0"/>
              <a:t>2020s – widespread use of NNs for voice and image processing.</a:t>
            </a:r>
          </a:p>
        </p:txBody>
      </p:sp>
    </p:spTree>
    <p:extLst>
      <p:ext uri="{BB962C8B-B14F-4D97-AF65-F5344CB8AC3E}">
        <p14:creationId xmlns:p14="http://schemas.microsoft.com/office/powerpoint/2010/main" val="2735969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3BFBF3-F691-461E-8327-411959F3811A}"/>
              </a:ext>
            </a:extLst>
          </p:cNvPr>
          <p:cNvSpPr>
            <a:spLocks noGrp="1"/>
          </p:cNvSpPr>
          <p:nvPr>
            <p:ph type="title"/>
          </p:nvPr>
        </p:nvSpPr>
        <p:spPr/>
        <p:txBody>
          <a:bodyPr/>
          <a:lstStyle/>
          <a:p>
            <a:r>
              <a:rPr lang="en-US" b="1"/>
              <a:t>Image Recognition</a:t>
            </a:r>
          </a:p>
        </p:txBody>
      </p:sp>
      <p:pic>
        <p:nvPicPr>
          <p:cNvPr id="5" name="Picture 4">
            <a:extLst>
              <a:ext uri="{FF2B5EF4-FFF2-40B4-BE49-F238E27FC236}">
                <a16:creationId xmlns:a16="http://schemas.microsoft.com/office/drawing/2014/main" id="{7D18394A-8E0D-48CA-A1C5-CB2EF349C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383" y="1748399"/>
            <a:ext cx="7585714" cy="4500000"/>
          </a:xfrm>
          <a:prstGeom prst="rect">
            <a:avLst/>
          </a:prstGeom>
        </p:spPr>
      </p:pic>
    </p:spTree>
    <p:extLst>
      <p:ext uri="{BB962C8B-B14F-4D97-AF65-F5344CB8AC3E}">
        <p14:creationId xmlns:p14="http://schemas.microsoft.com/office/powerpoint/2010/main" val="1121449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C89-D884-4A7E-953F-71DA89ADCC76}"/>
              </a:ext>
            </a:extLst>
          </p:cNvPr>
          <p:cNvSpPr>
            <a:spLocks noGrp="1"/>
          </p:cNvSpPr>
          <p:nvPr>
            <p:ph type="title"/>
          </p:nvPr>
        </p:nvSpPr>
        <p:spPr/>
        <p:txBody>
          <a:bodyPr/>
          <a:lstStyle/>
          <a:p>
            <a:r>
              <a:rPr lang="en-US" b="1" dirty="0"/>
              <a:t>Image Recognition</a:t>
            </a:r>
          </a:p>
        </p:txBody>
      </p:sp>
      <p:grpSp>
        <p:nvGrpSpPr>
          <p:cNvPr id="3" name="Group 2">
            <a:extLst>
              <a:ext uri="{FF2B5EF4-FFF2-40B4-BE49-F238E27FC236}">
                <a16:creationId xmlns:a16="http://schemas.microsoft.com/office/drawing/2014/main" id="{3B1A2414-48A9-42CF-81A9-D7CB6FCB3A47}"/>
              </a:ext>
            </a:extLst>
          </p:cNvPr>
          <p:cNvGrpSpPr/>
          <p:nvPr/>
        </p:nvGrpSpPr>
        <p:grpSpPr>
          <a:xfrm>
            <a:off x="696571" y="1946134"/>
            <a:ext cx="2167899" cy="4640881"/>
            <a:chOff x="5954817" y="271161"/>
            <a:chExt cx="2168771" cy="4352292"/>
          </a:xfrm>
        </p:grpSpPr>
        <p:pic>
          <p:nvPicPr>
            <p:cNvPr id="4" name="Picture 3">
              <a:extLst>
                <a:ext uri="{FF2B5EF4-FFF2-40B4-BE49-F238E27FC236}">
                  <a16:creationId xmlns:a16="http://schemas.microsoft.com/office/drawing/2014/main" id="{AC1217B6-3CFE-45D5-91DD-6047B833044F}"/>
                </a:ext>
              </a:extLst>
            </p:cNvPr>
            <p:cNvPicPr/>
            <p:nvPr/>
          </p:nvPicPr>
          <p:blipFill rotWithShape="1">
            <a:blip r:embed="rId2"/>
            <a:srcRect l="3383" t="7463" r="70533" b="55794"/>
            <a:stretch/>
          </p:blipFill>
          <p:spPr bwMode="auto">
            <a:xfrm>
              <a:off x="5954817" y="271161"/>
              <a:ext cx="2168771" cy="1796569"/>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19C3BFCA-7F7F-4498-856A-8D6BCC1F6B5C}"/>
                </a:ext>
              </a:extLst>
            </p:cNvPr>
            <p:cNvSpPr txBox="1"/>
            <p:nvPr/>
          </p:nvSpPr>
          <p:spPr>
            <a:xfrm>
              <a:off x="6375298" y="4306072"/>
              <a:ext cx="65" cy="317381"/>
            </a:xfrm>
            <a:prstGeom prst="rect">
              <a:avLst/>
            </a:prstGeom>
            <a:noFill/>
          </p:spPr>
          <p:txBody>
            <a:bodyPr wrap="none" lIns="0" tIns="0" rIns="0" bIns="0" rtlCol="0">
              <a:spAutoFit/>
            </a:bodyPr>
            <a:lstStyle/>
            <a:p>
              <a:pPr defTabSz="913914"/>
              <a:endParaRPr lang="en-US" sz="2199" dirty="0"/>
            </a:p>
          </p:txBody>
        </p:sp>
      </p:grpSp>
      <p:pic>
        <p:nvPicPr>
          <p:cNvPr id="9" name="Picture 8">
            <a:extLst>
              <a:ext uri="{FF2B5EF4-FFF2-40B4-BE49-F238E27FC236}">
                <a16:creationId xmlns:a16="http://schemas.microsoft.com/office/drawing/2014/main" id="{B37FF8CC-8A29-420D-B6C4-594A03117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637" y="2472126"/>
            <a:ext cx="3674927" cy="2867105"/>
          </a:xfrm>
          <a:prstGeom prst="rect">
            <a:avLst/>
          </a:prstGeom>
        </p:spPr>
      </p:pic>
      <p:graphicFrame>
        <p:nvGraphicFramePr>
          <p:cNvPr id="10" name="Table 9">
            <a:extLst>
              <a:ext uri="{FF2B5EF4-FFF2-40B4-BE49-F238E27FC236}">
                <a16:creationId xmlns:a16="http://schemas.microsoft.com/office/drawing/2014/main" id="{F54B9813-021C-429D-805C-F3DEACC23726}"/>
              </a:ext>
            </a:extLst>
          </p:cNvPr>
          <p:cNvGraphicFramePr>
            <a:graphicFrameLocks noGrp="1"/>
          </p:cNvGraphicFramePr>
          <p:nvPr>
            <p:extLst>
              <p:ext uri="{D42A27DB-BD31-4B8C-83A1-F6EECF244321}">
                <p14:modId xmlns:p14="http://schemas.microsoft.com/office/powerpoint/2010/main" val="3872162297"/>
              </p:ext>
            </p:extLst>
          </p:nvPr>
        </p:nvGraphicFramePr>
        <p:xfrm>
          <a:off x="678286" y="4009736"/>
          <a:ext cx="2167900" cy="1793124"/>
        </p:xfrm>
        <a:graphic>
          <a:graphicData uri="http://schemas.openxmlformats.org/drawingml/2006/table">
            <a:tbl>
              <a:tblPr bandRow="1">
                <a:tableStyleId>{5940675A-B579-460E-94D1-54222C63F5DA}</a:tableStyleId>
              </a:tblPr>
              <a:tblGrid>
                <a:gridCol w="433580">
                  <a:extLst>
                    <a:ext uri="{9D8B030D-6E8A-4147-A177-3AD203B41FA5}">
                      <a16:colId xmlns:a16="http://schemas.microsoft.com/office/drawing/2014/main" val="20000"/>
                    </a:ext>
                  </a:extLst>
                </a:gridCol>
                <a:gridCol w="396042">
                  <a:extLst>
                    <a:ext uri="{9D8B030D-6E8A-4147-A177-3AD203B41FA5}">
                      <a16:colId xmlns:a16="http://schemas.microsoft.com/office/drawing/2014/main" val="20001"/>
                    </a:ext>
                  </a:extLst>
                </a:gridCol>
                <a:gridCol w="471118">
                  <a:extLst>
                    <a:ext uri="{9D8B030D-6E8A-4147-A177-3AD203B41FA5}">
                      <a16:colId xmlns:a16="http://schemas.microsoft.com/office/drawing/2014/main" val="20002"/>
                    </a:ext>
                  </a:extLst>
                </a:gridCol>
                <a:gridCol w="433580">
                  <a:extLst>
                    <a:ext uri="{9D8B030D-6E8A-4147-A177-3AD203B41FA5}">
                      <a16:colId xmlns:a16="http://schemas.microsoft.com/office/drawing/2014/main" val="20003"/>
                    </a:ext>
                  </a:extLst>
                </a:gridCol>
                <a:gridCol w="433580">
                  <a:extLst>
                    <a:ext uri="{9D8B030D-6E8A-4147-A177-3AD203B41FA5}">
                      <a16:colId xmlns:a16="http://schemas.microsoft.com/office/drawing/2014/main" val="20004"/>
                    </a:ext>
                  </a:extLst>
                </a:gridCol>
              </a:tblGrid>
              <a:tr h="448281">
                <a:tc>
                  <a:txBody>
                    <a:bodyPr/>
                    <a:lstStyle/>
                    <a:p>
                      <a:pPr algn="ctr"/>
                      <a:r>
                        <a:rPr lang="en-US" sz="1900" dirty="0">
                          <a:solidFill>
                            <a:schemeClr val="bg1"/>
                          </a:solidFill>
                        </a:rPr>
                        <a:t>1</a:t>
                      </a:r>
                    </a:p>
                  </a:txBody>
                  <a:tcPr marL="91403" marR="91403" marT="45701" marB="45701">
                    <a:solidFill>
                      <a:schemeClr val="tx1"/>
                    </a:solidFill>
                  </a:tcPr>
                </a:tc>
                <a:tc>
                  <a:txBody>
                    <a:bodyPr/>
                    <a:lstStyle/>
                    <a:p>
                      <a:pPr algn="ctr"/>
                      <a:r>
                        <a:rPr lang="en-US" sz="1900" dirty="0">
                          <a:solidFill>
                            <a:schemeClr val="bg1"/>
                          </a:solidFill>
                        </a:rPr>
                        <a:t>1</a:t>
                      </a:r>
                    </a:p>
                  </a:txBody>
                  <a:tcPr marL="91403" marR="91403" marT="45701" marB="45701">
                    <a:solidFill>
                      <a:schemeClr val="tx1"/>
                    </a:solidFill>
                  </a:tcPr>
                </a:tc>
                <a:tc>
                  <a:txBody>
                    <a:bodyPr/>
                    <a:lstStyle/>
                    <a:p>
                      <a:pPr algn="ctr"/>
                      <a:r>
                        <a:rPr lang="en-US" sz="1900" dirty="0">
                          <a:solidFill>
                            <a:schemeClr val="bg1"/>
                          </a:solidFill>
                        </a:rPr>
                        <a:t>5</a:t>
                      </a:r>
                    </a:p>
                  </a:txBody>
                  <a:tcPr marL="91403" marR="91403" marT="45701" marB="45701">
                    <a:solidFill>
                      <a:schemeClr val="tx1"/>
                    </a:solidFill>
                  </a:tcPr>
                </a:tc>
                <a:tc>
                  <a:txBody>
                    <a:bodyPr/>
                    <a:lstStyle/>
                    <a:p>
                      <a:pPr algn="ctr"/>
                      <a:r>
                        <a:rPr lang="en-US" sz="1900" dirty="0">
                          <a:solidFill>
                            <a:schemeClr val="bg1"/>
                          </a:solidFill>
                        </a:rPr>
                        <a:t>4</a:t>
                      </a:r>
                    </a:p>
                  </a:txBody>
                  <a:tcPr marL="91403" marR="91403" marT="45701" marB="45701">
                    <a:solidFill>
                      <a:schemeClr val="tx1"/>
                    </a:solidFill>
                  </a:tcPr>
                </a:tc>
                <a:tc>
                  <a:txBody>
                    <a:bodyPr/>
                    <a:lstStyle/>
                    <a:p>
                      <a:pPr algn="ctr"/>
                      <a:r>
                        <a:rPr lang="en-US" sz="1900" dirty="0">
                          <a:solidFill>
                            <a:schemeClr val="bg1"/>
                          </a:solidFill>
                        </a:rPr>
                        <a:t>3</a:t>
                      </a:r>
                    </a:p>
                  </a:txBody>
                  <a:tcPr marL="91403" marR="91403" marT="45701" marB="45701">
                    <a:solidFill>
                      <a:schemeClr val="tx1"/>
                    </a:solidFill>
                  </a:tcPr>
                </a:tc>
                <a:extLst>
                  <a:ext uri="{0D108BD9-81ED-4DB2-BD59-A6C34878D82A}">
                    <a16:rowId xmlns:a16="http://schemas.microsoft.com/office/drawing/2014/main" val="10000"/>
                  </a:ext>
                </a:extLst>
              </a:tr>
              <a:tr h="448281">
                <a:tc>
                  <a:txBody>
                    <a:bodyPr/>
                    <a:lstStyle/>
                    <a:p>
                      <a:pPr algn="ctr"/>
                      <a:r>
                        <a:rPr lang="en-US" sz="1900" dirty="0">
                          <a:solidFill>
                            <a:schemeClr val="bg1"/>
                          </a:solidFill>
                        </a:rPr>
                        <a:t>7</a:t>
                      </a:r>
                    </a:p>
                  </a:txBody>
                  <a:tcPr marL="91403" marR="91403" marT="45701" marB="45701">
                    <a:solidFill>
                      <a:schemeClr val="tx1"/>
                    </a:solidFill>
                  </a:tcPr>
                </a:tc>
                <a:tc>
                  <a:txBody>
                    <a:bodyPr/>
                    <a:lstStyle/>
                    <a:p>
                      <a:pPr algn="ctr"/>
                      <a:r>
                        <a:rPr lang="en-US" sz="1900" dirty="0">
                          <a:solidFill>
                            <a:schemeClr val="bg1"/>
                          </a:solidFill>
                        </a:rPr>
                        <a:t>5</a:t>
                      </a:r>
                    </a:p>
                  </a:txBody>
                  <a:tcPr marL="91403" marR="91403" marT="45701" marB="45701">
                    <a:solidFill>
                      <a:schemeClr val="tx1"/>
                    </a:solidFill>
                  </a:tcPr>
                </a:tc>
                <a:tc>
                  <a:txBody>
                    <a:bodyPr/>
                    <a:lstStyle/>
                    <a:p>
                      <a:pPr algn="ctr"/>
                      <a:r>
                        <a:rPr lang="en-US" sz="1900" dirty="0">
                          <a:solidFill>
                            <a:schemeClr val="bg1"/>
                          </a:solidFill>
                        </a:rPr>
                        <a:t>3</a:t>
                      </a:r>
                    </a:p>
                  </a:txBody>
                  <a:tcPr marL="91403" marR="91403" marT="45701" marB="45701">
                    <a:solidFill>
                      <a:schemeClr val="tx1"/>
                    </a:solidFill>
                  </a:tcPr>
                </a:tc>
                <a:tc>
                  <a:txBody>
                    <a:bodyPr/>
                    <a:lstStyle/>
                    <a:p>
                      <a:pPr algn="ctr"/>
                      <a:r>
                        <a:rPr lang="en-US" sz="1900" dirty="0">
                          <a:solidFill>
                            <a:schemeClr val="bg1"/>
                          </a:solidFill>
                        </a:rPr>
                        <a:t>5</a:t>
                      </a:r>
                    </a:p>
                  </a:txBody>
                  <a:tcPr marL="91403" marR="91403" marT="45701" marB="45701">
                    <a:solidFill>
                      <a:schemeClr val="tx1"/>
                    </a:solidFill>
                  </a:tcPr>
                </a:tc>
                <a:tc>
                  <a:txBody>
                    <a:bodyPr/>
                    <a:lstStyle/>
                    <a:p>
                      <a:pPr algn="ctr"/>
                      <a:r>
                        <a:rPr lang="en-US" sz="1900" dirty="0">
                          <a:solidFill>
                            <a:schemeClr val="bg1"/>
                          </a:solidFill>
                        </a:rPr>
                        <a:t>3</a:t>
                      </a:r>
                    </a:p>
                  </a:txBody>
                  <a:tcPr marL="91403" marR="91403" marT="45701" marB="45701">
                    <a:solidFill>
                      <a:schemeClr val="tx1"/>
                    </a:solidFill>
                  </a:tcPr>
                </a:tc>
                <a:extLst>
                  <a:ext uri="{0D108BD9-81ED-4DB2-BD59-A6C34878D82A}">
                    <a16:rowId xmlns:a16="http://schemas.microsoft.com/office/drawing/2014/main" val="10001"/>
                  </a:ext>
                </a:extLst>
              </a:tr>
              <a:tr h="448281">
                <a:tc>
                  <a:txBody>
                    <a:bodyPr/>
                    <a:lstStyle/>
                    <a:p>
                      <a:pPr algn="ctr"/>
                      <a:r>
                        <a:rPr lang="en-US" sz="1900" dirty="0">
                          <a:solidFill>
                            <a:schemeClr val="bg1"/>
                          </a:solidFill>
                        </a:rPr>
                        <a:t>5</a:t>
                      </a:r>
                    </a:p>
                  </a:txBody>
                  <a:tcPr marL="91403" marR="91403" marT="45701" marB="45701">
                    <a:solidFill>
                      <a:schemeClr val="tx1"/>
                    </a:solidFill>
                  </a:tcPr>
                </a:tc>
                <a:tc>
                  <a:txBody>
                    <a:bodyPr/>
                    <a:lstStyle/>
                    <a:p>
                      <a:pPr algn="ctr"/>
                      <a:r>
                        <a:rPr lang="en-US" sz="1900" dirty="0">
                          <a:solidFill>
                            <a:schemeClr val="bg1"/>
                          </a:solidFill>
                        </a:rPr>
                        <a:t>5</a:t>
                      </a:r>
                    </a:p>
                  </a:txBody>
                  <a:tcPr marL="91403" marR="91403" marT="45701" marB="45701">
                    <a:solidFill>
                      <a:schemeClr val="tx1"/>
                    </a:solidFill>
                  </a:tcPr>
                </a:tc>
                <a:tc>
                  <a:txBody>
                    <a:bodyPr/>
                    <a:lstStyle/>
                    <a:p>
                      <a:pPr algn="ctr"/>
                      <a:r>
                        <a:rPr lang="en-US" sz="1900" dirty="0">
                          <a:solidFill>
                            <a:schemeClr val="bg1"/>
                          </a:solidFill>
                        </a:rPr>
                        <a:t>9</a:t>
                      </a:r>
                    </a:p>
                  </a:txBody>
                  <a:tcPr marL="91403" marR="91403" marT="45701" marB="45701">
                    <a:solidFill>
                      <a:schemeClr val="tx1"/>
                    </a:solidFill>
                  </a:tcPr>
                </a:tc>
                <a:tc>
                  <a:txBody>
                    <a:bodyPr/>
                    <a:lstStyle/>
                    <a:p>
                      <a:pPr algn="ctr"/>
                      <a:r>
                        <a:rPr lang="en-US" sz="1900" dirty="0">
                          <a:solidFill>
                            <a:schemeClr val="bg1"/>
                          </a:solidFill>
                        </a:rPr>
                        <a:t>0</a:t>
                      </a:r>
                    </a:p>
                  </a:txBody>
                  <a:tcPr marL="91403" marR="91403" marT="45701" marB="45701">
                    <a:solidFill>
                      <a:schemeClr val="tx1"/>
                    </a:solidFill>
                  </a:tcPr>
                </a:tc>
                <a:tc>
                  <a:txBody>
                    <a:bodyPr/>
                    <a:lstStyle/>
                    <a:p>
                      <a:pPr algn="ctr"/>
                      <a:r>
                        <a:rPr lang="en-US" sz="1900" dirty="0">
                          <a:solidFill>
                            <a:schemeClr val="bg1"/>
                          </a:solidFill>
                        </a:rPr>
                        <a:t>6</a:t>
                      </a:r>
                    </a:p>
                  </a:txBody>
                  <a:tcPr marL="91403" marR="91403" marT="45701" marB="45701">
                    <a:lnB w="12700" cmpd="sng">
                      <a:noFill/>
                    </a:lnB>
                    <a:solidFill>
                      <a:schemeClr val="tx1"/>
                    </a:solidFill>
                  </a:tcPr>
                </a:tc>
                <a:extLst>
                  <a:ext uri="{0D108BD9-81ED-4DB2-BD59-A6C34878D82A}">
                    <a16:rowId xmlns:a16="http://schemas.microsoft.com/office/drawing/2014/main" val="10002"/>
                  </a:ext>
                </a:extLst>
              </a:tr>
              <a:tr h="448281">
                <a:tc>
                  <a:txBody>
                    <a:bodyPr/>
                    <a:lstStyle/>
                    <a:p>
                      <a:pPr algn="ctr"/>
                      <a:r>
                        <a:rPr lang="en-US" sz="1900" dirty="0">
                          <a:solidFill>
                            <a:schemeClr val="bg1"/>
                          </a:solidFill>
                        </a:rPr>
                        <a:t>3</a:t>
                      </a:r>
                    </a:p>
                  </a:txBody>
                  <a:tcPr marL="91403" marR="91403" marT="45701" marB="45701">
                    <a:solidFill>
                      <a:schemeClr val="tx1"/>
                    </a:solidFill>
                  </a:tcPr>
                </a:tc>
                <a:tc>
                  <a:txBody>
                    <a:bodyPr/>
                    <a:lstStyle/>
                    <a:p>
                      <a:pPr algn="ctr"/>
                      <a:r>
                        <a:rPr lang="en-US" sz="1900" dirty="0">
                          <a:solidFill>
                            <a:schemeClr val="bg1"/>
                          </a:solidFill>
                        </a:rPr>
                        <a:t>5</a:t>
                      </a:r>
                    </a:p>
                  </a:txBody>
                  <a:tcPr marL="91403" marR="91403" marT="45701" marB="45701">
                    <a:solidFill>
                      <a:schemeClr val="tx1"/>
                    </a:solidFill>
                  </a:tcPr>
                </a:tc>
                <a:tc>
                  <a:txBody>
                    <a:bodyPr/>
                    <a:lstStyle/>
                    <a:p>
                      <a:pPr algn="ctr"/>
                      <a:r>
                        <a:rPr lang="en-US" sz="1900" dirty="0">
                          <a:solidFill>
                            <a:schemeClr val="bg1"/>
                          </a:solidFill>
                        </a:rPr>
                        <a:t>2</a:t>
                      </a:r>
                    </a:p>
                  </a:txBody>
                  <a:tcPr marL="91403" marR="91403" marT="45701" marB="45701">
                    <a:solidFill>
                      <a:schemeClr val="tx1"/>
                    </a:solidFill>
                  </a:tcPr>
                </a:tc>
                <a:tc>
                  <a:txBody>
                    <a:bodyPr/>
                    <a:lstStyle/>
                    <a:p>
                      <a:pPr algn="ctr"/>
                      <a:r>
                        <a:rPr lang="en-US" sz="1900" dirty="0">
                          <a:solidFill>
                            <a:schemeClr val="bg1"/>
                          </a:solidFill>
                        </a:rPr>
                        <a:t>0</a:t>
                      </a:r>
                    </a:p>
                  </a:txBody>
                  <a:tcPr marL="91403" marR="91403" marT="45701" marB="45701">
                    <a:lnR w="12700" cmpd="sng">
                      <a:noFill/>
                    </a:lnR>
                    <a:solidFill>
                      <a:schemeClr val="tx1"/>
                    </a:solidFill>
                  </a:tcPr>
                </a:tc>
                <a:tc>
                  <a:txBody>
                    <a:bodyPr/>
                    <a:lstStyle/>
                    <a:p>
                      <a:pPr algn="ctr"/>
                      <a:r>
                        <a:rPr lang="en-US" sz="1900" dirty="0">
                          <a:solidFill>
                            <a:schemeClr val="bg1"/>
                          </a:solidFill>
                        </a:rPr>
                        <a:t>0</a:t>
                      </a:r>
                    </a:p>
                  </a:txBody>
                  <a:tcPr marL="91403" marR="91403" marT="45701" marB="4570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3"/>
                  </a:ext>
                </a:extLst>
              </a:tr>
            </a:tbl>
          </a:graphicData>
        </a:graphic>
      </p:graphicFrame>
      <p:sp>
        <p:nvSpPr>
          <p:cNvPr id="11" name="Down Arrow 21">
            <a:extLst>
              <a:ext uri="{FF2B5EF4-FFF2-40B4-BE49-F238E27FC236}">
                <a16:creationId xmlns:a16="http://schemas.microsoft.com/office/drawing/2014/main" id="{31F5FBC3-1DD6-4BCB-885A-636ADE853BEB}"/>
              </a:ext>
            </a:extLst>
          </p:cNvPr>
          <p:cNvSpPr/>
          <p:nvPr/>
        </p:nvSpPr>
        <p:spPr bwMode="auto">
          <a:xfrm rot="16200000">
            <a:off x="3673974" y="3469421"/>
            <a:ext cx="486311" cy="872512"/>
          </a:xfrm>
          <a:prstGeom prst="downArrow">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endParaRPr lang="en-US" sz="2199" err="1">
              <a:gradFill>
                <a:gsLst>
                  <a:gs pos="0">
                    <a:srgbClr val="FFFFFF"/>
                  </a:gs>
                  <a:gs pos="100000">
                    <a:srgbClr val="FFFFFF"/>
                  </a:gs>
                </a:gsLst>
                <a:lin ang="5400000" scaled="0"/>
              </a:gradFill>
              <a:ea typeface="Segoe UI" pitchFamily="34" charset="0"/>
              <a:cs typeface="Segoe UI" pitchFamily="34" charset="0"/>
            </a:endParaRPr>
          </a:p>
        </p:txBody>
      </p:sp>
      <p:sp>
        <p:nvSpPr>
          <p:cNvPr id="12" name="Down Arrow 21">
            <a:extLst>
              <a:ext uri="{FF2B5EF4-FFF2-40B4-BE49-F238E27FC236}">
                <a16:creationId xmlns:a16="http://schemas.microsoft.com/office/drawing/2014/main" id="{C80B3E9D-2CC1-4012-AEF8-CC65BA91E2D4}"/>
              </a:ext>
            </a:extLst>
          </p:cNvPr>
          <p:cNvSpPr/>
          <p:nvPr/>
        </p:nvSpPr>
        <p:spPr bwMode="auto">
          <a:xfrm rot="16200000">
            <a:off x="9079341" y="3469420"/>
            <a:ext cx="486311" cy="872512"/>
          </a:xfrm>
          <a:prstGeom prst="downArrow">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endParaRPr lang="en-US" sz="2199"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053B48D8-B4B0-45F9-942C-8BAC8595D285}"/>
              </a:ext>
            </a:extLst>
          </p:cNvPr>
          <p:cNvSpPr/>
          <p:nvPr/>
        </p:nvSpPr>
        <p:spPr>
          <a:xfrm>
            <a:off x="10166429" y="3670326"/>
            <a:ext cx="1329000" cy="461665"/>
          </a:xfrm>
          <a:prstGeom prst="rect">
            <a:avLst/>
          </a:prstGeom>
        </p:spPr>
        <p:txBody>
          <a:bodyPr wrap="square">
            <a:spAutoFit/>
          </a:bodyPr>
          <a:lstStyle/>
          <a:p>
            <a:r>
              <a:rPr lang="en-US" sz="2400" b="1" dirty="0"/>
              <a:t>Model</a:t>
            </a:r>
          </a:p>
        </p:txBody>
      </p:sp>
      <p:sp>
        <p:nvSpPr>
          <p:cNvPr id="14" name="TextBox 13">
            <a:extLst>
              <a:ext uri="{FF2B5EF4-FFF2-40B4-BE49-F238E27FC236}">
                <a16:creationId xmlns:a16="http://schemas.microsoft.com/office/drawing/2014/main" id="{1D3C1406-36CF-4173-A0C3-FB52AE33CB64}"/>
              </a:ext>
            </a:extLst>
          </p:cNvPr>
          <p:cNvSpPr txBox="1"/>
          <p:nvPr/>
        </p:nvSpPr>
        <p:spPr>
          <a:xfrm>
            <a:off x="1038320" y="6018317"/>
            <a:ext cx="1447832" cy="369332"/>
          </a:xfrm>
          <a:prstGeom prst="rect">
            <a:avLst/>
          </a:prstGeom>
          <a:noFill/>
        </p:spPr>
        <p:txBody>
          <a:bodyPr wrap="none" rtlCol="0">
            <a:spAutoFit/>
          </a:bodyPr>
          <a:lstStyle/>
          <a:p>
            <a:r>
              <a:rPr lang="en-US" b="1" dirty="0"/>
              <a:t>Training Set</a:t>
            </a:r>
          </a:p>
        </p:txBody>
      </p:sp>
      <p:pic>
        <p:nvPicPr>
          <p:cNvPr id="15" name="Picture 14">
            <a:extLst>
              <a:ext uri="{FF2B5EF4-FFF2-40B4-BE49-F238E27FC236}">
                <a16:creationId xmlns:a16="http://schemas.microsoft.com/office/drawing/2014/main" id="{579BC29E-CD76-4E44-8B3A-E5480BB33C0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0447453" y="2017868"/>
            <a:ext cx="487400" cy="641941"/>
          </a:xfrm>
          <a:prstGeom prst="rect">
            <a:avLst/>
          </a:prstGeom>
        </p:spPr>
      </p:pic>
      <p:sp>
        <p:nvSpPr>
          <p:cNvPr id="6" name="Rectangle 5">
            <a:extLst>
              <a:ext uri="{FF2B5EF4-FFF2-40B4-BE49-F238E27FC236}">
                <a16:creationId xmlns:a16="http://schemas.microsoft.com/office/drawing/2014/main" id="{7C904442-2ECD-44B3-A9A8-E6FB07481712}"/>
              </a:ext>
            </a:extLst>
          </p:cNvPr>
          <p:cNvSpPr/>
          <p:nvPr/>
        </p:nvSpPr>
        <p:spPr>
          <a:xfrm>
            <a:off x="10498550" y="5210082"/>
            <a:ext cx="487400" cy="369332"/>
          </a:xfrm>
          <a:prstGeom prst="rect">
            <a:avLst/>
          </a:prstGeom>
          <a:solidFill>
            <a:schemeClr val="tx1"/>
          </a:solidFill>
        </p:spPr>
        <p:txBody>
          <a:bodyPr wrap="square">
            <a:spAutoFit/>
          </a:bodyPr>
          <a:lstStyle/>
          <a:p>
            <a:pPr algn="ctr"/>
            <a:r>
              <a:rPr lang="en-US" dirty="0">
                <a:solidFill>
                  <a:schemeClr val="bg1"/>
                </a:solidFill>
              </a:rPr>
              <a:t>2</a:t>
            </a:r>
          </a:p>
        </p:txBody>
      </p:sp>
      <p:sp>
        <p:nvSpPr>
          <p:cNvPr id="16" name="Down Arrow 21">
            <a:extLst>
              <a:ext uri="{FF2B5EF4-FFF2-40B4-BE49-F238E27FC236}">
                <a16:creationId xmlns:a16="http://schemas.microsoft.com/office/drawing/2014/main" id="{8F93BEB0-E29D-4D12-9BF2-BEE4A7CDD5BC}"/>
              </a:ext>
            </a:extLst>
          </p:cNvPr>
          <p:cNvSpPr/>
          <p:nvPr/>
        </p:nvSpPr>
        <p:spPr bwMode="auto">
          <a:xfrm>
            <a:off x="10448542" y="2803645"/>
            <a:ext cx="486311" cy="872512"/>
          </a:xfrm>
          <a:prstGeom prst="downArrow">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endParaRPr lang="en-US" sz="2199" err="1">
              <a:gradFill>
                <a:gsLst>
                  <a:gs pos="0">
                    <a:srgbClr val="FFFFFF"/>
                  </a:gs>
                  <a:gs pos="100000">
                    <a:srgbClr val="FFFFFF"/>
                  </a:gs>
                </a:gsLst>
                <a:lin ang="5400000" scaled="0"/>
              </a:gradFill>
              <a:ea typeface="Segoe UI" pitchFamily="34" charset="0"/>
              <a:cs typeface="Segoe UI" pitchFamily="34" charset="0"/>
            </a:endParaRPr>
          </a:p>
        </p:txBody>
      </p:sp>
      <p:sp>
        <p:nvSpPr>
          <p:cNvPr id="17" name="Down Arrow 21">
            <a:extLst>
              <a:ext uri="{FF2B5EF4-FFF2-40B4-BE49-F238E27FC236}">
                <a16:creationId xmlns:a16="http://schemas.microsoft.com/office/drawing/2014/main" id="{FB5B6759-7CEA-4FD9-AB4E-9A48F7AD1CBF}"/>
              </a:ext>
            </a:extLst>
          </p:cNvPr>
          <p:cNvSpPr/>
          <p:nvPr/>
        </p:nvSpPr>
        <p:spPr bwMode="auto">
          <a:xfrm>
            <a:off x="10472786" y="4228260"/>
            <a:ext cx="486311" cy="872512"/>
          </a:xfrm>
          <a:prstGeom prst="downArrow">
            <a:avLst/>
          </a:prstGeom>
          <a:solidFill>
            <a:schemeClr val="tx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1" tIns="45701" rIns="45701" bIns="45701" numCol="1" spcCol="0" rtlCol="0" fromWordArt="0" anchor="ctr" anchorCtr="0" forceAA="0" compatLnSpc="1">
            <a:prstTxWarp prst="textNoShape">
              <a:avLst/>
            </a:prstTxWarp>
            <a:noAutofit/>
          </a:bodyPr>
          <a:lstStyle/>
          <a:p>
            <a:pPr algn="ctr" defTabSz="913650" fontAlgn="base">
              <a:spcBef>
                <a:spcPct val="0"/>
              </a:spcBef>
              <a:spcAft>
                <a:spcPct val="0"/>
              </a:spcAft>
            </a:pPr>
            <a:endParaRPr lang="en-US" sz="2199"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6699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6"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6CD1-F61D-4B75-81D3-CEA515649DC3}"/>
              </a:ext>
            </a:extLst>
          </p:cNvPr>
          <p:cNvSpPr>
            <a:spLocks noGrp="1"/>
          </p:cNvSpPr>
          <p:nvPr>
            <p:ph type="title"/>
          </p:nvPr>
        </p:nvSpPr>
        <p:spPr/>
        <p:txBody>
          <a:bodyPr/>
          <a:lstStyle/>
          <a:p>
            <a:r>
              <a:rPr lang="en-US" b="1" dirty="0"/>
              <a:t>Artificial Neural Networks (ANNs)</a:t>
            </a:r>
          </a:p>
        </p:txBody>
      </p:sp>
      <p:pic>
        <p:nvPicPr>
          <p:cNvPr id="4" name="Content Placeholder 5">
            <a:extLst>
              <a:ext uri="{FF2B5EF4-FFF2-40B4-BE49-F238E27FC236}">
                <a16:creationId xmlns:a16="http://schemas.microsoft.com/office/drawing/2014/main" id="{9A87DB2C-1E8D-4468-AD93-61D0C66567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750" y="2302669"/>
            <a:ext cx="7534275" cy="3695700"/>
          </a:xfrm>
        </p:spPr>
      </p:pic>
    </p:spTree>
    <p:extLst>
      <p:ext uri="{BB962C8B-B14F-4D97-AF65-F5344CB8AC3E}">
        <p14:creationId xmlns:p14="http://schemas.microsoft.com/office/powerpoint/2010/main" val="2657730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201A6-0BA2-4EB5-B6CF-BB8A944B9F2C}"/>
              </a:ext>
            </a:extLst>
          </p:cNvPr>
          <p:cNvSpPr>
            <a:spLocks noGrp="1"/>
          </p:cNvSpPr>
          <p:nvPr>
            <p:ph type="title"/>
          </p:nvPr>
        </p:nvSpPr>
        <p:spPr/>
        <p:txBody>
          <a:bodyPr/>
          <a:lstStyle/>
          <a:p>
            <a:r>
              <a:rPr lang="en-US" b="1" dirty="0"/>
              <a:t>Neural Networks</a:t>
            </a:r>
          </a:p>
        </p:txBody>
      </p:sp>
      <p:pic>
        <p:nvPicPr>
          <p:cNvPr id="5" name="Content Placeholder 4">
            <a:extLst>
              <a:ext uri="{FF2B5EF4-FFF2-40B4-BE49-F238E27FC236}">
                <a16:creationId xmlns:a16="http://schemas.microsoft.com/office/drawing/2014/main" id="{B4E8F51B-A434-4DFF-BD01-35E1A41BE4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406" y="1611755"/>
            <a:ext cx="5802295" cy="3095238"/>
          </a:xfrm>
        </p:spPr>
      </p:pic>
      <p:pic>
        <p:nvPicPr>
          <p:cNvPr id="6" name="Content Placeholder 4">
            <a:extLst>
              <a:ext uri="{FF2B5EF4-FFF2-40B4-BE49-F238E27FC236}">
                <a16:creationId xmlns:a16="http://schemas.microsoft.com/office/drawing/2014/main" id="{3779C427-7DC2-4A12-97C2-C47470B44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300" y="2488055"/>
            <a:ext cx="5161905" cy="3095238"/>
          </a:xfrm>
          <a:prstGeom prst="rect">
            <a:avLst/>
          </a:prstGeom>
        </p:spPr>
      </p:pic>
    </p:spTree>
    <p:extLst>
      <p:ext uri="{BB962C8B-B14F-4D97-AF65-F5344CB8AC3E}">
        <p14:creationId xmlns:p14="http://schemas.microsoft.com/office/powerpoint/2010/main" val="110774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32D1-01C4-49F9-8BA0-238A37500F09}"/>
              </a:ext>
            </a:extLst>
          </p:cNvPr>
          <p:cNvSpPr>
            <a:spLocks noGrp="1"/>
          </p:cNvSpPr>
          <p:nvPr>
            <p:ph type="title"/>
          </p:nvPr>
        </p:nvSpPr>
        <p:spPr/>
        <p:txBody>
          <a:bodyPr/>
          <a:lstStyle/>
          <a:p>
            <a:r>
              <a:rPr lang="en-US" b="1" dirty="0"/>
              <a:t>Image Recognition</a:t>
            </a:r>
          </a:p>
        </p:txBody>
      </p:sp>
      <p:pic>
        <p:nvPicPr>
          <p:cNvPr id="4" name="Content Placeholder 4">
            <a:extLst>
              <a:ext uri="{FF2B5EF4-FFF2-40B4-BE49-F238E27FC236}">
                <a16:creationId xmlns:a16="http://schemas.microsoft.com/office/drawing/2014/main" id="{62592F64-F87A-4D63-B725-5888657E1D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5863" y="1853248"/>
            <a:ext cx="6080141" cy="4241959"/>
          </a:xfrm>
        </p:spPr>
      </p:pic>
      <p:sp>
        <p:nvSpPr>
          <p:cNvPr id="5" name="TextBox 4">
            <a:extLst>
              <a:ext uri="{FF2B5EF4-FFF2-40B4-BE49-F238E27FC236}">
                <a16:creationId xmlns:a16="http://schemas.microsoft.com/office/drawing/2014/main" id="{B98C193A-4CCF-413F-837D-6F0FCB212052}"/>
              </a:ext>
            </a:extLst>
          </p:cNvPr>
          <p:cNvSpPr txBox="1"/>
          <p:nvPr/>
        </p:nvSpPr>
        <p:spPr>
          <a:xfrm>
            <a:off x="761232" y="3017520"/>
            <a:ext cx="4587240" cy="1477328"/>
          </a:xfrm>
          <a:prstGeom prst="rect">
            <a:avLst/>
          </a:prstGeom>
          <a:noFill/>
        </p:spPr>
        <p:txBody>
          <a:bodyPr wrap="square" rtlCol="0">
            <a:spAutoFit/>
          </a:bodyPr>
          <a:lstStyle/>
          <a:p>
            <a:r>
              <a:rPr lang="en-US" b="1" dirty="0"/>
              <a:t>A picture is a set of pixels, each with a numeric value.</a:t>
            </a:r>
          </a:p>
          <a:p>
            <a:endParaRPr lang="en-US" dirty="0"/>
          </a:p>
          <a:p>
            <a:endParaRPr lang="en-US" dirty="0"/>
          </a:p>
          <a:p>
            <a:endParaRPr lang="en-US" dirty="0"/>
          </a:p>
        </p:txBody>
      </p:sp>
    </p:spTree>
    <p:extLst>
      <p:ext uri="{BB962C8B-B14F-4D97-AF65-F5344CB8AC3E}">
        <p14:creationId xmlns:p14="http://schemas.microsoft.com/office/powerpoint/2010/main" val="108418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4B08A-AEFA-4939-BCF2-8CA8E4506906}"/>
              </a:ext>
            </a:extLst>
          </p:cNvPr>
          <p:cNvSpPr>
            <a:spLocks noGrp="1"/>
          </p:cNvSpPr>
          <p:nvPr>
            <p:ph type="title"/>
          </p:nvPr>
        </p:nvSpPr>
        <p:spPr/>
        <p:txBody>
          <a:bodyPr/>
          <a:lstStyle/>
          <a:p>
            <a:r>
              <a:rPr lang="en-US" b="1" dirty="0"/>
              <a:t>Complexities in Image Recognition</a:t>
            </a:r>
          </a:p>
        </p:txBody>
      </p:sp>
      <p:sp>
        <p:nvSpPr>
          <p:cNvPr id="3" name="Content Placeholder 2">
            <a:extLst>
              <a:ext uri="{FF2B5EF4-FFF2-40B4-BE49-F238E27FC236}">
                <a16:creationId xmlns:a16="http://schemas.microsoft.com/office/drawing/2014/main" id="{590C1891-4121-468D-8B6D-D22EC235EA99}"/>
              </a:ext>
            </a:extLst>
          </p:cNvPr>
          <p:cNvSpPr>
            <a:spLocks noGrp="1"/>
          </p:cNvSpPr>
          <p:nvPr>
            <p:ph idx="1"/>
          </p:nvPr>
        </p:nvSpPr>
        <p:spPr>
          <a:xfrm>
            <a:off x="1104293" y="1725258"/>
            <a:ext cx="8946541" cy="4911762"/>
          </a:xfrm>
        </p:spPr>
        <p:txBody>
          <a:bodyPr>
            <a:normAutofit fontScale="85000" lnSpcReduction="20000"/>
          </a:bodyPr>
          <a:lstStyle/>
          <a:p>
            <a:r>
              <a:rPr lang="en-US" sz="2100" b="1" dirty="0"/>
              <a:t>A single 30x30 pixel image is actually 30x30x3, and in a three-layer ANN, it requires calculating 22 million weights and biases.</a:t>
            </a:r>
          </a:p>
          <a:p>
            <a:endParaRPr lang="en-US" sz="2100" b="1" dirty="0"/>
          </a:p>
          <a:p>
            <a:r>
              <a:rPr lang="en-US" sz="2100" b="1" dirty="0"/>
              <a:t>Practically speaking, a standard 200x200x3 image is too large to work with.</a:t>
            </a:r>
          </a:p>
          <a:p>
            <a:endParaRPr lang="en-US" sz="2100" b="1" dirty="0"/>
          </a:p>
          <a:p>
            <a:r>
              <a:rPr lang="en-US" sz="2100" b="1" dirty="0"/>
              <a:t>A special type of ANN, called a Convolutional NN, can be configured to recognize features in a picture.</a:t>
            </a:r>
          </a:p>
          <a:p>
            <a:endParaRPr lang="en-US" sz="2100" b="1" dirty="0"/>
          </a:p>
          <a:p>
            <a:r>
              <a:rPr lang="en-US" sz="2100" b="1" dirty="0"/>
              <a:t>The theory behind a CNN is that pixels that are close together are more likely to be related than pixels far away from each other.</a:t>
            </a:r>
          </a:p>
          <a:p>
            <a:endParaRPr lang="en-US" sz="2100" b="1" dirty="0"/>
          </a:p>
          <a:p>
            <a:r>
              <a:rPr lang="en-US" sz="2100" b="1" dirty="0"/>
              <a:t>In a CNN, features are combined into larger and larger groups until the model is able to identify what it’s looking at.</a:t>
            </a:r>
          </a:p>
          <a:p>
            <a:endParaRPr lang="en-US" sz="2100" b="1" dirty="0"/>
          </a:p>
          <a:p>
            <a:r>
              <a:rPr lang="en-US" sz="2100" b="1" dirty="0"/>
              <a:t>Image recognition using commercial CNNs is readily available, reasonably accurate, cheap, and getting better all the time.</a:t>
            </a:r>
          </a:p>
          <a:p>
            <a:endParaRPr lang="en-US" sz="2100" b="1" dirty="0"/>
          </a:p>
          <a:p>
            <a:endParaRPr lang="en-US" dirty="0"/>
          </a:p>
          <a:p>
            <a:endParaRPr lang="en-US" dirty="0"/>
          </a:p>
        </p:txBody>
      </p:sp>
    </p:spTree>
    <p:extLst>
      <p:ext uri="{BB962C8B-B14F-4D97-AF65-F5344CB8AC3E}">
        <p14:creationId xmlns:p14="http://schemas.microsoft.com/office/powerpoint/2010/main" val="6063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4780-442A-437F-97B7-F0A32DCEE74C}"/>
              </a:ext>
            </a:extLst>
          </p:cNvPr>
          <p:cNvSpPr>
            <a:spLocks noGrp="1"/>
          </p:cNvSpPr>
          <p:nvPr>
            <p:ph type="title"/>
          </p:nvPr>
        </p:nvSpPr>
        <p:spPr/>
        <p:txBody>
          <a:bodyPr/>
          <a:lstStyle/>
          <a:p>
            <a:r>
              <a:rPr lang="en-US"/>
              <a:t>How Is the Bell Curve Determined?</a:t>
            </a:r>
          </a:p>
        </p:txBody>
      </p:sp>
      <p:sp>
        <p:nvSpPr>
          <p:cNvPr id="3" name="Content Placeholder 2">
            <a:extLst>
              <a:ext uri="{FF2B5EF4-FFF2-40B4-BE49-F238E27FC236}">
                <a16:creationId xmlns:a16="http://schemas.microsoft.com/office/drawing/2014/main" id="{7638F83D-A015-46AC-8B47-9B821C3E4141}"/>
              </a:ext>
            </a:extLst>
          </p:cNvPr>
          <p:cNvSpPr>
            <a:spLocks noGrp="1"/>
          </p:cNvSpPr>
          <p:nvPr>
            <p:ph idx="1"/>
          </p:nvPr>
        </p:nvSpPr>
        <p:spPr>
          <a:xfrm>
            <a:off x="1103312" y="2052918"/>
            <a:ext cx="8946541" cy="1900773"/>
          </a:xfrm>
        </p:spPr>
        <p:txBody>
          <a:bodyPr>
            <a:normAutofit fontScale="92500" lnSpcReduction="20000"/>
          </a:bodyPr>
          <a:lstStyle/>
          <a:p>
            <a:r>
              <a:rPr lang="en-US" sz="3200" b="1"/>
              <a:t>One way</a:t>
            </a:r>
            <a:r>
              <a:rPr lang="en-US"/>
              <a:t>:  Base the probability curve on the bell curve for the data</a:t>
            </a:r>
          </a:p>
          <a:p>
            <a:r>
              <a:rPr lang="en-US"/>
              <a:t>The shape of the bell curve is determined by the mean of the data points and their standard deviation  (</a:t>
            </a:r>
            <a:r>
              <a:rPr lang="el-GR"/>
              <a:t>μ</a:t>
            </a:r>
            <a:r>
              <a:rPr lang="en-US"/>
              <a:t> and </a:t>
            </a:r>
            <a:r>
              <a:rPr lang="el-GR"/>
              <a:t>σ</a:t>
            </a:r>
            <a:r>
              <a:rPr lang="en-US"/>
              <a:t>)</a:t>
            </a:r>
          </a:p>
          <a:p>
            <a:r>
              <a:rPr lang="en-US"/>
              <a:t>For example, this equation shows the relationship between </a:t>
            </a:r>
            <a:r>
              <a:rPr lang="el-GR"/>
              <a:t>μ</a:t>
            </a:r>
            <a:r>
              <a:rPr lang="en-US"/>
              <a:t> and </a:t>
            </a:r>
            <a:r>
              <a:rPr lang="el-GR"/>
              <a:t>σ</a:t>
            </a:r>
            <a:r>
              <a:rPr lang="en-US"/>
              <a:t> and three data points 9, 9.5, and 11:</a:t>
            </a:r>
          </a:p>
          <a:p>
            <a:endParaRPr lang="en-US"/>
          </a:p>
        </p:txBody>
      </p:sp>
      <p:pic>
        <p:nvPicPr>
          <p:cNvPr id="4" name="Content Placeholder 5">
            <a:extLst>
              <a:ext uri="{FF2B5EF4-FFF2-40B4-BE49-F238E27FC236}">
                <a16:creationId xmlns:a16="http://schemas.microsoft.com/office/drawing/2014/main" id="{BC9E9766-645F-4799-A3E7-D34925FBD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147" y="4067414"/>
            <a:ext cx="6799217" cy="1130755"/>
          </a:xfrm>
          <a:prstGeom prst="rect">
            <a:avLst/>
          </a:prstGeom>
        </p:spPr>
      </p:pic>
      <p:sp>
        <p:nvSpPr>
          <p:cNvPr id="5" name="TextBox 4">
            <a:extLst>
              <a:ext uri="{FF2B5EF4-FFF2-40B4-BE49-F238E27FC236}">
                <a16:creationId xmlns:a16="http://schemas.microsoft.com/office/drawing/2014/main" id="{B3557618-F93C-4336-AB97-501807C3FB00}"/>
              </a:ext>
            </a:extLst>
          </p:cNvPr>
          <p:cNvSpPr txBox="1"/>
          <p:nvPr/>
        </p:nvSpPr>
        <p:spPr>
          <a:xfrm>
            <a:off x="1201783" y="5538651"/>
            <a:ext cx="9660017" cy="646331"/>
          </a:xfrm>
          <a:prstGeom prst="rect">
            <a:avLst/>
          </a:prstGeom>
          <a:noFill/>
        </p:spPr>
        <p:txBody>
          <a:bodyPr wrap="none" rtlCol="0">
            <a:spAutoFit/>
          </a:bodyPr>
          <a:lstStyle/>
          <a:p>
            <a:r>
              <a:rPr lang="en-US"/>
              <a:t>    You can solve for </a:t>
            </a:r>
            <a:r>
              <a:rPr lang="el-GR"/>
              <a:t>μ</a:t>
            </a:r>
            <a:r>
              <a:rPr lang="en-US"/>
              <a:t> and </a:t>
            </a:r>
            <a:r>
              <a:rPr lang="el-GR"/>
              <a:t>σ</a:t>
            </a:r>
            <a:r>
              <a:rPr lang="en-US"/>
              <a:t> and thus get the bell curve.  It’s more complicated than</a:t>
            </a:r>
          </a:p>
          <a:p>
            <a:r>
              <a:rPr lang="en-US"/>
              <a:t>    figuring a linear regression, but it’s not magic.</a:t>
            </a:r>
          </a:p>
        </p:txBody>
      </p:sp>
    </p:spTree>
    <p:extLst>
      <p:ext uri="{BB962C8B-B14F-4D97-AF65-F5344CB8AC3E}">
        <p14:creationId xmlns:p14="http://schemas.microsoft.com/office/powerpoint/2010/main" val="3041266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FB44-2427-4EBB-8CCD-019A15AAEF76}"/>
              </a:ext>
            </a:extLst>
          </p:cNvPr>
          <p:cNvSpPr>
            <a:spLocks noGrp="1"/>
          </p:cNvSpPr>
          <p:nvPr>
            <p:ph type="title"/>
          </p:nvPr>
        </p:nvSpPr>
        <p:spPr/>
        <p:txBody>
          <a:bodyPr/>
          <a:lstStyle/>
          <a:p>
            <a:r>
              <a:rPr lang="en-US"/>
              <a:t>How Is the Curve Determined?</a:t>
            </a:r>
          </a:p>
        </p:txBody>
      </p:sp>
      <p:sp>
        <p:nvSpPr>
          <p:cNvPr id="6" name="Content Placeholder 5">
            <a:extLst>
              <a:ext uri="{FF2B5EF4-FFF2-40B4-BE49-F238E27FC236}">
                <a16:creationId xmlns:a16="http://schemas.microsoft.com/office/drawing/2014/main" id="{9BCA0985-E1D1-4B04-B539-1ABC7527678C}"/>
              </a:ext>
            </a:extLst>
          </p:cNvPr>
          <p:cNvSpPr>
            <a:spLocks noGrp="1"/>
          </p:cNvSpPr>
          <p:nvPr>
            <p:ph idx="1"/>
          </p:nvPr>
        </p:nvSpPr>
        <p:spPr>
          <a:xfrm>
            <a:off x="1031312" y="1548918"/>
            <a:ext cx="8946541" cy="4195481"/>
          </a:xfrm>
        </p:spPr>
        <p:txBody>
          <a:bodyPr>
            <a:normAutofit fontScale="92500" lnSpcReduction="10000"/>
          </a:bodyPr>
          <a:lstStyle/>
          <a:p>
            <a:r>
              <a:rPr lang="en-US" sz="3200" b="1"/>
              <a:t>Another way</a:t>
            </a:r>
            <a:r>
              <a:rPr lang="en-US"/>
              <a:t>:  Use Expectation Maximization</a:t>
            </a:r>
          </a:p>
          <a:p>
            <a:r>
              <a:rPr lang="en-US"/>
              <a:t>EM is a supervised learning algorithm.  We train the model using a subset of the data called the training set.</a:t>
            </a:r>
          </a:p>
          <a:p>
            <a:r>
              <a:rPr lang="en-US"/>
              <a:t>We feed the training data into an EM function.</a:t>
            </a:r>
          </a:p>
          <a:p>
            <a:r>
              <a:rPr lang="en-US"/>
              <a:t>The EM function returns a (simplified) equation looking like:</a:t>
            </a:r>
          </a:p>
          <a:p>
            <a:pPr lvl="1"/>
            <a:r>
              <a:rPr lang="en-US"/>
              <a:t>y = bx</a:t>
            </a:r>
          </a:p>
          <a:p>
            <a:pPr lvl="1"/>
            <a:r>
              <a:rPr lang="en-US"/>
              <a:t>where y is the outcome (0 – 1), x is a data point, and b is a coefficient</a:t>
            </a:r>
          </a:p>
          <a:p>
            <a:r>
              <a:rPr lang="en-US"/>
              <a:t>Assume that the equation produced by EM is</a:t>
            </a:r>
          </a:p>
          <a:p>
            <a:pPr lvl="1"/>
            <a:r>
              <a:rPr lang="en-US"/>
              <a:t>y = .6235x</a:t>
            </a:r>
          </a:p>
          <a:p>
            <a:r>
              <a:rPr lang="en-US"/>
              <a:t>We then score the data - A grain size of .49 </a:t>
            </a:r>
            <a:r>
              <a:rPr lang="en-US" err="1"/>
              <a:t>yiends</a:t>
            </a:r>
            <a:r>
              <a:rPr lang="en-US"/>
              <a:t> a probability finding a spider of .3055</a:t>
            </a:r>
          </a:p>
        </p:txBody>
      </p:sp>
    </p:spTree>
    <p:extLst>
      <p:ext uri="{BB962C8B-B14F-4D97-AF65-F5344CB8AC3E}">
        <p14:creationId xmlns:p14="http://schemas.microsoft.com/office/powerpoint/2010/main" val="320174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54DAF-0B30-4764-887C-B20C2A74C654}"/>
              </a:ext>
            </a:extLst>
          </p:cNvPr>
          <p:cNvSpPr>
            <a:spLocks noGrp="1"/>
          </p:cNvSpPr>
          <p:nvPr>
            <p:ph type="title"/>
          </p:nvPr>
        </p:nvSpPr>
        <p:spPr/>
        <p:txBody>
          <a:bodyPr/>
          <a:lstStyle/>
          <a:p>
            <a:r>
              <a:rPr lang="en-US" b="1"/>
              <a:t>The Business Case</a:t>
            </a:r>
            <a:r>
              <a:rPr lang="en-US"/>
              <a:t>	</a:t>
            </a:r>
          </a:p>
        </p:txBody>
      </p:sp>
      <p:sp>
        <p:nvSpPr>
          <p:cNvPr id="3" name="Content Placeholder 2">
            <a:extLst>
              <a:ext uri="{FF2B5EF4-FFF2-40B4-BE49-F238E27FC236}">
                <a16:creationId xmlns:a16="http://schemas.microsoft.com/office/drawing/2014/main" id="{CD93896A-DACB-4B89-88AD-9F505E8E5675}"/>
              </a:ext>
            </a:extLst>
          </p:cNvPr>
          <p:cNvSpPr>
            <a:spLocks noGrp="1"/>
          </p:cNvSpPr>
          <p:nvPr>
            <p:ph idx="1"/>
          </p:nvPr>
        </p:nvSpPr>
        <p:spPr>
          <a:xfrm>
            <a:off x="1270952" y="1229958"/>
            <a:ext cx="8946541" cy="4195481"/>
          </a:xfrm>
        </p:spPr>
        <p:txBody>
          <a:bodyPr>
            <a:noAutofit/>
          </a:bodyPr>
          <a:lstStyle/>
          <a:p>
            <a:r>
              <a:rPr lang="en-US" sz="2400" b="1" dirty="0"/>
              <a:t>Large trucking company has 2,000 trucks and 1,600 drivers.</a:t>
            </a:r>
          </a:p>
          <a:p>
            <a:r>
              <a:rPr lang="en-US" sz="2400" b="1" dirty="0"/>
              <a:t>The driver churn rate is 70% - 7 out of 10 drivers leave the company each year.</a:t>
            </a:r>
          </a:p>
          <a:p>
            <a:r>
              <a:rPr lang="en-US" sz="2400" b="1" dirty="0"/>
              <a:t>Training a new driver takes 3 months and costs the company $14,000.</a:t>
            </a:r>
          </a:p>
          <a:p>
            <a:r>
              <a:rPr lang="en-US" sz="2400" b="1" dirty="0"/>
              <a:t>This represents a $15.7M annual expense for the company.</a:t>
            </a:r>
          </a:p>
          <a:p>
            <a:r>
              <a:rPr lang="en-US" sz="2400" b="1" dirty="0"/>
              <a:t>Can we use a predictive model to predict which drivers are most likely to churn, so that the company can take proactive steps to prevent?</a:t>
            </a:r>
          </a:p>
          <a:p>
            <a:r>
              <a:rPr lang="en-US" sz="2400" b="1" dirty="0"/>
              <a:t>If we can reduce the churn rate by 10%, that represents a $1.5M annual savings for the company.</a:t>
            </a:r>
          </a:p>
        </p:txBody>
      </p:sp>
    </p:spTree>
    <p:extLst>
      <p:ext uri="{BB962C8B-B14F-4D97-AF65-F5344CB8AC3E}">
        <p14:creationId xmlns:p14="http://schemas.microsoft.com/office/powerpoint/2010/main" val="182533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4E02-B3F7-4E88-B655-FD08FE1A87DD}"/>
              </a:ext>
            </a:extLst>
          </p:cNvPr>
          <p:cNvSpPr>
            <a:spLocks noGrp="1"/>
          </p:cNvSpPr>
          <p:nvPr>
            <p:ph type="title"/>
          </p:nvPr>
        </p:nvSpPr>
        <p:spPr/>
        <p:txBody>
          <a:bodyPr/>
          <a:lstStyle/>
          <a:p>
            <a:r>
              <a:rPr lang="en-US" b="1" dirty="0"/>
              <a:t>How Does How-</a:t>
            </a:r>
            <a:r>
              <a:rPr lang="en-US" b="1" dirty="0" err="1"/>
              <a:t>Old.Net</a:t>
            </a:r>
            <a:r>
              <a:rPr lang="en-US" b="1" dirty="0"/>
              <a:t> Work?</a:t>
            </a:r>
          </a:p>
        </p:txBody>
      </p:sp>
      <p:sp>
        <p:nvSpPr>
          <p:cNvPr id="3" name="Content Placeholder 2">
            <a:extLst>
              <a:ext uri="{FF2B5EF4-FFF2-40B4-BE49-F238E27FC236}">
                <a16:creationId xmlns:a16="http://schemas.microsoft.com/office/drawing/2014/main" id="{FCDCDD28-3CDE-4257-A9BB-34C853BB2956}"/>
              </a:ext>
            </a:extLst>
          </p:cNvPr>
          <p:cNvSpPr>
            <a:spLocks noGrp="1"/>
          </p:cNvSpPr>
          <p:nvPr>
            <p:ph idx="1"/>
          </p:nvPr>
        </p:nvSpPr>
        <p:spPr>
          <a:xfrm>
            <a:off x="875201" y="1542378"/>
            <a:ext cx="8946541" cy="4195481"/>
          </a:xfrm>
        </p:spPr>
        <p:txBody>
          <a:bodyPr/>
          <a:lstStyle/>
          <a:p>
            <a:r>
              <a:rPr lang="en-US" b="1" dirty="0"/>
              <a:t>A CNN is used to determine where faces exist in the picture.</a:t>
            </a:r>
          </a:p>
          <a:p>
            <a:r>
              <a:rPr lang="en-US" b="1" dirty="0"/>
              <a:t>The CNN returns the size and location of the face rectangle.</a:t>
            </a:r>
          </a:p>
          <a:p>
            <a:endParaRPr lang="en-US" dirty="0"/>
          </a:p>
          <a:p>
            <a:endParaRPr lang="en-US" dirty="0"/>
          </a:p>
        </p:txBody>
      </p:sp>
      <p:pic>
        <p:nvPicPr>
          <p:cNvPr id="5" name="Picture 4">
            <a:extLst>
              <a:ext uri="{FF2B5EF4-FFF2-40B4-BE49-F238E27FC236}">
                <a16:creationId xmlns:a16="http://schemas.microsoft.com/office/drawing/2014/main" id="{0F6407EA-4291-440C-99FF-19DB7CAAF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691" y="2529969"/>
            <a:ext cx="5056629" cy="3980918"/>
          </a:xfrm>
          <a:prstGeom prst="rect">
            <a:avLst/>
          </a:prstGeom>
        </p:spPr>
      </p:pic>
    </p:spTree>
    <p:extLst>
      <p:ext uri="{BB962C8B-B14F-4D97-AF65-F5344CB8AC3E}">
        <p14:creationId xmlns:p14="http://schemas.microsoft.com/office/powerpoint/2010/main" val="1086598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7BB9-E32B-4086-A34A-5A1166A1A1AF}"/>
              </a:ext>
            </a:extLst>
          </p:cNvPr>
          <p:cNvSpPr>
            <a:spLocks noGrp="1"/>
          </p:cNvSpPr>
          <p:nvPr>
            <p:ph type="title"/>
          </p:nvPr>
        </p:nvSpPr>
        <p:spPr/>
        <p:txBody>
          <a:bodyPr/>
          <a:lstStyle/>
          <a:p>
            <a:r>
              <a:rPr lang="en-US" b="1" dirty="0"/>
              <a:t>How Does How-</a:t>
            </a:r>
            <a:r>
              <a:rPr lang="en-US" b="1" dirty="0" err="1"/>
              <a:t>Old.Net</a:t>
            </a:r>
            <a:r>
              <a:rPr lang="en-US" b="1" dirty="0"/>
              <a:t> Work?</a:t>
            </a:r>
          </a:p>
        </p:txBody>
      </p:sp>
      <p:sp>
        <p:nvSpPr>
          <p:cNvPr id="3" name="Content Placeholder 2">
            <a:extLst>
              <a:ext uri="{FF2B5EF4-FFF2-40B4-BE49-F238E27FC236}">
                <a16:creationId xmlns:a16="http://schemas.microsoft.com/office/drawing/2014/main" id="{67C75CD2-35CF-4E8D-AF73-F6646AD0C041}"/>
              </a:ext>
            </a:extLst>
          </p:cNvPr>
          <p:cNvSpPr>
            <a:spLocks noGrp="1"/>
          </p:cNvSpPr>
          <p:nvPr>
            <p:ph idx="1"/>
          </p:nvPr>
        </p:nvSpPr>
        <p:spPr>
          <a:xfrm>
            <a:off x="771208" y="1694778"/>
            <a:ext cx="8946541" cy="4195481"/>
          </a:xfrm>
        </p:spPr>
        <p:txBody>
          <a:bodyPr/>
          <a:lstStyle/>
          <a:p>
            <a:r>
              <a:rPr lang="en-US" sz="2400" b="1" dirty="0"/>
              <a:t>The CNN also returns a feature set for the face.</a:t>
            </a:r>
          </a:p>
          <a:p>
            <a:endParaRPr lang="en-US" dirty="0"/>
          </a:p>
        </p:txBody>
      </p:sp>
      <p:sp>
        <p:nvSpPr>
          <p:cNvPr id="4" name="Rectangle 3">
            <a:extLst>
              <a:ext uri="{FF2B5EF4-FFF2-40B4-BE49-F238E27FC236}">
                <a16:creationId xmlns:a16="http://schemas.microsoft.com/office/drawing/2014/main" id="{02982B0F-FCBC-4F18-A4F2-B1B98626F709}"/>
              </a:ext>
            </a:extLst>
          </p:cNvPr>
          <p:cNvSpPr/>
          <p:nvPr/>
        </p:nvSpPr>
        <p:spPr>
          <a:xfrm>
            <a:off x="771208" y="2847992"/>
            <a:ext cx="10317480" cy="2753511"/>
          </a:xfrm>
          <a:prstGeom prst="rect">
            <a:avLst/>
          </a:prstGeom>
        </p:spPr>
        <p:txBody>
          <a:bodyPr wrap="square">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latin typeface="Courier New" panose="02070309020205020404" pitchFamily="49" charset="0"/>
                <a:ea typeface="Times New Roman" panose="02020603050405020304" pitchFamily="18" charset="0"/>
                <a:cs typeface="Times New Roman" panose="02020603050405020304" pitchFamily="18" charset="0"/>
              </a:rPr>
              <a:t> "</a:t>
            </a:r>
            <a:r>
              <a:rPr lang="en-US" dirty="0" err="1">
                <a:latin typeface="Courier New" panose="02070309020205020404" pitchFamily="49" charset="0"/>
                <a:ea typeface="Times New Roman" panose="02020603050405020304" pitchFamily="18" charset="0"/>
                <a:cs typeface="Times New Roman" panose="02020603050405020304" pitchFamily="18" charset="0"/>
              </a:rPr>
              <a:t>faceId</a:t>
            </a:r>
            <a:r>
              <a:rPr lang="en-US" dirty="0">
                <a:latin typeface="Courier New" panose="02070309020205020404" pitchFamily="49" charset="0"/>
                <a:ea typeface="Times New Roman" panose="02020603050405020304" pitchFamily="18" charset="0"/>
                <a:cs typeface="Times New Roman" panose="02020603050405020304" pitchFamily="18" charset="0"/>
              </a:rPr>
              <a:t>": "5af35e84-ec20-4897-9795-8b3d4512a1f9",</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latin typeface="Courier New" panose="02070309020205020404" pitchFamily="49" charset="0"/>
                <a:ea typeface="Times New Roman" panose="02020603050405020304" pitchFamily="18" charset="0"/>
                <a:cs typeface="Times New Roman" panose="02020603050405020304" pitchFamily="18" charset="0"/>
              </a:rPr>
              <a:t>     "</a:t>
            </a:r>
            <a:r>
              <a:rPr lang="en-US" dirty="0" err="1">
                <a:latin typeface="Courier New" panose="02070309020205020404" pitchFamily="49" charset="0"/>
                <a:ea typeface="Times New Roman" panose="02020603050405020304" pitchFamily="18" charset="0"/>
                <a:cs typeface="Times New Roman" panose="02020603050405020304" pitchFamily="18" charset="0"/>
              </a:rPr>
              <a:t>faceRectangle</a:t>
            </a:r>
            <a:r>
              <a:rPr lang="en-US" dirty="0">
                <a:latin typeface="Courier New" panose="02070309020205020404" pitchFamily="49" charset="0"/>
                <a:ea typeface="Times New Roman" panose="02020603050405020304" pitchFamily="18" charset="0"/>
                <a:cs typeface="Times New Roman" panose="02020603050405020304" pitchFamily="18" charset="0"/>
              </a:rPr>
              <a:t>": {"width": 60, "height": 60, "left": 276, "top": 43},</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latin typeface="Courier New" panose="02070309020205020404" pitchFamily="49" charset="0"/>
                <a:ea typeface="Times New Roman" panose="02020603050405020304" pitchFamily="18" charset="0"/>
                <a:cs typeface="Times New Roman" panose="02020603050405020304" pitchFamily="18" charset="0"/>
              </a:rPr>
              <a:t>     "</a:t>
            </a:r>
            <a:r>
              <a:rPr lang="en-US" dirty="0" err="1">
                <a:latin typeface="Courier New" panose="02070309020205020404" pitchFamily="49" charset="0"/>
                <a:ea typeface="Times New Roman" panose="02020603050405020304" pitchFamily="18" charset="0"/>
                <a:cs typeface="Times New Roman" panose="02020603050405020304" pitchFamily="18" charset="0"/>
              </a:rPr>
              <a:t>faceLandmarks</a:t>
            </a:r>
            <a:r>
              <a:rPr lang="en-US" dirty="0">
                <a:latin typeface="Courier New" panose="02070309020205020404" pitchFamily="49"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latin typeface="Courier New" panose="02070309020205020404" pitchFamily="49" charset="0"/>
                <a:ea typeface="Times New Roman" panose="02020603050405020304" pitchFamily="18" charset="0"/>
                <a:cs typeface="Times New Roman" panose="02020603050405020304" pitchFamily="18" charset="0"/>
              </a:rPr>
              <a:t>      {"</a:t>
            </a:r>
            <a:r>
              <a:rPr lang="en-US" dirty="0" err="1">
                <a:latin typeface="Courier New" panose="02070309020205020404" pitchFamily="49" charset="0"/>
                <a:ea typeface="Times New Roman" panose="02020603050405020304" pitchFamily="18" charset="0"/>
                <a:cs typeface="Times New Roman" panose="02020603050405020304" pitchFamily="18" charset="0"/>
              </a:rPr>
              <a:t>pupilLeft</a:t>
            </a:r>
            <a:r>
              <a:rPr lang="en-US" dirty="0">
                <a:latin typeface="Courier New" panose="02070309020205020404" pitchFamily="49" charset="0"/>
                <a:ea typeface="Times New Roman" panose="02020603050405020304" pitchFamily="18" charset="0"/>
                <a:cs typeface="Times New Roman" panose="02020603050405020304" pitchFamily="18" charset="0"/>
              </a:rPr>
              <a:t>": {"x": "295.1","y": "56.8"},</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latin typeface="Courier New" panose="02070309020205020404" pitchFamily="49" charset="0"/>
                <a:ea typeface="Times New Roman" panose="02020603050405020304" pitchFamily="18" charset="0"/>
                <a:cs typeface="Times New Roman" panose="02020603050405020304" pitchFamily="18" charset="0"/>
              </a:rPr>
              <a:t>       "</a:t>
            </a:r>
            <a:r>
              <a:rPr lang="en-US" dirty="0" err="1">
                <a:latin typeface="Courier New" panose="02070309020205020404" pitchFamily="49" charset="0"/>
                <a:ea typeface="Times New Roman" panose="02020603050405020304" pitchFamily="18" charset="0"/>
                <a:cs typeface="Times New Roman" panose="02020603050405020304" pitchFamily="18" charset="0"/>
              </a:rPr>
              <a:t>pupilRight</a:t>
            </a:r>
            <a:r>
              <a:rPr lang="en-US" dirty="0">
                <a:latin typeface="Courier New" panose="02070309020205020404" pitchFamily="49" charset="0"/>
                <a:ea typeface="Times New Roman" panose="02020603050405020304" pitchFamily="18" charset="0"/>
                <a:cs typeface="Times New Roman" panose="02020603050405020304" pitchFamily="18" charset="0"/>
              </a:rPr>
              <a:t>": {"x": "317.9","y": "59.6"},</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latin typeface="Courier New" panose="02070309020205020404" pitchFamily="49" charset="0"/>
                <a:ea typeface="Times New Roman" panose="02020603050405020304" pitchFamily="18" charset="0"/>
                <a:cs typeface="Times New Roman" panose="02020603050405020304" pitchFamily="18" charset="0"/>
              </a:rPr>
              <a:t>       "</a:t>
            </a:r>
            <a:r>
              <a:rPr lang="en-US" dirty="0" err="1">
                <a:latin typeface="Courier New" panose="02070309020205020404" pitchFamily="49" charset="0"/>
                <a:ea typeface="Times New Roman" panose="02020603050405020304" pitchFamily="18" charset="0"/>
                <a:cs typeface="Times New Roman" panose="02020603050405020304" pitchFamily="18" charset="0"/>
              </a:rPr>
              <a:t>noseTip</a:t>
            </a:r>
            <a:r>
              <a:rPr lang="en-US" dirty="0">
                <a:latin typeface="Courier New" panose="02070309020205020404" pitchFamily="49" charset="0"/>
                <a:ea typeface="Times New Roman" panose="02020603050405020304" pitchFamily="18" charset="0"/>
                <a:cs typeface="Times New Roman" panose="02020603050405020304" pitchFamily="18" charset="0"/>
              </a:rPr>
              <a:t>": {"x": "311.6","y": "74.7"},</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latin typeface="Courier New" panose="02070309020205020404" pitchFamily="49" charset="0"/>
                <a:ea typeface="Times New Roman" panose="02020603050405020304" pitchFamily="18" charset="0"/>
                <a:cs typeface="Times New Roman" panose="02020603050405020304" pitchFamily="18" charset="0"/>
              </a:rPr>
              <a:t>       "</a:t>
            </a:r>
            <a:r>
              <a:rPr lang="en-US" dirty="0" err="1">
                <a:latin typeface="Courier New" panose="02070309020205020404" pitchFamily="49" charset="0"/>
                <a:ea typeface="Times New Roman" panose="02020603050405020304" pitchFamily="18" charset="0"/>
                <a:cs typeface="Times New Roman" panose="02020603050405020304" pitchFamily="18" charset="0"/>
              </a:rPr>
              <a:t>mouthLeft</a:t>
            </a:r>
            <a:r>
              <a:rPr lang="en-US" dirty="0">
                <a:latin typeface="Courier New" panose="02070309020205020404" pitchFamily="49" charset="0"/>
                <a:ea typeface="Times New Roman" panose="02020603050405020304" pitchFamily="18" charset="0"/>
                <a:cs typeface="Times New Roman" panose="02020603050405020304" pitchFamily="18" charset="0"/>
              </a:rPr>
              <a:t>": {"x": "291.0","y": "86.3"},</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latin typeface="Courier New" panose="02070309020205020404" pitchFamily="49" charset="0"/>
                <a:ea typeface="Times New Roman" panose="02020603050405020304" pitchFamily="18" charset="0"/>
                <a:cs typeface="Times New Roman" panose="02020603050405020304" pitchFamily="18" charset="0"/>
              </a:rPr>
              <a:t>       "</a:t>
            </a:r>
            <a:r>
              <a:rPr lang="en-US" dirty="0" err="1">
                <a:latin typeface="Courier New" panose="02070309020205020404" pitchFamily="49" charset="0"/>
                <a:ea typeface="Times New Roman" panose="02020603050405020304" pitchFamily="18" charset="0"/>
                <a:cs typeface="Times New Roman" panose="02020603050405020304" pitchFamily="18" charset="0"/>
              </a:rPr>
              <a:t>mouthRight</a:t>
            </a:r>
            <a:r>
              <a:rPr lang="en-US" dirty="0">
                <a:latin typeface="Courier New" panose="02070309020205020404" pitchFamily="49" charset="0"/>
                <a:ea typeface="Times New Roman" panose="02020603050405020304" pitchFamily="18" charset="0"/>
                <a:cs typeface="Times New Roman" panose="02020603050405020304" pitchFamily="18" charset="0"/>
              </a:rPr>
              <a:t>": {"x": "311.6","y": "88.6"},</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latin typeface="Courier New" panose="02070309020205020404" pitchFamily="49" charset="0"/>
                <a:ea typeface="Times New Roman" panose="02020603050405020304" pitchFamily="18" charset="0"/>
                <a:cs typeface="Times New Roman" panose="02020603050405020304" pitchFamily="18" charset="0"/>
              </a:rPr>
              <a:t>       "</a:t>
            </a:r>
            <a:r>
              <a:rPr lang="en-US" dirty="0" err="1">
                <a:latin typeface="Courier New" panose="02070309020205020404" pitchFamily="49" charset="0"/>
                <a:ea typeface="Times New Roman" panose="02020603050405020304" pitchFamily="18" charset="0"/>
                <a:cs typeface="Times New Roman" panose="02020603050405020304" pitchFamily="18" charset="0"/>
              </a:rPr>
              <a:t>eyebrowLeftOuter</a:t>
            </a:r>
            <a:r>
              <a:rPr lang="en-US" dirty="0">
                <a:latin typeface="Courier New" panose="02070309020205020404" pitchFamily="49" charset="0"/>
                <a:ea typeface="Times New Roman" panose="02020603050405020304" pitchFamily="18" charset="0"/>
                <a:cs typeface="Times New Roman" panose="02020603050405020304" pitchFamily="18" charset="0"/>
              </a:rPr>
              <a:t>": {"x": "281.6","y": "50.1"}</a:t>
            </a:r>
            <a:endParaRPr lang="en-US" dirty="0"/>
          </a:p>
        </p:txBody>
      </p:sp>
    </p:spTree>
    <p:extLst>
      <p:ext uri="{BB962C8B-B14F-4D97-AF65-F5344CB8AC3E}">
        <p14:creationId xmlns:p14="http://schemas.microsoft.com/office/powerpoint/2010/main" val="31289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F07A-0F02-4541-B7CE-4AC1259BA52C}"/>
              </a:ext>
            </a:extLst>
          </p:cNvPr>
          <p:cNvSpPr>
            <a:spLocks noGrp="1"/>
          </p:cNvSpPr>
          <p:nvPr>
            <p:ph type="title"/>
          </p:nvPr>
        </p:nvSpPr>
        <p:spPr/>
        <p:txBody>
          <a:bodyPr/>
          <a:lstStyle/>
          <a:p>
            <a:r>
              <a:rPr lang="en-US" b="1" dirty="0"/>
              <a:t>And it’s Logistic Regression Time </a:t>
            </a:r>
          </a:p>
        </p:txBody>
      </p:sp>
      <p:sp>
        <p:nvSpPr>
          <p:cNvPr id="3" name="Content Placeholder 2">
            <a:extLst>
              <a:ext uri="{FF2B5EF4-FFF2-40B4-BE49-F238E27FC236}">
                <a16:creationId xmlns:a16="http://schemas.microsoft.com/office/drawing/2014/main" id="{43B6898F-364A-4D7E-9471-DB284340354A}"/>
              </a:ext>
            </a:extLst>
          </p:cNvPr>
          <p:cNvSpPr>
            <a:spLocks noGrp="1"/>
          </p:cNvSpPr>
          <p:nvPr>
            <p:ph idx="1"/>
          </p:nvPr>
        </p:nvSpPr>
        <p:spPr/>
        <p:txBody>
          <a:bodyPr>
            <a:normAutofit fontScale="92500" lnSpcReduction="20000"/>
          </a:bodyPr>
          <a:lstStyle/>
          <a:p>
            <a:r>
              <a:rPr lang="en-US" b="1" dirty="0"/>
              <a:t>A set of known faces are used to train a CNN model.</a:t>
            </a:r>
          </a:p>
          <a:p>
            <a:r>
              <a:rPr lang="en-US" b="1" dirty="0"/>
              <a:t>The CNN returns facial features for each face.</a:t>
            </a:r>
          </a:p>
          <a:p>
            <a:r>
              <a:rPr lang="en-US" b="1" dirty="0"/>
              <a:t>Train a regression model using the features.</a:t>
            </a:r>
          </a:p>
          <a:p>
            <a:r>
              <a:rPr lang="en-US" b="1" dirty="0"/>
              <a:t>Then, given a face:</a:t>
            </a:r>
          </a:p>
          <a:p>
            <a:pPr lvl="1"/>
            <a:r>
              <a:rPr lang="en-US" b="1" dirty="0"/>
              <a:t>The CNN returns the face rectangle and features</a:t>
            </a:r>
          </a:p>
          <a:p>
            <a:pPr lvl="1"/>
            <a:r>
              <a:rPr lang="en-US" b="1" dirty="0"/>
              <a:t>The features are scored by the regression model, giving us age and gender</a:t>
            </a:r>
          </a:p>
          <a:p>
            <a:pPr lvl="1"/>
            <a:r>
              <a:rPr lang="en-US" b="1" dirty="0"/>
              <a:t>The original picture is augmented with the face rectangle, age, and gender.</a:t>
            </a:r>
          </a:p>
          <a:p>
            <a:r>
              <a:rPr lang="en-US" b="1" dirty="0"/>
              <a:t>The commercial version of this can:</a:t>
            </a:r>
          </a:p>
          <a:p>
            <a:pPr lvl="1"/>
            <a:r>
              <a:rPr lang="en-US" b="1" dirty="0"/>
              <a:t>list emotions present in the face</a:t>
            </a:r>
          </a:p>
          <a:p>
            <a:pPr lvl="1"/>
            <a:r>
              <a:rPr lang="en-US" b="1" dirty="0"/>
              <a:t>provide a group of similar faces</a:t>
            </a:r>
          </a:p>
          <a:p>
            <a:pPr lvl="1"/>
            <a:r>
              <a:rPr lang="en-US" b="1" dirty="0"/>
              <a:t>determine if two faces match</a:t>
            </a:r>
          </a:p>
          <a:p>
            <a:pPr lvl="1"/>
            <a:r>
              <a:rPr lang="en-US" b="1" dirty="0"/>
              <a:t>determine if this face matches others</a:t>
            </a:r>
          </a:p>
          <a:p>
            <a:pPr lvl="1"/>
            <a:endParaRPr lang="en-US" b="1" dirty="0"/>
          </a:p>
        </p:txBody>
      </p:sp>
    </p:spTree>
    <p:extLst>
      <p:ext uri="{BB962C8B-B14F-4D97-AF65-F5344CB8AC3E}">
        <p14:creationId xmlns:p14="http://schemas.microsoft.com/office/powerpoint/2010/main" val="378113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ACB0-C7B0-428D-BFBA-B0AD06B1BB1D}"/>
              </a:ext>
            </a:extLst>
          </p:cNvPr>
          <p:cNvSpPr>
            <a:spLocks noGrp="1"/>
          </p:cNvSpPr>
          <p:nvPr>
            <p:ph type="title"/>
          </p:nvPr>
        </p:nvSpPr>
        <p:spPr/>
        <p:txBody>
          <a:bodyPr/>
          <a:lstStyle/>
          <a:p>
            <a:r>
              <a:rPr lang="en-US" b="1"/>
              <a:t>Controversies Surrounding Data Science</a:t>
            </a:r>
          </a:p>
        </p:txBody>
      </p:sp>
      <p:sp>
        <p:nvSpPr>
          <p:cNvPr id="3" name="Content Placeholder 2">
            <a:extLst>
              <a:ext uri="{FF2B5EF4-FFF2-40B4-BE49-F238E27FC236}">
                <a16:creationId xmlns:a16="http://schemas.microsoft.com/office/drawing/2014/main" id="{FFFB21B1-06D2-48E6-93AB-BB355B1E2C72}"/>
              </a:ext>
            </a:extLst>
          </p:cNvPr>
          <p:cNvSpPr>
            <a:spLocks noGrp="1"/>
          </p:cNvSpPr>
          <p:nvPr>
            <p:ph idx="1"/>
          </p:nvPr>
        </p:nvSpPr>
        <p:spPr/>
        <p:txBody>
          <a:bodyPr>
            <a:normAutofit/>
          </a:bodyPr>
          <a:lstStyle/>
          <a:p>
            <a:r>
              <a:rPr lang="en-US" b="1" dirty="0"/>
              <a:t>We all know that Facebook and other web products use data on us to target ads and information.</a:t>
            </a:r>
          </a:p>
          <a:p>
            <a:r>
              <a:rPr lang="en-US" b="1" dirty="0"/>
              <a:t>Currently, there are few limitations on what data companies can gather and store.</a:t>
            </a:r>
          </a:p>
          <a:p>
            <a:r>
              <a:rPr lang="en-US" b="1" dirty="0"/>
              <a:t>An example of a data seller is Experian:</a:t>
            </a:r>
          </a:p>
          <a:p>
            <a:pPr lvl="1"/>
            <a:endParaRPr lang="en-US" dirty="0"/>
          </a:p>
        </p:txBody>
      </p:sp>
    </p:spTree>
    <p:extLst>
      <p:ext uri="{BB962C8B-B14F-4D97-AF65-F5344CB8AC3E}">
        <p14:creationId xmlns:p14="http://schemas.microsoft.com/office/powerpoint/2010/main" val="1479787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CE27C4-0C8A-4249-A58D-E874B24DCDD5}"/>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3026921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A30A54-A224-42E3-8647-8E980C628899}"/>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3659243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2E9F1D-0273-4088-AE97-03C1E6AB94C8}"/>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2261480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2204-B4A7-4B54-BC24-D3BF6EBBD3DA}"/>
              </a:ext>
            </a:extLst>
          </p:cNvPr>
          <p:cNvSpPr>
            <a:spLocks noGrp="1"/>
          </p:cNvSpPr>
          <p:nvPr>
            <p:ph type="title"/>
          </p:nvPr>
        </p:nvSpPr>
        <p:spPr/>
        <p:txBody>
          <a:bodyPr/>
          <a:lstStyle/>
          <a:p>
            <a:r>
              <a:rPr lang="en-US" b="1" dirty="0"/>
              <a:t>Controversies, Continued</a:t>
            </a:r>
          </a:p>
        </p:txBody>
      </p:sp>
      <p:sp>
        <p:nvSpPr>
          <p:cNvPr id="3" name="Content Placeholder 2">
            <a:extLst>
              <a:ext uri="{FF2B5EF4-FFF2-40B4-BE49-F238E27FC236}">
                <a16:creationId xmlns:a16="http://schemas.microsoft.com/office/drawing/2014/main" id="{51F93587-8288-4A26-8845-34E3A223F466}"/>
              </a:ext>
            </a:extLst>
          </p:cNvPr>
          <p:cNvSpPr>
            <a:spLocks noGrp="1"/>
          </p:cNvSpPr>
          <p:nvPr>
            <p:ph idx="1"/>
          </p:nvPr>
        </p:nvSpPr>
        <p:spPr/>
        <p:txBody>
          <a:bodyPr>
            <a:normAutofit lnSpcReduction="10000"/>
          </a:bodyPr>
          <a:lstStyle/>
          <a:p>
            <a:r>
              <a:rPr lang="en-US" b="1" dirty="0"/>
              <a:t>Facial Recognition</a:t>
            </a:r>
          </a:p>
          <a:p>
            <a:pPr lvl="1"/>
            <a:r>
              <a:rPr lang="en-US" b="1" dirty="0"/>
              <a:t>Facial recognition services are available now from Microsoft, Amazon, and Google.  </a:t>
            </a:r>
          </a:p>
          <a:p>
            <a:pPr lvl="1"/>
            <a:r>
              <a:rPr lang="en-US" b="1" dirty="0"/>
              <a:t>What will this to do privacy?</a:t>
            </a:r>
          </a:p>
          <a:p>
            <a:r>
              <a:rPr lang="en-US" b="1" dirty="0"/>
              <a:t>Can algorithms be trusted?  Do they have bias?</a:t>
            </a:r>
          </a:p>
          <a:p>
            <a:pPr lvl="1"/>
            <a:r>
              <a:rPr lang="en-US" b="1" dirty="0"/>
              <a:t>COMPAS from </a:t>
            </a:r>
            <a:r>
              <a:rPr lang="en-US" b="1" dirty="0" err="1"/>
              <a:t>Equivant</a:t>
            </a:r>
            <a:r>
              <a:rPr lang="en-US" b="1" dirty="0"/>
              <a:t> predicts recidivism rates, and is used by prosecutors and judges when determining plea arrangements and sentences.</a:t>
            </a:r>
          </a:p>
          <a:p>
            <a:pPr lvl="1"/>
            <a:r>
              <a:rPr lang="en-US" b="1" dirty="0"/>
              <a:t>If the algorithm itself is unbiased, then its accuracy must depend on the data used to train it.</a:t>
            </a:r>
          </a:p>
          <a:p>
            <a:pPr lvl="1"/>
            <a:r>
              <a:rPr lang="en-US" b="1" dirty="0"/>
              <a:t>Training data </a:t>
            </a:r>
            <a:r>
              <a:rPr lang="en-US" b="1"/>
              <a:t>is potentially skewed </a:t>
            </a:r>
            <a:r>
              <a:rPr lang="en-US" b="1" dirty="0"/>
              <a:t>due to prior policing practices.  Therefore COMPAS might just be reinforcing existing patterns of discrimination.</a:t>
            </a:r>
          </a:p>
          <a:p>
            <a:endParaRPr lang="en-US" dirty="0"/>
          </a:p>
        </p:txBody>
      </p:sp>
    </p:spTree>
    <p:extLst>
      <p:ext uri="{BB962C8B-B14F-4D97-AF65-F5344CB8AC3E}">
        <p14:creationId xmlns:p14="http://schemas.microsoft.com/office/powerpoint/2010/main" val="2611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96FE1-AD5B-4E28-8076-9F6482EEB2F2}"/>
              </a:ext>
            </a:extLst>
          </p:cNvPr>
          <p:cNvSpPr>
            <a:spLocks noGrp="1"/>
          </p:cNvSpPr>
          <p:nvPr>
            <p:ph type="title"/>
          </p:nvPr>
        </p:nvSpPr>
        <p:spPr/>
        <p:txBody>
          <a:bodyPr/>
          <a:lstStyle/>
          <a:p>
            <a:r>
              <a:rPr lang="en-US" b="1" dirty="0"/>
              <a:t>Data Science for the Citizen</a:t>
            </a:r>
          </a:p>
        </p:txBody>
      </p:sp>
      <p:sp>
        <p:nvSpPr>
          <p:cNvPr id="3" name="Content Placeholder 2">
            <a:extLst>
              <a:ext uri="{FF2B5EF4-FFF2-40B4-BE49-F238E27FC236}">
                <a16:creationId xmlns:a16="http://schemas.microsoft.com/office/drawing/2014/main" id="{763D5888-AAE9-4A53-8928-5FEF3D7EE433}"/>
              </a:ext>
            </a:extLst>
          </p:cNvPr>
          <p:cNvSpPr>
            <a:spLocks noGrp="1"/>
          </p:cNvSpPr>
          <p:nvPr>
            <p:ph idx="1"/>
          </p:nvPr>
        </p:nvSpPr>
        <p:spPr/>
        <p:txBody>
          <a:bodyPr>
            <a:normAutofit/>
          </a:bodyPr>
          <a:lstStyle/>
          <a:p>
            <a:r>
              <a:rPr lang="en-US" sz="2400" b="1" dirty="0"/>
              <a:t>Packages and cloud-based solutions available from companies like</a:t>
            </a:r>
          </a:p>
          <a:p>
            <a:pPr lvl="1"/>
            <a:r>
              <a:rPr lang="en-US" sz="2400" b="1" dirty="0" err="1"/>
              <a:t>Trifacta</a:t>
            </a:r>
            <a:endParaRPr lang="en-US" sz="2400" b="1" dirty="0"/>
          </a:p>
          <a:p>
            <a:pPr lvl="1"/>
            <a:r>
              <a:rPr lang="en-US" sz="2400" b="1" dirty="0"/>
              <a:t>Talend</a:t>
            </a:r>
          </a:p>
          <a:p>
            <a:pPr lvl="1"/>
            <a:r>
              <a:rPr lang="en-US" sz="2400" b="1" dirty="0"/>
              <a:t>Alteryx</a:t>
            </a:r>
          </a:p>
          <a:p>
            <a:pPr lvl="1"/>
            <a:r>
              <a:rPr lang="en-US" sz="2400" b="1" dirty="0"/>
              <a:t>RapidMiner</a:t>
            </a:r>
          </a:p>
          <a:p>
            <a:pPr lvl="1"/>
            <a:r>
              <a:rPr lang="en-US" sz="2400" b="1" dirty="0"/>
              <a:t>Tableau</a:t>
            </a:r>
          </a:p>
          <a:p>
            <a:pPr lvl="1"/>
            <a:r>
              <a:rPr lang="en-US" sz="2400" b="1" dirty="0"/>
              <a:t>Microsoft</a:t>
            </a:r>
          </a:p>
        </p:txBody>
      </p:sp>
    </p:spTree>
    <p:extLst>
      <p:ext uri="{BB962C8B-B14F-4D97-AF65-F5344CB8AC3E}">
        <p14:creationId xmlns:p14="http://schemas.microsoft.com/office/powerpoint/2010/main" val="214602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09F6-EA89-4FBF-8BF4-FAEAE80AEB9E}"/>
              </a:ext>
            </a:extLst>
          </p:cNvPr>
          <p:cNvSpPr>
            <a:spLocks noGrp="1"/>
          </p:cNvSpPr>
          <p:nvPr>
            <p:ph type="title"/>
          </p:nvPr>
        </p:nvSpPr>
        <p:spPr/>
        <p:txBody>
          <a:bodyPr/>
          <a:lstStyle/>
          <a:p>
            <a:r>
              <a:rPr lang="en-US" b="1" dirty="0"/>
              <a:t>Microsoft’s Azure Machine Learning</a:t>
            </a:r>
          </a:p>
        </p:txBody>
      </p:sp>
    </p:spTree>
    <p:extLst>
      <p:ext uri="{BB962C8B-B14F-4D97-AF65-F5344CB8AC3E}">
        <p14:creationId xmlns:p14="http://schemas.microsoft.com/office/powerpoint/2010/main" val="26697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1D889-BBFE-475D-B9F1-92609FF13E82}"/>
              </a:ext>
            </a:extLst>
          </p:cNvPr>
          <p:cNvSpPr>
            <a:spLocks noGrp="1"/>
          </p:cNvSpPr>
          <p:nvPr>
            <p:ph type="title"/>
          </p:nvPr>
        </p:nvSpPr>
        <p:spPr/>
        <p:txBody>
          <a:bodyPr/>
          <a:lstStyle/>
          <a:p>
            <a:r>
              <a:rPr lang="en-US" b="1"/>
              <a:t>The Business Case – Our View as Faculty</a:t>
            </a:r>
            <a:r>
              <a:rPr lang="en-US"/>
              <a:t>		</a:t>
            </a:r>
          </a:p>
        </p:txBody>
      </p:sp>
      <p:sp>
        <p:nvSpPr>
          <p:cNvPr id="3" name="Content Placeholder 2">
            <a:extLst>
              <a:ext uri="{FF2B5EF4-FFF2-40B4-BE49-F238E27FC236}">
                <a16:creationId xmlns:a16="http://schemas.microsoft.com/office/drawing/2014/main" id="{BC87E47B-E023-4B5B-AF48-F71F6C4C3220}"/>
              </a:ext>
            </a:extLst>
          </p:cNvPr>
          <p:cNvSpPr>
            <a:spLocks noGrp="1"/>
          </p:cNvSpPr>
          <p:nvPr>
            <p:ph idx="1"/>
          </p:nvPr>
        </p:nvSpPr>
        <p:spPr/>
        <p:txBody>
          <a:bodyPr>
            <a:normAutofit fontScale="92500" lnSpcReduction="20000"/>
          </a:bodyPr>
          <a:lstStyle/>
          <a:p>
            <a:r>
              <a:rPr lang="en-US" sz="2400" b="1" dirty="0"/>
              <a:t>If businesses are successful using data science to save expense / increase revenue</a:t>
            </a:r>
          </a:p>
          <a:p>
            <a:pPr lvl="1"/>
            <a:r>
              <a:rPr lang="en-US" sz="2400" b="1" dirty="0"/>
              <a:t>They will demand people that can perform those analyses, and</a:t>
            </a:r>
          </a:p>
          <a:p>
            <a:pPr lvl="1"/>
            <a:r>
              <a:rPr lang="en-US" sz="2400" b="1" dirty="0"/>
              <a:t>Colleges and universities can help meet the demand by preparing students for careers in data science.</a:t>
            </a:r>
          </a:p>
          <a:p>
            <a:r>
              <a:rPr lang="en-US" sz="2600" b="1" dirty="0"/>
              <a:t>Analysis has expanded beyond the traditional data scientist</a:t>
            </a:r>
          </a:p>
          <a:p>
            <a:pPr lvl="1"/>
            <a:r>
              <a:rPr lang="en-US" sz="2200" b="1" dirty="0"/>
              <a:t>Universities aren’t producing enough to meet demand</a:t>
            </a:r>
          </a:p>
          <a:p>
            <a:pPr lvl="1"/>
            <a:r>
              <a:rPr lang="en-US" sz="2200" b="1" dirty="0"/>
              <a:t>Software has been developed to bridge the gap</a:t>
            </a:r>
          </a:p>
          <a:p>
            <a:pPr lvl="1"/>
            <a:r>
              <a:rPr lang="en-US" sz="2200" b="1" dirty="0"/>
              <a:t>But the principles are still the same whether it’s a programmer doing the science, or a domain expert with a package</a:t>
            </a:r>
          </a:p>
          <a:p>
            <a:pPr lvl="1"/>
            <a:endParaRPr lang="en-US" dirty="0"/>
          </a:p>
        </p:txBody>
      </p:sp>
    </p:spTree>
    <p:extLst>
      <p:ext uri="{BB962C8B-B14F-4D97-AF65-F5344CB8AC3E}">
        <p14:creationId xmlns:p14="http://schemas.microsoft.com/office/powerpoint/2010/main" val="380312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92F1-E07B-4E12-B899-A0C206EE3E90}"/>
              </a:ext>
            </a:extLst>
          </p:cNvPr>
          <p:cNvSpPr>
            <a:spLocks noGrp="1"/>
          </p:cNvSpPr>
          <p:nvPr>
            <p:ph type="title"/>
          </p:nvPr>
        </p:nvSpPr>
        <p:spPr>
          <a:xfrm>
            <a:off x="3404551" y="2990178"/>
            <a:ext cx="9404723" cy="1400530"/>
          </a:xfrm>
        </p:spPr>
        <p:txBody>
          <a:bodyPr/>
          <a:lstStyle/>
          <a:p>
            <a:r>
              <a:rPr lang="en-US" b="1" dirty="0"/>
              <a:t>Thank You!</a:t>
            </a:r>
          </a:p>
        </p:txBody>
      </p:sp>
    </p:spTree>
    <p:extLst>
      <p:ext uri="{BB962C8B-B14F-4D97-AF65-F5344CB8AC3E}">
        <p14:creationId xmlns:p14="http://schemas.microsoft.com/office/powerpoint/2010/main" val="37171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BEC1-4592-4D94-A5F8-B32B5489E8F4}"/>
              </a:ext>
            </a:extLst>
          </p:cNvPr>
          <p:cNvSpPr>
            <a:spLocks noGrp="1"/>
          </p:cNvSpPr>
          <p:nvPr>
            <p:ph type="title"/>
          </p:nvPr>
        </p:nvSpPr>
        <p:spPr/>
        <p:txBody>
          <a:bodyPr/>
          <a:lstStyle/>
          <a:p>
            <a:r>
              <a:rPr lang="en-US" b="1"/>
              <a:t>Terms We Read in the News</a:t>
            </a:r>
          </a:p>
        </p:txBody>
      </p:sp>
      <p:pic>
        <p:nvPicPr>
          <p:cNvPr id="13" name="Content Placeholder 12">
            <a:extLst>
              <a:ext uri="{FF2B5EF4-FFF2-40B4-BE49-F238E27FC236}">
                <a16:creationId xmlns:a16="http://schemas.microsoft.com/office/drawing/2014/main" id="{4B3F3498-DFBA-4EA4-B3CD-15B4AD819F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5406" y="2002238"/>
            <a:ext cx="5304993" cy="4643362"/>
          </a:xfrm>
        </p:spPr>
      </p:pic>
    </p:spTree>
    <p:extLst>
      <p:ext uri="{BB962C8B-B14F-4D97-AF65-F5344CB8AC3E}">
        <p14:creationId xmlns:p14="http://schemas.microsoft.com/office/powerpoint/2010/main" val="378245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032F2-AE3B-4CAB-992E-01051A121BE5}"/>
              </a:ext>
            </a:extLst>
          </p:cNvPr>
          <p:cNvSpPr>
            <a:spLocks noGrp="1"/>
          </p:cNvSpPr>
          <p:nvPr>
            <p:ph type="title"/>
          </p:nvPr>
        </p:nvSpPr>
        <p:spPr/>
        <p:txBody>
          <a:bodyPr/>
          <a:lstStyle/>
          <a:p>
            <a:r>
              <a:rPr lang="en-US" b="1" dirty="0"/>
              <a:t>Big Data – Big Compute</a:t>
            </a:r>
          </a:p>
        </p:txBody>
      </p:sp>
      <p:pic>
        <p:nvPicPr>
          <p:cNvPr id="9" name="Content Placeholder 8">
            <a:extLst>
              <a:ext uri="{FF2B5EF4-FFF2-40B4-BE49-F238E27FC236}">
                <a16:creationId xmlns:a16="http://schemas.microsoft.com/office/drawing/2014/main" id="{3DB2FD6D-41FF-46B5-8ECA-9E602E7D2A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488" y="1853248"/>
            <a:ext cx="5111200" cy="4195762"/>
          </a:xfrm>
        </p:spPr>
      </p:pic>
      <p:sp>
        <p:nvSpPr>
          <p:cNvPr id="10" name="TextBox 9">
            <a:extLst>
              <a:ext uri="{FF2B5EF4-FFF2-40B4-BE49-F238E27FC236}">
                <a16:creationId xmlns:a16="http://schemas.microsoft.com/office/drawing/2014/main" id="{3422ADB0-6158-442D-AA8F-BA83DFA188BD}"/>
              </a:ext>
            </a:extLst>
          </p:cNvPr>
          <p:cNvSpPr txBox="1"/>
          <p:nvPr/>
        </p:nvSpPr>
        <p:spPr>
          <a:xfrm>
            <a:off x="6804660" y="2164080"/>
            <a:ext cx="4762500" cy="3170099"/>
          </a:xfrm>
          <a:prstGeom prst="rect">
            <a:avLst/>
          </a:prstGeom>
          <a:noFill/>
        </p:spPr>
        <p:txBody>
          <a:bodyPr wrap="square" rtlCol="0">
            <a:spAutoFit/>
          </a:bodyPr>
          <a:lstStyle/>
          <a:p>
            <a:r>
              <a:rPr lang="en-US" sz="2000" b="1" dirty="0"/>
              <a:t>Facebook is generating &gt;5TB of new data per day</a:t>
            </a:r>
          </a:p>
          <a:p>
            <a:endParaRPr lang="en-US" sz="2000" b="1" dirty="0"/>
          </a:p>
          <a:p>
            <a:r>
              <a:rPr lang="en-US" sz="2000" b="1" dirty="0"/>
              <a:t>New storage methodologies have been developed to store and make use of all this data</a:t>
            </a:r>
          </a:p>
          <a:p>
            <a:endParaRPr lang="en-US" sz="2000" b="1" dirty="0"/>
          </a:p>
          <a:p>
            <a:r>
              <a:rPr lang="en-US" sz="2000" b="1" dirty="0"/>
              <a:t>A standard datacenter server costs the same as it did 15 years ago, but has 32x the capacity</a:t>
            </a:r>
          </a:p>
        </p:txBody>
      </p:sp>
    </p:spTree>
    <p:extLst>
      <p:ext uri="{BB962C8B-B14F-4D97-AF65-F5344CB8AC3E}">
        <p14:creationId xmlns:p14="http://schemas.microsoft.com/office/powerpoint/2010/main" val="397582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6548-3631-4C76-AAA5-98789DFC35B3}"/>
              </a:ext>
            </a:extLst>
          </p:cNvPr>
          <p:cNvSpPr>
            <a:spLocks noGrp="1"/>
          </p:cNvSpPr>
          <p:nvPr>
            <p:ph type="title"/>
          </p:nvPr>
        </p:nvSpPr>
        <p:spPr/>
        <p:txBody>
          <a:bodyPr/>
          <a:lstStyle/>
          <a:p>
            <a:r>
              <a:rPr lang="en-US" b="1"/>
              <a:t>Making Predictions</a:t>
            </a:r>
          </a:p>
        </p:txBody>
      </p:sp>
      <p:sp>
        <p:nvSpPr>
          <p:cNvPr id="3" name="Content Placeholder 2">
            <a:extLst>
              <a:ext uri="{FF2B5EF4-FFF2-40B4-BE49-F238E27FC236}">
                <a16:creationId xmlns:a16="http://schemas.microsoft.com/office/drawing/2014/main" id="{207BC6D9-ECB5-40FD-A264-E160BB4A01EE}"/>
              </a:ext>
            </a:extLst>
          </p:cNvPr>
          <p:cNvSpPr>
            <a:spLocks noGrp="1"/>
          </p:cNvSpPr>
          <p:nvPr>
            <p:ph idx="1"/>
          </p:nvPr>
        </p:nvSpPr>
        <p:spPr>
          <a:xfrm>
            <a:off x="1048283" y="1331259"/>
            <a:ext cx="8946541" cy="4195481"/>
          </a:xfrm>
        </p:spPr>
        <p:txBody>
          <a:bodyPr/>
          <a:lstStyle/>
          <a:p>
            <a:r>
              <a:rPr lang="en-US" b="1" dirty="0"/>
              <a:t>Let’s assume that a company wants to increase its revenue.</a:t>
            </a:r>
          </a:p>
          <a:p>
            <a:r>
              <a:rPr lang="en-US" b="1" dirty="0"/>
              <a:t>Should it increase its advertising spend to achieve this goal?</a:t>
            </a:r>
          </a:p>
          <a:p>
            <a:r>
              <a:rPr lang="en-US" b="1" dirty="0"/>
              <a:t>Let’s look at the company’s history of advertising spend and revenue.</a:t>
            </a:r>
          </a:p>
          <a:p>
            <a:endParaRPr lang="en-US" dirty="0"/>
          </a:p>
        </p:txBody>
      </p:sp>
      <p:pic>
        <p:nvPicPr>
          <p:cNvPr id="4" name="Content Placeholder 6">
            <a:extLst>
              <a:ext uri="{FF2B5EF4-FFF2-40B4-BE49-F238E27FC236}">
                <a16:creationId xmlns:a16="http://schemas.microsoft.com/office/drawing/2014/main" id="{B6A82EB6-DEA6-4079-8050-CA78A59F1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582" y="2731789"/>
            <a:ext cx="4652892" cy="3489669"/>
          </a:xfrm>
          <a:prstGeom prst="rect">
            <a:avLst/>
          </a:prstGeom>
        </p:spPr>
      </p:pic>
      <p:sp>
        <p:nvSpPr>
          <p:cNvPr id="5" name="TextBox 4">
            <a:extLst>
              <a:ext uri="{FF2B5EF4-FFF2-40B4-BE49-F238E27FC236}">
                <a16:creationId xmlns:a16="http://schemas.microsoft.com/office/drawing/2014/main" id="{90DAE750-3A1E-4C78-950B-EAFF09D9B05A}"/>
              </a:ext>
            </a:extLst>
          </p:cNvPr>
          <p:cNvSpPr txBox="1"/>
          <p:nvPr/>
        </p:nvSpPr>
        <p:spPr>
          <a:xfrm rot="16200000">
            <a:off x="2424706" y="4158980"/>
            <a:ext cx="1186543" cy="369332"/>
          </a:xfrm>
          <a:prstGeom prst="rect">
            <a:avLst/>
          </a:prstGeom>
          <a:noFill/>
        </p:spPr>
        <p:txBody>
          <a:bodyPr wrap="none" rtlCol="0">
            <a:spAutoFit/>
          </a:bodyPr>
          <a:lstStyle/>
          <a:p>
            <a:r>
              <a:rPr lang="en-US" dirty="0"/>
              <a:t>Revenue</a:t>
            </a:r>
          </a:p>
        </p:txBody>
      </p:sp>
      <p:sp>
        <p:nvSpPr>
          <p:cNvPr id="6" name="TextBox 5">
            <a:extLst>
              <a:ext uri="{FF2B5EF4-FFF2-40B4-BE49-F238E27FC236}">
                <a16:creationId xmlns:a16="http://schemas.microsoft.com/office/drawing/2014/main" id="{3A697C50-E5E5-4113-B744-2F732DA0457B}"/>
              </a:ext>
            </a:extLst>
          </p:cNvPr>
          <p:cNvSpPr txBox="1"/>
          <p:nvPr/>
        </p:nvSpPr>
        <p:spPr>
          <a:xfrm>
            <a:off x="4615200" y="6220615"/>
            <a:ext cx="2207656" cy="369332"/>
          </a:xfrm>
          <a:prstGeom prst="rect">
            <a:avLst/>
          </a:prstGeom>
          <a:noFill/>
        </p:spPr>
        <p:txBody>
          <a:bodyPr wrap="none" rtlCol="0">
            <a:spAutoFit/>
          </a:bodyPr>
          <a:lstStyle/>
          <a:p>
            <a:r>
              <a:rPr lang="en-US" dirty="0"/>
              <a:t>Advertising Spend</a:t>
            </a:r>
          </a:p>
        </p:txBody>
      </p:sp>
    </p:spTree>
    <p:extLst>
      <p:ext uri="{BB962C8B-B14F-4D97-AF65-F5344CB8AC3E}">
        <p14:creationId xmlns:p14="http://schemas.microsoft.com/office/powerpoint/2010/main" val="319717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C5039-3940-40C7-98FC-4B9953F52B16}"/>
              </a:ext>
            </a:extLst>
          </p:cNvPr>
          <p:cNvSpPr>
            <a:spLocks noGrp="1"/>
          </p:cNvSpPr>
          <p:nvPr>
            <p:ph type="title"/>
          </p:nvPr>
        </p:nvSpPr>
        <p:spPr/>
        <p:txBody>
          <a:bodyPr/>
          <a:lstStyle/>
          <a:p>
            <a:r>
              <a:rPr lang="en-US" b="1"/>
              <a:t>Linear Regression</a:t>
            </a:r>
            <a:r>
              <a:rPr lang="en-US"/>
              <a:t>	</a:t>
            </a:r>
          </a:p>
        </p:txBody>
      </p:sp>
      <p:sp>
        <p:nvSpPr>
          <p:cNvPr id="3" name="Content Placeholder 2">
            <a:extLst>
              <a:ext uri="{FF2B5EF4-FFF2-40B4-BE49-F238E27FC236}">
                <a16:creationId xmlns:a16="http://schemas.microsoft.com/office/drawing/2014/main" id="{C8882B67-D3AA-4B51-B2D0-41AED0545676}"/>
              </a:ext>
            </a:extLst>
          </p:cNvPr>
          <p:cNvSpPr>
            <a:spLocks noGrp="1"/>
          </p:cNvSpPr>
          <p:nvPr>
            <p:ph idx="1"/>
          </p:nvPr>
        </p:nvSpPr>
        <p:spPr>
          <a:xfrm>
            <a:off x="875201" y="1412118"/>
            <a:ext cx="10068799" cy="5219082"/>
          </a:xfrm>
        </p:spPr>
        <p:txBody>
          <a:bodyPr>
            <a:normAutofit fontScale="92500" lnSpcReduction="10000"/>
          </a:bodyPr>
          <a:lstStyle/>
          <a:p>
            <a:r>
              <a:rPr lang="en-US" sz="2600" b="1" dirty="0"/>
              <a:t>We create a linear model.</a:t>
            </a:r>
          </a:p>
          <a:p>
            <a:r>
              <a:rPr lang="en-US" sz="2600" b="1" dirty="0"/>
              <a:t>We draw a line that fits the data like this:</a:t>
            </a:r>
          </a:p>
          <a:p>
            <a:pPr marL="0" indent="0">
              <a:buNone/>
            </a:pPr>
            <a:r>
              <a:rPr lang="en-US" dirty="0"/>
              <a:t>										</a:t>
            </a:r>
          </a:p>
          <a:p>
            <a:pPr marL="0" indent="0">
              <a:buNone/>
            </a:pPr>
            <a:r>
              <a:rPr lang="en-US" dirty="0"/>
              <a:t>										</a:t>
            </a:r>
            <a:r>
              <a:rPr lang="en-US" sz="2400" b="1" dirty="0"/>
              <a:t>The line is a function of the form</a:t>
            </a:r>
          </a:p>
          <a:p>
            <a:pPr marL="0" indent="0">
              <a:buNone/>
            </a:pPr>
            <a:r>
              <a:rPr lang="en-US" sz="2400" b="1" dirty="0"/>
              <a:t>										y = mx + b </a:t>
            </a:r>
          </a:p>
          <a:p>
            <a:pPr marL="0" indent="0">
              <a:buNone/>
            </a:pPr>
            <a:r>
              <a:rPr lang="en-US" sz="2400" b="1" dirty="0"/>
              <a:t>										where </a:t>
            </a:r>
          </a:p>
          <a:p>
            <a:pPr marL="0" indent="0">
              <a:buNone/>
            </a:pPr>
            <a:r>
              <a:rPr lang="en-US" sz="2400" b="1" dirty="0"/>
              <a:t>											x is the advertising spend</a:t>
            </a:r>
          </a:p>
          <a:p>
            <a:pPr marL="0" indent="0">
              <a:buNone/>
            </a:pPr>
            <a:r>
              <a:rPr lang="en-US" sz="2400" b="1" dirty="0"/>
              <a:t>											m is the slope of the line</a:t>
            </a:r>
          </a:p>
          <a:p>
            <a:pPr marL="0" indent="0">
              <a:buNone/>
            </a:pPr>
            <a:r>
              <a:rPr lang="en-US" sz="2400" b="1" dirty="0"/>
              <a:t>											b is the y-intercept</a:t>
            </a:r>
          </a:p>
          <a:p>
            <a:pPr marL="0" indent="0">
              <a:buNone/>
            </a:pPr>
            <a:r>
              <a:rPr lang="en-US" dirty="0"/>
              <a:t>										</a:t>
            </a:r>
          </a:p>
          <a:p>
            <a:pPr marL="0" indent="0">
              <a:buNone/>
            </a:pPr>
            <a:endParaRPr lang="en-US" dirty="0"/>
          </a:p>
          <a:p>
            <a:pPr marL="0" indent="0">
              <a:buNone/>
            </a:pPr>
            <a:r>
              <a:rPr lang="en-US" dirty="0"/>
              <a:t>											</a:t>
            </a:r>
          </a:p>
        </p:txBody>
      </p:sp>
      <p:pic>
        <p:nvPicPr>
          <p:cNvPr id="4" name="Content Placeholder 4">
            <a:extLst>
              <a:ext uri="{FF2B5EF4-FFF2-40B4-BE49-F238E27FC236}">
                <a16:creationId xmlns:a16="http://schemas.microsoft.com/office/drawing/2014/main" id="{825157D8-27F7-42C5-AA4F-6051D9F20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01" y="2717330"/>
            <a:ext cx="3853692" cy="2890269"/>
          </a:xfrm>
          <a:prstGeom prst="rect">
            <a:avLst/>
          </a:prstGeom>
        </p:spPr>
      </p:pic>
    </p:spTree>
    <p:extLst>
      <p:ext uri="{BB962C8B-B14F-4D97-AF65-F5344CB8AC3E}">
        <p14:creationId xmlns:p14="http://schemas.microsoft.com/office/powerpoint/2010/main" val="160101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36C8C1-232C-4D2D-9B2A-253390BDFAEA}"/>
              </a:ext>
            </a:extLst>
          </p:cNvPr>
          <p:cNvSpPr/>
          <p:nvPr/>
        </p:nvSpPr>
        <p:spPr>
          <a:xfrm>
            <a:off x="1165380" y="5105580"/>
            <a:ext cx="1368000" cy="43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E2F665-0AB2-4C1C-897F-E6ED058D01C1}"/>
              </a:ext>
            </a:extLst>
          </p:cNvPr>
          <p:cNvSpPr>
            <a:spLocks noGrp="1"/>
          </p:cNvSpPr>
          <p:nvPr>
            <p:ph type="title"/>
          </p:nvPr>
        </p:nvSpPr>
        <p:spPr/>
        <p:txBody>
          <a:bodyPr/>
          <a:lstStyle/>
          <a:p>
            <a:r>
              <a:rPr lang="en-US" b="1" dirty="0"/>
              <a:t>How Do We Calculate the Line’s Function?</a:t>
            </a:r>
          </a:p>
        </p:txBody>
      </p:sp>
      <p:sp>
        <p:nvSpPr>
          <p:cNvPr id="3" name="Content Placeholder 2">
            <a:extLst>
              <a:ext uri="{FF2B5EF4-FFF2-40B4-BE49-F238E27FC236}">
                <a16:creationId xmlns:a16="http://schemas.microsoft.com/office/drawing/2014/main" id="{154D75A1-5100-47FA-91C5-284280C7BEE0}"/>
              </a:ext>
            </a:extLst>
          </p:cNvPr>
          <p:cNvSpPr>
            <a:spLocks noGrp="1"/>
          </p:cNvSpPr>
          <p:nvPr>
            <p:ph idx="1"/>
          </p:nvPr>
        </p:nvSpPr>
        <p:spPr>
          <a:xfrm>
            <a:off x="245093" y="1929600"/>
            <a:ext cx="8946541" cy="4570799"/>
          </a:xfrm>
        </p:spPr>
        <p:txBody>
          <a:bodyPr>
            <a:normAutofit/>
          </a:bodyPr>
          <a:lstStyle/>
          <a:p>
            <a:r>
              <a:rPr lang="en-US" b="1" dirty="0"/>
              <a:t>We use a “best fit” approach.  It won’t be perfect for each data point, but it represents the overall best fit for all data points</a:t>
            </a:r>
          </a:p>
          <a:p>
            <a:r>
              <a:rPr lang="en-US" b="1" dirty="0"/>
              <a:t>A good best fit approach is “least square regression” which means</a:t>
            </a:r>
          </a:p>
          <a:p>
            <a:pPr lvl="1"/>
            <a:r>
              <a:rPr lang="en-US" b="1" dirty="0"/>
              <a:t>use this formula to determine the slope:</a:t>
            </a:r>
          </a:p>
          <a:p>
            <a:pPr lvl="1"/>
            <a:endParaRPr lang="en-US" dirty="0"/>
          </a:p>
          <a:p>
            <a:pPr lvl="1"/>
            <a:endParaRPr lang="en-US" dirty="0"/>
          </a:p>
          <a:p>
            <a:pPr lvl="1"/>
            <a:endParaRPr lang="en-US" dirty="0"/>
          </a:p>
          <a:p>
            <a:pPr lvl="1"/>
            <a:r>
              <a:rPr lang="en-US" b="1" dirty="0"/>
              <a:t>and this to get b:</a:t>
            </a:r>
          </a:p>
          <a:p>
            <a:pPr lvl="1"/>
            <a:r>
              <a:rPr lang="en-US" dirty="0"/>
              <a:t>   </a:t>
            </a:r>
            <a:r>
              <a:rPr lang="en-US" dirty="0">
                <a:solidFill>
                  <a:schemeClr val="bg1"/>
                </a:solidFill>
              </a:rPr>
              <a:t>y = mx + b</a:t>
            </a:r>
            <a:endParaRPr lang="en-US" dirty="0"/>
          </a:p>
        </p:txBody>
      </p:sp>
      <p:pic>
        <p:nvPicPr>
          <p:cNvPr id="4" name="Picture 3" descr="Image result for best fit formula">
            <a:extLst>
              <a:ext uri="{FF2B5EF4-FFF2-40B4-BE49-F238E27FC236}">
                <a16:creationId xmlns:a16="http://schemas.microsoft.com/office/drawing/2014/main" id="{5DE8C7BD-1FAB-479D-8B80-E715936DA66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11752" y="3429000"/>
            <a:ext cx="1888614" cy="1280160"/>
          </a:xfrm>
          <a:prstGeom prst="rect">
            <a:avLst/>
          </a:prstGeom>
          <a:noFill/>
          <a:ln>
            <a:noFill/>
          </a:ln>
        </p:spPr>
      </p:pic>
    </p:spTree>
    <p:extLst>
      <p:ext uri="{BB962C8B-B14F-4D97-AF65-F5344CB8AC3E}">
        <p14:creationId xmlns:p14="http://schemas.microsoft.com/office/powerpoint/2010/main" val="393905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1094</TotalTime>
  <Words>2203</Words>
  <Application>Microsoft Office PowerPoint</Application>
  <PresentationFormat>Widescreen</PresentationFormat>
  <Paragraphs>313</Paragraphs>
  <Slides>40</Slides>
  <Notes>0</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Century Gothic</vt:lpstr>
      <vt:lpstr>Courier New</vt:lpstr>
      <vt:lpstr>Wingdings 3</vt:lpstr>
      <vt:lpstr>Ion</vt:lpstr>
      <vt:lpstr>Demystifying Data Science</vt:lpstr>
      <vt:lpstr>Agenda</vt:lpstr>
      <vt:lpstr>The Business Case </vt:lpstr>
      <vt:lpstr>The Business Case – Our View as Faculty  </vt:lpstr>
      <vt:lpstr>Terms We Read in the News</vt:lpstr>
      <vt:lpstr>Big Data – Big Compute</vt:lpstr>
      <vt:lpstr>Making Predictions</vt:lpstr>
      <vt:lpstr>Linear Regression </vt:lpstr>
      <vt:lpstr>How Do We Calculate the Line’s Function?</vt:lpstr>
      <vt:lpstr>Doing the Arithmetic</vt:lpstr>
      <vt:lpstr>How Do We Then Estimate Revenue? </vt:lpstr>
      <vt:lpstr>Now Let’s Predict an Event</vt:lpstr>
      <vt:lpstr>Logistic Regression</vt:lpstr>
      <vt:lpstr>How is the Curve Determined?</vt:lpstr>
      <vt:lpstr>We Build a Logistic Regression Model…</vt:lpstr>
      <vt:lpstr>Maximum Likelihood Estimation</vt:lpstr>
      <vt:lpstr>Summary of Supervised Learning</vt:lpstr>
      <vt:lpstr>Back to the Trucking Company</vt:lpstr>
      <vt:lpstr>An Improved Model</vt:lpstr>
      <vt:lpstr>Diving Into the Data</vt:lpstr>
      <vt:lpstr>Evolution of Data Science</vt:lpstr>
      <vt:lpstr>Image Recognition</vt:lpstr>
      <vt:lpstr>Image Recognition</vt:lpstr>
      <vt:lpstr>Artificial Neural Networks (ANNs)</vt:lpstr>
      <vt:lpstr>Neural Networks</vt:lpstr>
      <vt:lpstr>Image Recognition</vt:lpstr>
      <vt:lpstr>Complexities in Image Recognition</vt:lpstr>
      <vt:lpstr>How Is the Bell Curve Determined?</vt:lpstr>
      <vt:lpstr>How Is the Curve Determined?</vt:lpstr>
      <vt:lpstr>How Does How-Old.Net Work?</vt:lpstr>
      <vt:lpstr>How Does How-Old.Net Work?</vt:lpstr>
      <vt:lpstr>And it’s Logistic Regression Time </vt:lpstr>
      <vt:lpstr>Controversies Surrounding Data Science</vt:lpstr>
      <vt:lpstr>PowerPoint Presentation</vt:lpstr>
      <vt:lpstr>PowerPoint Presentation</vt:lpstr>
      <vt:lpstr>PowerPoint Presentation</vt:lpstr>
      <vt:lpstr>Controversies, Continued</vt:lpstr>
      <vt:lpstr>Data Science for the Citizen</vt:lpstr>
      <vt:lpstr>Microsoft’s Azure Machine Learning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Data Science</dc:title>
  <dc:creator>Paul Hrycewicz</dc:creator>
  <cp:lastModifiedBy>Paul Hrycewicz</cp:lastModifiedBy>
  <cp:revision>77</cp:revision>
  <dcterms:created xsi:type="dcterms:W3CDTF">2019-03-02T01:20:57Z</dcterms:created>
  <dcterms:modified xsi:type="dcterms:W3CDTF">2019-03-16T22:03:08Z</dcterms:modified>
</cp:coreProperties>
</file>