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2" r:id="rId4"/>
    <p:sldId id="286" r:id="rId5"/>
    <p:sldId id="263" r:id="rId6"/>
    <p:sldId id="287" r:id="rId7"/>
    <p:sldId id="297" r:id="rId8"/>
    <p:sldId id="268" r:id="rId9"/>
    <p:sldId id="269" r:id="rId10"/>
    <p:sldId id="265" r:id="rId11"/>
    <p:sldId id="285" r:id="rId12"/>
    <p:sldId id="290" r:id="rId13"/>
    <p:sldId id="270" r:id="rId14"/>
    <p:sldId id="298" r:id="rId15"/>
    <p:sldId id="291" r:id="rId16"/>
    <p:sldId id="272" r:id="rId17"/>
    <p:sldId id="275" r:id="rId18"/>
    <p:sldId id="299" r:id="rId19"/>
    <p:sldId id="288" r:id="rId20"/>
    <p:sldId id="266" r:id="rId21"/>
    <p:sldId id="271" r:id="rId22"/>
    <p:sldId id="273" r:id="rId23"/>
    <p:sldId id="274" r:id="rId24"/>
    <p:sldId id="300" r:id="rId25"/>
    <p:sldId id="289" r:id="rId26"/>
    <p:sldId id="276" r:id="rId27"/>
    <p:sldId id="283" r:id="rId28"/>
    <p:sldId id="292" r:id="rId29"/>
    <p:sldId id="293" r:id="rId30"/>
    <p:sldId id="279" r:id="rId31"/>
    <p:sldId id="294" r:id="rId32"/>
    <p:sldId id="267" r:id="rId33"/>
    <p:sldId id="277" r:id="rId34"/>
    <p:sldId id="278" r:id="rId35"/>
    <p:sldId id="280" r:id="rId36"/>
    <p:sldId id="301" r:id="rId37"/>
    <p:sldId id="296" r:id="rId38"/>
    <p:sldId id="282" r:id="rId39"/>
    <p:sldId id="295" r:id="rId40"/>
    <p:sldId id="302" r:id="rId41"/>
    <p:sldId id="281" r:id="rId42"/>
    <p:sldId id="28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1" y="3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qsandbox.com/tools/private-public-keygen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ockchain.com/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xorbin.com/tools/sha256-hash-calculator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AD5D-4D63-46FD-8BFA-933CBD580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99" y="469106"/>
            <a:ext cx="8825658" cy="3329581"/>
          </a:xfrm>
        </p:spPr>
        <p:txBody>
          <a:bodyPr/>
          <a:lstStyle/>
          <a:p>
            <a:r>
              <a:rPr lang="en-US" dirty="0"/>
              <a:t>The Computer Science Behind Bitcoin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23EB8-A93D-46F1-BAE8-9D5B538EB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Paul Hrycewicz</a:t>
            </a:r>
          </a:p>
          <a:p>
            <a:r>
              <a:rPr lang="en-US" dirty="0"/>
              <a:t>Computer science</a:t>
            </a:r>
          </a:p>
          <a:p>
            <a:r>
              <a:rPr lang="en-US" dirty="0"/>
              <a:t>March 10,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6E957-3345-4C8C-8A5C-17F445139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619375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E58B-628C-4D02-BEA1-103CB337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30" y="409856"/>
            <a:ext cx="9404723" cy="1400530"/>
          </a:xfrm>
        </p:spPr>
        <p:txBody>
          <a:bodyPr/>
          <a:lstStyle/>
          <a:p>
            <a:r>
              <a:rPr lang="en-US" sz="3600" dirty="0"/>
              <a:t>Public Key (Asymmetric) Cryptography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90EFF-7929-4E45-AD14-986B3625F812}"/>
              </a:ext>
            </a:extLst>
          </p:cNvPr>
          <p:cNvSpPr txBox="1"/>
          <p:nvPr/>
        </p:nvSpPr>
        <p:spPr>
          <a:xfrm>
            <a:off x="514350" y="1607522"/>
            <a:ext cx="96369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Developed in 1975 by Whitfield Diffie and Martin E. Hellman (Stanford).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Problem:  How to send a secure message over an insecure transmission line?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(insecure = somebody may be listening)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(secure = only the intended recipient can decode and read the message)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This can be solved if both parties have the same shared key.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But how do you share a key securely?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Solution:  Use a pair of keys.  This is known as Diffie-Hellman cryptography.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Released as PGP (Pretty Good Privacy) in 1991 by Phil Zimmerman.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801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1298-0260-479C-8342-B6804621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8" y="266981"/>
            <a:ext cx="9404723" cy="1400530"/>
          </a:xfrm>
        </p:spPr>
        <p:txBody>
          <a:bodyPr/>
          <a:lstStyle/>
          <a:p>
            <a:r>
              <a:rPr lang="en-US" sz="4400" dirty="0"/>
              <a:t>Public Key Cryptography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B0631-D5AC-4F06-806B-D76145388E5C}"/>
              </a:ext>
            </a:extLst>
          </p:cNvPr>
          <p:cNvSpPr txBox="1"/>
          <p:nvPr/>
        </p:nvSpPr>
        <p:spPr>
          <a:xfrm>
            <a:off x="567530" y="1582340"/>
            <a:ext cx="101798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user creates two keys: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 </a:t>
            </a:r>
            <a:r>
              <a:rPr lang="en-US" b="1" i="1" u="sng" dirty="0"/>
              <a:t>private</a:t>
            </a:r>
            <a:r>
              <a:rPr lang="en-US" b="1" dirty="0"/>
              <a:t> key, kept secret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 </a:t>
            </a:r>
            <a:r>
              <a:rPr lang="en-US" b="1" i="1" u="sng" dirty="0"/>
              <a:t>public</a:t>
            </a:r>
            <a:r>
              <a:rPr lang="en-US" b="1" dirty="0"/>
              <a:t> key, seen by everybody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public key is mathematically derived from the private key, using some additional numbers which are also kept private.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Two well-known methods of key generation are RSA (</a:t>
            </a:r>
            <a:r>
              <a:rPr lang="en-US" b="1" dirty="0" err="1"/>
              <a:t>Rivest</a:t>
            </a:r>
            <a:r>
              <a:rPr lang="en-US" b="1" dirty="0"/>
              <a:t> – Shamir – Adelman) and ECC (elliptic-curve cryptography)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linkage between keys is one-way: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 public key can easily be generated from a private key,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 private key cannot be determined from its public key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r>
              <a:rPr lang="en-US" b="1" dirty="0"/>
              <a:t>Generating a public/private key pair is reasonably straightforward.</a:t>
            </a:r>
          </a:p>
          <a:p>
            <a:pPr lvl="1"/>
            <a:endParaRPr lang="en-US" b="1" dirty="0"/>
          </a:p>
          <a:p>
            <a:r>
              <a:rPr lang="en-US" b="1" dirty="0"/>
              <a:t>See:</a:t>
            </a:r>
          </a:p>
          <a:p>
            <a:pPr lvl="1"/>
            <a:r>
              <a:rPr lang="en-US" dirty="0">
                <a:hlinkClick r:id="rId2"/>
              </a:rPr>
              <a:t>https://qsandbox.com/tools/private-public-keygen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5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9B71-49CE-4369-BD5F-A798F2D5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Public Key Cryptography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87B9D-19BB-4D4D-8396-2293665C013F}"/>
              </a:ext>
            </a:extLst>
          </p:cNvPr>
          <p:cNvSpPr txBox="1"/>
          <p:nvPr/>
        </p:nvSpPr>
        <p:spPr>
          <a:xfrm>
            <a:off x="592931" y="2274838"/>
            <a:ext cx="9729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Data that has been encrypted using one key can be decrypted with the other.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longer the key, the harder it is to break. 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There is currently no known method of breaking the commonly-used public/private key functionality.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3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620D-BBF1-433C-8CFB-EFB7F307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55" y="167403"/>
            <a:ext cx="9404723" cy="1400530"/>
          </a:xfrm>
        </p:spPr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378B0-149A-4894-9BCF-C0E827373F9A}"/>
              </a:ext>
            </a:extLst>
          </p:cNvPr>
          <p:cNvSpPr txBox="1"/>
          <p:nvPr/>
        </p:nvSpPr>
        <p:spPr>
          <a:xfrm>
            <a:off x="483858" y="1384293"/>
            <a:ext cx="10608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 wants to be able to receive secure messages.</a:t>
            </a:r>
          </a:p>
          <a:p>
            <a:r>
              <a:rPr lang="en-US" b="1" dirty="0"/>
              <a:t>B publishes its public key.</a:t>
            </a:r>
          </a:p>
          <a:p>
            <a:endParaRPr lang="en-US" b="1" dirty="0"/>
          </a:p>
          <a:p>
            <a:r>
              <a:rPr lang="en-US" b="1" dirty="0"/>
              <a:t>A wants to send a secure message to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56782-7A36-4DC7-96E6-1EB14E509DD4}"/>
              </a:ext>
            </a:extLst>
          </p:cNvPr>
          <p:cNvSpPr txBox="1"/>
          <p:nvPr/>
        </p:nvSpPr>
        <p:spPr>
          <a:xfrm>
            <a:off x="935830" y="2843745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622C7-287B-4DD2-9B8F-881C9301530C}"/>
              </a:ext>
            </a:extLst>
          </p:cNvPr>
          <p:cNvSpPr txBox="1"/>
          <p:nvPr/>
        </p:nvSpPr>
        <p:spPr>
          <a:xfrm>
            <a:off x="6830018" y="287379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391BBA-68F7-4F7F-BF5F-339AA5CD78B6}"/>
              </a:ext>
            </a:extLst>
          </p:cNvPr>
          <p:cNvSpPr/>
          <p:nvPr/>
        </p:nvSpPr>
        <p:spPr>
          <a:xfrm>
            <a:off x="574477" y="3389367"/>
            <a:ext cx="121443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E50FD2-23EE-4AFD-9A0E-CE7D26F27105}"/>
              </a:ext>
            </a:extLst>
          </p:cNvPr>
          <p:cNvSpPr/>
          <p:nvPr/>
        </p:nvSpPr>
        <p:spPr>
          <a:xfrm>
            <a:off x="573882" y="4228919"/>
            <a:ext cx="121443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AA096B-12CA-47B9-9671-F54288DB87A9}"/>
              </a:ext>
            </a:extLst>
          </p:cNvPr>
          <p:cNvSpPr/>
          <p:nvPr/>
        </p:nvSpPr>
        <p:spPr>
          <a:xfrm>
            <a:off x="2858095" y="3758699"/>
            <a:ext cx="121443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4885F0-E77B-4578-A071-96D7884215AC}"/>
              </a:ext>
            </a:extLst>
          </p:cNvPr>
          <p:cNvSpPr/>
          <p:nvPr/>
        </p:nvSpPr>
        <p:spPr>
          <a:xfrm>
            <a:off x="6523431" y="4426086"/>
            <a:ext cx="121384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3C1803-F96B-492B-B9B0-7BC74EE23051}"/>
              </a:ext>
            </a:extLst>
          </p:cNvPr>
          <p:cNvSpPr/>
          <p:nvPr/>
        </p:nvSpPr>
        <p:spPr>
          <a:xfrm>
            <a:off x="6522837" y="3758699"/>
            <a:ext cx="121443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encrypted message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398DB-7D76-4ED7-BCF1-42CC50AAE5B5}"/>
              </a:ext>
            </a:extLst>
          </p:cNvPr>
          <p:cNvSpPr/>
          <p:nvPr/>
        </p:nvSpPr>
        <p:spPr>
          <a:xfrm>
            <a:off x="8722518" y="3966745"/>
            <a:ext cx="121443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32AD5D-354A-47B8-9A7D-2577B010AA6F}"/>
              </a:ext>
            </a:extLst>
          </p:cNvPr>
          <p:cNvCxnSpPr>
            <a:cxnSpLocks/>
          </p:cNvCxnSpPr>
          <p:nvPr/>
        </p:nvCxnSpPr>
        <p:spPr>
          <a:xfrm>
            <a:off x="2004418" y="3574033"/>
            <a:ext cx="730448" cy="291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32C793-C940-4F7D-B98B-C139DF25F331}"/>
              </a:ext>
            </a:extLst>
          </p:cNvPr>
          <p:cNvCxnSpPr/>
          <p:nvPr/>
        </p:nvCxnSpPr>
        <p:spPr>
          <a:xfrm>
            <a:off x="7929560" y="3924725"/>
            <a:ext cx="678656" cy="193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A44D0C-9DB5-49B7-8B79-6698FFE3AF28}"/>
              </a:ext>
            </a:extLst>
          </p:cNvPr>
          <p:cNvCxnSpPr>
            <a:cxnSpLocks/>
          </p:cNvCxnSpPr>
          <p:nvPr/>
        </p:nvCxnSpPr>
        <p:spPr>
          <a:xfrm flipV="1">
            <a:off x="2014536" y="4058541"/>
            <a:ext cx="720330" cy="316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9A416A-0A24-45A4-BB0E-B466FC61421E}"/>
              </a:ext>
            </a:extLst>
          </p:cNvPr>
          <p:cNvCxnSpPr/>
          <p:nvPr/>
        </p:nvCxnSpPr>
        <p:spPr>
          <a:xfrm flipV="1">
            <a:off x="7929560" y="4264460"/>
            <a:ext cx="648891" cy="262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F07AF31-89E2-4479-B4DA-D7BBE657A58C}"/>
              </a:ext>
            </a:extLst>
          </p:cNvPr>
          <p:cNvSpPr/>
          <p:nvPr/>
        </p:nvSpPr>
        <p:spPr>
          <a:xfrm>
            <a:off x="4575868" y="3767434"/>
            <a:ext cx="121443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9F0F95-7B9D-4DB1-B64C-0752D6C7177B}"/>
              </a:ext>
            </a:extLst>
          </p:cNvPr>
          <p:cNvSpPr/>
          <p:nvPr/>
        </p:nvSpPr>
        <p:spPr>
          <a:xfrm>
            <a:off x="10468569" y="3961840"/>
            <a:ext cx="121443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D97E4E-9B90-4F4D-9705-38B77B001965}"/>
              </a:ext>
            </a:extLst>
          </p:cNvPr>
          <p:cNvCxnSpPr/>
          <p:nvPr/>
        </p:nvCxnSpPr>
        <p:spPr>
          <a:xfrm>
            <a:off x="4221956" y="3924725"/>
            <a:ext cx="2928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040907-2588-4FDB-9ED7-4CC9C10C8849}"/>
              </a:ext>
            </a:extLst>
          </p:cNvPr>
          <p:cNvCxnSpPr/>
          <p:nvPr/>
        </p:nvCxnSpPr>
        <p:spPr>
          <a:xfrm>
            <a:off x="10093696" y="4164815"/>
            <a:ext cx="2928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213B58F-C24A-4994-9CEC-C8E967AF62B5}"/>
              </a:ext>
            </a:extLst>
          </p:cNvPr>
          <p:cNvCxnSpPr>
            <a:cxnSpLocks/>
          </p:cNvCxnSpPr>
          <p:nvPr/>
        </p:nvCxnSpPr>
        <p:spPr>
          <a:xfrm>
            <a:off x="6097190" y="3865140"/>
            <a:ext cx="257322" cy="8696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5CAE892-6D91-48BE-9712-D9C10F186B1B}"/>
              </a:ext>
            </a:extLst>
          </p:cNvPr>
          <p:cNvSpPr txBox="1"/>
          <p:nvPr/>
        </p:nvSpPr>
        <p:spPr>
          <a:xfrm>
            <a:off x="729587" y="3435533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message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0CD4A8-5241-4F09-9382-DD9D022FF101}"/>
              </a:ext>
            </a:extLst>
          </p:cNvPr>
          <p:cNvSpPr txBox="1"/>
          <p:nvPr/>
        </p:nvSpPr>
        <p:spPr>
          <a:xfrm>
            <a:off x="509685" y="4259696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B’s public key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E8450E-4B3B-469B-8FBE-4D8F50CFE945}"/>
              </a:ext>
            </a:extLst>
          </p:cNvPr>
          <p:cNvSpPr txBox="1"/>
          <p:nvPr/>
        </p:nvSpPr>
        <p:spPr>
          <a:xfrm>
            <a:off x="4629152" y="3719586"/>
            <a:ext cx="115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encrypted message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C609DD-29B0-4519-9BBF-5FD3EB736981}"/>
              </a:ext>
            </a:extLst>
          </p:cNvPr>
          <p:cNvSpPr txBox="1"/>
          <p:nvPr/>
        </p:nvSpPr>
        <p:spPr>
          <a:xfrm>
            <a:off x="6479975" y="558641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C213FD-EA6E-45AA-AE80-44AA01B3A2DA}"/>
              </a:ext>
            </a:extLst>
          </p:cNvPr>
          <p:cNvSpPr txBox="1"/>
          <p:nvPr/>
        </p:nvSpPr>
        <p:spPr>
          <a:xfrm>
            <a:off x="10440457" y="3933182"/>
            <a:ext cx="1488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decrypted message</a:t>
            </a:r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459217-DDA9-4CC3-BF6C-76C47A71AB1F}"/>
              </a:ext>
            </a:extLst>
          </p:cNvPr>
          <p:cNvSpPr txBox="1"/>
          <p:nvPr/>
        </p:nvSpPr>
        <p:spPr>
          <a:xfrm>
            <a:off x="2938367" y="3809926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encryption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ADB2A5-7946-4BC7-AA60-CC5AA24920E1}"/>
              </a:ext>
            </a:extLst>
          </p:cNvPr>
          <p:cNvSpPr txBox="1"/>
          <p:nvPr/>
        </p:nvSpPr>
        <p:spPr>
          <a:xfrm>
            <a:off x="8800501" y="4013211"/>
            <a:ext cx="10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decryption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B552C1-D156-4F59-8A2E-56A0E5670BF9}"/>
              </a:ext>
            </a:extLst>
          </p:cNvPr>
          <p:cNvSpPr txBox="1"/>
          <p:nvPr/>
        </p:nvSpPr>
        <p:spPr>
          <a:xfrm>
            <a:off x="6489496" y="4460579"/>
            <a:ext cx="12554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B’s private key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3ABD62-DD79-40EE-94E3-0B831E5DA0F5}"/>
              </a:ext>
            </a:extLst>
          </p:cNvPr>
          <p:cNvSpPr txBox="1"/>
          <p:nvPr/>
        </p:nvSpPr>
        <p:spPr>
          <a:xfrm>
            <a:off x="405277" y="4730593"/>
            <a:ext cx="9404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As long as B’s private key stays private, nobody can decrypt the message.  The message is secure.</a:t>
            </a:r>
          </a:p>
          <a:p>
            <a:endParaRPr lang="en-US" b="1" dirty="0"/>
          </a:p>
          <a:p>
            <a:r>
              <a:rPr lang="en-US" b="1" dirty="0"/>
              <a:t>B can send a secure message to A by reversing the process. </a:t>
            </a:r>
          </a:p>
        </p:txBody>
      </p:sp>
    </p:spTree>
    <p:extLst>
      <p:ext uri="{BB962C8B-B14F-4D97-AF65-F5344CB8AC3E}">
        <p14:creationId xmlns:p14="http://schemas.microsoft.com/office/powerpoint/2010/main" val="293501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1F7D-6A67-4CFF-8889-E1E18CD6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1A.  </a:t>
            </a:r>
            <a:br>
              <a:rPr lang="en-US" dirty="0"/>
            </a:br>
            <a:r>
              <a:rPr lang="en-US" dirty="0"/>
              <a:t>How do we make sure that when we transfer BTC, it goes only to the intended recipient?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Solution – use public key cryptography.  Only the recipient can decipher the transfer.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1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86B3-E19B-4BE6-841A-99D4C2D8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 1B:</a:t>
            </a:r>
            <a:br>
              <a:rPr lang="en-US" dirty="0"/>
            </a:br>
            <a:r>
              <a:rPr lang="en-US" dirty="0"/>
              <a:t>Transaction 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D0C69-C67C-4DFC-A9B4-C551827AB8FF}"/>
              </a:ext>
            </a:extLst>
          </p:cNvPr>
          <p:cNvSpPr txBox="1"/>
          <p:nvPr/>
        </p:nvSpPr>
        <p:spPr>
          <a:xfrm>
            <a:off x="722894" y="2686050"/>
            <a:ext cx="925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1B.  How do we make sure that a transaction is coming from the person we think it is, and not an impostor?</a:t>
            </a:r>
          </a:p>
        </p:txBody>
      </p:sp>
    </p:spTree>
    <p:extLst>
      <p:ext uri="{BB962C8B-B14F-4D97-AF65-F5344CB8AC3E}">
        <p14:creationId xmlns:p14="http://schemas.microsoft.com/office/powerpoint/2010/main" val="376926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FCCC-BABA-4469-ADC6-9EBF253C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(Digital Signature)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DE288-7CE2-4949-BB96-1B1A0B756DA3}"/>
              </a:ext>
            </a:extLst>
          </p:cNvPr>
          <p:cNvSpPr txBox="1"/>
          <p:nvPr/>
        </p:nvSpPr>
        <p:spPr>
          <a:xfrm>
            <a:off x="700520" y="1375095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Can be accomplished using a combination of cryptographic hashing and public key encryption</a:t>
            </a:r>
          </a:p>
          <a:p>
            <a:endParaRPr lang="en-US" b="1" dirty="0"/>
          </a:p>
          <a:p>
            <a:r>
              <a:rPr lang="en-US" b="1" dirty="0"/>
              <a:t>A wants to send B a message, and B wants to ensure that it was sent from 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DA053-2B1B-4882-BA58-F6F1C7A1B71A}"/>
              </a:ext>
            </a:extLst>
          </p:cNvPr>
          <p:cNvSpPr txBox="1"/>
          <p:nvPr/>
        </p:nvSpPr>
        <p:spPr>
          <a:xfrm>
            <a:off x="592931" y="292893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5E6F06-9C44-4168-B6FD-F883B74E9FBF}"/>
              </a:ext>
            </a:extLst>
          </p:cNvPr>
          <p:cNvSpPr/>
          <p:nvPr/>
        </p:nvSpPr>
        <p:spPr>
          <a:xfrm>
            <a:off x="3217168" y="4770523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433E09-5172-4E81-93E8-65D1A9DD343A}"/>
              </a:ext>
            </a:extLst>
          </p:cNvPr>
          <p:cNvSpPr/>
          <p:nvPr/>
        </p:nvSpPr>
        <p:spPr>
          <a:xfrm>
            <a:off x="700520" y="3384618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DAB7E7-E7FA-477F-B737-7588CFFA31BC}"/>
              </a:ext>
            </a:extLst>
          </p:cNvPr>
          <p:cNvSpPr txBox="1"/>
          <p:nvPr/>
        </p:nvSpPr>
        <p:spPr>
          <a:xfrm>
            <a:off x="724368" y="3578005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message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EC50D3-8B27-4F40-B61E-81D0B438E98D}"/>
              </a:ext>
            </a:extLst>
          </p:cNvPr>
          <p:cNvSpPr txBox="1"/>
          <p:nvPr/>
        </p:nvSpPr>
        <p:spPr>
          <a:xfrm>
            <a:off x="3304791" y="4847824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hash </a:t>
            </a:r>
          </a:p>
          <a:p>
            <a:r>
              <a:rPr lang="en-US" sz="1600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4BB3E-C1CD-4A8D-89DB-6653F050FB9D}"/>
              </a:ext>
            </a:extLst>
          </p:cNvPr>
          <p:cNvSpPr/>
          <p:nvPr/>
        </p:nvSpPr>
        <p:spPr>
          <a:xfrm>
            <a:off x="4723027" y="4770523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3B7EFA-0644-4E73-A3FF-91FB2B6547DB}"/>
              </a:ext>
            </a:extLst>
          </p:cNvPr>
          <p:cNvSpPr/>
          <p:nvPr/>
        </p:nvSpPr>
        <p:spPr>
          <a:xfrm>
            <a:off x="8265031" y="5331037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ED93E6-01A9-4B28-AD70-B9073854FE95}"/>
              </a:ext>
            </a:extLst>
          </p:cNvPr>
          <p:cNvSpPr/>
          <p:nvPr/>
        </p:nvSpPr>
        <p:spPr>
          <a:xfrm>
            <a:off x="4746359" y="5760368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A41DCD-D543-4A34-8765-C1A28A163FAF}"/>
              </a:ext>
            </a:extLst>
          </p:cNvPr>
          <p:cNvSpPr txBox="1"/>
          <p:nvPr/>
        </p:nvSpPr>
        <p:spPr>
          <a:xfrm>
            <a:off x="4862729" y="4963910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hash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8B76C3-78E5-4980-8503-047CABF70D55}"/>
              </a:ext>
            </a:extLst>
          </p:cNvPr>
          <p:cNvSpPr txBox="1"/>
          <p:nvPr/>
        </p:nvSpPr>
        <p:spPr>
          <a:xfrm>
            <a:off x="4803720" y="5714558"/>
            <a:ext cx="1471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A’s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private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B1FEFA-3C8F-451F-AD40-674E8C77F5FC}"/>
              </a:ext>
            </a:extLst>
          </p:cNvPr>
          <p:cNvSpPr txBox="1"/>
          <p:nvPr/>
        </p:nvSpPr>
        <p:spPr>
          <a:xfrm>
            <a:off x="8281571" y="5406317"/>
            <a:ext cx="1098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A’s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signature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D16A20-A93B-411F-8E39-415FFECC9253}"/>
              </a:ext>
            </a:extLst>
          </p:cNvPr>
          <p:cNvSpPr/>
          <p:nvPr/>
        </p:nvSpPr>
        <p:spPr>
          <a:xfrm>
            <a:off x="6582783" y="5331037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D22594-7793-4A19-88A5-AC9FB64A4FD6}"/>
              </a:ext>
            </a:extLst>
          </p:cNvPr>
          <p:cNvSpPr txBox="1"/>
          <p:nvPr/>
        </p:nvSpPr>
        <p:spPr>
          <a:xfrm>
            <a:off x="6663323" y="5531449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encrypt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2803EDEC-E649-46AB-A770-9CC78DD80F69}"/>
              </a:ext>
            </a:extLst>
          </p:cNvPr>
          <p:cNvSpPr/>
          <p:nvPr/>
        </p:nvSpPr>
        <p:spPr>
          <a:xfrm>
            <a:off x="9794081" y="3028950"/>
            <a:ext cx="256753" cy="32146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6C6EEC-EBF1-4DEF-9C72-847BEB2AD913}"/>
              </a:ext>
            </a:extLst>
          </p:cNvPr>
          <p:cNvCxnSpPr>
            <a:cxnSpLocks/>
          </p:cNvCxnSpPr>
          <p:nvPr/>
        </p:nvCxnSpPr>
        <p:spPr>
          <a:xfrm>
            <a:off x="2071688" y="3728581"/>
            <a:ext cx="7641425" cy="10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738B00-5314-4A64-B02D-D5EEFCE76163}"/>
              </a:ext>
            </a:extLst>
          </p:cNvPr>
          <p:cNvCxnSpPr>
            <a:cxnSpLocks/>
          </p:cNvCxnSpPr>
          <p:nvPr/>
        </p:nvCxnSpPr>
        <p:spPr>
          <a:xfrm>
            <a:off x="2021681" y="4050506"/>
            <a:ext cx="1030387" cy="978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250732-C3C2-41E0-B46F-95D81FF0D1C1}"/>
              </a:ext>
            </a:extLst>
          </p:cNvPr>
          <p:cNvCxnSpPr>
            <a:cxnSpLocks/>
          </p:cNvCxnSpPr>
          <p:nvPr/>
        </p:nvCxnSpPr>
        <p:spPr>
          <a:xfrm>
            <a:off x="4407694" y="5143517"/>
            <a:ext cx="2428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EEC0D4-66C5-4E7F-A60C-5354B552692B}"/>
              </a:ext>
            </a:extLst>
          </p:cNvPr>
          <p:cNvCxnSpPr/>
          <p:nvPr/>
        </p:nvCxnSpPr>
        <p:spPr>
          <a:xfrm>
            <a:off x="6005729" y="5302464"/>
            <a:ext cx="400050" cy="228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3B134D-0CE4-4C7F-ACE2-B6502EE0AA08}"/>
              </a:ext>
            </a:extLst>
          </p:cNvPr>
          <p:cNvCxnSpPr/>
          <p:nvPr/>
        </p:nvCxnSpPr>
        <p:spPr>
          <a:xfrm flipV="1">
            <a:off x="6007630" y="5731795"/>
            <a:ext cx="447678" cy="408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B14F680-EEA5-4547-9FFE-67D390F3575A}"/>
              </a:ext>
            </a:extLst>
          </p:cNvPr>
          <p:cNvCxnSpPr/>
          <p:nvPr/>
        </p:nvCxnSpPr>
        <p:spPr>
          <a:xfrm>
            <a:off x="7870248" y="5711445"/>
            <a:ext cx="2928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EB94239-6CB8-42CD-9689-0E0C19A5B891}"/>
              </a:ext>
            </a:extLst>
          </p:cNvPr>
          <p:cNvSpPr txBox="1"/>
          <p:nvPr/>
        </p:nvSpPr>
        <p:spPr>
          <a:xfrm>
            <a:off x="10131802" y="4174629"/>
            <a:ext cx="1798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send message</a:t>
            </a:r>
          </a:p>
          <a:p>
            <a:r>
              <a:rPr lang="en-US" b="1" dirty="0"/>
              <a:t>and signature</a:t>
            </a:r>
          </a:p>
          <a:p>
            <a:r>
              <a:rPr lang="en-US" b="1" dirty="0"/>
              <a:t>to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16476-8AAB-4E27-8F5D-EB89324870ED}"/>
              </a:ext>
            </a:extLst>
          </p:cNvPr>
          <p:cNvSpPr txBox="1"/>
          <p:nvPr/>
        </p:nvSpPr>
        <p:spPr>
          <a:xfrm rot="19979262">
            <a:off x="5034827" y="3384831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message path</a:t>
            </a:r>
          </a:p>
          <a:p>
            <a:r>
              <a:rPr lang="en-US" dirty="0"/>
              <a:t> (can be encrypted)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DB812-D24C-42A2-AC06-709DDFC99C0B}"/>
              </a:ext>
            </a:extLst>
          </p:cNvPr>
          <p:cNvSpPr txBox="1"/>
          <p:nvPr/>
        </p:nvSpPr>
        <p:spPr>
          <a:xfrm rot="20101597">
            <a:off x="1588501" y="4442737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signature path</a:t>
            </a:r>
          </a:p>
          <a:p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489CADA-BF5A-4224-AF49-D5E00B759B66}"/>
              </a:ext>
            </a:extLst>
          </p:cNvPr>
          <p:cNvCxnSpPr/>
          <p:nvPr/>
        </p:nvCxnSpPr>
        <p:spPr>
          <a:xfrm>
            <a:off x="9460917" y="5710254"/>
            <a:ext cx="2928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7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AE01-015F-4974-ADC9-FDDCB433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(Digital Signature)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E0AC1B-3DB5-447C-9214-E5F24FD50D4D}"/>
              </a:ext>
            </a:extLst>
          </p:cNvPr>
          <p:cNvSpPr/>
          <p:nvPr/>
        </p:nvSpPr>
        <p:spPr>
          <a:xfrm>
            <a:off x="958958" y="2514399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FB27C-7B97-42F4-AD67-A57CFA668FF5}"/>
              </a:ext>
            </a:extLst>
          </p:cNvPr>
          <p:cNvSpPr txBox="1"/>
          <p:nvPr/>
        </p:nvSpPr>
        <p:spPr>
          <a:xfrm>
            <a:off x="800100" y="185324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A5ED5C-173B-42DB-880E-DDDE7251D35F}"/>
              </a:ext>
            </a:extLst>
          </p:cNvPr>
          <p:cNvSpPr/>
          <p:nvPr/>
        </p:nvSpPr>
        <p:spPr>
          <a:xfrm>
            <a:off x="958957" y="3627910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9EA3C-D7C7-455C-8DB2-AB25721AD73A}"/>
              </a:ext>
            </a:extLst>
          </p:cNvPr>
          <p:cNvSpPr/>
          <p:nvPr/>
        </p:nvSpPr>
        <p:spPr>
          <a:xfrm>
            <a:off x="4340332" y="4265374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79725-5514-48F4-8DBB-EC4EEBC48A2E}"/>
              </a:ext>
            </a:extLst>
          </p:cNvPr>
          <p:cNvSpPr/>
          <p:nvPr/>
        </p:nvSpPr>
        <p:spPr>
          <a:xfrm>
            <a:off x="2704414" y="5423372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16615-5129-4D6D-B748-BDABA63C15F4}"/>
              </a:ext>
            </a:extLst>
          </p:cNvPr>
          <p:cNvSpPr txBox="1"/>
          <p:nvPr/>
        </p:nvSpPr>
        <p:spPr>
          <a:xfrm>
            <a:off x="996607" y="2714454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message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565244-1607-4702-8A6F-1BAF928A6FE3}"/>
              </a:ext>
            </a:extLst>
          </p:cNvPr>
          <p:cNvSpPr/>
          <p:nvPr/>
        </p:nvSpPr>
        <p:spPr>
          <a:xfrm>
            <a:off x="968965" y="3716646"/>
            <a:ext cx="1098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A’s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signature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E0BBBB-4BBC-4C8B-930E-D426E02A5864}"/>
              </a:ext>
            </a:extLst>
          </p:cNvPr>
          <p:cNvSpPr/>
          <p:nvPr/>
        </p:nvSpPr>
        <p:spPr>
          <a:xfrm>
            <a:off x="2884596" y="5377562"/>
            <a:ext cx="938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A’s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public </a:t>
            </a:r>
          </a:p>
          <a:p>
            <a:r>
              <a:rPr lang="en-US" sz="16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7632D3-C525-4CA0-9F7B-BA2CA91205B9}"/>
              </a:ext>
            </a:extLst>
          </p:cNvPr>
          <p:cNvSpPr txBox="1"/>
          <p:nvPr/>
        </p:nvSpPr>
        <p:spPr>
          <a:xfrm>
            <a:off x="4412857" y="4465786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decrypt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6995FD-4004-47D6-B14D-58B6B3BCF91D}"/>
              </a:ext>
            </a:extLst>
          </p:cNvPr>
          <p:cNvSpPr/>
          <p:nvPr/>
        </p:nvSpPr>
        <p:spPr>
          <a:xfrm>
            <a:off x="4267805" y="2506336"/>
            <a:ext cx="1190922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D3380-873B-4586-9B74-A18CDD26B3E7}"/>
              </a:ext>
            </a:extLst>
          </p:cNvPr>
          <p:cNvSpPr/>
          <p:nvPr/>
        </p:nvSpPr>
        <p:spPr>
          <a:xfrm>
            <a:off x="4340332" y="2580519"/>
            <a:ext cx="1219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hash </a:t>
            </a:r>
          </a:p>
          <a:p>
            <a:r>
              <a:rPr lang="en-US" sz="1600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CC0841-1902-4FCF-861B-56E7B1693F24}"/>
              </a:ext>
            </a:extLst>
          </p:cNvPr>
          <p:cNvSpPr/>
          <p:nvPr/>
        </p:nvSpPr>
        <p:spPr>
          <a:xfrm>
            <a:off x="6246604" y="4265373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3117DA-366A-4365-A4A3-E74834319D01}"/>
              </a:ext>
            </a:extLst>
          </p:cNvPr>
          <p:cNvSpPr/>
          <p:nvPr/>
        </p:nvSpPr>
        <p:spPr>
          <a:xfrm>
            <a:off x="6246604" y="2503216"/>
            <a:ext cx="1118395" cy="739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86CBC0-9558-469B-BEBB-9F68911FCACB}"/>
              </a:ext>
            </a:extLst>
          </p:cNvPr>
          <p:cNvSpPr txBox="1"/>
          <p:nvPr/>
        </p:nvSpPr>
        <p:spPr>
          <a:xfrm>
            <a:off x="6420540" y="2714454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hash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6FCE83-45D3-4568-9C02-A72B78194825}"/>
              </a:ext>
            </a:extLst>
          </p:cNvPr>
          <p:cNvSpPr txBox="1"/>
          <p:nvPr/>
        </p:nvSpPr>
        <p:spPr>
          <a:xfrm>
            <a:off x="6478628" y="4472284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hash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9891A3-1C0F-47EE-848A-29FD99E7F354}"/>
              </a:ext>
            </a:extLst>
          </p:cNvPr>
          <p:cNvSpPr txBox="1"/>
          <p:nvPr/>
        </p:nvSpPr>
        <p:spPr>
          <a:xfrm>
            <a:off x="7872413" y="3351268"/>
            <a:ext cx="1074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Are the </a:t>
            </a:r>
          </a:p>
          <a:p>
            <a:r>
              <a:rPr lang="en-US" b="1" dirty="0"/>
              <a:t>hashes</a:t>
            </a:r>
          </a:p>
          <a:p>
            <a:r>
              <a:rPr lang="en-US" b="1" dirty="0"/>
              <a:t>equal?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8D9F8-F418-469D-B805-384F5A31F79E}"/>
              </a:ext>
            </a:extLst>
          </p:cNvPr>
          <p:cNvSpPr txBox="1"/>
          <p:nvPr/>
        </p:nvSpPr>
        <p:spPr>
          <a:xfrm>
            <a:off x="9702669" y="1861079"/>
            <a:ext cx="2133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Yes, the message</a:t>
            </a:r>
          </a:p>
          <a:p>
            <a:r>
              <a:rPr lang="en-US" b="1" dirty="0"/>
              <a:t>came from A, </a:t>
            </a:r>
          </a:p>
          <a:p>
            <a:r>
              <a:rPr lang="en-US" b="1" dirty="0"/>
              <a:t>and,</a:t>
            </a:r>
          </a:p>
          <a:p>
            <a:r>
              <a:rPr lang="en-US" b="1" dirty="0"/>
              <a:t>the message </a:t>
            </a:r>
          </a:p>
          <a:p>
            <a:r>
              <a:rPr lang="en-US" b="1" dirty="0"/>
              <a:t>has not been </a:t>
            </a:r>
          </a:p>
          <a:p>
            <a:r>
              <a:rPr lang="en-US" b="1" dirty="0"/>
              <a:t>tampered with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5BA1F-AF57-4933-ACB6-500DEEF9F1C0}"/>
              </a:ext>
            </a:extLst>
          </p:cNvPr>
          <p:cNvSpPr txBox="1"/>
          <p:nvPr/>
        </p:nvSpPr>
        <p:spPr>
          <a:xfrm>
            <a:off x="9702669" y="4635062"/>
            <a:ext cx="207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No, the message</a:t>
            </a:r>
          </a:p>
          <a:p>
            <a:r>
              <a:rPr lang="en-US" b="1" dirty="0"/>
              <a:t>is counterfeit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DD3870-768E-49EB-B03A-0DEC40C8E14B}"/>
              </a:ext>
            </a:extLst>
          </p:cNvPr>
          <p:cNvCxnSpPr/>
          <p:nvPr/>
        </p:nvCxnSpPr>
        <p:spPr>
          <a:xfrm>
            <a:off x="2378869" y="2872905"/>
            <a:ext cx="1707356" cy="10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41AF80-5EE2-4398-82A7-628A61CA6865}"/>
              </a:ext>
            </a:extLst>
          </p:cNvPr>
          <p:cNvCxnSpPr>
            <a:cxnSpLocks/>
          </p:cNvCxnSpPr>
          <p:nvPr/>
        </p:nvCxnSpPr>
        <p:spPr>
          <a:xfrm>
            <a:off x="5657643" y="2867492"/>
            <a:ext cx="367638" cy="5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6720EF-36BB-42A1-98B8-AD45335BBDED}"/>
              </a:ext>
            </a:extLst>
          </p:cNvPr>
          <p:cNvCxnSpPr>
            <a:cxnSpLocks/>
          </p:cNvCxnSpPr>
          <p:nvPr/>
        </p:nvCxnSpPr>
        <p:spPr>
          <a:xfrm>
            <a:off x="5687406" y="4613442"/>
            <a:ext cx="367638" cy="5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264D9E-0BE7-4BA6-A401-2F014C2AD788}"/>
              </a:ext>
            </a:extLst>
          </p:cNvPr>
          <p:cNvCxnSpPr>
            <a:cxnSpLocks/>
          </p:cNvCxnSpPr>
          <p:nvPr/>
        </p:nvCxnSpPr>
        <p:spPr>
          <a:xfrm>
            <a:off x="2378869" y="3989400"/>
            <a:ext cx="1835944" cy="624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FE2FFB-302A-48B7-A2B1-0EBAFC30B4DC}"/>
              </a:ext>
            </a:extLst>
          </p:cNvPr>
          <p:cNvCxnSpPr>
            <a:cxnSpLocks/>
          </p:cNvCxnSpPr>
          <p:nvPr/>
        </p:nvCxnSpPr>
        <p:spPr>
          <a:xfrm flipV="1">
            <a:off x="3993667" y="5015700"/>
            <a:ext cx="274138" cy="319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3DF048-0A97-47CC-8164-6C25894692B6}"/>
              </a:ext>
            </a:extLst>
          </p:cNvPr>
          <p:cNvCxnSpPr/>
          <p:nvPr/>
        </p:nvCxnSpPr>
        <p:spPr>
          <a:xfrm>
            <a:off x="7550944" y="2883731"/>
            <a:ext cx="407194" cy="545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D0CC740-1042-4930-8D9B-5C39C9FB95EA}"/>
              </a:ext>
            </a:extLst>
          </p:cNvPr>
          <p:cNvCxnSpPr>
            <a:cxnSpLocks/>
          </p:cNvCxnSpPr>
          <p:nvPr/>
        </p:nvCxnSpPr>
        <p:spPr>
          <a:xfrm flipV="1">
            <a:off x="7542526" y="4301421"/>
            <a:ext cx="381671" cy="328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E6CAED8-2A6B-4093-8F35-58F65D5CB38D}"/>
              </a:ext>
            </a:extLst>
          </p:cNvPr>
          <p:cNvCxnSpPr>
            <a:cxnSpLocks/>
          </p:cNvCxnSpPr>
          <p:nvPr/>
        </p:nvCxnSpPr>
        <p:spPr>
          <a:xfrm flipV="1">
            <a:off x="8950838" y="2580519"/>
            <a:ext cx="643218" cy="1175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818E6A5-0E4C-49B3-B98F-2FABDFB329D0}"/>
              </a:ext>
            </a:extLst>
          </p:cNvPr>
          <p:cNvCxnSpPr>
            <a:cxnSpLocks/>
          </p:cNvCxnSpPr>
          <p:nvPr/>
        </p:nvCxnSpPr>
        <p:spPr>
          <a:xfrm>
            <a:off x="8946746" y="4085058"/>
            <a:ext cx="647310" cy="657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33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FB90-F6F8-4B7D-923D-2ED6DEA7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1B.  </a:t>
            </a:r>
            <a:br>
              <a:rPr lang="en-US" dirty="0"/>
            </a:br>
            <a:r>
              <a:rPr lang="en-US" dirty="0"/>
              <a:t>How do we make sure that a transaction is coming from the person we think it is, and not an impostor?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Solution:  Use a digital signature.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3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274C-8991-4148-B118-C50F9C10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 2</a:t>
            </a:r>
            <a:br>
              <a:rPr lang="en-US" dirty="0"/>
            </a:br>
            <a:r>
              <a:rPr lang="en-US" dirty="0"/>
              <a:t>How do we maintain BTC scarcity?</a:t>
            </a:r>
          </a:p>
        </p:txBody>
      </p:sp>
    </p:spTree>
    <p:extLst>
      <p:ext uri="{BB962C8B-B14F-4D97-AF65-F5344CB8AC3E}">
        <p14:creationId xmlns:p14="http://schemas.microsoft.com/office/powerpoint/2010/main" val="324684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FBF585-1A3A-4F0C-AAFA-52CE8E63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Money?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AC435-FC3B-42BF-8A2F-8EB078DAD0A4}"/>
              </a:ext>
            </a:extLst>
          </p:cNvPr>
          <p:cNvSpPr txBox="1"/>
          <p:nvPr/>
        </p:nvSpPr>
        <p:spPr>
          <a:xfrm>
            <a:off x="857250" y="1674674"/>
            <a:ext cx="7272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medium of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Something which has actual or perceived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Something which is scarce</a:t>
            </a:r>
          </a:p>
          <a:p>
            <a:r>
              <a:rPr lang="en-US" b="1" dirty="0"/>
              <a:t>		Scarce by its nature, or</a:t>
            </a:r>
          </a:p>
          <a:p>
            <a:r>
              <a:rPr lang="en-US" b="1" dirty="0"/>
              <a:t>		Scarcity by fiat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1033C-4FEE-4DFC-A922-7E4A96405FE6}"/>
              </a:ext>
            </a:extLst>
          </p:cNvPr>
          <p:cNvSpPr txBox="1"/>
          <p:nvPr/>
        </p:nvSpPr>
        <p:spPr>
          <a:xfrm>
            <a:off x="646111" y="3679031"/>
            <a:ext cx="4943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Bitcoin?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C0F52-378A-4C56-8D43-8EAA503A6559}"/>
              </a:ext>
            </a:extLst>
          </p:cNvPr>
          <p:cNvSpPr txBox="1"/>
          <p:nvPr/>
        </p:nvSpPr>
        <p:spPr>
          <a:xfrm>
            <a:off x="878681" y="4729163"/>
            <a:ext cx="8993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One of several “digital currencies”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mainstream medium of exchange, accepted and used by many individuals and businesses.  So it has perceived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It has built-in scarcity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614A51-F2FE-471C-9170-B4E718204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847" y="3919318"/>
            <a:ext cx="935197" cy="935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453E1D-BDE4-4B8C-9F41-F41DF5F7C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758" y="3947197"/>
            <a:ext cx="896089" cy="8960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D04793-E8D0-47FB-B909-6A963E543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595" y="1742286"/>
            <a:ext cx="1013222" cy="7610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761373-F312-44AE-922F-BA4251133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534" y="1722852"/>
            <a:ext cx="978535" cy="733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0C55E-EE6E-4B2F-8BFF-88BC4E625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8602" y="1542196"/>
            <a:ext cx="1009641" cy="10096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907435-D921-4162-A8AE-B7FF1367E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8561" y="3947197"/>
            <a:ext cx="1041695" cy="7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4F8-C464-4663-B07F-5160C337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86" y="86755"/>
            <a:ext cx="9404723" cy="1400530"/>
          </a:xfrm>
        </p:spPr>
        <p:txBody>
          <a:bodyPr/>
          <a:lstStyle/>
          <a:p>
            <a:r>
              <a:rPr lang="en-US" dirty="0"/>
              <a:t>Mining (Proof-of-Work)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15BA0-456D-4E1F-B53F-7C93A124FEE9}"/>
              </a:ext>
            </a:extLst>
          </p:cNvPr>
          <p:cNvSpPr txBox="1"/>
          <p:nvPr/>
        </p:nvSpPr>
        <p:spPr>
          <a:xfrm>
            <a:off x="296465" y="971505"/>
            <a:ext cx="10722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Roots in email spam detection system Cynthia </a:t>
            </a:r>
            <a:r>
              <a:rPr lang="en-US" b="1" dirty="0" err="1"/>
              <a:t>Dwork</a:t>
            </a:r>
            <a:r>
              <a:rPr lang="en-US" b="1" dirty="0"/>
              <a:t> (Harvard), Moni </a:t>
            </a:r>
            <a:r>
              <a:rPr lang="en-US" b="1" dirty="0" err="1"/>
              <a:t>Naor</a:t>
            </a:r>
            <a:r>
              <a:rPr lang="en-US" b="1" dirty="0"/>
              <a:t> (UCB) – 1991.</a:t>
            </a:r>
          </a:p>
          <a:p>
            <a:r>
              <a:rPr lang="en-US" b="1" dirty="0"/>
              <a:t>Question:  How to detect if an incoming email is spam?</a:t>
            </a:r>
          </a:p>
          <a:p>
            <a:endParaRPr lang="en-US" b="1" dirty="0"/>
          </a:p>
          <a:p>
            <a:r>
              <a:rPr lang="en-US" b="1" dirty="0"/>
              <a:t>Have the sender expend some “proof of work” which is insignificant if sending one email, but burdensome if sending to many recipients.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34909-65B7-4073-9D12-D0C58A1BF288}"/>
              </a:ext>
            </a:extLst>
          </p:cNvPr>
          <p:cNvSpPr/>
          <p:nvPr/>
        </p:nvSpPr>
        <p:spPr>
          <a:xfrm>
            <a:off x="1207293" y="3280097"/>
            <a:ext cx="1085850" cy="18788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BD57C-00B7-4672-AF8B-4C7CB95F450F}"/>
              </a:ext>
            </a:extLst>
          </p:cNvPr>
          <p:cNvSpPr txBox="1"/>
          <p:nvPr/>
        </p:nvSpPr>
        <p:spPr>
          <a:xfrm>
            <a:off x="1307306" y="3621882"/>
            <a:ext cx="88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To:</a:t>
            </a:r>
          </a:p>
          <a:p>
            <a:r>
              <a:rPr lang="en-US" sz="1200" dirty="0">
                <a:solidFill>
                  <a:schemeClr val="bg1"/>
                </a:solidFill>
              </a:rPr>
              <a:t>From:</a:t>
            </a:r>
          </a:p>
          <a:p>
            <a:r>
              <a:rPr lang="en-US" sz="1200" dirty="0">
                <a:solidFill>
                  <a:schemeClr val="bg1"/>
                </a:solidFill>
              </a:rPr>
              <a:t>Date:</a:t>
            </a:r>
          </a:p>
          <a:p>
            <a:r>
              <a:rPr lang="en-US" sz="1200" dirty="0">
                <a:solidFill>
                  <a:schemeClr val="bg1"/>
                </a:solidFill>
              </a:rPr>
              <a:t>Subject:</a:t>
            </a:r>
          </a:p>
          <a:p>
            <a:r>
              <a:rPr lang="en-US" sz="1200" dirty="0">
                <a:solidFill>
                  <a:schemeClr val="bg1"/>
                </a:solidFill>
              </a:rPr>
              <a:t>Body: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ACD6D-794F-4651-8FF9-DCCF472A5B6B}"/>
              </a:ext>
            </a:extLst>
          </p:cNvPr>
          <p:cNvSpPr/>
          <p:nvPr/>
        </p:nvSpPr>
        <p:spPr>
          <a:xfrm>
            <a:off x="1207294" y="5370492"/>
            <a:ext cx="678656" cy="235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8CAB6-8014-4F73-9F41-6DE15E0DDE9D}"/>
              </a:ext>
            </a:extLst>
          </p:cNvPr>
          <p:cNvSpPr txBox="1"/>
          <p:nvPr/>
        </p:nvSpPr>
        <p:spPr>
          <a:xfrm>
            <a:off x="1107281" y="5362188"/>
            <a:ext cx="108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nonce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8C2906-67C7-40D9-85F8-F4B3F421DA80}"/>
              </a:ext>
            </a:extLst>
          </p:cNvPr>
          <p:cNvSpPr/>
          <p:nvPr/>
        </p:nvSpPr>
        <p:spPr>
          <a:xfrm>
            <a:off x="3521869" y="3900488"/>
            <a:ext cx="1693069" cy="737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1A534-C437-4D47-812F-A2278DEFC25E}"/>
              </a:ext>
            </a:extLst>
          </p:cNvPr>
          <p:cNvSpPr txBox="1"/>
          <p:nvPr/>
        </p:nvSpPr>
        <p:spPr>
          <a:xfrm>
            <a:off x="3604412" y="4129713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hash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AFF33-4A4E-4E54-A771-6B7BBC728381}"/>
              </a:ext>
            </a:extLst>
          </p:cNvPr>
          <p:cNvSpPr txBox="1"/>
          <p:nvPr/>
        </p:nvSpPr>
        <p:spPr>
          <a:xfrm>
            <a:off x="6236494" y="3794760"/>
            <a:ext cx="217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the resulting hash start with 20 zero bits?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94C767-C0CB-4633-AEFB-86F045C98393}"/>
              </a:ext>
            </a:extLst>
          </p:cNvPr>
          <p:cNvSpPr txBox="1"/>
          <p:nvPr/>
        </p:nvSpPr>
        <p:spPr>
          <a:xfrm>
            <a:off x="9322593" y="408435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 - send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E43726-B85D-4B76-8C83-C7A6BBAAFD85}"/>
              </a:ext>
            </a:extLst>
          </p:cNvPr>
          <p:cNvSpPr txBox="1"/>
          <p:nvPr/>
        </p:nvSpPr>
        <p:spPr>
          <a:xfrm>
            <a:off x="6700837" y="5421570"/>
            <a:ext cx="156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AC418F-568B-43B0-9FDA-28CCACEAC8F5}"/>
              </a:ext>
            </a:extLst>
          </p:cNvPr>
          <p:cNvSpPr txBox="1"/>
          <p:nvPr/>
        </p:nvSpPr>
        <p:spPr>
          <a:xfrm>
            <a:off x="3450431" y="5286375"/>
            <a:ext cx="220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1 to nonce and try again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F597DD-D231-44CF-858E-B1659C898F23}"/>
              </a:ext>
            </a:extLst>
          </p:cNvPr>
          <p:cNvSpPr txBox="1"/>
          <p:nvPr/>
        </p:nvSpPr>
        <p:spPr>
          <a:xfrm>
            <a:off x="785813" y="270748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Sender: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4CFBB76C-2940-4FB9-9D4E-6C92D67BF0C6}"/>
              </a:ext>
            </a:extLst>
          </p:cNvPr>
          <p:cNvSpPr/>
          <p:nvPr/>
        </p:nvSpPr>
        <p:spPr>
          <a:xfrm>
            <a:off x="2500313" y="3288722"/>
            <a:ext cx="304000" cy="2359090"/>
          </a:xfrm>
          <a:prstGeom prst="rightBrace">
            <a:avLst>
              <a:gd name="adj1" fmla="val 0"/>
              <a:gd name="adj2" fmla="val 433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3F603A-E015-4FE4-A3E0-21C5087432EB}"/>
              </a:ext>
            </a:extLst>
          </p:cNvPr>
          <p:cNvCxnSpPr/>
          <p:nvPr/>
        </p:nvCxnSpPr>
        <p:spPr>
          <a:xfrm>
            <a:off x="5436394" y="4279106"/>
            <a:ext cx="6596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84094B-F5E4-4D7E-B102-B934BA87DD51}"/>
              </a:ext>
            </a:extLst>
          </p:cNvPr>
          <p:cNvCxnSpPr>
            <a:cxnSpLocks/>
          </p:cNvCxnSpPr>
          <p:nvPr/>
        </p:nvCxnSpPr>
        <p:spPr>
          <a:xfrm>
            <a:off x="8415338" y="4279106"/>
            <a:ext cx="714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A97FC1-3737-46AF-82D3-99586BAF4BDF}"/>
              </a:ext>
            </a:extLst>
          </p:cNvPr>
          <p:cNvCxnSpPr>
            <a:cxnSpLocks/>
          </p:cNvCxnSpPr>
          <p:nvPr/>
        </p:nvCxnSpPr>
        <p:spPr>
          <a:xfrm>
            <a:off x="6893719" y="4779169"/>
            <a:ext cx="0" cy="642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08F255-8491-4D10-9438-37DF6CAFD674}"/>
              </a:ext>
            </a:extLst>
          </p:cNvPr>
          <p:cNvCxnSpPr/>
          <p:nvPr/>
        </p:nvCxnSpPr>
        <p:spPr>
          <a:xfrm flipH="1">
            <a:off x="5529263" y="5606236"/>
            <a:ext cx="10429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36A51C-CD49-40B0-AA98-B48D49FDF126}"/>
              </a:ext>
            </a:extLst>
          </p:cNvPr>
          <p:cNvCxnSpPr/>
          <p:nvPr/>
        </p:nvCxnSpPr>
        <p:spPr>
          <a:xfrm flipH="1">
            <a:off x="2886075" y="5606236"/>
            <a:ext cx="5040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B98896-2517-4ECC-9611-8BBA24F94A6F}"/>
              </a:ext>
            </a:extLst>
          </p:cNvPr>
          <p:cNvCxnSpPr/>
          <p:nvPr/>
        </p:nvCxnSpPr>
        <p:spPr>
          <a:xfrm>
            <a:off x="2667000" y="4331494"/>
            <a:ext cx="6596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0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A0BC-2B4F-45D6-9A8B-26A7A999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(Proof-of-Work)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BB7EAE-7A30-48BF-8152-19160E451ABF}"/>
              </a:ext>
            </a:extLst>
          </p:cNvPr>
          <p:cNvSpPr/>
          <p:nvPr/>
        </p:nvSpPr>
        <p:spPr>
          <a:xfrm>
            <a:off x="1067591" y="1932384"/>
            <a:ext cx="1085850" cy="18788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6CF00-36D3-4166-B39B-E9BCB136F6EC}"/>
              </a:ext>
            </a:extLst>
          </p:cNvPr>
          <p:cNvSpPr txBox="1"/>
          <p:nvPr/>
        </p:nvSpPr>
        <p:spPr>
          <a:xfrm>
            <a:off x="1167604" y="2274169"/>
            <a:ext cx="88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To:</a:t>
            </a:r>
          </a:p>
          <a:p>
            <a:r>
              <a:rPr lang="en-US" sz="1200" dirty="0">
                <a:solidFill>
                  <a:schemeClr val="bg1"/>
                </a:solidFill>
              </a:rPr>
              <a:t>From:</a:t>
            </a:r>
          </a:p>
          <a:p>
            <a:r>
              <a:rPr lang="en-US" sz="1200" dirty="0">
                <a:solidFill>
                  <a:schemeClr val="bg1"/>
                </a:solidFill>
              </a:rPr>
              <a:t>Date:</a:t>
            </a:r>
          </a:p>
          <a:p>
            <a:r>
              <a:rPr lang="en-US" sz="1200" dirty="0">
                <a:solidFill>
                  <a:schemeClr val="bg1"/>
                </a:solidFill>
              </a:rPr>
              <a:t>Subject:</a:t>
            </a:r>
          </a:p>
          <a:p>
            <a:r>
              <a:rPr lang="en-US" sz="1200" dirty="0">
                <a:solidFill>
                  <a:schemeClr val="bg1"/>
                </a:solidFill>
              </a:rPr>
              <a:t>Body: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FCFCF7-F8E5-48F5-A7A2-B4CF142DEDF9}"/>
              </a:ext>
            </a:extLst>
          </p:cNvPr>
          <p:cNvSpPr/>
          <p:nvPr/>
        </p:nvSpPr>
        <p:spPr>
          <a:xfrm>
            <a:off x="1067592" y="4022779"/>
            <a:ext cx="678656" cy="235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2771A-3912-4F0C-A03D-49C0E74817B9}"/>
              </a:ext>
            </a:extLst>
          </p:cNvPr>
          <p:cNvSpPr txBox="1"/>
          <p:nvPr/>
        </p:nvSpPr>
        <p:spPr>
          <a:xfrm>
            <a:off x="967579" y="4014475"/>
            <a:ext cx="108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nonce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E25C4-B4E1-4F65-90FE-06DCFD6F0CE0}"/>
              </a:ext>
            </a:extLst>
          </p:cNvPr>
          <p:cNvSpPr txBox="1"/>
          <p:nvPr/>
        </p:nvSpPr>
        <p:spPr>
          <a:xfrm>
            <a:off x="646111" y="13597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Receiver: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6AE28-0029-4934-9081-3C092D2F1853}"/>
              </a:ext>
            </a:extLst>
          </p:cNvPr>
          <p:cNvSpPr/>
          <p:nvPr/>
        </p:nvSpPr>
        <p:spPr>
          <a:xfrm>
            <a:off x="3614738" y="2552775"/>
            <a:ext cx="1693069" cy="737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07FF4-6D1B-4C8B-A45F-373B211824F8}"/>
              </a:ext>
            </a:extLst>
          </p:cNvPr>
          <p:cNvSpPr txBox="1"/>
          <p:nvPr/>
        </p:nvSpPr>
        <p:spPr>
          <a:xfrm>
            <a:off x="3697281" y="2782000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hash function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3AAB220-7DF7-44ED-80E8-FF238EF8DF5B}"/>
              </a:ext>
            </a:extLst>
          </p:cNvPr>
          <p:cNvSpPr/>
          <p:nvPr/>
        </p:nvSpPr>
        <p:spPr>
          <a:xfrm>
            <a:off x="2593182" y="1941009"/>
            <a:ext cx="304000" cy="2359090"/>
          </a:xfrm>
          <a:prstGeom prst="rightBrace">
            <a:avLst>
              <a:gd name="adj1" fmla="val 0"/>
              <a:gd name="adj2" fmla="val 433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E7C057-A4AB-4EF4-A462-D390AA050DF1}"/>
              </a:ext>
            </a:extLst>
          </p:cNvPr>
          <p:cNvCxnSpPr/>
          <p:nvPr/>
        </p:nvCxnSpPr>
        <p:spPr>
          <a:xfrm>
            <a:off x="5664994" y="2871787"/>
            <a:ext cx="6929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98E7DB-874D-4F7F-B7AB-2E493DC7A85B}"/>
              </a:ext>
            </a:extLst>
          </p:cNvPr>
          <p:cNvSpPr txBox="1"/>
          <p:nvPr/>
        </p:nvSpPr>
        <p:spPr>
          <a:xfrm>
            <a:off x="6800851" y="2407443"/>
            <a:ext cx="1764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the hash start with 20 zero bits?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3C5531-4A53-4784-B780-B3827708B290}"/>
              </a:ext>
            </a:extLst>
          </p:cNvPr>
          <p:cNvCxnSpPr/>
          <p:nvPr/>
        </p:nvCxnSpPr>
        <p:spPr>
          <a:xfrm>
            <a:off x="8965406" y="2871787"/>
            <a:ext cx="6334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0DAC04-6D32-4B95-BE59-002748656411}"/>
              </a:ext>
            </a:extLst>
          </p:cNvPr>
          <p:cNvCxnSpPr/>
          <p:nvPr/>
        </p:nvCxnSpPr>
        <p:spPr>
          <a:xfrm>
            <a:off x="7658100" y="3507581"/>
            <a:ext cx="0" cy="515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B6DA905-1840-49D2-B820-1CDE03B010A0}"/>
              </a:ext>
            </a:extLst>
          </p:cNvPr>
          <p:cNvSpPr txBox="1"/>
          <p:nvPr/>
        </p:nvSpPr>
        <p:spPr>
          <a:xfrm>
            <a:off x="9929813" y="2708961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Yes, it’s a valid</a:t>
            </a:r>
          </a:p>
          <a:p>
            <a:r>
              <a:rPr lang="en-US" dirty="0"/>
              <a:t>email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C9308A-8549-4A8D-9240-82E4EAE8E6D4}"/>
              </a:ext>
            </a:extLst>
          </p:cNvPr>
          <p:cNvSpPr/>
          <p:nvPr/>
        </p:nvSpPr>
        <p:spPr>
          <a:xfrm>
            <a:off x="6800851" y="40935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No, it’s spam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BE317C-A269-4543-BFC2-159EA5C6E9FC}"/>
              </a:ext>
            </a:extLst>
          </p:cNvPr>
          <p:cNvSpPr txBox="1"/>
          <p:nvPr/>
        </p:nvSpPr>
        <p:spPr>
          <a:xfrm>
            <a:off x="646111" y="5137847"/>
            <a:ext cx="1057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Assume on a typical sender machine, it takes 0.25 second of CPU time to develop the nonce.</a:t>
            </a:r>
          </a:p>
          <a:p>
            <a:r>
              <a:rPr lang="en-US" b="1" dirty="0"/>
              <a:t>For one email, that’s insignificant.</a:t>
            </a:r>
          </a:p>
          <a:p>
            <a:endParaRPr lang="en-US" b="1" dirty="0"/>
          </a:p>
          <a:p>
            <a:r>
              <a:rPr lang="en-US" b="1" dirty="0"/>
              <a:t>For 1,000,000 spam emails, each with a different “to:,” that’s 69 hours of compute time.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215CF-4B0B-4F6D-9E1C-B3E0ED84B801}"/>
              </a:ext>
            </a:extLst>
          </p:cNvPr>
          <p:cNvCxnSpPr/>
          <p:nvPr/>
        </p:nvCxnSpPr>
        <p:spPr>
          <a:xfrm>
            <a:off x="2745182" y="2977357"/>
            <a:ext cx="6929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23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9E8BE-FC61-4DC5-AF3C-A981EEE7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Mining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A4A06-B017-499C-9457-CBC064B55D65}"/>
              </a:ext>
            </a:extLst>
          </p:cNvPr>
          <p:cNvSpPr/>
          <p:nvPr/>
        </p:nvSpPr>
        <p:spPr>
          <a:xfrm>
            <a:off x="1078706" y="1971675"/>
            <a:ext cx="1243013" cy="17645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BBC40-BA13-4B74-8ABB-C3653A2808C8}"/>
              </a:ext>
            </a:extLst>
          </p:cNvPr>
          <p:cNvSpPr txBox="1"/>
          <p:nvPr/>
        </p:nvSpPr>
        <p:spPr>
          <a:xfrm>
            <a:off x="1090292" y="2592318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Block of</a:t>
            </a:r>
          </a:p>
          <a:p>
            <a:r>
              <a:rPr lang="en-US" sz="1400" dirty="0">
                <a:solidFill>
                  <a:schemeClr val="bg1"/>
                </a:solidFill>
              </a:rPr>
              <a:t>transactions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80222-2650-4B4D-8D88-261946230C4E}"/>
              </a:ext>
            </a:extLst>
          </p:cNvPr>
          <p:cNvSpPr/>
          <p:nvPr/>
        </p:nvSpPr>
        <p:spPr>
          <a:xfrm>
            <a:off x="1090292" y="4000500"/>
            <a:ext cx="702789" cy="2928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E4CFA-4B7C-4D61-BB87-6C229416539A}"/>
              </a:ext>
            </a:extLst>
          </p:cNvPr>
          <p:cNvSpPr txBox="1"/>
          <p:nvPr/>
        </p:nvSpPr>
        <p:spPr>
          <a:xfrm>
            <a:off x="1065621" y="4000500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79B22-1D50-4E09-9C77-39D9134A6C06}"/>
              </a:ext>
            </a:extLst>
          </p:cNvPr>
          <p:cNvSpPr/>
          <p:nvPr/>
        </p:nvSpPr>
        <p:spPr>
          <a:xfrm>
            <a:off x="3278981" y="2407444"/>
            <a:ext cx="1557338" cy="1021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A2A10-F7A3-454D-B149-1952CA4F0128}"/>
              </a:ext>
            </a:extLst>
          </p:cNvPr>
          <p:cNvSpPr txBox="1"/>
          <p:nvPr/>
        </p:nvSpPr>
        <p:spPr>
          <a:xfrm>
            <a:off x="3378994" y="2548890"/>
            <a:ext cx="1457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hash until you get approx. 46 zero 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95FCF-7F08-4D7A-8134-F0125D1F573D}"/>
              </a:ext>
            </a:extLst>
          </p:cNvPr>
          <p:cNvSpPr txBox="1"/>
          <p:nvPr/>
        </p:nvSpPr>
        <p:spPr>
          <a:xfrm>
            <a:off x="5893594" y="2700338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were you the first?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FAE6A-22C9-41DC-8096-D6E26DA8039E}"/>
              </a:ext>
            </a:extLst>
          </p:cNvPr>
          <p:cNvSpPr txBox="1"/>
          <p:nvPr/>
        </p:nvSpPr>
        <p:spPr>
          <a:xfrm>
            <a:off x="8951119" y="2423339"/>
            <a:ext cx="20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yes, get reward (currently 12.5 BTC)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3BC8BA-AF1C-4AFF-9C20-E94D1616FD50}"/>
              </a:ext>
            </a:extLst>
          </p:cNvPr>
          <p:cNvSpPr txBox="1"/>
          <p:nvPr/>
        </p:nvSpPr>
        <p:spPr>
          <a:xfrm>
            <a:off x="5948528" y="3970228"/>
            <a:ext cx="210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No, try again with next block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D4F24D-47D0-451D-AEA9-E1B13765F9D0}"/>
              </a:ext>
            </a:extLst>
          </p:cNvPr>
          <p:cNvCxnSpPr/>
          <p:nvPr/>
        </p:nvCxnSpPr>
        <p:spPr>
          <a:xfrm>
            <a:off x="2528888" y="2885004"/>
            <a:ext cx="5857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C33CA9-4257-4286-9685-F11B9E8F3AE2}"/>
              </a:ext>
            </a:extLst>
          </p:cNvPr>
          <p:cNvCxnSpPr/>
          <p:nvPr/>
        </p:nvCxnSpPr>
        <p:spPr>
          <a:xfrm>
            <a:off x="5174457" y="2886314"/>
            <a:ext cx="5857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DD3E35-003D-48C4-B34D-4D7D8767DE6B}"/>
              </a:ext>
            </a:extLst>
          </p:cNvPr>
          <p:cNvCxnSpPr/>
          <p:nvPr/>
        </p:nvCxnSpPr>
        <p:spPr>
          <a:xfrm>
            <a:off x="8267701" y="2869526"/>
            <a:ext cx="5857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BC7093-4DC4-49BC-9109-D187797BC905}"/>
              </a:ext>
            </a:extLst>
          </p:cNvPr>
          <p:cNvCxnSpPr>
            <a:cxnSpLocks/>
          </p:cNvCxnSpPr>
          <p:nvPr/>
        </p:nvCxnSpPr>
        <p:spPr>
          <a:xfrm>
            <a:off x="6838950" y="3214688"/>
            <a:ext cx="0" cy="629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BC481C-7C7F-4677-9CFA-FE4E6370A07F}"/>
              </a:ext>
            </a:extLst>
          </p:cNvPr>
          <p:cNvCxnSpPr/>
          <p:nvPr/>
        </p:nvCxnSpPr>
        <p:spPr>
          <a:xfrm flipH="1">
            <a:off x="2250281" y="4293393"/>
            <a:ext cx="35099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30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D310-6DD3-4C46-B356-F7ECB02A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hardware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86213-A2BF-4ACA-B939-778C0B20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318299"/>
            <a:ext cx="3810868" cy="2184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DDE20-B532-40B2-9162-545A76CFC35A}"/>
              </a:ext>
            </a:extLst>
          </p:cNvPr>
          <p:cNvSpPr txBox="1"/>
          <p:nvPr/>
        </p:nvSpPr>
        <p:spPr>
          <a:xfrm>
            <a:off x="257175" y="1532413"/>
            <a:ext cx="114986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My Surface Pro 3 with an Intel i5-4300 can do about 6.5 </a:t>
            </a:r>
            <a:r>
              <a:rPr lang="en-US" b="1" dirty="0" err="1"/>
              <a:t>megahashes</a:t>
            </a:r>
            <a:r>
              <a:rPr lang="en-US" b="1" dirty="0"/>
              <a:t>/second (MH/s)</a:t>
            </a:r>
          </a:p>
          <a:p>
            <a:r>
              <a:rPr lang="en-US" b="1" dirty="0"/>
              <a:t>Recent estimates shows 5.92653E+22 hashes (9 billion trillion) needed before a reward can be claimed</a:t>
            </a:r>
          </a:p>
          <a:p>
            <a:r>
              <a:rPr lang="en-US" b="1" dirty="0"/>
              <a:t>That would take my laptop 31 billion years to compute</a:t>
            </a:r>
          </a:p>
          <a:p>
            <a:endParaRPr lang="en-US" b="1" dirty="0"/>
          </a:p>
          <a:p>
            <a:r>
              <a:rPr lang="en-US" b="1" dirty="0"/>
              <a:t>This device – the </a:t>
            </a:r>
            <a:r>
              <a:rPr lang="en-US" b="1" dirty="0" err="1"/>
              <a:t>Innosilicon</a:t>
            </a:r>
            <a:r>
              <a:rPr lang="en-US" b="1" dirty="0"/>
              <a:t> T3+ - does 67 TH/s ($2,000 retail)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D282A-E1BE-4292-863A-9D571B98D0CE}"/>
              </a:ext>
            </a:extLst>
          </p:cNvPr>
          <p:cNvSpPr txBox="1"/>
          <p:nvPr/>
        </p:nvSpPr>
        <p:spPr>
          <a:xfrm>
            <a:off x="257175" y="5650707"/>
            <a:ext cx="11019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 can expect to mine .41 BTC/year with a power cost of $2,312 (US – Bay Area) or $867 (China)</a:t>
            </a:r>
          </a:p>
          <a:p>
            <a:r>
              <a:rPr lang="en-US" b="1" dirty="0"/>
              <a:t>1 BTC = about $8,619 (Jan 19) </a:t>
            </a:r>
          </a:p>
        </p:txBody>
      </p:sp>
    </p:spTree>
    <p:extLst>
      <p:ext uri="{BB962C8B-B14F-4D97-AF65-F5344CB8AC3E}">
        <p14:creationId xmlns:p14="http://schemas.microsoft.com/office/powerpoint/2010/main" val="69946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3C6-7F2E-43FA-A7E7-D8A51626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 2</a:t>
            </a:r>
            <a:br>
              <a:rPr lang="en-US" dirty="0"/>
            </a:br>
            <a:r>
              <a:rPr lang="en-US" dirty="0"/>
              <a:t>How do we maintain BTC scarcity?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Solution:  Require bitcoins to be mined.</a:t>
            </a:r>
          </a:p>
        </p:txBody>
      </p:sp>
    </p:spTree>
    <p:extLst>
      <p:ext uri="{BB962C8B-B14F-4D97-AF65-F5344CB8AC3E}">
        <p14:creationId xmlns:p14="http://schemas.microsoft.com/office/powerpoint/2010/main" val="258971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F0E6-5B28-4CF4-BA66-8DACDB76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 3</a:t>
            </a:r>
            <a:br>
              <a:rPr lang="en-US" dirty="0"/>
            </a:br>
            <a:r>
              <a:rPr lang="en-US" dirty="0"/>
              <a:t>How do we maintain a system of record?</a:t>
            </a:r>
          </a:p>
        </p:txBody>
      </p:sp>
    </p:spTree>
    <p:extLst>
      <p:ext uri="{BB962C8B-B14F-4D97-AF65-F5344CB8AC3E}">
        <p14:creationId xmlns:p14="http://schemas.microsoft.com/office/powerpoint/2010/main" val="3343365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5BB2-7DD4-4552-8838-185CB80F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42" y="102674"/>
            <a:ext cx="9404723" cy="1400530"/>
          </a:xfrm>
        </p:spPr>
        <p:txBody>
          <a:bodyPr/>
          <a:lstStyle/>
          <a:p>
            <a:r>
              <a:rPr lang="en-US" dirty="0"/>
              <a:t>Transferring Money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FAC14-B453-402C-AF6E-9665D63F3C51}"/>
              </a:ext>
            </a:extLst>
          </p:cNvPr>
          <p:cNvSpPr txBox="1"/>
          <p:nvPr/>
        </p:nvSpPr>
        <p:spPr>
          <a:xfrm>
            <a:off x="528637" y="1207294"/>
            <a:ext cx="10529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How do banks do this today?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Each bank maintains a system of record for their accounts (centralized ledger database)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Problem: A wants to transfer $10 from their bank account, to B’s account in a different bank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Similar to the Two Generals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Solution:  Need a trusted third party to act as the coordinator. 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	could be one of the banks</a:t>
            </a:r>
          </a:p>
          <a:p>
            <a:r>
              <a:rPr lang="en-US" b="1" dirty="0"/>
              <a:t>	could be a </a:t>
            </a:r>
            <a:r>
              <a:rPr lang="en-US" b="1" dirty="0" err="1"/>
              <a:t>Paypal</a:t>
            </a:r>
            <a:r>
              <a:rPr lang="en-US" b="1" dirty="0"/>
              <a:t> or a Venmo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If we have a trusted third party, then we can use the Two-Phase Commit protocol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24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0DEF-A99C-4DEF-BAFC-6FF7A7D7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7BB42-E87B-48E2-82E2-758EDA13B18F}"/>
              </a:ext>
            </a:extLst>
          </p:cNvPr>
          <p:cNvSpPr txBox="1"/>
          <p:nvPr/>
        </p:nvSpPr>
        <p:spPr>
          <a:xfrm>
            <a:off x="707231" y="1564481"/>
            <a:ext cx="9343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instructions for transfer are sent to both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Both banks’ databases log the upcoming change but do not change the actual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trusted third party tells each bank “prepare to commit” (Phase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Each bank logs the upcoming transaction, and tells the coordinator “OK”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trusted third party waits for a response from each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If the trusted third party receives positive responses from each bank, meaning that the logging was successful, it tells each bank to “commit” (Phase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Each bank writes the change to its database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4879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B53F-56A1-4D62-ADA3-73261D87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064FC-9C55-46F3-AC99-04F21725C131}"/>
              </a:ext>
            </a:extLst>
          </p:cNvPr>
          <p:cNvSpPr txBox="1"/>
          <p:nvPr/>
        </p:nvSpPr>
        <p:spPr>
          <a:xfrm>
            <a:off x="721519" y="1728788"/>
            <a:ext cx="8679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If the coordinator fails during processing, the commit is never issued, so integrity of both databases is maintained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If a bank fails before it receives the prepare, it never responds, so the commit is never issued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If a bank fails after it sends a positive response but before it executes the commit, that bank’s log contains the record, so the database can be adjusted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Bank databases exhibit the ACID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03ED-558B-4B02-8CBC-89FF26AC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Bitcoin does not operate like a bank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1BC82-AFC6-47AC-BBF5-F1EDE49668F0}"/>
              </a:ext>
            </a:extLst>
          </p:cNvPr>
          <p:cNvSpPr txBox="1"/>
          <p:nvPr/>
        </p:nvSpPr>
        <p:spPr>
          <a:xfrm>
            <a:off x="757238" y="2413337"/>
            <a:ext cx="67222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By design,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There is no centralized ledger in a Bitcoin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There is no Bitcoin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There is no trusted third party in a Bitcoin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There can be no two-phase commit</a:t>
            </a:r>
          </a:p>
        </p:txBody>
      </p:sp>
    </p:spTree>
    <p:extLst>
      <p:ext uri="{BB962C8B-B14F-4D97-AF65-F5344CB8AC3E}">
        <p14:creationId xmlns:p14="http://schemas.microsoft.com/office/powerpoint/2010/main" val="218991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78F5-6A59-469C-B45A-EF02BD3E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Bitcoin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3F4BA-1DE1-4388-A64E-CA89109B3559}"/>
              </a:ext>
            </a:extLst>
          </p:cNvPr>
          <p:cNvSpPr txBox="1"/>
          <p:nvPr/>
        </p:nvSpPr>
        <p:spPr>
          <a:xfrm>
            <a:off x="714375" y="1235869"/>
            <a:ext cx="98512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user sends and receives BTC to other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That transfer is represented by a </a:t>
            </a:r>
            <a:r>
              <a:rPr lang="en-US" b="1" i="1" u="sng" dirty="0"/>
              <a:t>transaction.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Transactions reside in </a:t>
            </a:r>
            <a:r>
              <a:rPr lang="en-US" b="1" i="1" u="sng" dirty="0"/>
              <a:t>blocks.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Blocks are linked together in chronological sequence and form the </a:t>
            </a:r>
            <a:r>
              <a:rPr lang="en-US" b="1" i="1" u="sng" dirty="0"/>
              <a:t>blockchain.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blockchain is the </a:t>
            </a:r>
            <a:r>
              <a:rPr lang="en-US" b="1" u="sng" dirty="0"/>
              <a:t>system of record</a:t>
            </a:r>
            <a:r>
              <a:rPr lang="en-US" b="1" dirty="0"/>
              <a:t>, open to everybody.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Users rely on </a:t>
            </a:r>
            <a:r>
              <a:rPr lang="en-US" b="1" u="sng" dirty="0"/>
              <a:t>digital signatures</a:t>
            </a:r>
            <a:r>
              <a:rPr lang="en-US" b="1" dirty="0"/>
              <a:t> to make sure that BTC goes only to the intended recipient.</a:t>
            </a:r>
            <a:endParaRPr lang="en-US" b="1" i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Transaction granularity is 1 </a:t>
            </a:r>
            <a:r>
              <a:rPr lang="en-US" b="1" dirty="0" err="1"/>
              <a:t>satoshi</a:t>
            </a:r>
            <a:r>
              <a:rPr lang="en-US" b="1" dirty="0"/>
              <a:t>, .00000001 BTC (one one-hundred-millionth BTC, today $0.00001) 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My “wallet” can scan the blockchain and tell me how much bitcoin I have.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It does this by summing the value of all the transactions that gave me BTC and subtracting the BTC I sent to somebody else.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 spend money, I create a transaction sending some of my accumulated BTC to somebody else.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Everybody can detect if I try to spend more money than I have, and reject my attempt.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04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D017-0BE5-459F-8552-DA1C1EA5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Data Structure:</a:t>
            </a:r>
            <a:br>
              <a:rPr lang="en-US" dirty="0"/>
            </a:br>
            <a:r>
              <a:rPr lang="en-US" dirty="0"/>
              <a:t>Transaction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4FCDC-A7D6-44A1-9C9C-FC001DF1BA9E}"/>
              </a:ext>
            </a:extLst>
          </p:cNvPr>
          <p:cNvSpPr txBox="1"/>
          <p:nvPr/>
        </p:nvSpPr>
        <p:spPr>
          <a:xfrm>
            <a:off x="646111" y="1921669"/>
            <a:ext cx="983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Every user of BTC is represented by a unique address</a:t>
            </a:r>
          </a:p>
          <a:p>
            <a:endParaRPr lang="en-US" b="1" dirty="0"/>
          </a:p>
          <a:p>
            <a:r>
              <a:rPr lang="en-US" b="1" dirty="0"/>
              <a:t>Any BTC user can send BTC to any other user via a </a:t>
            </a:r>
            <a:r>
              <a:rPr lang="en-US" b="1" i="1" u="sng" dirty="0"/>
              <a:t>transaction</a:t>
            </a:r>
          </a:p>
          <a:p>
            <a:endParaRPr lang="en-US" b="1" dirty="0"/>
          </a:p>
          <a:p>
            <a:r>
              <a:rPr lang="en-US" b="1" dirty="0"/>
              <a:t>Each transaction contains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identifier of the sender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reference to BTC owned by the sender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could be from a single previous transaction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could be from multiple previous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identifier of the recipient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authentication instructions for the recipient (typically via signature)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Transactions are </a:t>
            </a:r>
            <a:r>
              <a:rPr lang="en-US" b="1" u="sng" dirty="0"/>
              <a:t>not</a:t>
            </a:r>
            <a:r>
              <a:rPr lang="en-US" b="1" dirty="0"/>
              <a:t> encrypted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2970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BCB7-9602-47D3-ADB7-5795DAE4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Data Structure:</a:t>
            </a:r>
            <a:br>
              <a:rPr lang="en-US" dirty="0"/>
            </a:br>
            <a:r>
              <a:rPr lang="en-US" dirty="0"/>
              <a:t>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359D9-F584-4CC7-B310-AB30201B8148}"/>
              </a:ext>
            </a:extLst>
          </p:cNvPr>
          <p:cNvSpPr txBox="1"/>
          <p:nvPr/>
        </p:nvSpPr>
        <p:spPr>
          <a:xfrm>
            <a:off x="714375" y="2228850"/>
            <a:ext cx="8758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Transactions are grouped into </a:t>
            </a:r>
            <a:r>
              <a:rPr lang="en-US" b="1" i="1" u="sng" dirty="0"/>
              <a:t>blocks</a:t>
            </a:r>
          </a:p>
          <a:p>
            <a:endParaRPr lang="en-US" b="1" dirty="0"/>
          </a:p>
          <a:p>
            <a:r>
              <a:rPr lang="en-US" b="1" dirty="0"/>
              <a:t>By design, one new block is created every 10 minutes</a:t>
            </a:r>
          </a:p>
          <a:p>
            <a:endParaRPr lang="en-US" b="1" dirty="0"/>
          </a:p>
          <a:p>
            <a:r>
              <a:rPr lang="en-US" b="1" dirty="0"/>
              <a:t>When a transaction is placed into a block, and the block is added to the blockchain, the transaction is said to be authenticated, and the recipient can use those BTC</a:t>
            </a:r>
          </a:p>
          <a:p>
            <a:endParaRPr lang="en-US" b="1" dirty="0"/>
          </a:p>
          <a:p>
            <a:r>
              <a:rPr lang="en-US" b="1" dirty="0"/>
              <a:t>So, it takes an average of 5 minutes for a transaction to complete</a:t>
            </a:r>
          </a:p>
          <a:p>
            <a:endParaRPr lang="en-US" b="1" dirty="0"/>
          </a:p>
          <a:p>
            <a:r>
              <a:rPr lang="en-US" b="1" dirty="0"/>
              <a:t>The 2019 BTC transaction rate was roughly 5 transactions/second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06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B855-9414-4BB2-9B66-71B4563B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06" y="352705"/>
            <a:ext cx="9404723" cy="1400530"/>
          </a:xfrm>
        </p:spPr>
        <p:txBody>
          <a:bodyPr/>
          <a:lstStyle/>
          <a:p>
            <a:r>
              <a:rPr lang="en-US" dirty="0"/>
              <a:t>Blockchain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A923A-9EE1-42A6-9857-C1EDD8A956DC}"/>
              </a:ext>
            </a:extLst>
          </p:cNvPr>
          <p:cNvSpPr txBox="1"/>
          <p:nvPr/>
        </p:nvSpPr>
        <p:spPr>
          <a:xfrm>
            <a:off x="507206" y="1364456"/>
            <a:ext cx="11144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Based on initial work by Ralph Merkle (Stanford, UCB) 1979, Stuart Haber and W. Scott </a:t>
            </a:r>
            <a:r>
              <a:rPr lang="en-US" b="1" dirty="0" err="1"/>
              <a:t>Stornetta</a:t>
            </a:r>
            <a:r>
              <a:rPr lang="en-US" b="1" dirty="0"/>
              <a:t> (1991) (Columbia), (Stanford, </a:t>
            </a:r>
            <a:r>
              <a:rPr lang="en-US" b="1" dirty="0" err="1"/>
              <a:t>Bellcore</a:t>
            </a:r>
            <a:r>
              <a:rPr lang="en-US" b="1" dirty="0"/>
              <a:t>), then by Satoshi Nakamoto (2008)</a:t>
            </a:r>
          </a:p>
          <a:p>
            <a:endParaRPr lang="en-US" b="1" dirty="0"/>
          </a:p>
          <a:p>
            <a:r>
              <a:rPr lang="en-US" b="1" dirty="0"/>
              <a:t>In a distributed network like Bitcoin, </a:t>
            </a:r>
          </a:p>
          <a:p>
            <a:r>
              <a:rPr lang="en-US" b="1" dirty="0"/>
              <a:t>	there are no banks</a:t>
            </a:r>
          </a:p>
          <a:p>
            <a:r>
              <a:rPr lang="en-US" b="1" dirty="0"/>
              <a:t>	there are no bank accounts</a:t>
            </a:r>
          </a:p>
          <a:p>
            <a:r>
              <a:rPr lang="en-US" b="1" dirty="0"/>
              <a:t>	there is no trusted third party</a:t>
            </a:r>
          </a:p>
          <a:p>
            <a:r>
              <a:rPr lang="en-US" b="1" dirty="0"/>
              <a:t>	there is no centralized database with ACID properties containing account balances</a:t>
            </a:r>
          </a:p>
          <a:p>
            <a:r>
              <a:rPr lang="en-US" b="1" dirty="0"/>
              <a:t>	there is the possibility of bogus transactions</a:t>
            </a:r>
          </a:p>
          <a:p>
            <a:r>
              <a:rPr lang="en-US" b="1" dirty="0"/>
              <a:t>	it has only an  insecure network</a:t>
            </a:r>
          </a:p>
          <a:p>
            <a:endParaRPr lang="en-US" b="1" dirty="0"/>
          </a:p>
          <a:p>
            <a:r>
              <a:rPr lang="en-US" b="1" dirty="0"/>
              <a:t>Bitcoin uses a distributed public ledger</a:t>
            </a:r>
          </a:p>
          <a:p>
            <a:r>
              <a:rPr lang="en-US" b="1" dirty="0"/>
              <a:t>	the ledger can be used to show balances</a:t>
            </a:r>
          </a:p>
          <a:p>
            <a:r>
              <a:rPr lang="en-US" b="1" dirty="0"/>
              <a:t>	everybody can have a copy</a:t>
            </a:r>
          </a:p>
          <a:p>
            <a:r>
              <a:rPr lang="en-US" b="1" dirty="0"/>
              <a:t>	the content of the ledger is agreed upon by consensus of the users</a:t>
            </a:r>
          </a:p>
        </p:txBody>
      </p:sp>
    </p:spTree>
    <p:extLst>
      <p:ext uri="{BB962C8B-B14F-4D97-AF65-F5344CB8AC3E}">
        <p14:creationId xmlns:p14="http://schemas.microsoft.com/office/powerpoint/2010/main" val="450770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A9E2-3A96-40C2-A23C-F307B452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05" y="135733"/>
            <a:ext cx="9404723" cy="1400530"/>
          </a:xfrm>
        </p:spPr>
        <p:txBody>
          <a:bodyPr/>
          <a:lstStyle/>
          <a:p>
            <a:r>
              <a:rPr lang="en-US" dirty="0"/>
              <a:t>Bitcoin Blockchain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56198E-05F1-45CD-BC1B-92AE5CDFF524}"/>
              </a:ext>
            </a:extLst>
          </p:cNvPr>
          <p:cNvSpPr/>
          <p:nvPr/>
        </p:nvSpPr>
        <p:spPr>
          <a:xfrm>
            <a:off x="1017328" y="1454690"/>
            <a:ext cx="1193007" cy="21717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BBA9E-3E05-422B-B5FC-5FA5D3B8D541}"/>
              </a:ext>
            </a:extLst>
          </p:cNvPr>
          <p:cNvSpPr/>
          <p:nvPr/>
        </p:nvSpPr>
        <p:spPr>
          <a:xfrm>
            <a:off x="3705969" y="1488417"/>
            <a:ext cx="1193007" cy="21717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C411D-7B79-45A0-9582-437510EF9D23}"/>
              </a:ext>
            </a:extLst>
          </p:cNvPr>
          <p:cNvSpPr txBox="1"/>
          <p:nvPr/>
        </p:nvSpPr>
        <p:spPr>
          <a:xfrm>
            <a:off x="9146494" y="1962909"/>
            <a:ext cx="119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. .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18F38-7FA7-4541-8BAA-20F2A1D2794F}"/>
              </a:ext>
            </a:extLst>
          </p:cNvPr>
          <p:cNvSpPr txBox="1"/>
          <p:nvPr/>
        </p:nvSpPr>
        <p:spPr>
          <a:xfrm>
            <a:off x="1017328" y="4269328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Genesis</a:t>
            </a:r>
          </a:p>
          <a:p>
            <a:r>
              <a:rPr lang="en-US" dirty="0"/>
              <a:t>Block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F169A-21AF-4B07-BDD5-E09644834CA3}"/>
              </a:ext>
            </a:extLst>
          </p:cNvPr>
          <p:cNvSpPr txBox="1"/>
          <p:nvPr/>
        </p:nvSpPr>
        <p:spPr>
          <a:xfrm>
            <a:off x="3571343" y="4269327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Transaction</a:t>
            </a:r>
          </a:p>
          <a:p>
            <a:r>
              <a:rPr lang="en-US" dirty="0"/>
              <a:t>Blocks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D0DB16-3616-4EFB-AD84-AABB91B168C0}"/>
              </a:ext>
            </a:extLst>
          </p:cNvPr>
          <p:cNvCxnSpPr/>
          <p:nvPr/>
        </p:nvCxnSpPr>
        <p:spPr>
          <a:xfrm flipH="1">
            <a:off x="2331778" y="1876172"/>
            <a:ext cx="12858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CCB6542-3AE4-45EF-8DE2-0D4F9B4AAFB6}"/>
              </a:ext>
            </a:extLst>
          </p:cNvPr>
          <p:cNvSpPr/>
          <p:nvPr/>
        </p:nvSpPr>
        <p:spPr>
          <a:xfrm>
            <a:off x="7222143" y="1454690"/>
            <a:ext cx="1193007" cy="21717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98C538-EB3A-420F-8D49-D15A87048F43}"/>
              </a:ext>
            </a:extLst>
          </p:cNvPr>
          <p:cNvCxnSpPr/>
          <p:nvPr/>
        </p:nvCxnSpPr>
        <p:spPr>
          <a:xfrm>
            <a:off x="7229166" y="1769016"/>
            <a:ext cx="12003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ED642-81EF-4CA5-9A88-EA11B0BD5D72}"/>
              </a:ext>
            </a:extLst>
          </p:cNvPr>
          <p:cNvCxnSpPr/>
          <p:nvPr/>
        </p:nvCxnSpPr>
        <p:spPr>
          <a:xfrm>
            <a:off x="7229166" y="2230933"/>
            <a:ext cx="11930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E1D57D-44DC-4926-B808-1897BD24E98C}"/>
              </a:ext>
            </a:extLst>
          </p:cNvPr>
          <p:cNvCxnSpPr>
            <a:cxnSpLocks/>
          </p:cNvCxnSpPr>
          <p:nvPr/>
        </p:nvCxnSpPr>
        <p:spPr>
          <a:xfrm flipH="1">
            <a:off x="6793397" y="1883316"/>
            <a:ext cx="3548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013F0FB-836B-4308-A7FC-76AB4CE0BEBB}"/>
              </a:ext>
            </a:extLst>
          </p:cNvPr>
          <p:cNvSpPr/>
          <p:nvPr/>
        </p:nvSpPr>
        <p:spPr>
          <a:xfrm>
            <a:off x="5515192" y="1461834"/>
            <a:ext cx="1193007" cy="21717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714234E-F4E6-4909-A674-E0044684DBF9}"/>
              </a:ext>
            </a:extLst>
          </p:cNvPr>
          <p:cNvCxnSpPr/>
          <p:nvPr/>
        </p:nvCxnSpPr>
        <p:spPr>
          <a:xfrm>
            <a:off x="5507838" y="1769016"/>
            <a:ext cx="12003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E91F9E-F26A-46BE-8245-9F11F37C4742}"/>
              </a:ext>
            </a:extLst>
          </p:cNvPr>
          <p:cNvCxnSpPr/>
          <p:nvPr/>
        </p:nvCxnSpPr>
        <p:spPr>
          <a:xfrm>
            <a:off x="5520944" y="2255296"/>
            <a:ext cx="11930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C778F1-300F-4EAC-9D43-D77225C5C7B3}"/>
              </a:ext>
            </a:extLst>
          </p:cNvPr>
          <p:cNvCxnSpPr>
            <a:cxnSpLocks/>
          </p:cNvCxnSpPr>
          <p:nvPr/>
        </p:nvCxnSpPr>
        <p:spPr>
          <a:xfrm flipH="1">
            <a:off x="5072069" y="1883316"/>
            <a:ext cx="3548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CEE62A-9578-4BF2-9E06-AF2ED185D10B}"/>
              </a:ext>
            </a:extLst>
          </p:cNvPr>
          <p:cNvCxnSpPr/>
          <p:nvPr/>
        </p:nvCxnSpPr>
        <p:spPr>
          <a:xfrm>
            <a:off x="3730151" y="2255296"/>
            <a:ext cx="11930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0DDFCA-8DCE-419F-9251-92CF0795FDAB}"/>
              </a:ext>
            </a:extLst>
          </p:cNvPr>
          <p:cNvCxnSpPr/>
          <p:nvPr/>
        </p:nvCxnSpPr>
        <p:spPr>
          <a:xfrm>
            <a:off x="3705970" y="1769016"/>
            <a:ext cx="11930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D94FF53-5476-4A97-A759-A4112844ECCE}"/>
              </a:ext>
            </a:extLst>
          </p:cNvPr>
          <p:cNvSpPr txBox="1"/>
          <p:nvPr/>
        </p:nvSpPr>
        <p:spPr>
          <a:xfrm>
            <a:off x="6173724" y="4526147"/>
            <a:ext cx="5372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One new block enters the chain every 10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Each block contains the transactions from that time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Each transaction contains a sender, a receiver, and the number of BTC being transferred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35EE6F-DDFE-419D-BD24-33B453542C6C}"/>
              </a:ext>
            </a:extLst>
          </p:cNvPr>
          <p:cNvCxnSpPr/>
          <p:nvPr/>
        </p:nvCxnSpPr>
        <p:spPr>
          <a:xfrm>
            <a:off x="5602554" y="1100138"/>
            <a:ext cx="80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0704DD8-2C66-45F7-B43E-B6E5DF8DFC2A}"/>
              </a:ext>
            </a:extLst>
          </p:cNvPr>
          <p:cNvCxnSpPr/>
          <p:nvPr/>
        </p:nvCxnSpPr>
        <p:spPr>
          <a:xfrm>
            <a:off x="7222142" y="3100137"/>
            <a:ext cx="11930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FF38E0-594B-41C9-8195-A208C352F44C}"/>
              </a:ext>
            </a:extLst>
          </p:cNvPr>
          <p:cNvCxnSpPr/>
          <p:nvPr/>
        </p:nvCxnSpPr>
        <p:spPr>
          <a:xfrm>
            <a:off x="5515192" y="3104901"/>
            <a:ext cx="11930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52D844-D133-46B3-8A79-2C8D65F6D66E}"/>
              </a:ext>
            </a:extLst>
          </p:cNvPr>
          <p:cNvCxnSpPr/>
          <p:nvPr/>
        </p:nvCxnSpPr>
        <p:spPr>
          <a:xfrm>
            <a:off x="3705968" y="3100137"/>
            <a:ext cx="11930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82BB4A-20E6-4895-A5D4-EE32F7D13490}"/>
              </a:ext>
            </a:extLst>
          </p:cNvPr>
          <p:cNvCxnSpPr/>
          <p:nvPr/>
        </p:nvCxnSpPr>
        <p:spPr>
          <a:xfrm>
            <a:off x="1017328" y="3100137"/>
            <a:ext cx="11930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0EB35DB-BEE2-4B38-BDE8-322939FE3CB6}"/>
              </a:ext>
            </a:extLst>
          </p:cNvPr>
          <p:cNvSpPr txBox="1"/>
          <p:nvPr/>
        </p:nvSpPr>
        <p:spPr>
          <a:xfrm>
            <a:off x="1096702" y="3132431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block’s </a:t>
            </a:r>
          </a:p>
          <a:p>
            <a:r>
              <a:rPr lang="en-US" sz="1200" dirty="0">
                <a:solidFill>
                  <a:schemeClr val="bg1"/>
                </a:solidFill>
              </a:rPr>
              <a:t>hash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9B202E-A5CF-43EF-BDD0-E06E4F0B49EB}"/>
              </a:ext>
            </a:extLst>
          </p:cNvPr>
          <p:cNvSpPr/>
          <p:nvPr/>
        </p:nvSpPr>
        <p:spPr>
          <a:xfrm>
            <a:off x="3821830" y="3141481"/>
            <a:ext cx="1009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block’s </a:t>
            </a:r>
          </a:p>
          <a:p>
            <a:r>
              <a:rPr lang="en-US" sz="1200" dirty="0">
                <a:solidFill>
                  <a:schemeClr val="bg1"/>
                </a:solidFill>
              </a:rPr>
              <a:t>hash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8698AC4-4D47-4600-824F-26B038D11B2B}"/>
              </a:ext>
            </a:extLst>
          </p:cNvPr>
          <p:cNvSpPr/>
          <p:nvPr/>
        </p:nvSpPr>
        <p:spPr>
          <a:xfrm>
            <a:off x="5603193" y="3139945"/>
            <a:ext cx="1009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block’s </a:t>
            </a:r>
          </a:p>
          <a:p>
            <a:r>
              <a:rPr lang="en-US" sz="1200" dirty="0">
                <a:solidFill>
                  <a:schemeClr val="bg1"/>
                </a:solidFill>
              </a:rPr>
              <a:t>hash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59F02E-93E4-4FC4-A9CC-D6120C5CF96F}"/>
              </a:ext>
            </a:extLst>
          </p:cNvPr>
          <p:cNvSpPr/>
          <p:nvPr/>
        </p:nvSpPr>
        <p:spPr>
          <a:xfrm>
            <a:off x="7313820" y="3132430"/>
            <a:ext cx="1009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block’s </a:t>
            </a:r>
          </a:p>
          <a:p>
            <a:r>
              <a:rPr lang="en-US" sz="1200" dirty="0">
                <a:solidFill>
                  <a:schemeClr val="bg1"/>
                </a:solidFill>
              </a:rPr>
              <a:t>hash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E65D82-E2F0-4ACE-9A73-3F8D797B7153}"/>
              </a:ext>
            </a:extLst>
          </p:cNvPr>
          <p:cNvSpPr txBox="1"/>
          <p:nvPr/>
        </p:nvSpPr>
        <p:spPr>
          <a:xfrm rot="19185928">
            <a:off x="3899881" y="2451040"/>
            <a:ext cx="943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transactions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1F0151-DAE4-423A-9F80-0611FE2F64EE}"/>
              </a:ext>
            </a:extLst>
          </p:cNvPr>
          <p:cNvSpPr txBox="1"/>
          <p:nvPr/>
        </p:nvSpPr>
        <p:spPr>
          <a:xfrm rot="19185928">
            <a:off x="5701894" y="2425661"/>
            <a:ext cx="943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transactions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E45293-7232-4831-AB91-1668D3BED2C3}"/>
              </a:ext>
            </a:extLst>
          </p:cNvPr>
          <p:cNvSpPr txBox="1"/>
          <p:nvPr/>
        </p:nvSpPr>
        <p:spPr>
          <a:xfrm rot="19185928">
            <a:off x="7421862" y="2392470"/>
            <a:ext cx="943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transactions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948D3C-0B92-4C31-8546-CB286E3C5BCF}"/>
              </a:ext>
            </a:extLst>
          </p:cNvPr>
          <p:cNvSpPr/>
          <p:nvPr/>
        </p:nvSpPr>
        <p:spPr>
          <a:xfrm>
            <a:off x="3745397" y="1760993"/>
            <a:ext cx="1288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previous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block’s hash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550F2A5-1785-4F60-BA25-A95750A6A5FB}"/>
              </a:ext>
            </a:extLst>
          </p:cNvPr>
          <p:cNvSpPr txBox="1"/>
          <p:nvPr/>
        </p:nvSpPr>
        <p:spPr>
          <a:xfrm>
            <a:off x="5553533" y="1769016"/>
            <a:ext cx="110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previous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block’s hash</a:t>
            </a:r>
          </a:p>
          <a:p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D9C8050-B020-47AF-94BB-76C81F5FE590}"/>
              </a:ext>
            </a:extLst>
          </p:cNvPr>
          <p:cNvSpPr/>
          <p:nvPr/>
        </p:nvSpPr>
        <p:spPr>
          <a:xfrm>
            <a:off x="7256670" y="1737152"/>
            <a:ext cx="1123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previous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block’s hash</a:t>
            </a:r>
          </a:p>
        </p:txBody>
      </p:sp>
    </p:spTree>
    <p:extLst>
      <p:ext uri="{BB962C8B-B14F-4D97-AF65-F5344CB8AC3E}">
        <p14:creationId xmlns:p14="http://schemas.microsoft.com/office/powerpoint/2010/main" val="2535977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B9A3-9977-4888-BB52-999D60F2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Blockchain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FD764-6425-448D-9DED-E87C03F92E4A}"/>
              </a:ext>
            </a:extLst>
          </p:cNvPr>
          <p:cNvSpPr txBox="1"/>
          <p:nvPr/>
        </p:nvSpPr>
        <p:spPr>
          <a:xfrm>
            <a:off x="731837" y="1632437"/>
            <a:ext cx="10290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Transactions go into a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Miners grab the transactions, place them into a working block, and try to develop the nonce for that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When a miner is successful, it broadcasts its success to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Anybody on the network can verify the nonce, and everybody that’s interested can grab the new blockchain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It’s possible that two or more miners generate a successful hash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This causes a “fork” in the blockchain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ECBD8-B35F-4119-A8EC-1A410083CE17}"/>
              </a:ext>
            </a:extLst>
          </p:cNvPr>
          <p:cNvSpPr/>
          <p:nvPr/>
        </p:nvSpPr>
        <p:spPr>
          <a:xfrm>
            <a:off x="1795278" y="4872038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2941D-9BAB-42BB-9DE4-91D0B14ED2AC}"/>
              </a:ext>
            </a:extLst>
          </p:cNvPr>
          <p:cNvSpPr/>
          <p:nvPr/>
        </p:nvSpPr>
        <p:spPr>
          <a:xfrm>
            <a:off x="2555722" y="4872038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A831A-0AAA-44A4-B28D-F70DE80A6AC1}"/>
              </a:ext>
            </a:extLst>
          </p:cNvPr>
          <p:cNvSpPr/>
          <p:nvPr/>
        </p:nvSpPr>
        <p:spPr>
          <a:xfrm>
            <a:off x="3316166" y="4872038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9AA10-50AA-4D1E-AE5C-1CA0CA5C654D}"/>
              </a:ext>
            </a:extLst>
          </p:cNvPr>
          <p:cNvSpPr/>
          <p:nvPr/>
        </p:nvSpPr>
        <p:spPr>
          <a:xfrm>
            <a:off x="4076610" y="4872038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8DD1C8-4832-495B-BD06-939BB381646D}"/>
              </a:ext>
            </a:extLst>
          </p:cNvPr>
          <p:cNvSpPr/>
          <p:nvPr/>
        </p:nvSpPr>
        <p:spPr>
          <a:xfrm>
            <a:off x="4837054" y="4872038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597081-6598-4EFF-B504-666708219D48}"/>
              </a:ext>
            </a:extLst>
          </p:cNvPr>
          <p:cNvSpPr/>
          <p:nvPr/>
        </p:nvSpPr>
        <p:spPr>
          <a:xfrm>
            <a:off x="1735931" y="4872038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CE5BF-AEC4-49FD-A0A6-1B4813F02151}"/>
              </a:ext>
            </a:extLst>
          </p:cNvPr>
          <p:cNvSpPr/>
          <p:nvPr/>
        </p:nvSpPr>
        <p:spPr>
          <a:xfrm>
            <a:off x="5774471" y="5306616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B4B1E9-7BA6-46A4-A93E-02E97229B5F8}"/>
              </a:ext>
            </a:extLst>
          </p:cNvPr>
          <p:cNvSpPr/>
          <p:nvPr/>
        </p:nvSpPr>
        <p:spPr>
          <a:xfrm>
            <a:off x="5774471" y="4460082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AC3D56-EB5F-4FDB-8AD1-F3E46BEBE044}"/>
              </a:ext>
            </a:extLst>
          </p:cNvPr>
          <p:cNvCxnSpPr/>
          <p:nvPr/>
        </p:nvCxnSpPr>
        <p:spPr>
          <a:xfrm flipH="1">
            <a:off x="5593556" y="4742260"/>
            <a:ext cx="100013" cy="222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B01FD7-D5AA-4BBD-B480-16E758FCC0AC}"/>
              </a:ext>
            </a:extLst>
          </p:cNvPr>
          <p:cNvCxnSpPr>
            <a:cxnSpLocks/>
          </p:cNvCxnSpPr>
          <p:nvPr/>
        </p:nvCxnSpPr>
        <p:spPr>
          <a:xfrm flipH="1" flipV="1">
            <a:off x="5593556" y="5372100"/>
            <a:ext cx="100013" cy="216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96FEDDA-725A-466D-94A2-4BBBE343162C}"/>
              </a:ext>
            </a:extLst>
          </p:cNvPr>
          <p:cNvSpPr txBox="1"/>
          <p:nvPr/>
        </p:nvSpPr>
        <p:spPr>
          <a:xfrm>
            <a:off x="6902601" y="4358849"/>
            <a:ext cx="119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. .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574947-570F-412E-B7B5-EE4FCB02AA41}"/>
              </a:ext>
            </a:extLst>
          </p:cNvPr>
          <p:cNvSpPr txBox="1"/>
          <p:nvPr/>
        </p:nvSpPr>
        <p:spPr>
          <a:xfrm>
            <a:off x="6902602" y="5144006"/>
            <a:ext cx="119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248183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DA41-F8DC-4E74-9465-3BAF0B4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Blockchain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37782E-9C2D-458B-93AA-08B40946FF26}"/>
              </a:ext>
            </a:extLst>
          </p:cNvPr>
          <p:cNvSpPr/>
          <p:nvPr/>
        </p:nvSpPr>
        <p:spPr>
          <a:xfrm>
            <a:off x="1859571" y="2864644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2F720-7913-4525-9730-1F4A4AC9ECC0}"/>
              </a:ext>
            </a:extLst>
          </p:cNvPr>
          <p:cNvSpPr/>
          <p:nvPr/>
        </p:nvSpPr>
        <p:spPr>
          <a:xfrm>
            <a:off x="2620015" y="2864644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1579F6-DDEA-46FA-98A0-B2AA9AA31EFF}"/>
              </a:ext>
            </a:extLst>
          </p:cNvPr>
          <p:cNvSpPr/>
          <p:nvPr/>
        </p:nvSpPr>
        <p:spPr>
          <a:xfrm>
            <a:off x="3380459" y="2864644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7C6321-8350-4ED7-8F9C-1EEE10821A05}"/>
              </a:ext>
            </a:extLst>
          </p:cNvPr>
          <p:cNvSpPr/>
          <p:nvPr/>
        </p:nvSpPr>
        <p:spPr>
          <a:xfrm>
            <a:off x="4140903" y="2864644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190CA-E52F-4283-B6B5-1A13AA56B335}"/>
              </a:ext>
            </a:extLst>
          </p:cNvPr>
          <p:cNvSpPr/>
          <p:nvPr/>
        </p:nvSpPr>
        <p:spPr>
          <a:xfrm>
            <a:off x="4901347" y="2864644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2945E-CF61-4B6B-99BE-2C4EB25D252F}"/>
              </a:ext>
            </a:extLst>
          </p:cNvPr>
          <p:cNvSpPr/>
          <p:nvPr/>
        </p:nvSpPr>
        <p:spPr>
          <a:xfrm>
            <a:off x="1800224" y="2864644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2FBE1-5759-41A6-A205-4D5F84A41CA7}"/>
              </a:ext>
            </a:extLst>
          </p:cNvPr>
          <p:cNvSpPr/>
          <p:nvPr/>
        </p:nvSpPr>
        <p:spPr>
          <a:xfrm>
            <a:off x="5838764" y="3299222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FCBFE2-29EE-48D6-8884-CCB9ABB0B5C8}"/>
              </a:ext>
            </a:extLst>
          </p:cNvPr>
          <p:cNvSpPr/>
          <p:nvPr/>
        </p:nvSpPr>
        <p:spPr>
          <a:xfrm>
            <a:off x="5838764" y="2452688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19FF63-1248-4496-B7F4-E7ADDA9A4234}"/>
              </a:ext>
            </a:extLst>
          </p:cNvPr>
          <p:cNvCxnSpPr>
            <a:cxnSpLocks/>
          </p:cNvCxnSpPr>
          <p:nvPr/>
        </p:nvCxnSpPr>
        <p:spPr>
          <a:xfrm flipH="1">
            <a:off x="5657849" y="2734866"/>
            <a:ext cx="100013" cy="222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78D788-0F0D-4BF0-878B-47201DED3909}"/>
              </a:ext>
            </a:extLst>
          </p:cNvPr>
          <p:cNvCxnSpPr>
            <a:cxnSpLocks/>
          </p:cNvCxnSpPr>
          <p:nvPr/>
        </p:nvCxnSpPr>
        <p:spPr>
          <a:xfrm flipH="1" flipV="1">
            <a:off x="5657849" y="3364706"/>
            <a:ext cx="100013" cy="216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954FAA1-F104-4B83-85D4-38C5E212E74A}"/>
              </a:ext>
            </a:extLst>
          </p:cNvPr>
          <p:cNvSpPr txBox="1"/>
          <p:nvPr/>
        </p:nvSpPr>
        <p:spPr>
          <a:xfrm>
            <a:off x="778668" y="1514475"/>
            <a:ext cx="927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next block’s miner will choose one fork or the other for the new block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76C47-E1C2-440B-BD89-C40C7C85D5C4}"/>
              </a:ext>
            </a:extLst>
          </p:cNvPr>
          <p:cNvSpPr txBox="1"/>
          <p:nvPr/>
        </p:nvSpPr>
        <p:spPr>
          <a:xfrm>
            <a:off x="778668" y="4586288"/>
            <a:ext cx="9472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That fork is now longer than the other, and since everybody can see the blockchain, everybody sees that it’s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New blocks are always added to the longer fork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Transactions from the shorter block go back into the pool, where they are picked up by miners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integrity of the blockchain is therefore maintained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1F3B24-FA3A-4969-8BAD-EEB1DF69F108}"/>
              </a:ext>
            </a:extLst>
          </p:cNvPr>
          <p:cNvSpPr/>
          <p:nvPr/>
        </p:nvSpPr>
        <p:spPr>
          <a:xfrm>
            <a:off x="6920187" y="2452688"/>
            <a:ext cx="635794" cy="56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2CF686-9E19-4725-8288-117E1E9FF2AF}"/>
              </a:ext>
            </a:extLst>
          </p:cNvPr>
          <p:cNvCxnSpPr/>
          <p:nvPr/>
        </p:nvCxnSpPr>
        <p:spPr>
          <a:xfrm flipH="1">
            <a:off x="6536530" y="2734866"/>
            <a:ext cx="2143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86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2830-EB10-44A6-BA7E-2187454C0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 3</a:t>
            </a:r>
            <a:br>
              <a:rPr lang="en-US" dirty="0"/>
            </a:br>
            <a:r>
              <a:rPr lang="en-US" dirty="0"/>
              <a:t>How do we maintain a system of record (in a widely-distributed system)?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Solution:  Use a blockchain.</a:t>
            </a:r>
          </a:p>
        </p:txBody>
      </p:sp>
    </p:spTree>
    <p:extLst>
      <p:ext uri="{BB962C8B-B14F-4D97-AF65-F5344CB8AC3E}">
        <p14:creationId xmlns:p14="http://schemas.microsoft.com/office/powerpoint/2010/main" val="912350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575A-E5EB-498B-BF4E-74BD3E9F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 4:</a:t>
            </a:r>
            <a:br>
              <a:rPr lang="en-US" dirty="0"/>
            </a:br>
            <a:r>
              <a:rPr lang="en-US" dirty="0"/>
              <a:t>How do we maintain the integrity of the currency?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01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F532-C3C8-42F9-BF0C-F7500651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integrity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D08ED-354F-401C-A94D-FF85537601EF}"/>
              </a:ext>
            </a:extLst>
          </p:cNvPr>
          <p:cNvSpPr txBox="1"/>
          <p:nvPr/>
        </p:nvSpPr>
        <p:spPr>
          <a:xfrm>
            <a:off x="700088" y="1435894"/>
            <a:ext cx="96083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pointer from one block to the previous is the SHA-256 hash of that block.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Everybody can verify that the new block contains the correct hash of the previous block,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And everybody can verify that the hash of the current block is correct.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 we conclude that the block is legitimate.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Everybody can see the transactions in the new block.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Everybody can see all the previous transactions that form the inputs for each new transaction.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Everybody can verify that those transactions add up to enough BTC for the new transaction’s transfer amount.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 we conclude that the transactions are legitimate.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If a block and its transactions are legitimate, users add it to their copy of the blockchain.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If it’s not legitimate, users don’t add it to their copies.  As long as 50%+1 users accept a block as legitimate, it 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55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7C41-85D4-4F76-97C3-7D90BA04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integrity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9C884-B28F-43AD-9A42-6A1B18B6FD70}"/>
              </a:ext>
            </a:extLst>
          </p:cNvPr>
          <p:cNvSpPr txBox="1"/>
          <p:nvPr/>
        </p:nvSpPr>
        <p:spPr>
          <a:xfrm>
            <a:off x="517524" y="1800225"/>
            <a:ext cx="102909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Let’s say somebody tries to change a transaction in a previous block.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hash of that block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Everybody can see that the hash contained in that block is incorrect, and therefore the change is bogus.  So the change is rejected.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Let’s now say somebody changes a transaction in a block </a:t>
            </a:r>
            <a:r>
              <a:rPr lang="en-US" b="1" i="1" u="sng" dirty="0"/>
              <a:t>and</a:t>
            </a:r>
            <a:r>
              <a:rPr lang="en-US" b="1" dirty="0"/>
              <a:t> the hash contained in the block.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They would have to re-mine the nonce for that block.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If they did that, the block, by itself, looks correct.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But the next block in the chain (the more recent block) would no longer point to (no longer contains the hash of) the changed block, 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Everybody can see that the chain is broken, and can reject the change.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 theory, somebody could change a block, and change all the pointers from that block to the newest.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0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986C-60FB-49DA-8A53-0654BD2E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wallet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52C7F-232B-49F9-8E00-421E301E4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707" y="1285875"/>
            <a:ext cx="7000875" cy="5250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DDF38-E5E0-436A-89DD-DAE29B26B4B7}"/>
              </a:ext>
            </a:extLst>
          </p:cNvPr>
          <p:cNvSpPr txBox="1"/>
          <p:nvPr/>
        </p:nvSpPr>
        <p:spPr>
          <a:xfrm>
            <a:off x="478631" y="1621631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Users generally use a “wallet” as the interface into the BTC environment.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Each BTC user has a unique anonymous address, for example </a:t>
            </a:r>
            <a:r>
              <a:rPr lang="en-US" b="1" i="1" dirty="0"/>
              <a:t>1BvBMSEYstWetqTFn5Au4m4GFg7xJaNVN2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This is an example of a “pay-to-public-key hash” address (P2PHK)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49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A0F9-95FF-421C-A0FB-F5A54225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 4:</a:t>
            </a:r>
            <a:br>
              <a:rPr lang="en-US" dirty="0"/>
            </a:br>
            <a:r>
              <a:rPr lang="en-US" dirty="0"/>
              <a:t>How do we maintain the integrity of the currency?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Solution:  Even though many of the details of a transaction are hidden, everybody can see the high points, so everybody can validate.</a:t>
            </a:r>
          </a:p>
        </p:txBody>
      </p:sp>
    </p:spTree>
    <p:extLst>
      <p:ext uri="{BB962C8B-B14F-4D97-AF65-F5344CB8AC3E}">
        <p14:creationId xmlns:p14="http://schemas.microsoft.com/office/powerpoint/2010/main" val="643522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8D00-B3A9-48F6-B5E5-5A01D400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9F5B81-D747-4E97-A652-196464D1BD62}"/>
              </a:ext>
            </a:extLst>
          </p:cNvPr>
          <p:cNvSpPr txBox="1"/>
          <p:nvPr/>
        </p:nvSpPr>
        <p:spPr>
          <a:xfrm>
            <a:off x="1107281" y="1571625"/>
            <a:ext cx="8279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 of Jan 19 2020, the number of BTC in circulation is 18.1M</a:t>
            </a:r>
          </a:p>
          <a:p>
            <a:r>
              <a:rPr lang="en-US" b="1" dirty="0"/>
              <a:t>	(there is a design cap of 21M)</a:t>
            </a:r>
          </a:p>
          <a:p>
            <a:endParaRPr lang="en-US" b="1" dirty="0"/>
          </a:p>
          <a:p>
            <a:r>
              <a:rPr lang="en-US" b="1" dirty="0"/>
              <a:t>	</a:t>
            </a:r>
            <a:r>
              <a:rPr lang="en-US" b="1" dirty="0">
                <a:hlinkClick r:id="rId2"/>
              </a:rPr>
              <a:t>www.blockchain.com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There are approximately 614,000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Average transaction rate:  3.28 /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Average transaction size is 500 bytes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Average size of each block is 1MB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average transaction value is $19,000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81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F436-D35A-4207-ACD0-0B96B5F3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And have a great semester!</a:t>
            </a:r>
          </a:p>
        </p:txBody>
      </p:sp>
    </p:spTree>
    <p:extLst>
      <p:ext uri="{BB962C8B-B14F-4D97-AF65-F5344CB8AC3E}">
        <p14:creationId xmlns:p14="http://schemas.microsoft.com/office/powerpoint/2010/main" val="75296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0A2E-1D7B-49B9-96E2-861B7A0F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Bitcoin’s use of Technologies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0D2B1-2F29-4A2D-ACC8-C97020E4D7E8}"/>
              </a:ext>
            </a:extLst>
          </p:cNvPr>
          <p:cNvSpPr txBox="1"/>
          <p:nvPr/>
        </p:nvSpPr>
        <p:spPr>
          <a:xfrm>
            <a:off x="1014412" y="1603968"/>
            <a:ext cx="97940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Problems that need to be handled by a digital currency: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How do we ensure that transactions are secure?</a:t>
            </a:r>
          </a:p>
          <a:p>
            <a:pPr lvl="1"/>
            <a:r>
              <a:rPr lang="en-US" b="1" dirty="0"/>
              <a:t>1a.  Ensure money goes only to its intended recipient</a:t>
            </a:r>
          </a:p>
          <a:p>
            <a:pPr lvl="1"/>
            <a:r>
              <a:rPr lang="en-US" b="1" dirty="0"/>
              <a:t>1b.  Ensure money is coming from whom we think it is</a:t>
            </a:r>
          </a:p>
          <a:p>
            <a:pPr marL="342900" indent="-342900">
              <a:buAutoNum type="arabicPeriod"/>
            </a:pPr>
            <a:r>
              <a:rPr lang="en-US" b="1" dirty="0"/>
              <a:t>How do we maintain the scarcity of the currency?</a:t>
            </a:r>
          </a:p>
          <a:p>
            <a:pPr marL="342900" indent="-342900">
              <a:buAutoNum type="arabicPeriod"/>
            </a:pPr>
            <a:r>
              <a:rPr lang="en-US" b="1" dirty="0"/>
              <a:t>How do we maintain a system of record?</a:t>
            </a:r>
          </a:p>
          <a:p>
            <a:pPr marL="342900" indent="-342900">
              <a:buAutoNum type="arabicPeriod"/>
            </a:pPr>
            <a:r>
              <a:rPr lang="en-US" b="1" dirty="0"/>
              <a:t>How do we maintain the integrity of the currency?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r>
              <a:rPr lang="en-US" b="1" dirty="0"/>
              <a:t>Technologies used to solve these problems: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Cryptographic hashing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Public key encryption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Mining (proof-of-work)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Blockchain – public distributed ledger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Network (lest we forget)</a:t>
            </a:r>
          </a:p>
        </p:txBody>
      </p:sp>
    </p:spTree>
    <p:extLst>
      <p:ext uri="{BB962C8B-B14F-4D97-AF65-F5344CB8AC3E}">
        <p14:creationId xmlns:p14="http://schemas.microsoft.com/office/powerpoint/2010/main" val="415064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5FCD-71A3-4454-BD57-A7537861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 1:</a:t>
            </a:r>
            <a:br>
              <a:rPr lang="en-US" dirty="0"/>
            </a:br>
            <a:r>
              <a:rPr lang="en-US" dirty="0"/>
              <a:t>Transaction 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3E97A-747D-435A-AAC1-A7951124E1C8}"/>
              </a:ext>
            </a:extLst>
          </p:cNvPr>
          <p:cNvSpPr txBox="1"/>
          <p:nvPr/>
        </p:nvSpPr>
        <p:spPr>
          <a:xfrm>
            <a:off x="792956" y="2550319"/>
            <a:ext cx="995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1A.  How do we make sure that when we transfer BTC, it goes only to the intended recipient?</a:t>
            </a:r>
          </a:p>
        </p:txBody>
      </p:sp>
    </p:spTree>
    <p:extLst>
      <p:ext uri="{BB962C8B-B14F-4D97-AF65-F5344CB8AC3E}">
        <p14:creationId xmlns:p14="http://schemas.microsoft.com/office/powerpoint/2010/main" val="406504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5BA0-D1EA-4EE1-9E06-63F54C7E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Cryptographic Hashing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Public-Key Cryptography</a:t>
            </a:r>
          </a:p>
        </p:txBody>
      </p:sp>
    </p:spTree>
    <p:extLst>
      <p:ext uri="{BB962C8B-B14F-4D97-AF65-F5344CB8AC3E}">
        <p14:creationId xmlns:p14="http://schemas.microsoft.com/office/powerpoint/2010/main" val="30967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25687-2AA3-4A49-8152-6C56B711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52" y="210047"/>
            <a:ext cx="9404723" cy="1400530"/>
          </a:xfrm>
        </p:spPr>
        <p:txBody>
          <a:bodyPr/>
          <a:lstStyle/>
          <a:p>
            <a:r>
              <a:rPr lang="en-US" dirty="0"/>
              <a:t>Cryptographic Hashing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F9D37-1500-4038-ADB9-D426B54349E6}"/>
              </a:ext>
            </a:extLst>
          </p:cNvPr>
          <p:cNvSpPr txBox="1"/>
          <p:nvPr/>
        </p:nvSpPr>
        <p:spPr>
          <a:xfrm>
            <a:off x="637208" y="1396497"/>
            <a:ext cx="97460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origin of cryptographic hashing can be traced back to the work in 1961 by W. Wesley Peterson, then at IBM, regarding data transmission error protocols. </a:t>
            </a:r>
          </a:p>
          <a:p>
            <a:r>
              <a:rPr lang="en-US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Peterson’s problem:  You’re sending data over an imperfect transmission line.  How can you determine if the data you sent was received correctly?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Peterson developed something called a “checksum” which was transmitted along with the data.  The received data must match its checksum; else an error occurred.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Today:  Cryptographic hashing creates a unique “signature” for a piece of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Current state-of-the-art:  the SHA-256 algorithm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BE38A5-204D-4E95-A376-057065ABD0D4}"/>
              </a:ext>
            </a:extLst>
          </p:cNvPr>
          <p:cNvSpPr/>
          <p:nvPr/>
        </p:nvSpPr>
        <p:spPr>
          <a:xfrm>
            <a:off x="1993152" y="5435131"/>
            <a:ext cx="1385888" cy="6854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386309-29B8-4554-A398-B4A33DD9007C}"/>
              </a:ext>
            </a:extLst>
          </p:cNvPr>
          <p:cNvSpPr/>
          <p:nvPr/>
        </p:nvSpPr>
        <p:spPr>
          <a:xfrm>
            <a:off x="7881983" y="5578356"/>
            <a:ext cx="726282" cy="3211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707761-B8DD-4399-BCCA-67D53389CE95}"/>
              </a:ext>
            </a:extLst>
          </p:cNvPr>
          <p:cNvSpPr/>
          <p:nvPr/>
        </p:nvSpPr>
        <p:spPr>
          <a:xfrm>
            <a:off x="5045914" y="5164018"/>
            <a:ext cx="1385888" cy="1149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F7087-3AEE-476D-9E73-DC578846D557}"/>
              </a:ext>
            </a:extLst>
          </p:cNvPr>
          <p:cNvSpPr txBox="1"/>
          <p:nvPr/>
        </p:nvSpPr>
        <p:spPr>
          <a:xfrm>
            <a:off x="5144736" y="5530141"/>
            <a:ext cx="118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SHA-256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6831B-2A74-42DE-9394-E4D5AD180813}"/>
              </a:ext>
            </a:extLst>
          </p:cNvPr>
          <p:cNvSpPr txBox="1"/>
          <p:nvPr/>
        </p:nvSpPr>
        <p:spPr>
          <a:xfrm>
            <a:off x="7881983" y="5578356"/>
            <a:ext cx="157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hash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3D584F3-05B4-467E-8260-960BF8FB586C}"/>
              </a:ext>
            </a:extLst>
          </p:cNvPr>
          <p:cNvSpPr/>
          <p:nvPr/>
        </p:nvSpPr>
        <p:spPr>
          <a:xfrm>
            <a:off x="3636215" y="5777853"/>
            <a:ext cx="1135856" cy="45719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4256B97-2261-4258-9000-9E28F95BB205}"/>
              </a:ext>
            </a:extLst>
          </p:cNvPr>
          <p:cNvSpPr/>
          <p:nvPr/>
        </p:nvSpPr>
        <p:spPr>
          <a:xfrm>
            <a:off x="6588964" y="5732134"/>
            <a:ext cx="1135856" cy="45719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0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7ABE-7DD0-44F2-831C-17D0AF0C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EA915-9D63-459B-B73D-CAFFB911BAA0}"/>
              </a:ext>
            </a:extLst>
          </p:cNvPr>
          <p:cNvSpPr txBox="1"/>
          <p:nvPr/>
        </p:nvSpPr>
        <p:spPr>
          <a:xfrm>
            <a:off x="646111" y="1535501"/>
            <a:ext cx="100238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Generating the SHA-256 hash of a given piece of data is relatively quick and easy.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Anybody that hashes the same data gets the same hash.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Even a small change in the data results in a large change in the resulting hash.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See </a:t>
            </a:r>
            <a:r>
              <a:rPr lang="en-US" dirty="0">
                <a:hlinkClick r:id="rId2"/>
              </a:rPr>
              <a:t>https://xorbin.com/tools/sha256-hash-calculator</a:t>
            </a:r>
            <a:endParaRPr lang="en-US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Using SHA-256, there are 2**256 different possible hashes.  This is a HUGE number.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It is not (practically) possible to determine the original data from its hash.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Common usages of cryptographic hashing are verifying file integrity and for the storing of passwords.</a:t>
            </a:r>
          </a:p>
        </p:txBody>
      </p:sp>
    </p:spTree>
    <p:extLst>
      <p:ext uri="{BB962C8B-B14F-4D97-AF65-F5344CB8AC3E}">
        <p14:creationId xmlns:p14="http://schemas.microsoft.com/office/powerpoint/2010/main" val="2105258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1847</TotalTime>
  <Words>2897</Words>
  <Application>Microsoft Office PowerPoint</Application>
  <PresentationFormat>Widescreen</PresentationFormat>
  <Paragraphs>421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Century Gothic</vt:lpstr>
      <vt:lpstr>Wingdings 3</vt:lpstr>
      <vt:lpstr>Ion</vt:lpstr>
      <vt:lpstr>The Computer Science Behind Bitcoin</vt:lpstr>
      <vt:lpstr>What is Money?</vt:lpstr>
      <vt:lpstr>Using Bitcoin</vt:lpstr>
      <vt:lpstr>Bitcoin wallet</vt:lpstr>
      <vt:lpstr>Bitcoin’s use of Technologies</vt:lpstr>
      <vt:lpstr>Problem # 1: Transaction Security</vt:lpstr>
      <vt:lpstr>Background:  Cryptographic Hashing  Public-Key Cryptography</vt:lpstr>
      <vt:lpstr>Cryptographic Hashing</vt:lpstr>
      <vt:lpstr>Cryptographic Hashing</vt:lpstr>
      <vt:lpstr>Public Key (Asymmetric) Cryptography</vt:lpstr>
      <vt:lpstr>Public Key Cryptography</vt:lpstr>
      <vt:lpstr>Public Key Cryptography</vt:lpstr>
      <vt:lpstr>Public Key Cryptography</vt:lpstr>
      <vt:lpstr>Problem 1A.   How do we make sure that when we transfer BTC, it goes only to the intended recipient?  Solution – use public key cryptography.  Only the recipient can decipher the transfer. </vt:lpstr>
      <vt:lpstr>Problem # 1B: Transaction Security</vt:lpstr>
      <vt:lpstr>Authentication (Digital Signature)</vt:lpstr>
      <vt:lpstr>Authentication (Digital Signature)</vt:lpstr>
      <vt:lpstr>Problem 1B.   How do we make sure that a transaction is coming from the person we think it is, and not an impostor?  Solution:  Use a digital signature. </vt:lpstr>
      <vt:lpstr>Problem # 2 How do we maintain BTC scarcity?</vt:lpstr>
      <vt:lpstr>Mining (Proof-of-Work)</vt:lpstr>
      <vt:lpstr>Mining (Proof-of-Work)</vt:lpstr>
      <vt:lpstr>Bitcoin Mining</vt:lpstr>
      <vt:lpstr>Mining hardware</vt:lpstr>
      <vt:lpstr>Problem # 2 How do we maintain BTC scarcity?  Solution:  Require bitcoins to be mined.</vt:lpstr>
      <vt:lpstr>Problem # 3 How do we maintain a system of record?</vt:lpstr>
      <vt:lpstr>Transferring Money</vt:lpstr>
      <vt:lpstr>Two-Phase Commit</vt:lpstr>
      <vt:lpstr>Two-Phase Commit</vt:lpstr>
      <vt:lpstr>But Bitcoin does not operate like a bank</vt:lpstr>
      <vt:lpstr>Bitcoin Data Structure: Transaction</vt:lpstr>
      <vt:lpstr>Bitcoin Data Structure: Block</vt:lpstr>
      <vt:lpstr>Blockchain</vt:lpstr>
      <vt:lpstr>Bitcoin Blockchain</vt:lpstr>
      <vt:lpstr>Bitcoin Blockchain</vt:lpstr>
      <vt:lpstr>Bitcoin Blockchain</vt:lpstr>
      <vt:lpstr>Problem # 3 How do we maintain a system of record (in a widely-distributed system)?  Solution:  Use a blockchain.</vt:lpstr>
      <vt:lpstr>Problem # 4: How do we maintain the integrity of the currency? </vt:lpstr>
      <vt:lpstr>Transaction integrity</vt:lpstr>
      <vt:lpstr>Transaction integrity</vt:lpstr>
      <vt:lpstr>Problem # 4: How do we maintain the integrity of the currency?  Solution:  Even though many of the details of a transaction are hidden, everybody can see the high points, so everybody can validate.</vt:lpstr>
      <vt:lpstr>Bitcoin Statistics</vt:lpstr>
      <vt:lpstr>Thank You!  And have a great semester!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Computer Science behind Bitcoin</dc:title>
  <dc:creator>Paul Hrycewicz</dc:creator>
  <cp:lastModifiedBy>Paul Hrycewicz</cp:lastModifiedBy>
  <cp:revision>92</cp:revision>
  <dcterms:created xsi:type="dcterms:W3CDTF">2020-01-16T22:38:04Z</dcterms:created>
  <dcterms:modified xsi:type="dcterms:W3CDTF">2020-03-10T00:47:40Z</dcterms:modified>
</cp:coreProperties>
</file>